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312" r:id="rId6"/>
    <p:sldId id="278" r:id="rId7"/>
    <p:sldId id="313" r:id="rId8"/>
    <p:sldId id="304" r:id="rId9"/>
    <p:sldId id="305" r:id="rId10"/>
    <p:sldId id="314" r:id="rId11"/>
    <p:sldId id="307" r:id="rId12"/>
    <p:sldId id="292" r:id="rId13"/>
    <p:sldId id="281" r:id="rId14"/>
    <p:sldId id="301" r:id="rId15"/>
    <p:sldId id="286" r:id="rId16"/>
    <p:sldId id="287" r:id="rId17"/>
    <p:sldId id="285" r:id="rId18"/>
    <p:sldId id="290" r:id="rId19"/>
    <p:sldId id="294" r:id="rId20"/>
    <p:sldId id="295" r:id="rId21"/>
    <p:sldId id="297" r:id="rId22"/>
    <p:sldId id="300" r:id="rId23"/>
    <p:sldId id="302" r:id="rId24"/>
    <p:sldId id="288" r:id="rId25"/>
    <p:sldId id="289"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E74"/>
    <a:srgbClr val="E8F7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F0719-B825-40D8-9FD6-09AD320E231C}" v="64" dt="2023-04-25T09:19:43.034"/>
    <p1510:client id="{1AEA07C9-1F16-4C06-A430-598C9E35D382}" v="157" dt="2023-04-25T08:52:21.466"/>
    <p1510:client id="{1B5054D1-4F30-4161-95C5-F8C24C1E4574}" v="158" dt="2023-06-02T04:06:43.863"/>
    <p1510:client id="{1D7DB85F-19DD-4245-A845-FF19699F673B}" v="186" dt="2023-06-03T03:57:37.138"/>
    <p1510:client id="{331D3D82-0BA1-403E-BC54-6238121BA5B7}" v="334" dt="2023-06-02T04:26:34.750"/>
    <p1510:client id="{44DC7321-9D7A-4AE1-92B1-6DBE23554329}" v="366" dt="2023-06-02T11:52:04.617"/>
    <p1510:client id="{459BE796-EEC7-4BA0-8441-9FDC983AF37D}" v="227" dt="2023-06-04T11:18:19.279"/>
    <p1510:client id="{4E084B8E-8497-4A43-99D7-98691BFFE8C1}" v="967" dt="2023-04-25T10:18:11.512"/>
    <p1510:client id="{5430F7A6-3718-41BB-9E05-FEDCB9FDCE72}" v="3" dt="2023-06-04T11:27:26.713"/>
    <p1510:client id="{5CD7FB37-F1CE-4FA5-AA17-1AC50B289284}" v="511" dt="2023-04-25T09:28:15.256"/>
    <p1510:client id="{79B9F49B-2ED1-4E0B-9B04-EDF6A0642EB4}" v="9" dt="2023-06-03T04:21:04.633"/>
    <p1510:client id="{7F9D96E9-064F-4C40-AF5D-FFF41FFC305D}" v="19" dt="2023-06-02T04:11:26.427"/>
    <p1510:client id="{8020F66C-7332-46A6-922B-4FF1E68B4E56}" v="9" dt="2023-06-04T16:14:24.805"/>
    <p1510:client id="{82D4AD38-2AF2-433E-8D72-22A6F70E0CAE}" v="105" dt="2023-06-04T11:36:19.785"/>
    <p1510:client id="{A06480D9-94EE-4C22-843F-4D006EC12A80}" v="1" dt="2023-04-25T07:09:13.268"/>
    <p1510:client id="{A36ACFF5-34E3-4C1A-B93F-3086655FAE08}" v="36" dt="2023-04-25T08:58:35.209"/>
    <p1510:client id="{A8314B6F-BC85-4904-8A21-CEE3CCDACEE9}" v="223" dt="2023-06-04T04:58:19.031"/>
    <p1510:client id="{A8EC2B65-E53D-4E44-92D0-0F4BEEF88227}" v="367" dt="2023-04-25T10:07:16.201"/>
    <p1510:client id="{A95F0FFE-D08D-4CDB-A338-574B47AE2830}" v="156" dt="2023-04-25T10:13:55.857"/>
    <p1510:client id="{ABC04BEE-9F99-4D56-85FA-53CC2C96CBA8}" v="180" dt="2023-06-02T08:55:08.286"/>
    <p1510:client id="{D2B4BF5C-6E13-43DE-BFC8-52140DA906BC}" v="787" dt="2023-04-25T12:27:20.147"/>
    <p1510:client id="{E75469B8-8F0D-4C8B-B5A6-B990AFD4AA5D}" v="6" dt="2023-04-25T11:07:18.094"/>
    <p1510:client id="{EC6D2F45-7F46-4D86-9C5D-98428A56A5DB}" v="20" dt="2023-06-02T04:10:17.187"/>
    <p1510:client id="{F048DDF8-6815-4DD3-9F4B-D7910D4118BD}" v="172" dt="2023-06-02T04:59:59.582"/>
    <p1510:client id="{F0654F49-E32C-4F87-865D-4DF164CB7526}" v="37" dt="2023-06-02T04:26:33.515"/>
    <p1510:client id="{F0F30394-2FCD-42BD-8819-5F21CDF6B2D7}" v="15" dt="2023-06-05T08:42:04.334"/>
    <p1510:client id="{F86373EB-2BB8-4A97-AE0D-608EA8BC1A36}" v="1" dt="2023-06-02T05:39:44.595"/>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20120-AA79-4B22-A988-0F197C0D8926}"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86AED-D633-4359-8229-1219F6B16DD3}" type="slidenum">
              <a:rPr lang="en-US" smtClean="0"/>
              <a:t>‹#›</a:t>
            </a:fld>
            <a:endParaRPr lang="en-US"/>
          </a:p>
        </p:txBody>
      </p:sp>
    </p:spTree>
    <p:extLst>
      <p:ext uri="{BB962C8B-B14F-4D97-AF65-F5344CB8AC3E}">
        <p14:creationId xmlns:p14="http://schemas.microsoft.com/office/powerpoint/2010/main" val="1527245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441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053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4503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4031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22804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333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478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41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5869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344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0529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217972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A08E3E7-0462-40A0-8689-5B023618F4DD}"/>
              </a:ext>
            </a:extLst>
          </p:cNvPr>
          <p:cNvSpPr/>
          <p:nvPr/>
        </p:nvSpPr>
        <p:spPr>
          <a:xfrm>
            <a:off x="0" y="3916017"/>
            <a:ext cx="12192000" cy="2941983"/>
          </a:xfrm>
          <a:prstGeom prst="rect">
            <a:avLst/>
          </a:prstGeom>
          <a:solidFill>
            <a:srgbClr val="E8F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hape&#10;&#10;Description automatically generated with medium confidence">
            <a:extLst>
              <a:ext uri="{FF2B5EF4-FFF2-40B4-BE49-F238E27FC236}">
                <a16:creationId xmlns:a16="http://schemas.microsoft.com/office/drawing/2014/main" id="{A076FDB5-768D-440F-B731-0FC2FF4CE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36" y="153414"/>
            <a:ext cx="823259" cy="889198"/>
          </a:xfrm>
          <a:prstGeom prst="rect">
            <a:avLst/>
          </a:prstGeom>
        </p:spPr>
      </p:pic>
      <p:pic>
        <p:nvPicPr>
          <p:cNvPr id="8" name="Picture Placeholder 7" descr="A picture containing water, sky, outdoor, river&#10;&#10;Description automatically generated">
            <a:extLst>
              <a:ext uri="{FF2B5EF4-FFF2-40B4-BE49-F238E27FC236}">
                <a16:creationId xmlns:a16="http://schemas.microsoft.com/office/drawing/2014/main" id="{C0F90367-DBA9-4203-8AF8-6871745AFD0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r="1"/>
          <a:stretch/>
        </p:blipFill>
        <p:spPr>
          <a:xfrm>
            <a:off x="6657340" y="2148840"/>
            <a:ext cx="5166360" cy="4343400"/>
          </a:xfrm>
          <a:prstGeom prst="rect">
            <a:avLst/>
          </a:prstGeom>
        </p:spPr>
      </p:pic>
      <p:sp>
        <p:nvSpPr>
          <p:cNvPr id="9" name="Title 1">
            <a:extLst>
              <a:ext uri="{FF2B5EF4-FFF2-40B4-BE49-F238E27FC236}">
                <a16:creationId xmlns:a16="http://schemas.microsoft.com/office/drawing/2014/main" id="{D4F180E9-AC6D-486F-97CC-E6777C1F6C6B}"/>
              </a:ext>
            </a:extLst>
          </p:cNvPr>
          <p:cNvSpPr>
            <a:spLocks noGrp="1"/>
          </p:cNvSpPr>
          <p:nvPr>
            <p:ph type="ctrTitle"/>
          </p:nvPr>
        </p:nvSpPr>
        <p:spPr>
          <a:xfrm>
            <a:off x="929640" y="1234440"/>
            <a:ext cx="5166360" cy="2304288"/>
          </a:xfrm>
          <a:solidFill>
            <a:srgbClr val="006E74"/>
          </a:solidFill>
          <a:ln>
            <a:noFill/>
          </a:ln>
          <a:effectLst>
            <a:outerShdw blurRad="50800" dist="38100" dir="5400000" algn="t" rotWithShape="0">
              <a:prstClr val="black">
                <a:alpha val="40000"/>
              </a:prstClr>
            </a:outerShdw>
          </a:effectLst>
        </p:spPr>
        <p:txBody>
          <a:bodyPr anchor="ctr">
            <a:normAutofit/>
          </a:bodyPr>
          <a:lstStyle/>
          <a:p>
            <a:r>
              <a:rPr lang="en-US" sz="4400" b="1">
                <a:ln>
                  <a:solidFill>
                    <a:schemeClr val="bg1"/>
                  </a:solidFill>
                </a:ln>
                <a:solidFill>
                  <a:schemeClr val="bg1"/>
                </a:solidFill>
              </a:rPr>
              <a:t>RABBITMQ AND APACHE KAFKA</a:t>
            </a:r>
            <a:endParaRPr lang="en-US" sz="4400" b="1">
              <a:ln>
                <a:solidFill>
                  <a:prstClr val="white"/>
                </a:solidFill>
              </a:ln>
              <a:solidFill>
                <a:schemeClr val="bg1"/>
              </a:solidFill>
              <a:cs typeface="Calibri Light"/>
            </a:endParaRPr>
          </a:p>
        </p:txBody>
      </p:sp>
      <p:sp>
        <p:nvSpPr>
          <p:cNvPr id="14" name="Subtitle 2">
            <a:extLst>
              <a:ext uri="{FF2B5EF4-FFF2-40B4-BE49-F238E27FC236}">
                <a16:creationId xmlns:a16="http://schemas.microsoft.com/office/drawing/2014/main" id="{7DC39E1B-7A86-4955-987F-B61079128FB0}"/>
              </a:ext>
            </a:extLst>
          </p:cNvPr>
          <p:cNvSpPr>
            <a:spLocks noGrp="1"/>
          </p:cNvSpPr>
          <p:nvPr>
            <p:ph type="subTitle" idx="1"/>
          </p:nvPr>
        </p:nvSpPr>
        <p:spPr>
          <a:xfrm>
            <a:off x="467105" y="4488200"/>
            <a:ext cx="2654601" cy="1882671"/>
          </a:xfrm>
        </p:spPr>
        <p:txBody>
          <a:bodyPr anchor="ctr">
            <a:normAutofit/>
          </a:bodyPr>
          <a:lstStyle/>
          <a:p>
            <a:pPr algn="l"/>
            <a:r>
              <a:rPr lang="en-US" b="1"/>
              <a:t>TEAM: </a:t>
            </a:r>
            <a:endParaRPr lang="en-US"/>
          </a:p>
          <a:p>
            <a:pPr algn="l"/>
            <a:r>
              <a:rPr lang="en-US" b="1"/>
              <a:t>MIRACLE TECHIES</a:t>
            </a:r>
            <a:endParaRPr lang="en-US" b="1">
              <a:cs typeface="Calibri"/>
            </a:endParaRPr>
          </a:p>
          <a:p>
            <a:endParaRPr lang="en-US" b="1">
              <a:cs typeface="Calibri"/>
            </a:endParaRPr>
          </a:p>
          <a:p>
            <a:endParaRPr lang="en-US" b="1">
              <a:cs typeface="Calibri"/>
            </a:endParaRPr>
          </a:p>
        </p:txBody>
      </p:sp>
      <p:sp>
        <p:nvSpPr>
          <p:cNvPr id="2" name="TextBox 1">
            <a:extLst>
              <a:ext uri="{FF2B5EF4-FFF2-40B4-BE49-F238E27FC236}">
                <a16:creationId xmlns:a16="http://schemas.microsoft.com/office/drawing/2014/main" id="{E72960C8-09ED-58CF-471E-BBCA84D2D25A}"/>
              </a:ext>
            </a:extLst>
          </p:cNvPr>
          <p:cNvSpPr txBox="1"/>
          <p:nvPr/>
        </p:nvSpPr>
        <p:spPr>
          <a:xfrm>
            <a:off x="5218" y="6022930"/>
            <a:ext cx="2348630"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en-US" b="1" dirty="0">
                <a:cs typeface="Calibri"/>
              </a:rPr>
              <a:t>05/06/2023</a:t>
            </a:r>
          </a:p>
        </p:txBody>
      </p:sp>
    </p:spTree>
    <p:extLst>
      <p:ext uri="{BB962C8B-B14F-4D97-AF65-F5344CB8AC3E}">
        <p14:creationId xmlns:p14="http://schemas.microsoft.com/office/powerpoint/2010/main" val="341234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10</a:t>
            </a:fld>
            <a:endParaRPr lang="en-US"/>
          </a:p>
        </p:txBody>
      </p:sp>
      <p:sp>
        <p:nvSpPr>
          <p:cNvPr id="3" name="TextBox 2">
            <a:extLst>
              <a:ext uri="{FF2B5EF4-FFF2-40B4-BE49-F238E27FC236}">
                <a16:creationId xmlns:a16="http://schemas.microsoft.com/office/drawing/2014/main" id="{924F7AB2-CE03-E3C9-30A6-58040049B4DB}"/>
              </a:ext>
            </a:extLst>
          </p:cNvPr>
          <p:cNvSpPr txBox="1"/>
          <p:nvPr/>
        </p:nvSpPr>
        <p:spPr>
          <a:xfrm>
            <a:off x="439947" y="238664"/>
            <a:ext cx="9687464"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374151"/>
                </a:solidFill>
                <a:ea typeface="+mn-lt"/>
                <a:cs typeface="+mn-lt"/>
              </a:rPr>
              <a:t>Disadvantages of RabbitMQ:</a:t>
            </a:r>
          </a:p>
          <a:p>
            <a:endParaRPr lang="en-US" sz="1200">
              <a:solidFill>
                <a:srgbClr val="374151"/>
              </a:solidFill>
              <a:cs typeface="Calibri"/>
            </a:endParaRPr>
          </a:p>
          <a:p>
            <a:endParaRPr lang="en-US" sz="1200">
              <a:solidFill>
                <a:srgbClr val="374151"/>
              </a:solidFill>
              <a:cs typeface="Calibri"/>
            </a:endParaRPr>
          </a:p>
          <a:p>
            <a:pPr marL="285750" indent="-285750">
              <a:buFont typeface="Arial"/>
              <a:buChar char="•"/>
            </a:pPr>
            <a:r>
              <a:rPr lang="en-US" sz="2400">
                <a:solidFill>
                  <a:srgbClr val="374151"/>
                </a:solidFill>
                <a:ea typeface="+mn-lt"/>
                <a:cs typeface="+mn-lt"/>
              </a:rPr>
              <a:t>Complexity: Setting up and configuring RabbitMQ can be complex, especially for beginners. Understanding concepts like exchanges, queues, bindings, and routing can require some learning curve.</a:t>
            </a:r>
            <a:endParaRPr lang="en-US" sz="2400">
              <a:cs typeface="Calibri"/>
            </a:endParaRPr>
          </a:p>
          <a:p>
            <a:endParaRPr lang="en-US" sz="2400">
              <a:solidFill>
                <a:srgbClr val="374151"/>
              </a:solidFill>
              <a:ea typeface="+mn-lt"/>
              <a:cs typeface="+mn-lt"/>
            </a:endParaRPr>
          </a:p>
          <a:p>
            <a:pPr marL="285750" indent="-285750">
              <a:buFont typeface="Arial"/>
              <a:buChar char="•"/>
            </a:pPr>
            <a:r>
              <a:rPr lang="en-US" sz="2400">
                <a:solidFill>
                  <a:srgbClr val="374151"/>
                </a:solidFill>
                <a:ea typeface="+mn-lt"/>
                <a:cs typeface="+mn-lt"/>
              </a:rPr>
              <a:t>Operational Overhead: Running and managing a RabbitMQ cluster requires operational expertise</a:t>
            </a:r>
            <a:endParaRPr lang="en-US" sz="2400">
              <a:solidFill>
                <a:srgbClr val="374151"/>
              </a:solidFill>
              <a:ea typeface="Calibri"/>
              <a:cs typeface="Calibri"/>
            </a:endParaRPr>
          </a:p>
          <a:p>
            <a:endParaRPr lang="en-US" sz="2400">
              <a:solidFill>
                <a:srgbClr val="374151"/>
              </a:solidFill>
              <a:ea typeface="Calibri"/>
              <a:cs typeface="Calibri"/>
            </a:endParaRPr>
          </a:p>
          <a:p>
            <a:pPr marL="285750" indent="-285750">
              <a:buFont typeface="Arial"/>
              <a:buChar char="•"/>
            </a:pPr>
            <a:r>
              <a:rPr lang="en-US" sz="2400">
                <a:solidFill>
                  <a:srgbClr val="374151"/>
                </a:solidFill>
                <a:ea typeface="+mn-lt"/>
                <a:cs typeface="+mn-lt"/>
              </a:rPr>
              <a:t>Network Dependencies: RabbitMQ relies on network connectivity between producers, consumers, and the message broker itself.</a:t>
            </a:r>
            <a:endParaRPr lang="en-US" sz="2400">
              <a:solidFill>
                <a:srgbClr val="374151"/>
              </a:solidFill>
              <a:ea typeface="Calibri"/>
              <a:cs typeface="Calibri"/>
            </a:endParaRPr>
          </a:p>
          <a:p>
            <a:pPr marL="285750" indent="-285750">
              <a:buFont typeface="Arial"/>
              <a:buChar char="•"/>
            </a:pPr>
            <a:endParaRPr lang="en-US" sz="2400">
              <a:solidFill>
                <a:srgbClr val="374151"/>
              </a:solidFill>
              <a:ea typeface="Calibri"/>
              <a:cs typeface="Calibri"/>
            </a:endParaRPr>
          </a:p>
          <a:p>
            <a:pPr marL="285750" indent="-285750">
              <a:buFont typeface="Arial"/>
              <a:buChar char="•"/>
            </a:pPr>
            <a:r>
              <a:rPr lang="en-US" sz="2400">
                <a:solidFill>
                  <a:srgbClr val="374151"/>
                </a:solidFill>
                <a:ea typeface="+mn-lt"/>
                <a:cs typeface="+mn-lt"/>
              </a:rPr>
              <a:t>Performance Impact: While RabbitMQ is known for its reliability and flexibility, it may introduce some performance overhead due to the additional layers of message processing and handling.</a:t>
            </a:r>
            <a:endParaRPr lang="en-US" sz="2400">
              <a:solidFill>
                <a:srgbClr val="374151"/>
              </a:solidFill>
              <a:ea typeface="Calibri"/>
              <a:cs typeface="Calibri"/>
            </a:endParaRPr>
          </a:p>
          <a:p>
            <a:endParaRPr lang="en-US" sz="2400">
              <a:solidFill>
                <a:srgbClr val="374151"/>
              </a:solidFill>
              <a:ea typeface="Calibri"/>
              <a:cs typeface="Calibri"/>
            </a:endParaRPr>
          </a:p>
        </p:txBody>
      </p:sp>
    </p:spTree>
    <p:extLst>
      <p:ext uri="{BB962C8B-B14F-4D97-AF65-F5344CB8AC3E}">
        <p14:creationId xmlns:p14="http://schemas.microsoft.com/office/powerpoint/2010/main" val="87301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CFD10-6F09-9744-DD12-BE39A00922FD}"/>
              </a:ext>
            </a:extLst>
          </p:cNvPr>
          <p:cNvSpPr>
            <a:spLocks noGrp="1"/>
          </p:cNvSpPr>
          <p:nvPr>
            <p:ph idx="1"/>
          </p:nvPr>
        </p:nvSpPr>
        <p:spPr/>
        <p:txBody>
          <a:bodyPr vert="horz" lIns="91440" tIns="45720" rIns="91440" bIns="45720" rtlCol="0" anchor="t">
            <a:normAutofit/>
          </a:bodyPr>
          <a:lstStyle/>
          <a:p>
            <a:r>
              <a:rPr lang="en-US" sz="2400">
                <a:solidFill>
                  <a:srgbClr val="374151"/>
                </a:solidFill>
                <a:ea typeface="+mn-lt"/>
                <a:cs typeface="+mn-lt"/>
              </a:rPr>
              <a:t>Message Queuing: RabbitMQ is widely used for implementing message queues in distributed systems. It provides reliable and scalable message queuing capabilities, allowing producers to send messages to exchanges, which are then routed to queues and consumed by subscribers. </a:t>
            </a:r>
          </a:p>
          <a:p>
            <a:r>
              <a:rPr lang="en-US" sz="2400">
                <a:solidFill>
                  <a:srgbClr val="374151"/>
                </a:solidFill>
                <a:ea typeface="+mn-lt"/>
                <a:cs typeface="+mn-lt"/>
              </a:rPr>
              <a:t>Interoperability and Integration: RabbitMQ supports various messaging protocols, including AMQP, MQTT, and STOMP. This makes it suitable for integrating with different systems and platforms, enabling seamless communication between heterogeneous components.</a:t>
            </a:r>
            <a:endParaRPr lang="en-US" sz="2400">
              <a:solidFill>
                <a:srgbClr val="374151"/>
              </a:solidFill>
              <a:ea typeface="Calibri"/>
              <a:cs typeface="Calibri"/>
            </a:endParaRPr>
          </a:p>
          <a:p>
            <a:r>
              <a:rPr lang="en-US" sz="2400">
                <a:solidFill>
                  <a:srgbClr val="374151"/>
                </a:solidFill>
                <a:ea typeface="+mn-lt"/>
                <a:cs typeface="+mn-lt"/>
              </a:rPr>
              <a:t>Log Aggregation and Processing: RabbitMQ can be utilized for log aggregation and processing in distributed systems.</a:t>
            </a:r>
            <a:endParaRPr lang="en-US" sz="2400">
              <a:solidFill>
                <a:srgbClr val="374151"/>
              </a:solidFill>
              <a:ea typeface="Calibri"/>
              <a:cs typeface="Calibri"/>
            </a:endParaRPr>
          </a:p>
          <a:p>
            <a:endParaRPr lang="en-US" sz="2400">
              <a:solidFill>
                <a:srgbClr val="374151"/>
              </a:solidFill>
              <a:ea typeface="Calibri"/>
              <a:cs typeface="Calibri"/>
            </a:endParaRPr>
          </a:p>
        </p:txBody>
      </p:sp>
      <p:sp>
        <p:nvSpPr>
          <p:cNvPr id="5" name="Title 4">
            <a:extLst>
              <a:ext uri="{FF2B5EF4-FFF2-40B4-BE49-F238E27FC236}">
                <a16:creationId xmlns:a16="http://schemas.microsoft.com/office/drawing/2014/main" id="{FD8ADF98-D2B4-D480-6D1C-07F9E6209A90}"/>
              </a:ext>
            </a:extLst>
          </p:cNvPr>
          <p:cNvSpPr>
            <a:spLocks noGrp="1"/>
          </p:cNvSpPr>
          <p:nvPr>
            <p:ph type="title"/>
          </p:nvPr>
        </p:nvSpPr>
        <p:spPr/>
        <p:txBody>
          <a:bodyPr>
            <a:normAutofit/>
          </a:bodyPr>
          <a:lstStyle/>
          <a:p>
            <a:r>
              <a:rPr lang="en-US" sz="4000" b="1">
                <a:latin typeface="Calibri"/>
                <a:ea typeface="Calibri Light"/>
                <a:cs typeface="Calibri Light"/>
              </a:rPr>
              <a:t>Applications of RabbitMQ</a:t>
            </a:r>
            <a:endParaRPr lang="en-US" sz="4000" b="1">
              <a:latin typeface="Calibri"/>
            </a:endParaRPr>
          </a:p>
        </p:txBody>
      </p:sp>
    </p:spTree>
    <p:extLst>
      <p:ext uri="{BB962C8B-B14F-4D97-AF65-F5344CB8AC3E}">
        <p14:creationId xmlns:p14="http://schemas.microsoft.com/office/powerpoint/2010/main" val="1520647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AC82C6A-5A7E-3F1E-F2B9-F5B161C4CF5B}"/>
              </a:ext>
            </a:extLst>
          </p:cNvPr>
          <p:cNvSpPr txBox="1"/>
          <p:nvPr/>
        </p:nvSpPr>
        <p:spPr>
          <a:xfrm>
            <a:off x="2659529" y="2085788"/>
            <a:ext cx="6884895" cy="149664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4800" b="1" kern="1200">
                <a:solidFill>
                  <a:schemeClr val="tx1">
                    <a:lumMod val="65000"/>
                    <a:lumOff val="35000"/>
                  </a:schemeClr>
                </a:solidFill>
                <a:latin typeface="Calibri"/>
                <a:ea typeface="+mj-ea"/>
                <a:cs typeface="Calibri"/>
              </a:rPr>
              <a:t>Apache Kafka</a:t>
            </a:r>
            <a:endParaRPr lang="en-US" sz="4800" b="1" kern="1200">
              <a:solidFill>
                <a:schemeClr val="tx1">
                  <a:lumMod val="65000"/>
                  <a:lumOff val="35000"/>
                </a:schemeClr>
              </a:solidFill>
              <a:latin typeface="Calibri"/>
              <a:ea typeface="Calibri Light"/>
              <a:cs typeface="Calibri"/>
            </a:endParaRPr>
          </a:p>
        </p:txBody>
      </p:sp>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rot="16200000">
            <a:off x="-1700784" y="3246120"/>
            <a:ext cx="4114800" cy="365125"/>
          </a:xfrm>
        </p:spPr>
        <p:txBody>
          <a:bodyPr vert="horz" lIns="91440" tIns="45720" rIns="91440" bIns="45720" rtlCol="0" anchor="ctr">
            <a:normAutofit/>
          </a:bodyPr>
          <a:lstStyle/>
          <a:p>
            <a:pPr>
              <a:spcAft>
                <a:spcPts val="600"/>
              </a:spcAft>
            </a:pPr>
            <a:r>
              <a:rPr lang="en-US" sz="700" kern="1200">
                <a:solidFill>
                  <a:srgbClr val="595959"/>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9180576" y="6356350"/>
            <a:ext cx="2768537" cy="365125"/>
          </a:xfrm>
        </p:spPr>
        <p:txBody>
          <a:bodyPr vert="horz" lIns="91440" tIns="45720" rIns="91440" bIns="45720" rtlCol="0" anchor="ctr">
            <a:normAutofit/>
          </a:bodyPr>
          <a:lstStyle/>
          <a:p>
            <a:pPr>
              <a:spcAft>
                <a:spcPts val="600"/>
              </a:spcAft>
            </a:pPr>
            <a:fld id="{DF8A5812-A045-4ED1-AE09-1BD5E4DDFA3C}" type="slidenum">
              <a:rPr lang="en-US" sz="900">
                <a:solidFill>
                  <a:srgbClr val="595959"/>
                </a:solidFill>
              </a:rPr>
              <a:pPr>
                <a:spcAft>
                  <a:spcPts val="600"/>
                </a:spcAft>
              </a:pPr>
              <a:t>12</a:t>
            </a:fld>
            <a:endParaRPr lang="en-US" sz="900">
              <a:solidFill>
                <a:srgbClr val="595959"/>
              </a:solidFill>
            </a:endParaRPr>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Tree>
    <p:extLst>
      <p:ext uri="{BB962C8B-B14F-4D97-AF65-F5344CB8AC3E}">
        <p14:creationId xmlns:p14="http://schemas.microsoft.com/office/powerpoint/2010/main" val="707040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13</a:t>
            </a:fld>
            <a:endParaRPr lang="en-US"/>
          </a:p>
        </p:txBody>
      </p:sp>
      <p:sp>
        <p:nvSpPr>
          <p:cNvPr id="3" name="TextBox 2">
            <a:extLst>
              <a:ext uri="{FF2B5EF4-FFF2-40B4-BE49-F238E27FC236}">
                <a16:creationId xmlns:a16="http://schemas.microsoft.com/office/drawing/2014/main" id="{6506EC81-D5CE-A338-249A-96294DACAA1D}"/>
              </a:ext>
            </a:extLst>
          </p:cNvPr>
          <p:cNvSpPr txBox="1"/>
          <p:nvPr/>
        </p:nvSpPr>
        <p:spPr>
          <a:xfrm>
            <a:off x="845128" y="1717963"/>
            <a:ext cx="1069570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Heebo"/>
              <a:cs typeface="Heebo"/>
            </a:endParaRPr>
          </a:p>
          <a:p>
            <a:pPr marL="285750" indent="-285750" algn="just">
              <a:buFont typeface="Arial"/>
              <a:buChar char="•"/>
            </a:pPr>
            <a:r>
              <a:rPr lang="en-US" sz="2400">
                <a:latin typeface="Calibri"/>
                <a:ea typeface="Calibri"/>
                <a:cs typeface="Calibri"/>
              </a:rPr>
              <a:t>Apache Kafka is a distributed publish-subscribe messaging system and a robust queue that can handle a high volume of data and enables you to pass messages from one end-point to another</a:t>
            </a:r>
          </a:p>
          <a:p>
            <a:pPr marL="285750" indent="-285750" algn="just">
              <a:buFont typeface="Arial"/>
              <a:buChar char="•"/>
            </a:pPr>
            <a:r>
              <a:rPr lang="en-US" sz="2400">
                <a:latin typeface="Calibri"/>
                <a:ea typeface="Calibri"/>
                <a:cs typeface="Calibri"/>
              </a:rPr>
              <a:t>Kafka is suitable for both offline and online message consumption.</a:t>
            </a:r>
          </a:p>
          <a:p>
            <a:pPr marL="285750" indent="-285750" algn="just">
              <a:buFont typeface="Arial"/>
              <a:buChar char="•"/>
            </a:pPr>
            <a:r>
              <a:rPr lang="en-US" sz="2400">
                <a:latin typeface="Calibri"/>
                <a:ea typeface="Calibri"/>
                <a:cs typeface="Calibri"/>
              </a:rPr>
              <a:t>Kafka messages are persisted on the disk and replicated within the cluster to prevent data loss</a:t>
            </a:r>
          </a:p>
          <a:p>
            <a:pPr marL="285750" indent="-285750" algn="just">
              <a:buFont typeface="Arial"/>
              <a:buChar char="•"/>
            </a:pPr>
            <a:r>
              <a:rPr lang="en-US" sz="2400">
                <a:latin typeface="Calibri"/>
                <a:ea typeface="Calibri"/>
                <a:cs typeface="Calibri"/>
              </a:rPr>
              <a:t>Kafka is built on top of the Zookeeper synchronization service.</a:t>
            </a:r>
          </a:p>
          <a:p>
            <a:pPr marL="285750" indent="-285750" algn="just">
              <a:buFont typeface="Arial"/>
              <a:buChar char="•"/>
            </a:pPr>
            <a:r>
              <a:rPr lang="en-US" sz="2400">
                <a:latin typeface="Calibri"/>
                <a:ea typeface="Calibri"/>
                <a:cs typeface="Calibri"/>
              </a:rPr>
              <a:t>It integrates very well with Apache Storm and Spark for real-time streaming data analysis.</a:t>
            </a:r>
          </a:p>
        </p:txBody>
      </p:sp>
      <p:sp>
        <p:nvSpPr>
          <p:cNvPr id="4" name="TextBox 3">
            <a:extLst>
              <a:ext uri="{FF2B5EF4-FFF2-40B4-BE49-F238E27FC236}">
                <a16:creationId xmlns:a16="http://schemas.microsoft.com/office/drawing/2014/main" id="{3ACEA496-FE22-1F68-0346-13ADDA8A089D}"/>
              </a:ext>
            </a:extLst>
          </p:cNvPr>
          <p:cNvSpPr txBox="1"/>
          <p:nvPr/>
        </p:nvSpPr>
        <p:spPr>
          <a:xfrm>
            <a:off x="942109" y="775855"/>
            <a:ext cx="447501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Calibri"/>
                <a:cs typeface="Calibri"/>
              </a:rPr>
              <a:t>What is Kafka?</a:t>
            </a:r>
            <a:endParaRPr lang="en-US" sz="4000" b="1">
              <a:latin typeface="Calibri"/>
              <a:ea typeface="Calibri"/>
              <a:cs typeface="Calibri"/>
            </a:endParaRPr>
          </a:p>
        </p:txBody>
      </p:sp>
    </p:spTree>
    <p:extLst>
      <p:ext uri="{BB962C8B-B14F-4D97-AF65-F5344CB8AC3E}">
        <p14:creationId xmlns:p14="http://schemas.microsoft.com/office/powerpoint/2010/main" val="80509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14</a:t>
            </a:fld>
            <a:endParaRPr lang="en-US"/>
          </a:p>
        </p:txBody>
      </p:sp>
      <p:sp>
        <p:nvSpPr>
          <p:cNvPr id="3" name="TextBox 2">
            <a:extLst>
              <a:ext uri="{FF2B5EF4-FFF2-40B4-BE49-F238E27FC236}">
                <a16:creationId xmlns:a16="http://schemas.microsoft.com/office/drawing/2014/main" id="{70ACF581-F445-6CF8-85C0-8744AC0E1561}"/>
              </a:ext>
            </a:extLst>
          </p:cNvPr>
          <p:cNvSpPr txBox="1"/>
          <p:nvPr/>
        </p:nvSpPr>
        <p:spPr>
          <a:xfrm>
            <a:off x="259724" y="324119"/>
            <a:ext cx="11382777"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b="1">
                <a:latin typeface="Calibri"/>
                <a:cs typeface="calibri light"/>
              </a:rPr>
              <a:t>Apache Kafka Architecture</a:t>
            </a:r>
          </a:p>
          <a:p>
            <a:pPr algn="just"/>
            <a:endParaRPr lang="en-US" sz="2400">
              <a:solidFill>
                <a:srgbClr val="333333"/>
              </a:solidFill>
              <a:latin typeface="Calibri"/>
              <a:ea typeface="+mn-lt"/>
              <a:cs typeface="+mn-lt"/>
            </a:endParaRPr>
          </a:p>
          <a:p>
            <a:pPr algn="just"/>
            <a:r>
              <a:rPr lang="en-US" sz="2400">
                <a:solidFill>
                  <a:srgbClr val="333333"/>
                </a:solidFill>
                <a:latin typeface="Calibri"/>
                <a:ea typeface="+mn-lt"/>
                <a:cs typeface="+mn-lt"/>
              </a:rPr>
              <a:t>These are the following essential parts required to design Apache Kafka architecture:-</a:t>
            </a:r>
            <a:endParaRPr lang="en-US" sz="2400" b="1">
              <a:solidFill>
                <a:srgbClr val="000000"/>
              </a:solidFill>
              <a:latin typeface="Calibri"/>
              <a:ea typeface="+mn-lt"/>
              <a:cs typeface="calibri light"/>
            </a:endParaRPr>
          </a:p>
          <a:p>
            <a:pPr marL="171450" indent="-171450" algn="just">
              <a:buFont typeface="Arial"/>
              <a:buChar char="•"/>
            </a:pPr>
            <a:r>
              <a:rPr lang="en-US" sz="2400" b="1">
                <a:solidFill>
                  <a:srgbClr val="000000"/>
                </a:solidFill>
                <a:latin typeface="Calibri"/>
                <a:ea typeface="+mn-lt"/>
                <a:cs typeface="+mn-lt"/>
              </a:rPr>
              <a:t>Data Ecosystem:</a:t>
            </a:r>
            <a:r>
              <a:rPr lang="en-US" sz="2400">
                <a:solidFill>
                  <a:srgbClr val="000000"/>
                </a:solidFill>
                <a:latin typeface="Calibri"/>
                <a:ea typeface="+mn-lt"/>
                <a:cs typeface="+mn-lt"/>
              </a:rPr>
              <a:t> Several applications that use Apache Kafka forms an ecosystem. This ecosystem is built for data processing.</a:t>
            </a:r>
          </a:p>
          <a:p>
            <a:pPr algn="just"/>
            <a:endParaRPr lang="en-US" sz="2000">
              <a:latin typeface="Calibri"/>
              <a:cs typeface="Calibri" panose="020F0502020204030204"/>
            </a:endParaRPr>
          </a:p>
        </p:txBody>
      </p:sp>
      <p:pic>
        <p:nvPicPr>
          <p:cNvPr id="4" name="Picture 6" descr="Diagram&#10;&#10;Description automatically generated">
            <a:extLst>
              <a:ext uri="{FF2B5EF4-FFF2-40B4-BE49-F238E27FC236}">
                <a16:creationId xmlns:a16="http://schemas.microsoft.com/office/drawing/2014/main" id="{F0E9254E-6D4F-A214-7851-AAD98BC6B0E7}"/>
              </a:ext>
            </a:extLst>
          </p:cNvPr>
          <p:cNvPicPr>
            <a:picLocks noChangeAspect="1"/>
          </p:cNvPicPr>
          <p:nvPr/>
        </p:nvPicPr>
        <p:blipFill>
          <a:blip r:embed="rId3"/>
          <a:stretch>
            <a:fillRect/>
          </a:stretch>
        </p:blipFill>
        <p:spPr>
          <a:xfrm>
            <a:off x="2781837" y="2604077"/>
            <a:ext cx="6628327" cy="3418484"/>
          </a:xfrm>
          <a:prstGeom prst="rect">
            <a:avLst/>
          </a:prstGeom>
        </p:spPr>
      </p:pic>
    </p:spTree>
    <p:extLst>
      <p:ext uri="{BB962C8B-B14F-4D97-AF65-F5344CB8AC3E}">
        <p14:creationId xmlns:p14="http://schemas.microsoft.com/office/powerpoint/2010/main" val="1625562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15</a:t>
            </a:fld>
            <a:endParaRPr lang="en-US"/>
          </a:p>
        </p:txBody>
      </p:sp>
      <p:sp>
        <p:nvSpPr>
          <p:cNvPr id="3" name="TextBox 2">
            <a:extLst>
              <a:ext uri="{FF2B5EF4-FFF2-40B4-BE49-F238E27FC236}">
                <a16:creationId xmlns:a16="http://schemas.microsoft.com/office/drawing/2014/main" id="{0A57E3EA-CF9E-B336-9C47-B11AAA616690}"/>
              </a:ext>
            </a:extLst>
          </p:cNvPr>
          <p:cNvSpPr txBox="1"/>
          <p:nvPr/>
        </p:nvSpPr>
        <p:spPr>
          <a:xfrm>
            <a:off x="386749" y="440411"/>
            <a:ext cx="11103734"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latin typeface="Calibri"/>
                <a:cs typeface="Calibri"/>
              </a:rPr>
              <a:t>Kafka Cluster:</a:t>
            </a:r>
            <a:r>
              <a:rPr lang="en-US" sz="2400">
                <a:latin typeface="Calibri"/>
                <a:cs typeface="Calibri"/>
              </a:rPr>
              <a:t> A Kafka cluster is a system that comprises of different brokers, topics, and their respective partitions. </a:t>
            </a:r>
          </a:p>
          <a:p>
            <a:pPr marL="285750" indent="-285750">
              <a:buFont typeface="Arial"/>
              <a:buChar char="•"/>
            </a:pPr>
            <a:r>
              <a:rPr lang="en-US" sz="2400" b="1">
                <a:ea typeface="+mn-lt"/>
                <a:cs typeface="+mn-lt"/>
              </a:rPr>
              <a:t>Producers:</a:t>
            </a:r>
            <a:r>
              <a:rPr lang="en-US" sz="2400">
                <a:ea typeface="+mn-lt"/>
                <a:cs typeface="+mn-lt"/>
              </a:rPr>
              <a:t> A producer sends or writes data/messages to the topic within the cluster.</a:t>
            </a:r>
          </a:p>
          <a:p>
            <a:pPr marL="285750" indent="-285750">
              <a:buFont typeface="Arial"/>
              <a:buChar char="•"/>
            </a:pPr>
            <a:r>
              <a:rPr lang="en-US" sz="2400" b="1">
                <a:ea typeface="+mn-lt"/>
                <a:cs typeface="+mn-lt"/>
              </a:rPr>
              <a:t>Consumers:</a:t>
            </a:r>
            <a:r>
              <a:rPr lang="en-US" sz="2400">
                <a:ea typeface="+mn-lt"/>
                <a:cs typeface="+mn-lt"/>
              </a:rPr>
              <a:t> A consumer is the one that reads or consumes messages from the Kafka cluster.</a:t>
            </a:r>
          </a:p>
          <a:p>
            <a:pPr marL="285750" indent="-285750">
              <a:buFont typeface="Arial"/>
              <a:buChar char="•"/>
            </a:pPr>
            <a:r>
              <a:rPr lang="en-US" sz="2400" b="1">
                <a:ea typeface="+mn-lt"/>
                <a:cs typeface="+mn-lt"/>
              </a:rPr>
              <a:t>Brokers:</a:t>
            </a:r>
            <a:r>
              <a:rPr lang="en-US" sz="2400">
                <a:ea typeface="+mn-lt"/>
                <a:cs typeface="+mn-lt"/>
              </a:rPr>
              <a:t> A Kafka server is known as a broker. A broker is a bridge between producers and consumers.</a:t>
            </a:r>
          </a:p>
          <a:p>
            <a:pPr marL="285750" indent="-285750">
              <a:buFont typeface="Arial"/>
              <a:buChar char="•"/>
            </a:pPr>
            <a:r>
              <a:rPr lang="en-US" sz="2400" b="1">
                <a:ea typeface="+mn-lt"/>
                <a:cs typeface="+mn-lt"/>
              </a:rPr>
              <a:t>Topics:</a:t>
            </a:r>
            <a:r>
              <a:rPr lang="en-US" sz="2400">
                <a:ea typeface="+mn-lt"/>
                <a:cs typeface="+mn-lt"/>
              </a:rPr>
              <a:t> It is a common name or a heading given to represent a similar type of data.</a:t>
            </a:r>
          </a:p>
          <a:p>
            <a:pPr marL="285750" indent="-285750">
              <a:buFont typeface="Arial"/>
              <a:buChar char="•"/>
            </a:pPr>
            <a:r>
              <a:rPr lang="en-US" sz="2400" b="1">
                <a:ea typeface="+mn-lt"/>
                <a:cs typeface="+mn-lt"/>
              </a:rPr>
              <a:t>Partitions:</a:t>
            </a:r>
            <a:r>
              <a:rPr lang="en-US" sz="2400">
                <a:ea typeface="+mn-lt"/>
                <a:cs typeface="+mn-lt"/>
              </a:rPr>
              <a:t> The data or message is divided into small subparts, known as partitions. Each partition carries data within it having an </a:t>
            </a:r>
            <a:r>
              <a:rPr lang="en-US" sz="2400" b="1">
                <a:ea typeface="+mn-lt"/>
                <a:cs typeface="+mn-lt"/>
              </a:rPr>
              <a:t>offset</a:t>
            </a:r>
            <a:r>
              <a:rPr lang="en-US" sz="2400">
                <a:ea typeface="+mn-lt"/>
                <a:cs typeface="+mn-lt"/>
              </a:rPr>
              <a:t> value. The data is always written in a sequential manner.</a:t>
            </a:r>
            <a:endParaRPr lang="en-US" sz="2400">
              <a:latin typeface="Calibri"/>
              <a:cs typeface="Calibri" panose="020F0502020204030204"/>
            </a:endParaRPr>
          </a:p>
          <a:p>
            <a:pPr marL="285750" indent="-285750">
              <a:buFont typeface="Arial"/>
              <a:buChar char="•"/>
            </a:pPr>
            <a:r>
              <a:rPr lang="en-US" sz="2400" b="1" err="1">
                <a:ea typeface="+mn-lt"/>
                <a:cs typeface="+mn-lt"/>
              </a:rPr>
              <a:t>ZooKeeper</a:t>
            </a:r>
            <a:r>
              <a:rPr lang="en-US" sz="2400" b="1">
                <a:ea typeface="+mn-lt"/>
                <a:cs typeface="+mn-lt"/>
              </a:rPr>
              <a:t>:</a:t>
            </a:r>
            <a:r>
              <a:rPr lang="en-US" sz="2400">
                <a:ea typeface="+mn-lt"/>
                <a:cs typeface="+mn-lt"/>
              </a:rPr>
              <a:t> A </a:t>
            </a:r>
            <a:r>
              <a:rPr lang="en-US" sz="2400" err="1">
                <a:ea typeface="+mn-lt"/>
                <a:cs typeface="+mn-lt"/>
              </a:rPr>
              <a:t>ZooKeeper</a:t>
            </a:r>
            <a:r>
              <a:rPr lang="en-US" sz="2400">
                <a:ea typeface="+mn-lt"/>
                <a:cs typeface="+mn-lt"/>
              </a:rPr>
              <a:t> is used to store information about the Kafka cluster and details of the consumer clients. It manages brokers by maintaining a list of them. Also, a </a:t>
            </a:r>
            <a:r>
              <a:rPr lang="en-US" sz="2400" err="1">
                <a:ea typeface="+mn-lt"/>
                <a:cs typeface="+mn-lt"/>
              </a:rPr>
              <a:t>ZooKeeper</a:t>
            </a:r>
            <a:r>
              <a:rPr lang="en-US" sz="2400">
                <a:ea typeface="+mn-lt"/>
                <a:cs typeface="+mn-lt"/>
              </a:rPr>
              <a:t> is responsible for choosing a leader for the partitions.</a:t>
            </a:r>
            <a:endParaRPr lang="en-US" sz="2400">
              <a:latin typeface="Calibri"/>
              <a:cs typeface="Calibri" panose="020F0502020204030204"/>
            </a:endParaRPr>
          </a:p>
          <a:p>
            <a:endParaRPr lang="en-US" sz="1200">
              <a:latin typeface="Calibri"/>
              <a:cs typeface="Calibri" panose="020F0502020204030204"/>
            </a:endParaRPr>
          </a:p>
        </p:txBody>
      </p:sp>
    </p:spTree>
    <p:extLst>
      <p:ext uri="{BB962C8B-B14F-4D97-AF65-F5344CB8AC3E}">
        <p14:creationId xmlns:p14="http://schemas.microsoft.com/office/powerpoint/2010/main" val="823098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descr="Diagram&#10;&#10;Description automatically generated">
            <a:extLst>
              <a:ext uri="{FF2B5EF4-FFF2-40B4-BE49-F238E27FC236}">
                <a16:creationId xmlns:a16="http://schemas.microsoft.com/office/drawing/2014/main" id="{1DC718C3-6182-FAA7-8F27-3DA8AA0B34B0}"/>
              </a:ext>
            </a:extLst>
          </p:cNvPr>
          <p:cNvPicPr>
            <a:picLocks noChangeAspect="1"/>
          </p:cNvPicPr>
          <p:nvPr/>
        </p:nvPicPr>
        <p:blipFill>
          <a:blip r:embed="rId2"/>
          <a:stretch>
            <a:fillRect/>
          </a:stretch>
        </p:blipFill>
        <p:spPr>
          <a:xfrm>
            <a:off x="2213711" y="300030"/>
            <a:ext cx="7528466" cy="5571066"/>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F8A5812-A045-4ED1-AE09-1BD5E4DDFA3C}" type="slidenum">
              <a:rPr lang="en-US"/>
              <a:pPr>
                <a:spcAft>
                  <a:spcPts val="600"/>
                </a:spcAft>
              </a:pPr>
              <a:t>16</a:t>
            </a:fld>
            <a:endParaRPr lang="en-US"/>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Tree>
    <p:extLst>
      <p:ext uri="{BB962C8B-B14F-4D97-AF65-F5344CB8AC3E}">
        <p14:creationId xmlns:p14="http://schemas.microsoft.com/office/powerpoint/2010/main" val="1631239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F8A5812-A045-4ED1-AE09-1BD5E4DDFA3C}" type="slidenum">
              <a:rPr lang="en-US"/>
              <a:pPr>
                <a:spcAft>
                  <a:spcPts val="600"/>
                </a:spcAft>
              </a:pPr>
              <a:t>17</a:t>
            </a:fld>
            <a:endParaRPr lang="en-US"/>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3" name="TextBox 2">
            <a:extLst>
              <a:ext uri="{FF2B5EF4-FFF2-40B4-BE49-F238E27FC236}">
                <a16:creationId xmlns:a16="http://schemas.microsoft.com/office/drawing/2014/main" id="{8F42474C-F5D4-EFDA-4C1C-6911C11BBE65}"/>
              </a:ext>
            </a:extLst>
          </p:cNvPr>
          <p:cNvSpPr txBox="1"/>
          <p:nvPr/>
        </p:nvSpPr>
        <p:spPr>
          <a:xfrm>
            <a:off x="281189" y="345584"/>
            <a:ext cx="11726213"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t>Apache Kafka Streams</a:t>
            </a:r>
            <a:endParaRPr lang="en-US" sz="4000" b="1" dirty="0">
              <a:cs typeface="Calibri"/>
            </a:endParaRPr>
          </a:p>
          <a:p>
            <a:endParaRPr lang="en-US" sz="3600" b="1">
              <a:cs typeface="Calibri"/>
            </a:endParaRPr>
          </a:p>
          <a:p>
            <a:r>
              <a:rPr lang="en-US" sz="2400" dirty="0">
                <a:ea typeface="+mn-lt"/>
                <a:cs typeface="+mn-lt"/>
              </a:rPr>
              <a:t>Apache Kafka Streams is a library provided by Apache Kafka for building real-time stream processing applications. It allows developers to process and analyze continuous streams of data directly within the Kafka ecosystem, without the need for external processing frameworks or databases.</a:t>
            </a:r>
          </a:p>
          <a:p>
            <a:endParaRPr lang="en-US" sz="2400">
              <a:ea typeface="+mn-lt"/>
              <a:cs typeface="+mn-lt"/>
            </a:endParaRPr>
          </a:p>
          <a:p>
            <a:r>
              <a:rPr lang="en-US" sz="2400" dirty="0">
                <a:ea typeface="+mn-lt"/>
                <a:cs typeface="+mn-lt"/>
              </a:rPr>
              <a:t>Key features  to Apache Kafka Streams:-</a:t>
            </a:r>
            <a:endParaRPr lang="en-US" sz="2400" dirty="0">
              <a:cs typeface="Calibri" panose="020F0502020204030204"/>
            </a:endParaRPr>
          </a:p>
          <a:p>
            <a:endParaRPr lang="en-US" sz="2400">
              <a:ea typeface="+mn-lt"/>
              <a:cs typeface="+mn-lt"/>
            </a:endParaRPr>
          </a:p>
          <a:p>
            <a:pPr marL="285750" indent="-285750" algn="just">
              <a:buFont typeface="Arial"/>
              <a:buChar char="•"/>
            </a:pPr>
            <a:r>
              <a:rPr lang="en-US" sz="2400" dirty="0">
                <a:ea typeface="+mn-lt"/>
                <a:cs typeface="+mn-lt"/>
              </a:rPr>
              <a:t>Kafka Streams are highly scalable as well as elastic in nature.</a:t>
            </a:r>
            <a:endParaRPr lang="en-US" sz="2400" dirty="0">
              <a:cs typeface="Calibri"/>
            </a:endParaRPr>
          </a:p>
          <a:p>
            <a:pPr marL="285750" indent="-285750" algn="just">
              <a:buFont typeface="Arial"/>
              <a:buChar char="•"/>
            </a:pPr>
            <a:r>
              <a:rPr lang="en-US" sz="2400" dirty="0">
                <a:ea typeface="+mn-lt"/>
                <a:cs typeface="+mn-lt"/>
              </a:rPr>
              <a:t>Can be deployed to containers, cloud, bare metals, etc.</a:t>
            </a:r>
            <a:endParaRPr lang="en-US" sz="2400" dirty="0">
              <a:cs typeface="Calibri"/>
            </a:endParaRPr>
          </a:p>
          <a:p>
            <a:pPr marL="285750" indent="-285750" algn="just">
              <a:buFont typeface="Arial"/>
              <a:buChar char="•"/>
            </a:pPr>
            <a:r>
              <a:rPr lang="en-US" sz="2400" dirty="0">
                <a:ea typeface="+mn-lt"/>
                <a:cs typeface="+mn-lt"/>
              </a:rPr>
              <a:t>It is operable for any size of use case, i.e., small, medium, or large.</a:t>
            </a:r>
            <a:endParaRPr lang="en-US" sz="2400" dirty="0">
              <a:cs typeface="Calibri"/>
            </a:endParaRPr>
          </a:p>
          <a:p>
            <a:pPr algn="just"/>
            <a:endParaRPr lang="en-US" sz="2400">
              <a:cs typeface="Calibri"/>
            </a:endParaRPr>
          </a:p>
          <a:p>
            <a:endParaRPr lang="en-US" sz="2400">
              <a:cs typeface="Calibri"/>
            </a:endParaRPr>
          </a:p>
          <a:p>
            <a:endParaRPr lang="en-US" sz="2400">
              <a:cs typeface="Calibri"/>
            </a:endParaRPr>
          </a:p>
        </p:txBody>
      </p:sp>
    </p:spTree>
    <p:extLst>
      <p:ext uri="{BB962C8B-B14F-4D97-AF65-F5344CB8AC3E}">
        <p14:creationId xmlns:p14="http://schemas.microsoft.com/office/powerpoint/2010/main" val="3596928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F8A5812-A045-4ED1-AE09-1BD5E4DDFA3C}" type="slidenum">
              <a:rPr lang="en-US"/>
              <a:pPr>
                <a:spcAft>
                  <a:spcPts val="600"/>
                </a:spcAft>
              </a:pPr>
              <a:t>18</a:t>
            </a:fld>
            <a:endParaRPr lang="en-US"/>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3" name="TextBox 2">
            <a:extLst>
              <a:ext uri="{FF2B5EF4-FFF2-40B4-BE49-F238E27FC236}">
                <a16:creationId xmlns:a16="http://schemas.microsoft.com/office/drawing/2014/main" id="{C87A8278-8ED7-E94B-BB6A-7BAB5144B0AB}"/>
              </a:ext>
            </a:extLst>
          </p:cNvPr>
          <p:cNvSpPr txBox="1"/>
          <p:nvPr/>
        </p:nvSpPr>
        <p:spPr>
          <a:xfrm>
            <a:off x="356316" y="764147"/>
            <a:ext cx="1157596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endParaRPr lang="en-US" sz="2400">
              <a:cs typeface="Calibri"/>
            </a:endParaRPr>
          </a:p>
          <a:p>
            <a:pPr marL="342900" indent="-342900" algn="just">
              <a:buFont typeface="Arial"/>
              <a:buChar char="•"/>
            </a:pPr>
            <a:r>
              <a:rPr lang="en-US" sz="2400">
                <a:cs typeface="Calibri"/>
              </a:rPr>
              <a:t>It has the capability of fault tolerance. If any failure occurs, it can be handled by the Kafka Streams.</a:t>
            </a:r>
            <a:endParaRPr lang="en-US"/>
          </a:p>
          <a:p>
            <a:pPr marL="342900" indent="-342900" algn="just">
              <a:buFont typeface="Arial"/>
              <a:buChar char="•"/>
            </a:pPr>
            <a:r>
              <a:rPr lang="en-US" sz="2400">
                <a:cs typeface="Arial"/>
              </a:rPr>
              <a:t>It allows writing standard java and </a:t>
            </a:r>
            <a:r>
              <a:rPr lang="en-US" sz="2400" err="1">
                <a:cs typeface="Arial"/>
              </a:rPr>
              <a:t>scala</a:t>
            </a:r>
            <a:r>
              <a:rPr lang="en-US" sz="2400">
                <a:cs typeface="Arial"/>
              </a:rPr>
              <a:t> applications.​</a:t>
            </a:r>
          </a:p>
          <a:p>
            <a:pPr marL="342900" indent="-342900" algn="just">
              <a:buFont typeface="Arial"/>
              <a:buChar char="•"/>
            </a:pPr>
            <a:r>
              <a:rPr lang="en-US" sz="2400">
                <a:cs typeface="Arial"/>
              </a:rPr>
              <a:t>For streaming, it does not require any separate processing cluster.​</a:t>
            </a:r>
          </a:p>
          <a:p>
            <a:pPr marL="342900" indent="-342900" algn="just">
              <a:buFont typeface="Arial"/>
              <a:buChar char="•"/>
            </a:pPr>
            <a:r>
              <a:rPr lang="en-US" sz="2400">
                <a:cs typeface="Arial"/>
              </a:rPr>
              <a:t>Kafka Streams are supported in Mac, Linux, as well as Windows operating systems.​</a:t>
            </a:r>
          </a:p>
          <a:p>
            <a:pPr marL="342900" indent="-342900" algn="just">
              <a:buFont typeface="Arial"/>
              <a:buChar char="•"/>
            </a:pPr>
            <a:r>
              <a:rPr lang="en-US" sz="2400">
                <a:cs typeface="Arial"/>
              </a:rPr>
              <a:t>It does not have any external dependencies except Kafka itself.​</a:t>
            </a:r>
          </a:p>
        </p:txBody>
      </p:sp>
    </p:spTree>
    <p:extLst>
      <p:ext uri="{BB962C8B-B14F-4D97-AF65-F5344CB8AC3E}">
        <p14:creationId xmlns:p14="http://schemas.microsoft.com/office/powerpoint/2010/main" val="2807464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F8A5812-A045-4ED1-AE09-1BD5E4DDFA3C}" type="slidenum">
              <a:rPr lang="en-US"/>
              <a:pPr>
                <a:spcAft>
                  <a:spcPts val="600"/>
                </a:spcAft>
              </a:pPr>
              <a:t>19</a:t>
            </a:fld>
            <a:endParaRPr lang="en-US"/>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3" name="TextBox 2">
            <a:extLst>
              <a:ext uri="{FF2B5EF4-FFF2-40B4-BE49-F238E27FC236}">
                <a16:creationId xmlns:a16="http://schemas.microsoft.com/office/drawing/2014/main" id="{C87A8278-8ED7-E94B-BB6A-7BAB5144B0AB}"/>
              </a:ext>
            </a:extLst>
          </p:cNvPr>
          <p:cNvSpPr txBox="1"/>
          <p:nvPr/>
        </p:nvSpPr>
        <p:spPr>
          <a:xfrm>
            <a:off x="356316" y="764147"/>
            <a:ext cx="11209429"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b="1"/>
              <a:t>Kafka Security</a:t>
            </a:r>
            <a:endParaRPr lang="en-US" sz="4000" b="1">
              <a:cs typeface="Calibri"/>
            </a:endParaRPr>
          </a:p>
          <a:p>
            <a:pPr algn="just"/>
            <a:endParaRPr lang="en-US" sz="3200">
              <a:ea typeface="+mn-lt"/>
              <a:cs typeface="+mn-lt"/>
            </a:endParaRPr>
          </a:p>
          <a:p>
            <a:pPr algn="just"/>
            <a:r>
              <a:rPr lang="en-US" sz="2400">
                <a:ea typeface="+mn-lt"/>
                <a:cs typeface="+mn-lt"/>
              </a:rPr>
              <a:t>There can be several consumers which can read data from the Kafka and producers which can produce data. But it is necessary to ensure the security of data.</a:t>
            </a:r>
            <a:endParaRPr lang="en-US" sz="3200">
              <a:cs typeface="Calibri"/>
            </a:endParaRPr>
          </a:p>
          <a:p>
            <a:pPr algn="just"/>
            <a:endParaRPr lang="en-US" sz="2400"/>
          </a:p>
          <a:p>
            <a:pPr algn="just"/>
            <a:r>
              <a:rPr lang="en-US" sz="2400"/>
              <a:t>Components of Kafka Security:-</a:t>
            </a:r>
            <a:endParaRPr lang="en-US" sz="2400">
              <a:cs typeface="Calibri"/>
            </a:endParaRPr>
          </a:p>
          <a:p>
            <a:pPr algn="just"/>
            <a:endParaRPr lang="en-US" sz="2400">
              <a:solidFill>
                <a:srgbClr val="000000"/>
              </a:solidFill>
              <a:ea typeface="+mn-lt"/>
              <a:cs typeface="+mn-lt"/>
            </a:endParaRPr>
          </a:p>
          <a:p>
            <a:pPr algn="just"/>
            <a:r>
              <a:rPr lang="en-US" sz="2400">
                <a:solidFill>
                  <a:srgbClr val="333333"/>
                </a:solidFill>
                <a:ea typeface="+mn-lt"/>
                <a:cs typeface="+mn-lt"/>
              </a:rPr>
              <a:t>Mainly, there are three major components of Kafka Security:</a:t>
            </a:r>
            <a:endParaRPr lang="en-US" sz="2400">
              <a:cs typeface="Calibri"/>
            </a:endParaRPr>
          </a:p>
          <a:p>
            <a:pPr marL="285750" indent="-285750" algn="just">
              <a:buFont typeface="Arial"/>
              <a:buChar char="•"/>
            </a:pPr>
            <a:r>
              <a:rPr lang="en-US" sz="2400" b="1">
                <a:ea typeface="+mn-lt"/>
                <a:cs typeface="+mn-lt"/>
              </a:rPr>
              <a:t>Encryption:</a:t>
            </a:r>
            <a:r>
              <a:rPr lang="en-US" sz="2400">
                <a:ea typeface="+mn-lt"/>
                <a:cs typeface="+mn-lt"/>
              </a:rPr>
              <a:t> The exchange of data between the Kafka broker and clients is kept secure through encryption. Kafka encryption ensures that no other client could intercept and steal or read data. The data will be shared in an encrypted format only.</a:t>
            </a:r>
            <a:endParaRPr lang="en-US" sz="2400">
              <a:cs typeface="Calibri"/>
            </a:endParaRPr>
          </a:p>
          <a:p>
            <a:pPr algn="just"/>
            <a:endParaRPr lang="en-US" sz="2000">
              <a:cs typeface="Calibri"/>
            </a:endParaRPr>
          </a:p>
          <a:p>
            <a:pPr algn="just"/>
            <a:endParaRPr lang="en-US" sz="2000">
              <a:cs typeface="Calibri"/>
            </a:endParaRPr>
          </a:p>
        </p:txBody>
      </p:sp>
    </p:spTree>
    <p:extLst>
      <p:ext uri="{BB962C8B-B14F-4D97-AF65-F5344CB8AC3E}">
        <p14:creationId xmlns:p14="http://schemas.microsoft.com/office/powerpoint/2010/main" val="299633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AC82C6A-5A7E-3F1E-F2B9-F5B161C4CF5B}"/>
              </a:ext>
            </a:extLst>
          </p:cNvPr>
          <p:cNvSpPr txBox="1"/>
          <p:nvPr/>
        </p:nvSpPr>
        <p:spPr>
          <a:xfrm>
            <a:off x="2659529" y="2085788"/>
            <a:ext cx="6884895" cy="149664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4800" b="1">
                <a:solidFill>
                  <a:schemeClr val="tx1">
                    <a:lumMod val="65000"/>
                    <a:lumOff val="35000"/>
                  </a:schemeClr>
                </a:solidFill>
                <a:latin typeface="Calibri"/>
                <a:ea typeface="+mj-ea"/>
                <a:cs typeface="Calibri"/>
              </a:rPr>
              <a:t>RabbitMQ</a:t>
            </a:r>
            <a:endParaRPr lang="en-US" sz="4800" b="1" kern="1200">
              <a:solidFill>
                <a:schemeClr val="tx1">
                  <a:lumMod val="65000"/>
                  <a:lumOff val="35000"/>
                </a:schemeClr>
              </a:solidFill>
              <a:latin typeface="Calibri"/>
              <a:ea typeface="Calibri Light"/>
              <a:cs typeface="Calibri"/>
            </a:endParaRPr>
          </a:p>
        </p:txBody>
      </p:sp>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rot="16200000">
            <a:off x="-1700784" y="3246120"/>
            <a:ext cx="4114800" cy="365125"/>
          </a:xfrm>
        </p:spPr>
        <p:txBody>
          <a:bodyPr vert="horz" lIns="91440" tIns="45720" rIns="91440" bIns="45720" rtlCol="0" anchor="ctr">
            <a:normAutofit/>
          </a:bodyPr>
          <a:lstStyle/>
          <a:p>
            <a:pPr>
              <a:spcAft>
                <a:spcPts val="600"/>
              </a:spcAft>
            </a:pPr>
            <a:r>
              <a:rPr lang="en-US" sz="700" kern="1200">
                <a:solidFill>
                  <a:srgbClr val="595959"/>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9180576" y="6356350"/>
            <a:ext cx="2768537" cy="365125"/>
          </a:xfrm>
        </p:spPr>
        <p:txBody>
          <a:bodyPr vert="horz" lIns="91440" tIns="45720" rIns="91440" bIns="45720" rtlCol="0" anchor="ctr">
            <a:normAutofit/>
          </a:bodyPr>
          <a:lstStyle/>
          <a:p>
            <a:pPr>
              <a:spcAft>
                <a:spcPts val="600"/>
              </a:spcAft>
            </a:pPr>
            <a:fld id="{DF8A5812-A045-4ED1-AE09-1BD5E4DDFA3C}" type="slidenum">
              <a:rPr lang="en-US" sz="900">
                <a:solidFill>
                  <a:srgbClr val="595959"/>
                </a:solidFill>
              </a:rPr>
              <a:pPr>
                <a:spcAft>
                  <a:spcPts val="600"/>
                </a:spcAft>
              </a:pPr>
              <a:t>2</a:t>
            </a:fld>
            <a:endParaRPr lang="en-US" sz="900">
              <a:solidFill>
                <a:srgbClr val="595959"/>
              </a:solidFill>
            </a:endParaRPr>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Tree>
    <p:extLst>
      <p:ext uri="{BB962C8B-B14F-4D97-AF65-F5344CB8AC3E}">
        <p14:creationId xmlns:p14="http://schemas.microsoft.com/office/powerpoint/2010/main" val="4164833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F8A5812-A045-4ED1-AE09-1BD5E4DDFA3C}" type="slidenum">
              <a:rPr lang="en-US"/>
              <a:pPr>
                <a:spcAft>
                  <a:spcPts val="600"/>
                </a:spcAft>
              </a:pPr>
              <a:t>20</a:t>
            </a:fld>
            <a:endParaRPr lang="en-US"/>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3" name="TextBox 2">
            <a:extLst>
              <a:ext uri="{FF2B5EF4-FFF2-40B4-BE49-F238E27FC236}">
                <a16:creationId xmlns:a16="http://schemas.microsoft.com/office/drawing/2014/main" id="{C87A8278-8ED7-E94B-BB6A-7BAB5144B0AB}"/>
              </a:ext>
            </a:extLst>
          </p:cNvPr>
          <p:cNvSpPr txBox="1"/>
          <p:nvPr/>
        </p:nvSpPr>
        <p:spPr>
          <a:xfrm>
            <a:off x="356316" y="764147"/>
            <a:ext cx="115759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000">
              <a:cs typeface="Calibri"/>
            </a:endParaRPr>
          </a:p>
          <a:p>
            <a:pPr algn="just"/>
            <a:endParaRPr lang="en-US" sz="2000">
              <a:cs typeface="Calibri"/>
            </a:endParaRPr>
          </a:p>
        </p:txBody>
      </p:sp>
      <p:sp>
        <p:nvSpPr>
          <p:cNvPr id="4" name="TextBox 3">
            <a:extLst>
              <a:ext uri="{FF2B5EF4-FFF2-40B4-BE49-F238E27FC236}">
                <a16:creationId xmlns:a16="http://schemas.microsoft.com/office/drawing/2014/main" id="{1E2E9415-024B-6B13-DCF0-2A4BEC55E838}"/>
              </a:ext>
            </a:extLst>
          </p:cNvPr>
          <p:cNvSpPr txBox="1"/>
          <p:nvPr/>
        </p:nvSpPr>
        <p:spPr>
          <a:xfrm>
            <a:off x="438128" y="583722"/>
            <a:ext cx="1109990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b="1">
              <a:cs typeface="Arial"/>
            </a:endParaRPr>
          </a:p>
          <a:p>
            <a:pPr algn="just"/>
            <a:endParaRPr lang="en-US" sz="2400" b="1">
              <a:cs typeface="Arial"/>
            </a:endParaRPr>
          </a:p>
          <a:p>
            <a:pPr marL="342900" indent="-342900" algn="just">
              <a:buFont typeface="Arial"/>
              <a:buChar char="•"/>
            </a:pPr>
            <a:r>
              <a:rPr lang="en-US" sz="2400" b="1">
                <a:cs typeface="Arial"/>
              </a:rPr>
              <a:t>Authentication:</a:t>
            </a:r>
            <a:r>
              <a:rPr lang="en-US" sz="2400">
                <a:cs typeface="Arial"/>
              </a:rPr>
              <a:t> This ensures the connection of various applications with the Kafka brokers. Only the applications which are authorized will be able to publish or consume messages. The authorized applications will have their respective user id and password to access the message from the cluster.​</a:t>
            </a:r>
            <a:endParaRPr lang="en-US">
              <a:cs typeface="Calibri" panose="020F0502020204030204"/>
            </a:endParaRPr>
          </a:p>
          <a:p>
            <a:pPr algn="just"/>
            <a:endParaRPr lang="en-US" sz="2400">
              <a:cs typeface="Arial"/>
            </a:endParaRPr>
          </a:p>
          <a:p>
            <a:pPr marL="342900" indent="-342900" algn="just">
              <a:buFont typeface="Arial"/>
              <a:buChar char="•"/>
            </a:pPr>
            <a:r>
              <a:rPr lang="en-US" sz="2400" b="1">
                <a:cs typeface="Arial"/>
              </a:rPr>
              <a:t>Authorization:</a:t>
            </a:r>
            <a:r>
              <a:rPr lang="en-US" sz="2400">
                <a:cs typeface="Arial"/>
              </a:rPr>
              <a:t> This comes after authentication. When the client becomes authenticated, it is allowed to publish or consume messages. The applications can also be restricted from write access to prevent data pollution.​</a:t>
            </a:r>
            <a:endParaRPr lang="en-US">
              <a:cs typeface="Calibri" panose="020F0502020204030204"/>
            </a:endParaRPr>
          </a:p>
        </p:txBody>
      </p:sp>
    </p:spTree>
    <p:extLst>
      <p:ext uri="{BB962C8B-B14F-4D97-AF65-F5344CB8AC3E}">
        <p14:creationId xmlns:p14="http://schemas.microsoft.com/office/powerpoint/2010/main" val="3903052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21</a:t>
            </a:fld>
            <a:endParaRPr lang="en-US"/>
          </a:p>
        </p:txBody>
      </p:sp>
      <p:sp>
        <p:nvSpPr>
          <p:cNvPr id="3" name="TextBox 2">
            <a:extLst>
              <a:ext uri="{FF2B5EF4-FFF2-40B4-BE49-F238E27FC236}">
                <a16:creationId xmlns:a16="http://schemas.microsoft.com/office/drawing/2014/main" id="{508D174A-EA69-BC6D-2846-241952A5059F}"/>
              </a:ext>
            </a:extLst>
          </p:cNvPr>
          <p:cNvSpPr txBox="1"/>
          <p:nvPr/>
        </p:nvSpPr>
        <p:spPr>
          <a:xfrm>
            <a:off x="734292" y="1634837"/>
            <a:ext cx="1090352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latin typeface="Calibri"/>
              <a:ea typeface="Calibri"/>
              <a:cs typeface="Heebo"/>
            </a:endParaRPr>
          </a:p>
          <a:p>
            <a:pPr algn="just">
              <a:buChar char="•"/>
            </a:pPr>
            <a:r>
              <a:rPr lang="en-US" sz="2400" b="1">
                <a:latin typeface="Calibri"/>
                <a:ea typeface="Calibri"/>
                <a:cs typeface="Calibri"/>
              </a:rPr>
              <a:t>Reliability</a:t>
            </a:r>
            <a:r>
              <a:rPr lang="en-US" sz="2400">
                <a:latin typeface="Calibri"/>
                <a:ea typeface="Calibri"/>
                <a:cs typeface="Calibri"/>
              </a:rPr>
              <a:t> − Kafka is distributed, partitioned, replicated and fault tolerance.</a:t>
            </a:r>
          </a:p>
          <a:p>
            <a:pPr algn="just"/>
            <a:endParaRPr lang="en-US" sz="2400">
              <a:latin typeface="Calibri"/>
              <a:ea typeface="Calibri"/>
              <a:cs typeface="Calibri"/>
            </a:endParaRPr>
          </a:p>
          <a:p>
            <a:pPr algn="just">
              <a:buChar char="•"/>
            </a:pPr>
            <a:r>
              <a:rPr lang="en-US" sz="2400" b="1">
                <a:latin typeface="Calibri"/>
                <a:ea typeface="Calibri"/>
                <a:cs typeface="Calibri"/>
              </a:rPr>
              <a:t>Scalability</a:t>
            </a:r>
            <a:r>
              <a:rPr lang="en-US" sz="2400">
                <a:latin typeface="Calibri"/>
                <a:ea typeface="Calibri"/>
                <a:cs typeface="Calibri"/>
              </a:rPr>
              <a:t> − Kafka messaging system scales easily without down time.</a:t>
            </a:r>
          </a:p>
          <a:p>
            <a:pPr algn="just"/>
            <a:endParaRPr lang="en-US" sz="2400">
              <a:latin typeface="Calibri"/>
              <a:ea typeface="Calibri"/>
              <a:cs typeface="Calibri"/>
            </a:endParaRPr>
          </a:p>
          <a:p>
            <a:pPr algn="just">
              <a:buChar char="•"/>
            </a:pPr>
            <a:r>
              <a:rPr lang="en-US" sz="2400" b="1">
                <a:latin typeface="Calibri"/>
                <a:ea typeface="Calibri"/>
                <a:cs typeface="Calibri"/>
              </a:rPr>
              <a:t>Durability</a:t>
            </a:r>
            <a:r>
              <a:rPr lang="en-US" sz="2400">
                <a:latin typeface="Calibri"/>
                <a:ea typeface="Calibri"/>
                <a:cs typeface="Calibri"/>
              </a:rPr>
              <a:t> − Kafka uses Distributed commit log which means messages persists on disk as fast as possible, hence it is durable.</a:t>
            </a:r>
          </a:p>
          <a:p>
            <a:pPr algn="just"/>
            <a:endParaRPr lang="en-US" sz="2400">
              <a:latin typeface="Calibri"/>
              <a:ea typeface="Calibri"/>
              <a:cs typeface="Calibri"/>
            </a:endParaRPr>
          </a:p>
          <a:p>
            <a:pPr algn="just">
              <a:buChar char="•"/>
            </a:pPr>
            <a:r>
              <a:rPr lang="en-US" sz="2400" b="1">
                <a:latin typeface="Calibri"/>
                <a:ea typeface="Calibri"/>
                <a:cs typeface="Calibri"/>
              </a:rPr>
              <a:t>Performance</a:t>
            </a:r>
            <a:r>
              <a:rPr lang="en-US" sz="2400">
                <a:latin typeface="Calibri"/>
                <a:ea typeface="Calibri"/>
                <a:cs typeface="Calibri"/>
              </a:rPr>
              <a:t> − Kafka has high throughput for both publishing and subscribing messages. It maintains stable performance even many TB of messages are stored.</a:t>
            </a:r>
          </a:p>
        </p:txBody>
      </p:sp>
      <p:sp>
        <p:nvSpPr>
          <p:cNvPr id="4" name="TextBox 3">
            <a:extLst>
              <a:ext uri="{FF2B5EF4-FFF2-40B4-BE49-F238E27FC236}">
                <a16:creationId xmlns:a16="http://schemas.microsoft.com/office/drawing/2014/main" id="{EFB95EAF-469C-DFB2-8A58-712BFA931B39}"/>
              </a:ext>
            </a:extLst>
          </p:cNvPr>
          <p:cNvSpPr txBox="1"/>
          <p:nvPr/>
        </p:nvSpPr>
        <p:spPr>
          <a:xfrm>
            <a:off x="728217" y="858982"/>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t>Benefits</a:t>
            </a:r>
          </a:p>
        </p:txBody>
      </p:sp>
    </p:spTree>
    <p:extLst>
      <p:ext uri="{BB962C8B-B14F-4D97-AF65-F5344CB8AC3E}">
        <p14:creationId xmlns:p14="http://schemas.microsoft.com/office/powerpoint/2010/main" val="1876481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22</a:t>
            </a:fld>
            <a:endParaRPr lang="en-US"/>
          </a:p>
        </p:txBody>
      </p:sp>
      <p:sp>
        <p:nvSpPr>
          <p:cNvPr id="3" name="TextBox 2">
            <a:extLst>
              <a:ext uri="{FF2B5EF4-FFF2-40B4-BE49-F238E27FC236}">
                <a16:creationId xmlns:a16="http://schemas.microsoft.com/office/drawing/2014/main" id="{BA80A880-CF09-96A2-FEBD-FBDD15230117}"/>
              </a:ext>
            </a:extLst>
          </p:cNvPr>
          <p:cNvSpPr txBox="1"/>
          <p:nvPr/>
        </p:nvSpPr>
        <p:spPr>
          <a:xfrm>
            <a:off x="568036" y="1413164"/>
            <a:ext cx="1079269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latin typeface="Calibri"/>
              <a:ea typeface="Calibri"/>
              <a:cs typeface="Heebo"/>
            </a:endParaRPr>
          </a:p>
          <a:p>
            <a:pPr algn="just">
              <a:buChar char="•"/>
            </a:pPr>
            <a:r>
              <a:rPr lang="en-US" sz="2800" b="1">
                <a:latin typeface="Calibri"/>
                <a:ea typeface="Calibri"/>
                <a:cs typeface="Calibri"/>
              </a:rPr>
              <a:t>Metrics</a:t>
            </a:r>
            <a:r>
              <a:rPr lang="en-US" sz="2800">
                <a:latin typeface="Calibri"/>
                <a:ea typeface="Calibri"/>
                <a:cs typeface="Calibri"/>
              </a:rPr>
              <a:t> − Kafka is often used for operational monitoring data. This involves aggregating statistics from distributed applications to produce centralized feeds of operational data.</a:t>
            </a:r>
          </a:p>
          <a:p>
            <a:pPr algn="just">
              <a:buChar char="•"/>
            </a:pPr>
            <a:r>
              <a:rPr lang="en-US" sz="2800" b="1">
                <a:latin typeface="Calibri"/>
                <a:ea typeface="Calibri"/>
                <a:cs typeface="Calibri"/>
              </a:rPr>
              <a:t>Log Aggregation Solution</a:t>
            </a:r>
            <a:r>
              <a:rPr lang="en-US" sz="2800">
                <a:latin typeface="Calibri"/>
                <a:ea typeface="Calibri"/>
                <a:cs typeface="Calibri"/>
              </a:rPr>
              <a:t> − Kafka can be used across an organization to collect logs from multiple services and make them available in a standard format to multiple consumers.</a:t>
            </a:r>
          </a:p>
          <a:p>
            <a:pPr algn="just">
              <a:buChar char="•"/>
            </a:pPr>
            <a:r>
              <a:rPr lang="en-US" sz="2800" b="1">
                <a:latin typeface="Calibri"/>
                <a:ea typeface="Calibri"/>
                <a:cs typeface="Calibri"/>
              </a:rPr>
              <a:t>Stream Processing</a:t>
            </a:r>
            <a:r>
              <a:rPr lang="en-US" sz="2800">
                <a:latin typeface="Calibri"/>
                <a:ea typeface="Calibri"/>
                <a:cs typeface="Calibri"/>
              </a:rPr>
              <a:t> − Popular frameworks such as Storm and Spark Streaming read data from a topic, processes it, and write processed data to a new topic where it becomes available for users and applications. </a:t>
            </a:r>
          </a:p>
        </p:txBody>
      </p:sp>
      <p:sp>
        <p:nvSpPr>
          <p:cNvPr id="4" name="TextBox 3">
            <a:extLst>
              <a:ext uri="{FF2B5EF4-FFF2-40B4-BE49-F238E27FC236}">
                <a16:creationId xmlns:a16="http://schemas.microsoft.com/office/drawing/2014/main" id="{D92B28C5-1466-059C-76CD-808B6A3FFDE1}"/>
              </a:ext>
            </a:extLst>
          </p:cNvPr>
          <p:cNvSpPr txBox="1"/>
          <p:nvPr/>
        </p:nvSpPr>
        <p:spPr>
          <a:xfrm>
            <a:off x="679252" y="692727"/>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t>Use Cases</a:t>
            </a:r>
            <a:r>
              <a:rPr lang="en-US" sz="4000" b="1">
                <a:ea typeface="Calibri"/>
                <a:cs typeface="Calibri"/>
              </a:rPr>
              <a:t>​</a:t>
            </a:r>
            <a:endParaRPr lang="en-US" sz="4000" b="1"/>
          </a:p>
        </p:txBody>
      </p:sp>
    </p:spTree>
    <p:extLst>
      <p:ext uri="{BB962C8B-B14F-4D97-AF65-F5344CB8AC3E}">
        <p14:creationId xmlns:p14="http://schemas.microsoft.com/office/powerpoint/2010/main" val="1666183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25" y="163644"/>
            <a:ext cx="1097000" cy="1184865"/>
          </a:xfrm>
          <a:prstGeom prst="rect">
            <a:avLst/>
          </a:prstGeom>
        </p:spPr>
      </p:pic>
      <p:sp>
        <p:nvSpPr>
          <p:cNvPr id="3" name="Rectangle 2">
            <a:extLst>
              <a:ext uri="{FF2B5EF4-FFF2-40B4-BE49-F238E27FC236}">
                <a16:creationId xmlns:a16="http://schemas.microsoft.com/office/drawing/2014/main" id="{FC4A4032-D3C5-48F7-B98F-6BDB7F57C24F}"/>
              </a:ext>
            </a:extLst>
          </p:cNvPr>
          <p:cNvSpPr/>
          <p:nvPr/>
        </p:nvSpPr>
        <p:spPr>
          <a:xfrm>
            <a:off x="1893455" y="1579418"/>
            <a:ext cx="10298545" cy="5278582"/>
          </a:xfrm>
          <a:prstGeom prst="rect">
            <a:avLst/>
          </a:prstGeom>
          <a:solidFill>
            <a:srgbClr val="006E74"/>
          </a:solidFill>
          <a:ln>
            <a:solidFill>
              <a:srgbClr val="006E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5FB054-BEEE-44A9-81A9-060EEC36F220}"/>
              </a:ext>
            </a:extLst>
          </p:cNvPr>
          <p:cNvSpPr txBox="1"/>
          <p:nvPr/>
        </p:nvSpPr>
        <p:spPr>
          <a:xfrm>
            <a:off x="2364510" y="2004291"/>
            <a:ext cx="3731490" cy="923330"/>
          </a:xfrm>
          <a:prstGeom prst="rect">
            <a:avLst/>
          </a:prstGeom>
          <a:noFill/>
        </p:spPr>
        <p:txBody>
          <a:bodyPr wrap="square" rtlCol="0">
            <a:spAutoFit/>
          </a:bodyPr>
          <a:lstStyle/>
          <a:p>
            <a:r>
              <a:rPr lang="en-US" sz="5400" b="1">
                <a:solidFill>
                  <a:schemeClr val="bg1"/>
                </a:solidFill>
              </a:rPr>
              <a:t>THANK YOU</a:t>
            </a:r>
          </a:p>
        </p:txBody>
      </p:sp>
      <p:sp>
        <p:nvSpPr>
          <p:cNvPr id="7" name="TextBox 6">
            <a:extLst>
              <a:ext uri="{FF2B5EF4-FFF2-40B4-BE49-F238E27FC236}">
                <a16:creationId xmlns:a16="http://schemas.microsoft.com/office/drawing/2014/main" id="{082E6098-74E1-414F-B2F3-986779EADD28}"/>
              </a:ext>
            </a:extLst>
          </p:cNvPr>
          <p:cNvSpPr txBox="1"/>
          <p:nvPr/>
        </p:nvSpPr>
        <p:spPr>
          <a:xfrm>
            <a:off x="2364510" y="4946073"/>
            <a:ext cx="6927272" cy="461665"/>
          </a:xfrm>
          <a:prstGeom prst="rect">
            <a:avLst/>
          </a:prstGeom>
          <a:noFill/>
        </p:spPr>
        <p:txBody>
          <a:bodyPr wrap="square" lIns="91440" tIns="45720" rIns="91440" bIns="45720" rtlCol="0" anchor="t">
            <a:spAutoFit/>
          </a:bodyPr>
          <a:lstStyle/>
          <a:p>
            <a:endParaRPr lang="en-US" sz="2400">
              <a:solidFill>
                <a:schemeClr val="bg1"/>
              </a:solidFill>
              <a:cs typeface="Calibri"/>
            </a:endParaRPr>
          </a:p>
        </p:txBody>
      </p:sp>
    </p:spTree>
    <p:extLst>
      <p:ext uri="{BB962C8B-B14F-4D97-AF65-F5344CB8AC3E}">
        <p14:creationId xmlns:p14="http://schemas.microsoft.com/office/powerpoint/2010/main" val="16455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7" name="Title 6">
            <a:extLst>
              <a:ext uri="{FF2B5EF4-FFF2-40B4-BE49-F238E27FC236}">
                <a16:creationId xmlns:a16="http://schemas.microsoft.com/office/drawing/2014/main" id="{A7FCF244-CD3B-3AFE-39D1-020B6A50AA2E}"/>
              </a:ext>
            </a:extLst>
          </p:cNvPr>
          <p:cNvSpPr>
            <a:spLocks noGrp="1"/>
          </p:cNvSpPr>
          <p:nvPr>
            <p:ph type="title"/>
          </p:nvPr>
        </p:nvSpPr>
        <p:spPr/>
        <p:txBody>
          <a:bodyPr>
            <a:normAutofit/>
          </a:bodyPr>
          <a:lstStyle/>
          <a:p>
            <a:r>
              <a:rPr lang="en-US" sz="4000" b="1">
                <a:latin typeface="Calibri"/>
                <a:cs typeface="Arial"/>
              </a:rPr>
              <a:t>RabbitMQ: Introduction</a:t>
            </a:r>
          </a:p>
        </p:txBody>
      </p:sp>
      <p:sp>
        <p:nvSpPr>
          <p:cNvPr id="8" name="Content Placeholder 7">
            <a:extLst>
              <a:ext uri="{FF2B5EF4-FFF2-40B4-BE49-F238E27FC236}">
                <a16:creationId xmlns:a16="http://schemas.microsoft.com/office/drawing/2014/main" id="{77D82CE4-FF15-700F-5D57-D00D45CC2303}"/>
              </a:ext>
            </a:extLst>
          </p:cNvPr>
          <p:cNvSpPr>
            <a:spLocks noGrp="1"/>
          </p:cNvSpPr>
          <p:nvPr>
            <p:ph idx="1"/>
          </p:nvPr>
        </p:nvSpPr>
        <p:spPr/>
        <p:txBody>
          <a:bodyPr vert="horz" lIns="91440" tIns="45720" rIns="91440" bIns="45720" rtlCol="0" anchor="t">
            <a:noAutofit/>
          </a:bodyPr>
          <a:lstStyle/>
          <a:p>
            <a:r>
              <a:rPr lang="en-US" sz="2400">
                <a:latin typeface="Calibri"/>
                <a:cs typeface="Arial"/>
              </a:rPr>
              <a:t>It is a message broker that originally implements the Advance Message Queuing Protocol (AMQP)</a:t>
            </a:r>
          </a:p>
          <a:p>
            <a:pPr marL="0" indent="0">
              <a:buNone/>
            </a:pPr>
            <a:endParaRPr lang="en-US" sz="2400">
              <a:latin typeface="Calibri"/>
              <a:cs typeface="Arial"/>
            </a:endParaRPr>
          </a:p>
          <a:p>
            <a:r>
              <a:rPr lang="en-US" sz="2400">
                <a:latin typeface="Calibri"/>
                <a:cs typeface="Arial"/>
              </a:rPr>
              <a:t>AMQP standardizes messaging using Producers, Broker and Consumers.</a:t>
            </a:r>
          </a:p>
          <a:p>
            <a:pPr marL="0" indent="0">
              <a:buNone/>
            </a:pPr>
            <a:endParaRPr lang="en-US" sz="2400">
              <a:latin typeface="Calibri"/>
              <a:cs typeface="Arial"/>
            </a:endParaRPr>
          </a:p>
          <a:p>
            <a:r>
              <a:rPr lang="en-US" sz="2400">
                <a:latin typeface="Calibri"/>
                <a:cs typeface="Arial"/>
              </a:rPr>
              <a:t>AMQP standards was designed with the following main characteristics:</a:t>
            </a:r>
          </a:p>
          <a:p>
            <a:pPr lvl="1"/>
            <a:r>
              <a:rPr lang="en-US">
                <a:latin typeface="Calibri"/>
                <a:cs typeface="Arial"/>
              </a:rPr>
              <a:t>Security</a:t>
            </a:r>
          </a:p>
          <a:p>
            <a:pPr lvl="1"/>
            <a:r>
              <a:rPr lang="en-US">
                <a:latin typeface="Calibri"/>
                <a:cs typeface="Arial"/>
              </a:rPr>
              <a:t>Reliability</a:t>
            </a:r>
          </a:p>
          <a:p>
            <a:pPr lvl="1"/>
            <a:r>
              <a:rPr lang="en-US">
                <a:latin typeface="Calibri"/>
                <a:cs typeface="Arial"/>
              </a:rPr>
              <a:t>Interoperability</a:t>
            </a:r>
          </a:p>
        </p:txBody>
      </p:sp>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3</a:t>
            </a:fld>
            <a:endParaRPr lang="en-US"/>
          </a:p>
        </p:txBody>
      </p:sp>
    </p:spTree>
    <p:extLst>
      <p:ext uri="{BB962C8B-B14F-4D97-AF65-F5344CB8AC3E}">
        <p14:creationId xmlns:p14="http://schemas.microsoft.com/office/powerpoint/2010/main" val="166945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7" name="Title 6">
            <a:extLst>
              <a:ext uri="{FF2B5EF4-FFF2-40B4-BE49-F238E27FC236}">
                <a16:creationId xmlns:a16="http://schemas.microsoft.com/office/drawing/2014/main" id="{A7FCF244-CD3B-3AFE-39D1-020B6A50AA2E}"/>
              </a:ext>
            </a:extLst>
          </p:cNvPr>
          <p:cNvSpPr>
            <a:spLocks noGrp="1"/>
          </p:cNvSpPr>
          <p:nvPr>
            <p:ph type="title"/>
          </p:nvPr>
        </p:nvSpPr>
        <p:spPr/>
        <p:txBody>
          <a:bodyPr>
            <a:normAutofit/>
          </a:bodyPr>
          <a:lstStyle/>
          <a:p>
            <a:r>
              <a:rPr lang="en-US" sz="4000" b="1">
                <a:solidFill>
                  <a:srgbClr val="000000"/>
                </a:solidFill>
                <a:latin typeface="Calibri"/>
                <a:cs typeface="Arial"/>
              </a:rPr>
              <a:t>RabbitMQ: Key Features</a:t>
            </a:r>
            <a:endParaRPr lang="en-US" sz="4000" b="1">
              <a:latin typeface="Calibri"/>
              <a:cs typeface="Calibri"/>
            </a:endParaRPr>
          </a:p>
        </p:txBody>
      </p:sp>
      <p:sp>
        <p:nvSpPr>
          <p:cNvPr id="8" name="Content Placeholder 7">
            <a:extLst>
              <a:ext uri="{FF2B5EF4-FFF2-40B4-BE49-F238E27FC236}">
                <a16:creationId xmlns:a16="http://schemas.microsoft.com/office/drawing/2014/main" id="{77D82CE4-FF15-700F-5D57-D00D45CC2303}"/>
              </a:ext>
            </a:extLst>
          </p:cNvPr>
          <p:cNvSpPr>
            <a:spLocks noGrp="1"/>
          </p:cNvSpPr>
          <p:nvPr>
            <p:ph idx="1"/>
          </p:nvPr>
        </p:nvSpPr>
        <p:spPr/>
        <p:txBody>
          <a:bodyPr vert="horz" lIns="91440" tIns="45720" rIns="91440" bIns="45720" rtlCol="0" anchor="t">
            <a:normAutofit/>
          </a:bodyPr>
          <a:lstStyle/>
          <a:p>
            <a:r>
              <a:rPr lang="en-US" sz="2400" b="1">
                <a:latin typeface="Calibri"/>
                <a:cs typeface="Arial"/>
              </a:rPr>
              <a:t>Security: </a:t>
            </a:r>
            <a:r>
              <a:rPr lang="en-US" sz="2400">
                <a:latin typeface="Calibri"/>
                <a:cs typeface="Arial"/>
              </a:rPr>
              <a:t>Supports authentication, authorization, LDAP and TLS via RabbitMQ plugins.</a:t>
            </a:r>
            <a:endParaRPr lang="en-US" sz="2400" b="1">
              <a:latin typeface="Calibri"/>
              <a:cs typeface="Arial"/>
            </a:endParaRPr>
          </a:p>
          <a:p>
            <a:pPr marL="0" indent="0">
              <a:buNone/>
            </a:pPr>
            <a:endParaRPr lang="en-US" sz="2400">
              <a:latin typeface="Calibri"/>
              <a:cs typeface="Arial"/>
            </a:endParaRPr>
          </a:p>
          <a:p>
            <a:r>
              <a:rPr lang="en-US" sz="2400" b="1">
                <a:latin typeface="Calibri"/>
                <a:cs typeface="Arial"/>
              </a:rPr>
              <a:t>Reliability: </a:t>
            </a:r>
            <a:r>
              <a:rPr lang="en-US" sz="2400">
                <a:latin typeface="Calibri"/>
                <a:cs typeface="Arial"/>
              </a:rPr>
              <a:t>Confirms the message was successfully delivered to the message broker and confirms that the message was successfully processed by the consumer.</a:t>
            </a:r>
            <a:endParaRPr lang="en-US" sz="2400">
              <a:cs typeface="Calibri"/>
            </a:endParaRPr>
          </a:p>
          <a:p>
            <a:pPr marL="0" indent="0">
              <a:buNone/>
            </a:pPr>
            <a:endParaRPr lang="en-US" sz="2400">
              <a:latin typeface="Calibri"/>
              <a:cs typeface="Arial"/>
            </a:endParaRPr>
          </a:p>
          <a:p>
            <a:r>
              <a:rPr lang="en-US" sz="2400" b="1">
                <a:latin typeface="Calibri"/>
                <a:cs typeface="Arial"/>
              </a:rPr>
              <a:t>Interoperability: </a:t>
            </a:r>
            <a:r>
              <a:rPr lang="en-US" sz="2400">
                <a:latin typeface="Calibri"/>
                <a:cs typeface="Arial"/>
              </a:rPr>
              <a:t>Message is transferred as stream of bytes so any client can operate on it irrespective of any languages.</a:t>
            </a:r>
            <a:endParaRPr lang="en-US" sz="2400"/>
          </a:p>
        </p:txBody>
      </p:sp>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4</a:t>
            </a:fld>
            <a:endParaRPr lang="en-US"/>
          </a:p>
        </p:txBody>
      </p:sp>
    </p:spTree>
    <p:extLst>
      <p:ext uri="{BB962C8B-B14F-4D97-AF65-F5344CB8AC3E}">
        <p14:creationId xmlns:p14="http://schemas.microsoft.com/office/powerpoint/2010/main" val="275541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4B9F-6E1C-57D3-FB7E-2B607484EC90}"/>
              </a:ext>
            </a:extLst>
          </p:cNvPr>
          <p:cNvSpPr>
            <a:spLocks noGrp="1"/>
          </p:cNvSpPr>
          <p:nvPr>
            <p:ph type="title"/>
          </p:nvPr>
        </p:nvSpPr>
        <p:spPr/>
        <p:txBody>
          <a:bodyPr>
            <a:normAutofit/>
          </a:bodyPr>
          <a:lstStyle/>
          <a:p>
            <a:r>
              <a:rPr lang="en-US" sz="4000" b="1">
                <a:latin typeface="Calibri"/>
                <a:cs typeface="Calibri Light"/>
              </a:rPr>
              <a:t>Traditional Message Queuing System</a:t>
            </a:r>
          </a:p>
        </p:txBody>
      </p:sp>
      <p:pic>
        <p:nvPicPr>
          <p:cNvPr id="4" name="Picture 4">
            <a:extLst>
              <a:ext uri="{FF2B5EF4-FFF2-40B4-BE49-F238E27FC236}">
                <a16:creationId xmlns:a16="http://schemas.microsoft.com/office/drawing/2014/main" id="{5F722758-306C-C61D-913F-7F2A3ECBB1BB}"/>
              </a:ext>
            </a:extLst>
          </p:cNvPr>
          <p:cNvPicPr>
            <a:picLocks noGrp="1" noChangeAspect="1"/>
          </p:cNvPicPr>
          <p:nvPr>
            <p:ph idx="1"/>
          </p:nvPr>
        </p:nvPicPr>
        <p:blipFill rotWithShape="1">
          <a:blip r:embed="rId2"/>
          <a:srcRect t="4290" r="186" b="5610"/>
          <a:stretch/>
        </p:blipFill>
        <p:spPr>
          <a:xfrm>
            <a:off x="1493010" y="1638720"/>
            <a:ext cx="9206000" cy="4668140"/>
          </a:xfrm>
        </p:spPr>
      </p:pic>
    </p:spTree>
    <p:extLst>
      <p:ext uri="{BB962C8B-B14F-4D97-AF65-F5344CB8AC3E}">
        <p14:creationId xmlns:p14="http://schemas.microsoft.com/office/powerpoint/2010/main" val="274104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7266-6328-2CB8-3A73-BB25240546DE}"/>
              </a:ext>
            </a:extLst>
          </p:cNvPr>
          <p:cNvSpPr>
            <a:spLocks noGrp="1"/>
          </p:cNvSpPr>
          <p:nvPr>
            <p:ph type="title"/>
          </p:nvPr>
        </p:nvSpPr>
        <p:spPr/>
        <p:txBody>
          <a:bodyPr>
            <a:normAutofit/>
          </a:bodyPr>
          <a:lstStyle/>
          <a:p>
            <a:r>
              <a:rPr lang="en-US" sz="4000" b="1">
                <a:latin typeface="Calibri"/>
                <a:cs typeface="Calibri Light"/>
              </a:rPr>
              <a:t>Message Queuing using RabbitMQ: </a:t>
            </a:r>
            <a:br>
              <a:rPr lang="en-US" sz="4000" b="1">
                <a:latin typeface="Calibri"/>
                <a:cs typeface="Calibri Light"/>
              </a:rPr>
            </a:br>
            <a:r>
              <a:rPr lang="en-US" sz="4000" b="1">
                <a:latin typeface="Calibri"/>
                <a:cs typeface="Calibri Light"/>
              </a:rPr>
              <a:t>Single Queue</a:t>
            </a:r>
          </a:p>
        </p:txBody>
      </p:sp>
      <p:pic>
        <p:nvPicPr>
          <p:cNvPr id="4" name="Picture 4" descr="Diagram&#10;&#10;Description automatically generated">
            <a:extLst>
              <a:ext uri="{FF2B5EF4-FFF2-40B4-BE49-F238E27FC236}">
                <a16:creationId xmlns:a16="http://schemas.microsoft.com/office/drawing/2014/main" id="{20812C03-EE93-CEF1-41DB-4AA1A1874897}"/>
              </a:ext>
            </a:extLst>
          </p:cNvPr>
          <p:cNvPicPr>
            <a:picLocks noGrp="1" noChangeAspect="1"/>
          </p:cNvPicPr>
          <p:nvPr>
            <p:ph idx="1"/>
          </p:nvPr>
        </p:nvPicPr>
        <p:blipFill rotWithShape="1">
          <a:blip r:embed="rId2"/>
          <a:srcRect t="6931" r="186" b="10231"/>
          <a:stretch/>
        </p:blipFill>
        <p:spPr>
          <a:xfrm>
            <a:off x="1176708" y="1710607"/>
            <a:ext cx="9680453" cy="4539107"/>
          </a:xfrm>
        </p:spPr>
      </p:pic>
    </p:spTree>
    <p:extLst>
      <p:ext uri="{BB962C8B-B14F-4D97-AF65-F5344CB8AC3E}">
        <p14:creationId xmlns:p14="http://schemas.microsoft.com/office/powerpoint/2010/main" val="538368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7266-6328-2CB8-3A73-BB25240546DE}"/>
              </a:ext>
            </a:extLst>
          </p:cNvPr>
          <p:cNvSpPr>
            <a:spLocks noGrp="1"/>
          </p:cNvSpPr>
          <p:nvPr>
            <p:ph type="title"/>
          </p:nvPr>
        </p:nvSpPr>
        <p:spPr>
          <a:xfrm>
            <a:off x="838200" y="553015"/>
            <a:ext cx="10515600" cy="1325563"/>
          </a:xfrm>
        </p:spPr>
        <p:txBody>
          <a:bodyPr>
            <a:normAutofit/>
          </a:bodyPr>
          <a:lstStyle/>
          <a:p>
            <a:r>
              <a:rPr lang="en-US" sz="4000" b="1">
                <a:latin typeface="Calibri"/>
                <a:cs typeface="Calibri Light"/>
              </a:rPr>
              <a:t>Message Queuing using RabbitMQ:</a:t>
            </a:r>
            <a:br>
              <a:rPr lang="en-US" sz="4000" b="1">
                <a:latin typeface="Calibri"/>
                <a:cs typeface="Calibri Light"/>
              </a:rPr>
            </a:br>
            <a:r>
              <a:rPr lang="en-US" sz="4000" b="1">
                <a:latin typeface="Calibri"/>
                <a:cs typeface="Calibri Light"/>
              </a:rPr>
              <a:t>Multiple Queues</a:t>
            </a:r>
          </a:p>
          <a:p>
            <a:endParaRPr lang="en-US" sz="4000" b="1">
              <a:latin typeface="Calibri"/>
              <a:cs typeface="Calibri Light"/>
            </a:endParaRPr>
          </a:p>
        </p:txBody>
      </p:sp>
      <p:pic>
        <p:nvPicPr>
          <p:cNvPr id="6" name="Picture 6">
            <a:extLst>
              <a:ext uri="{FF2B5EF4-FFF2-40B4-BE49-F238E27FC236}">
                <a16:creationId xmlns:a16="http://schemas.microsoft.com/office/drawing/2014/main" id="{56E5B856-3988-DF19-709B-CBE67F4967AB}"/>
              </a:ext>
            </a:extLst>
          </p:cNvPr>
          <p:cNvPicPr>
            <a:picLocks noGrp="1" noChangeAspect="1"/>
          </p:cNvPicPr>
          <p:nvPr>
            <p:ph idx="1"/>
          </p:nvPr>
        </p:nvPicPr>
        <p:blipFill rotWithShape="1">
          <a:blip r:embed="rId2"/>
          <a:srcRect t="4077" r="-135" b="4556"/>
          <a:stretch/>
        </p:blipFill>
        <p:spPr>
          <a:xfrm>
            <a:off x="1464255" y="1710803"/>
            <a:ext cx="9253059" cy="4716811"/>
          </a:xfrm>
        </p:spPr>
      </p:pic>
    </p:spTree>
    <p:extLst>
      <p:ext uri="{BB962C8B-B14F-4D97-AF65-F5344CB8AC3E}">
        <p14:creationId xmlns:p14="http://schemas.microsoft.com/office/powerpoint/2010/main" val="4279464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01C3-682E-46CE-3BC2-08B976411F44}"/>
              </a:ext>
            </a:extLst>
          </p:cNvPr>
          <p:cNvSpPr>
            <a:spLocks noGrp="1"/>
          </p:cNvSpPr>
          <p:nvPr>
            <p:ph type="title"/>
          </p:nvPr>
        </p:nvSpPr>
        <p:spPr/>
        <p:txBody>
          <a:bodyPr>
            <a:normAutofit/>
          </a:bodyPr>
          <a:lstStyle/>
          <a:p>
            <a:r>
              <a:rPr lang="en-US" sz="4000" b="1">
                <a:latin typeface="Calibri"/>
                <a:cs typeface="Calibri Light"/>
              </a:rPr>
              <a:t>RabbitMQ: Installation</a:t>
            </a:r>
          </a:p>
        </p:txBody>
      </p:sp>
      <p:sp>
        <p:nvSpPr>
          <p:cNvPr id="3" name="Content Placeholder 2">
            <a:extLst>
              <a:ext uri="{FF2B5EF4-FFF2-40B4-BE49-F238E27FC236}">
                <a16:creationId xmlns:a16="http://schemas.microsoft.com/office/drawing/2014/main" id="{8CD7E50C-BFD2-EFBC-AFCC-DE58DF24C30F}"/>
              </a:ext>
            </a:extLst>
          </p:cNvPr>
          <p:cNvSpPr>
            <a:spLocks noGrp="1"/>
          </p:cNvSpPr>
          <p:nvPr>
            <p:ph idx="1"/>
          </p:nvPr>
        </p:nvSpPr>
        <p:spPr/>
        <p:txBody>
          <a:bodyPr vert="horz" lIns="91440" tIns="45720" rIns="91440" bIns="45720" rtlCol="0" anchor="t">
            <a:normAutofit/>
          </a:bodyPr>
          <a:lstStyle/>
          <a:p>
            <a:r>
              <a:rPr lang="en-US" sz="2400">
                <a:latin typeface="Calibri"/>
                <a:cs typeface="Calibri"/>
              </a:rPr>
              <a:t>The default port number for RabbitMQ is localhost:15672</a:t>
            </a:r>
          </a:p>
          <a:p>
            <a:pPr marL="0" indent="0">
              <a:buNone/>
            </a:pPr>
            <a:endParaRPr lang="en-US" sz="2400">
              <a:latin typeface="Calibri"/>
              <a:cs typeface="Calibri"/>
            </a:endParaRPr>
          </a:p>
          <a:p>
            <a:r>
              <a:rPr lang="en-US" sz="2400">
                <a:latin typeface="Calibri"/>
                <a:cs typeface="Calibri"/>
              </a:rPr>
              <a:t>To run the RabbitMQ server run the following command in CMD:</a:t>
            </a:r>
          </a:p>
          <a:p>
            <a:pPr lvl="1"/>
            <a:r>
              <a:rPr lang="en-US">
                <a:latin typeface="Calibri"/>
                <a:cs typeface="Calibri"/>
              </a:rPr>
              <a:t>docker run -it --rm --name </a:t>
            </a:r>
            <a:r>
              <a:rPr lang="en-US" err="1">
                <a:latin typeface="Calibri"/>
                <a:cs typeface="Calibri"/>
              </a:rPr>
              <a:t>rabbitmq</a:t>
            </a:r>
            <a:r>
              <a:rPr lang="en-US">
                <a:latin typeface="Calibri"/>
                <a:cs typeface="Calibri"/>
              </a:rPr>
              <a:t> -p 5672:5672 -p 15672:15672 rabbitmq:3.11-management</a:t>
            </a:r>
          </a:p>
          <a:p>
            <a:pPr marL="457200" lvl="1" indent="0">
              <a:buNone/>
            </a:pPr>
            <a:endParaRPr lang="en-US">
              <a:latin typeface="Calibri"/>
              <a:cs typeface="Calibri"/>
            </a:endParaRPr>
          </a:p>
          <a:p>
            <a:r>
              <a:rPr lang="en-US" sz="2400">
                <a:cs typeface="Calibri"/>
              </a:rPr>
              <a:t>Then go to localhost 15672 which will open the RabbitMQ page</a:t>
            </a:r>
          </a:p>
          <a:p>
            <a:pPr marL="0" indent="0">
              <a:buNone/>
            </a:pPr>
            <a:endParaRPr lang="en-US" sz="2400">
              <a:cs typeface="Calibri"/>
            </a:endParaRPr>
          </a:p>
          <a:p>
            <a:r>
              <a:rPr lang="en-US" sz="2400">
                <a:cs typeface="Calibri"/>
              </a:rPr>
              <a:t>Login to it with username and password as "guest"</a:t>
            </a:r>
          </a:p>
          <a:p>
            <a:endParaRPr lang="en-US">
              <a:cs typeface="Calibri"/>
            </a:endParaRPr>
          </a:p>
        </p:txBody>
      </p:sp>
    </p:spTree>
    <p:extLst>
      <p:ext uri="{BB962C8B-B14F-4D97-AF65-F5344CB8AC3E}">
        <p14:creationId xmlns:p14="http://schemas.microsoft.com/office/powerpoint/2010/main" val="210947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C85E-CF7B-A12B-6DC1-8095DA01776E}"/>
              </a:ext>
            </a:extLst>
          </p:cNvPr>
          <p:cNvSpPr>
            <a:spLocks noGrp="1"/>
          </p:cNvSpPr>
          <p:nvPr>
            <p:ph type="title"/>
          </p:nvPr>
        </p:nvSpPr>
        <p:spPr/>
        <p:txBody>
          <a:bodyPr>
            <a:normAutofit/>
          </a:bodyPr>
          <a:lstStyle/>
          <a:p>
            <a:r>
              <a:rPr lang="en-US" sz="4000" b="1">
                <a:latin typeface="Calibri"/>
                <a:cs typeface="Calibri Light"/>
              </a:rPr>
              <a:t>Advantages of RabbitMQ</a:t>
            </a:r>
          </a:p>
        </p:txBody>
      </p:sp>
      <p:sp>
        <p:nvSpPr>
          <p:cNvPr id="3" name="Content Placeholder 2">
            <a:extLst>
              <a:ext uri="{FF2B5EF4-FFF2-40B4-BE49-F238E27FC236}">
                <a16:creationId xmlns:a16="http://schemas.microsoft.com/office/drawing/2014/main" id="{CC4CFD10-6F09-9744-DD12-BE39A00922FD}"/>
              </a:ext>
            </a:extLst>
          </p:cNvPr>
          <p:cNvSpPr>
            <a:spLocks noGrp="1"/>
          </p:cNvSpPr>
          <p:nvPr>
            <p:ph idx="1"/>
          </p:nvPr>
        </p:nvSpPr>
        <p:spPr/>
        <p:txBody>
          <a:bodyPr vert="horz" lIns="91440" tIns="45720" rIns="91440" bIns="45720" rtlCol="0" anchor="t">
            <a:normAutofit fontScale="92500" lnSpcReduction="10000"/>
          </a:bodyPr>
          <a:lstStyle/>
          <a:p>
            <a:r>
              <a:rPr lang="en-US" sz="2400">
                <a:solidFill>
                  <a:srgbClr val="374151"/>
                </a:solidFill>
                <a:ea typeface="+mn-lt"/>
                <a:cs typeface="+mn-lt"/>
              </a:rPr>
              <a:t>Reliability: RabbitMQ provides robust message delivery mechanisms, including message acknowledgments, durable queues, and persistent messages.</a:t>
            </a:r>
          </a:p>
          <a:p>
            <a:endParaRPr lang="en-US" sz="2400">
              <a:solidFill>
                <a:srgbClr val="374151"/>
              </a:solidFill>
              <a:ea typeface="+mn-lt"/>
              <a:cs typeface="+mn-lt"/>
            </a:endParaRPr>
          </a:p>
          <a:p>
            <a:r>
              <a:rPr lang="en-US" sz="2400">
                <a:solidFill>
                  <a:srgbClr val="374151"/>
                </a:solidFill>
                <a:ea typeface="+mn-lt"/>
                <a:cs typeface="+mn-lt"/>
              </a:rPr>
              <a:t>Scalability: RabbitMQ supports horizontal scaling by distributing messages across multiple queues or nodes. This allows you to handle increased workloads and ensures efficient message processing even in high-traffic scenarios.</a:t>
            </a:r>
            <a:endParaRPr lang="en-US" sz="2400">
              <a:solidFill>
                <a:srgbClr val="374151"/>
              </a:solidFill>
              <a:cs typeface="Calibri"/>
            </a:endParaRPr>
          </a:p>
          <a:p>
            <a:endParaRPr lang="en-US" sz="2400">
              <a:solidFill>
                <a:srgbClr val="374151"/>
              </a:solidFill>
              <a:ea typeface="+mn-lt"/>
              <a:cs typeface="+mn-lt"/>
            </a:endParaRPr>
          </a:p>
          <a:p>
            <a:r>
              <a:rPr lang="en-US" sz="2400">
                <a:solidFill>
                  <a:srgbClr val="374151"/>
                </a:solidFill>
                <a:ea typeface="+mn-lt"/>
                <a:cs typeface="+mn-lt"/>
              </a:rPr>
              <a:t>Asynchronous Communication: RabbitMQ enables asynchronous communication between different components of an application or between distributed systems</a:t>
            </a:r>
          </a:p>
          <a:p>
            <a:endParaRPr lang="en-US" sz="2400">
              <a:solidFill>
                <a:srgbClr val="374151"/>
              </a:solidFill>
              <a:ea typeface="+mn-lt"/>
              <a:cs typeface="+mn-lt"/>
            </a:endParaRPr>
          </a:p>
          <a:p>
            <a:r>
              <a:rPr lang="en-US" sz="2400">
                <a:solidFill>
                  <a:srgbClr val="374151"/>
                </a:solidFill>
                <a:ea typeface="+mn-lt"/>
                <a:cs typeface="+mn-lt"/>
              </a:rPr>
              <a:t>Protocol Support: RabbitMQ supports multiple messaging protocols, including AMQP, MQTT, and STOMP</a:t>
            </a:r>
          </a:p>
          <a:p>
            <a:endParaRPr lang="en-US" sz="2400">
              <a:solidFill>
                <a:srgbClr val="374151"/>
              </a:solidFill>
              <a:ea typeface="Calibri"/>
              <a:cs typeface="Calibri"/>
            </a:endParaRPr>
          </a:p>
        </p:txBody>
      </p:sp>
    </p:spTree>
    <p:extLst>
      <p:ext uri="{BB962C8B-B14F-4D97-AF65-F5344CB8AC3E}">
        <p14:creationId xmlns:p14="http://schemas.microsoft.com/office/powerpoint/2010/main" val="1710490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4" ma:contentTypeDescription="Create a new document." ma:contentTypeScope="" ma:versionID="13e13ff731d587953ac9c8a3b100f1ca">
  <xsd:schema xmlns:xsd="http://www.w3.org/2001/XMLSchema" xmlns:xs="http://www.w3.org/2001/XMLSchema" xmlns:p="http://schemas.microsoft.com/office/2006/metadata/properties" xmlns:ns2="6e0261f4-c6eb-4579-b567-20464731f3ce" xmlns:ns3="d98a56c3-4fac-48a4-97a5-f5649e1f76a0" targetNamespace="http://schemas.microsoft.com/office/2006/metadata/properties" ma:root="true" ma:fieldsID="5adab4681903522eea37c7c3a1213ad1" ns2:_="" ns3:_="">
    <xsd:import namespace="6e0261f4-c6eb-4579-b567-20464731f3ce"/>
    <xsd:import namespace="d98a56c3-4fac-48a4-97a5-f5649e1f76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a56c3-4fac-48a4-97a5-f5649e1f76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7664DF-F346-493A-B947-969BEED2661C}">
  <ds:schemaRefs>
    <ds:schemaRef ds:uri="047a4bc9-86f8-4752-a3f5-d332bda031f5"/>
    <ds:schemaRef ds:uri="3f1b19a1-ec80-4ead-b989-6245eb278180"/>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ED35882-04EF-4E9E-B1BF-E0D68779F825}">
  <ds:schemaRefs>
    <ds:schemaRef ds:uri="http://schemas.microsoft.com/sharepoint/v3/contenttype/forms"/>
  </ds:schemaRefs>
</ds:datastoreItem>
</file>

<file path=customXml/itemProps3.xml><?xml version="1.0" encoding="utf-8"?>
<ds:datastoreItem xmlns:ds="http://schemas.openxmlformats.org/officeDocument/2006/customXml" ds:itemID="{9D23309F-CE18-43F9-9619-C42E7AEB5D6D}">
  <ds:schemaRefs>
    <ds:schemaRef ds:uri="6e0261f4-c6eb-4579-b567-20464731f3ce"/>
    <ds:schemaRef ds:uri="d98a56c3-4fac-48a4-97a5-f5649e1f76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RABBITMQ AND APACHE KAFKA</vt:lpstr>
      <vt:lpstr>PowerPoint Presentation</vt:lpstr>
      <vt:lpstr>RabbitMQ: Introduction</vt:lpstr>
      <vt:lpstr>RabbitMQ: Key Features</vt:lpstr>
      <vt:lpstr>Traditional Message Queuing System</vt:lpstr>
      <vt:lpstr>Message Queuing using RabbitMQ:  Single Queue</vt:lpstr>
      <vt:lpstr>Message Queuing using RabbitMQ: Multiple Queues </vt:lpstr>
      <vt:lpstr>RabbitMQ: Installation</vt:lpstr>
      <vt:lpstr>Advantages of RabbitMQ</vt:lpstr>
      <vt:lpstr>PowerPoint Presentation</vt:lpstr>
      <vt:lpstr>Applications of RabbitMQ</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Kubernetes</dc:title>
  <dc:creator>user</dc:creator>
  <cp:revision>7</cp:revision>
  <dcterms:created xsi:type="dcterms:W3CDTF">2023-03-07T08:44:46Z</dcterms:created>
  <dcterms:modified xsi:type="dcterms:W3CDTF">2023-06-22T04:12:15Z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y fmtid="{D5CDD505-2E9C-101B-9397-08002B2CF9AE}" pid="3" name="MediaServiceImageTags">
    <vt:lpwstr/>
  </property>
</Properties>
</file>