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309" r:id="rId6"/>
    <p:sldId id="436" r:id="rId7"/>
    <p:sldId id="439" r:id="rId8"/>
    <p:sldId id="445" r:id="rId9"/>
    <p:sldId id="444" r:id="rId10"/>
    <p:sldId id="437" r:id="rId11"/>
    <p:sldId id="438" r:id="rId12"/>
    <p:sldId id="443" r:id="rId13"/>
    <p:sldId id="442" r:id="rId14"/>
    <p:sldId id="4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F4C94-35D3-4C6B-9AC6-51969EAFD3CB}" v="32" dt="2023-06-03T11:46:44.31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94"/>
  </p:normalViewPr>
  <p:slideViewPr>
    <p:cSldViewPr snapToGrid="0">
      <p:cViewPr varScale="1">
        <p:scale>
          <a:sx n="67" d="100"/>
          <a:sy n="67" d="100"/>
        </p:scale>
        <p:origin x="68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6/8/2023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B73AA-30F8-6DF2-BA86-1935AF699F8E}"/>
              </a:ext>
            </a:extLst>
          </p:cNvPr>
          <p:cNvSpPr>
            <a:spLocks noGrp="1"/>
          </p:cNvSpPr>
          <p:nvPr>
            <p:ph type="ctrTitle"/>
          </p:nvPr>
        </p:nvSpPr>
        <p:spPr>
          <a:xfrm>
            <a:off x="590549" y="1362074"/>
            <a:ext cx="6505575" cy="2176653"/>
          </a:xfrm>
        </p:spPr>
        <p:txBody>
          <a:bodyPr anchor="t">
            <a:noAutofit/>
          </a:bodyPr>
          <a:lstStyle/>
          <a:p>
            <a:r>
              <a:rPr lang="en-US" sz="4400" dirty="0"/>
              <a:t>AWS SAM</a:t>
            </a:r>
            <a:br>
              <a:rPr lang="en-US" sz="4400" dirty="0"/>
            </a:br>
            <a:r>
              <a:rPr lang="en-US" sz="4400" dirty="0"/>
              <a:t>(Serverless Application Model)</a:t>
            </a:r>
            <a:endParaRPr lang="en-IN" sz="4400" dirty="0"/>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1"/>
          </p:nvPr>
        </p:nvSpPr>
        <p:spPr>
          <a:xfrm>
            <a:off x="1188720" y="5577840"/>
            <a:ext cx="5166360" cy="914400"/>
          </a:xfrm>
        </p:spPr>
        <p:txBody>
          <a:bodyPr anchor="b">
            <a:normAutofit/>
          </a:bodyPr>
          <a:lstStyle/>
          <a:p>
            <a:pPr lvl="1">
              <a:spcAft>
                <a:spcPts val="600"/>
              </a:spcAft>
            </a:pPr>
            <a:r>
              <a:rPr lang="en-US" sz="1800" dirty="0"/>
              <a:t>Naznin Shafeek</a:t>
            </a:r>
          </a:p>
          <a:p>
            <a:pPr lvl="1">
              <a:spcAft>
                <a:spcPts val="600"/>
              </a:spcAft>
            </a:pPr>
            <a:r>
              <a:rPr lang="en-US" sz="1800" dirty="0"/>
              <a:t>245240</a:t>
            </a:r>
          </a:p>
        </p:txBody>
      </p:sp>
      <p:pic>
        <p:nvPicPr>
          <p:cNvPr id="1030" name="Picture 6" descr="AWS Serverless Application Model (AWS SAM) Cheat Sheet | AWS Cheat Sheet">
            <a:extLst>
              <a:ext uri="{FF2B5EF4-FFF2-40B4-BE49-F238E27FC236}">
                <a16:creationId xmlns:a16="http://schemas.microsoft.com/office/drawing/2014/main" id="{E2765DD1-38DA-3AFE-8171-C92953F39D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2838451"/>
            <a:ext cx="4394200" cy="2057400"/>
          </a:xfrm>
          <a:prstGeom prst="rect">
            <a:avLst/>
          </a:prstGeom>
          <a:solidFill>
            <a:srgbClr val="FFFFFF"/>
          </a:solidFill>
        </p:spPr>
      </p:pic>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5459-F889-40A8-BFC2-973357D8A7BD}"/>
              </a:ext>
            </a:extLst>
          </p:cNvPr>
          <p:cNvSpPr>
            <a:spLocks noGrp="1"/>
          </p:cNvSpPr>
          <p:nvPr>
            <p:ph type="title"/>
          </p:nvPr>
        </p:nvSpPr>
        <p:spPr/>
        <p:txBody>
          <a:bodyPr/>
          <a:lstStyle/>
          <a:p>
            <a:r>
              <a:rPr lang="en-US" b="1" i="0" dirty="0">
                <a:solidFill>
                  <a:srgbClr val="16191F"/>
                </a:solidFill>
                <a:effectLst/>
                <a:latin typeface="Amazon Ember"/>
              </a:rPr>
              <a:t>Benefits of using AWS SAM</a:t>
            </a:r>
            <a:br>
              <a:rPr lang="en-US" b="1" i="0"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52F5960D-F73C-4EB3-A207-BAABE8700E05}"/>
              </a:ext>
            </a:extLst>
          </p:cNvPr>
          <p:cNvSpPr>
            <a:spLocks noGrp="1"/>
          </p:cNvSpPr>
          <p:nvPr>
            <p:ph idx="1"/>
          </p:nvPr>
        </p:nvSpPr>
        <p:spPr>
          <a:xfrm>
            <a:off x="365760" y="1057275"/>
            <a:ext cx="9902190" cy="5023485"/>
          </a:xfrm>
        </p:spPr>
        <p:txBody>
          <a:bodyPr>
            <a:noAutofit/>
          </a:bodyPr>
          <a:lstStyle/>
          <a:p>
            <a:r>
              <a:rPr lang="en-US" sz="2000" b="1" i="0" dirty="0">
                <a:solidFill>
                  <a:srgbClr val="16191F"/>
                </a:solidFill>
                <a:effectLst/>
                <a:latin typeface="Amazon Ember"/>
              </a:rPr>
              <a:t>Define your application infrastructure code quickly, using less code-</a:t>
            </a:r>
            <a:r>
              <a:rPr lang="en-US" sz="2000" b="0" i="0" dirty="0">
                <a:solidFill>
                  <a:srgbClr val="16191F"/>
                </a:solidFill>
                <a:effectLst/>
                <a:latin typeface="Amazon Ember"/>
              </a:rPr>
              <a:t>Deploy your templates directly to AWS CloudFormation to provision your resources.</a:t>
            </a:r>
            <a:endParaRPr lang="en-US" sz="2000" b="1" i="0" dirty="0">
              <a:solidFill>
                <a:srgbClr val="16191F"/>
              </a:solidFill>
              <a:effectLst/>
              <a:latin typeface="Amazon Ember"/>
            </a:endParaRPr>
          </a:p>
          <a:p>
            <a:r>
              <a:rPr lang="en-US" sz="2000" b="1" i="0" dirty="0">
                <a:solidFill>
                  <a:srgbClr val="16191F"/>
                </a:solidFill>
                <a:effectLst/>
                <a:latin typeface="Amazon Ember"/>
              </a:rPr>
              <a:t>Manage your serverless applications through their entire development lifecycle-</a:t>
            </a:r>
            <a:r>
              <a:rPr lang="en-US" sz="2000" b="0" i="0" dirty="0">
                <a:solidFill>
                  <a:srgbClr val="16191F"/>
                </a:solidFill>
                <a:effectLst/>
                <a:latin typeface="Amazon Ember"/>
              </a:rPr>
              <a:t>Use the AWS SAM CLI to manage your serverless application through the authoring, building, deploying, testing, and monitoring phases of your development lifecycle. </a:t>
            </a:r>
            <a:endParaRPr lang="en-US" sz="2000" b="1" dirty="0">
              <a:solidFill>
                <a:srgbClr val="16191F"/>
              </a:solidFill>
              <a:latin typeface="Amazon Ember"/>
            </a:endParaRPr>
          </a:p>
          <a:p>
            <a:r>
              <a:rPr lang="en-US" sz="2000" b="1" i="0" dirty="0">
                <a:solidFill>
                  <a:srgbClr val="16191F"/>
                </a:solidFill>
                <a:effectLst/>
                <a:latin typeface="Amazon Ember"/>
              </a:rPr>
              <a:t>Quickly provision permissions between resources with AWS SAM connectors-</a:t>
            </a:r>
            <a:r>
              <a:rPr lang="en-US" sz="2000" b="0" i="0" dirty="0">
                <a:solidFill>
                  <a:srgbClr val="16191F"/>
                </a:solidFill>
                <a:effectLst/>
                <a:latin typeface="Amazon Ember"/>
              </a:rPr>
              <a:t>AWS SAM transforms your code into the IAM permissions required to facilitate your intent.</a:t>
            </a:r>
            <a:endParaRPr lang="en-US" sz="2000" b="1" i="0" dirty="0">
              <a:solidFill>
                <a:srgbClr val="16191F"/>
              </a:solidFill>
              <a:effectLst/>
              <a:latin typeface="Amazon Ember"/>
            </a:endParaRPr>
          </a:p>
          <a:p>
            <a:r>
              <a:rPr lang="en-US" sz="2000" b="1" i="0" dirty="0">
                <a:solidFill>
                  <a:srgbClr val="16191F"/>
                </a:solidFill>
                <a:effectLst/>
                <a:latin typeface="Amazon Ember"/>
              </a:rPr>
              <a:t>Continuously sync local changes to the cloud as you develop-</a:t>
            </a:r>
            <a:r>
              <a:rPr lang="en-US" sz="2000" b="0" i="0" dirty="0">
                <a:solidFill>
                  <a:srgbClr val="16191F"/>
                </a:solidFill>
                <a:effectLst/>
                <a:latin typeface="Amazon Ember"/>
              </a:rPr>
              <a:t>Use the AWS SAM CLI </a:t>
            </a:r>
            <a:r>
              <a:rPr lang="en-US" sz="2000" b="1" i="0" dirty="0" err="1">
                <a:solidFill>
                  <a:srgbClr val="16191F"/>
                </a:solidFill>
                <a:effectLst/>
                <a:latin typeface="Amazon Ember"/>
              </a:rPr>
              <a:t>sam</a:t>
            </a:r>
            <a:r>
              <a:rPr lang="en-US" sz="2000" b="1" i="0" dirty="0">
                <a:solidFill>
                  <a:srgbClr val="16191F"/>
                </a:solidFill>
                <a:effectLst/>
                <a:latin typeface="Amazon Ember"/>
              </a:rPr>
              <a:t> sync</a:t>
            </a:r>
            <a:r>
              <a:rPr lang="en-US" sz="2000" b="0" i="0" dirty="0">
                <a:solidFill>
                  <a:srgbClr val="16191F"/>
                </a:solidFill>
                <a:effectLst/>
                <a:latin typeface="Amazon Ember"/>
              </a:rPr>
              <a:t> command to automatically sync local changes to the cloud, speeding up your development and cloud testing workflows.</a:t>
            </a:r>
            <a:endParaRPr lang="en-US" sz="2000" b="1" dirty="0">
              <a:solidFill>
                <a:srgbClr val="16191F"/>
              </a:solidFill>
              <a:latin typeface="Amazon Ember"/>
            </a:endParaRPr>
          </a:p>
          <a:p>
            <a:r>
              <a:rPr lang="en-US" sz="2000" b="1" i="0" dirty="0">
                <a:solidFill>
                  <a:srgbClr val="16191F"/>
                </a:solidFill>
                <a:effectLst/>
                <a:latin typeface="Amazon Ember"/>
              </a:rPr>
              <a:t>Manage your Terraform serverless applications-</a:t>
            </a:r>
            <a:r>
              <a:rPr lang="en-US" sz="2000" dirty="0">
                <a:solidFill>
                  <a:srgbClr val="16191F"/>
                </a:solidFill>
                <a:latin typeface="Amazon Ember"/>
              </a:rPr>
              <a:t>P</a:t>
            </a:r>
            <a:r>
              <a:rPr lang="en-US" sz="2000" b="0" i="0" dirty="0">
                <a:solidFill>
                  <a:srgbClr val="16191F"/>
                </a:solidFill>
                <a:effectLst/>
                <a:latin typeface="Amazon Ember"/>
              </a:rPr>
              <a:t>erform local debugging and testing of your Lambda functions and layers.</a:t>
            </a:r>
            <a:endParaRPr lang="en-IN" sz="2000" dirty="0"/>
          </a:p>
        </p:txBody>
      </p:sp>
    </p:spTree>
    <p:extLst>
      <p:ext uri="{BB962C8B-B14F-4D97-AF65-F5344CB8AC3E}">
        <p14:creationId xmlns:p14="http://schemas.microsoft.com/office/powerpoint/2010/main" val="257886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666750"/>
            <a:ext cx="11457432" cy="552450"/>
          </a:xfrm>
        </p:spPr>
        <p:txBody>
          <a:bodyPr/>
          <a:lstStyle/>
          <a:p>
            <a:r>
              <a:rPr lang="en-US" dirty="0"/>
              <a:t>INTRODUCTION</a:t>
            </a:r>
          </a:p>
        </p:txBody>
      </p:sp>
      <p:sp>
        <p:nvSpPr>
          <p:cNvPr id="7" name="TextBox 6">
            <a:extLst>
              <a:ext uri="{FF2B5EF4-FFF2-40B4-BE49-F238E27FC236}">
                <a16:creationId xmlns:a16="http://schemas.microsoft.com/office/drawing/2014/main" id="{F8C439AC-8CD6-A68F-4A58-44A1FE0F24C9}"/>
              </a:ext>
            </a:extLst>
          </p:cNvPr>
          <p:cNvSpPr txBox="1"/>
          <p:nvPr/>
        </p:nvSpPr>
        <p:spPr>
          <a:xfrm>
            <a:off x="543560" y="1066799"/>
            <a:ext cx="11064240" cy="4893647"/>
          </a:xfrm>
          <a:prstGeom prst="rect">
            <a:avLst/>
          </a:prstGeom>
          <a:noFill/>
        </p:spPr>
        <p:txBody>
          <a:bodyPr wrap="square">
            <a:spAutoFit/>
          </a:bodyPr>
          <a:lstStyle/>
          <a:p>
            <a:pPr marL="342900" indent="-342900">
              <a:buFont typeface="Arial" panose="020B0604020202020204" pitchFamily="34" charset="0"/>
              <a:buChar char="•"/>
            </a:pPr>
            <a:endParaRPr lang="en-US" sz="2400" b="0" i="0" dirty="0">
              <a:effectLst/>
              <a:latin typeface="Amazon Ember"/>
            </a:endParaRPr>
          </a:p>
          <a:p>
            <a:pPr algn="l"/>
            <a:r>
              <a:rPr lang="en-US" sz="2400" b="0" i="0" dirty="0">
                <a:solidFill>
                  <a:srgbClr val="16191F"/>
                </a:solidFill>
                <a:effectLst/>
                <a:latin typeface="Amazon Ember"/>
              </a:rPr>
              <a:t>The AWS Serverless Application Model (AWS SAM) is a toolkit that improves the developer experience of building and running serverless applications on AWS. </a:t>
            </a:r>
          </a:p>
          <a:p>
            <a:pPr algn="l"/>
            <a:endParaRPr lang="en-US" sz="2400" b="0" i="0" dirty="0">
              <a:solidFill>
                <a:srgbClr val="16191F"/>
              </a:solidFill>
              <a:effectLst/>
              <a:latin typeface="Amazon Ember"/>
            </a:endParaRPr>
          </a:p>
          <a:p>
            <a:pPr algn="l"/>
            <a:r>
              <a:rPr lang="en-US" sz="2400" b="0" i="0" dirty="0">
                <a:solidFill>
                  <a:srgbClr val="16191F"/>
                </a:solidFill>
                <a:effectLst/>
                <a:latin typeface="Amazon Ember"/>
              </a:rPr>
              <a:t>AWS SAM consists of two primary parts:</a:t>
            </a:r>
          </a:p>
          <a:p>
            <a:pPr algn="l"/>
            <a:endParaRPr lang="en-US" sz="2400" b="0" i="0" dirty="0">
              <a:solidFill>
                <a:srgbClr val="16191F"/>
              </a:solidFill>
              <a:effectLst/>
              <a:latin typeface="Amazon Ember"/>
            </a:endParaRPr>
          </a:p>
          <a:p>
            <a:pPr algn="l">
              <a:buFont typeface="+mj-lt"/>
              <a:buAutoNum type="arabicPeriod"/>
            </a:pPr>
            <a:r>
              <a:rPr lang="en-US" sz="2400" b="1" i="0" dirty="0">
                <a:solidFill>
                  <a:srgbClr val="16191F"/>
                </a:solidFill>
                <a:effectLst/>
                <a:latin typeface="Amazon Ember"/>
              </a:rPr>
              <a:t>AWS SAM template specification</a:t>
            </a:r>
            <a:r>
              <a:rPr lang="en-US" sz="2400" b="0" i="0" dirty="0">
                <a:solidFill>
                  <a:srgbClr val="16191F"/>
                </a:solidFill>
                <a:effectLst/>
                <a:latin typeface="Amazon Ember"/>
              </a:rPr>
              <a:t> – An open-source framework that you can use to define your serverless application infrastructure on AWS.</a:t>
            </a:r>
          </a:p>
          <a:p>
            <a:pPr algn="l"/>
            <a:endParaRPr lang="en-US" sz="2400" b="0" i="0" dirty="0">
              <a:solidFill>
                <a:srgbClr val="16191F"/>
              </a:solidFill>
              <a:effectLst/>
              <a:latin typeface="Amazon Ember"/>
            </a:endParaRPr>
          </a:p>
          <a:p>
            <a:pPr algn="l"/>
            <a:r>
              <a:rPr lang="en-US" sz="2400" b="1" i="0" dirty="0">
                <a:solidFill>
                  <a:srgbClr val="16191F"/>
                </a:solidFill>
                <a:effectLst/>
                <a:latin typeface="Amazon Ember"/>
              </a:rPr>
              <a:t>2.AWS SAM command line interface (AWS SAM CLI)</a:t>
            </a:r>
            <a:r>
              <a:rPr lang="en-US" sz="2400" b="0" i="0" dirty="0">
                <a:solidFill>
                  <a:srgbClr val="16191F"/>
                </a:solidFill>
                <a:effectLst/>
                <a:latin typeface="Amazon Ember"/>
              </a:rPr>
              <a:t> – A command line tool that you can use with AWS SAM templates and supported third-party integrations to build and run your serverless applications.</a:t>
            </a:r>
          </a:p>
          <a:p>
            <a:endParaRPr lang="en-US" sz="2400" dirty="0">
              <a:latin typeface="Amazon Ember"/>
            </a:endParaRPr>
          </a:p>
        </p:txBody>
      </p:sp>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552-CCF6-492F-B22F-271AD5558FE3}"/>
              </a:ext>
            </a:extLst>
          </p:cNvPr>
          <p:cNvSpPr>
            <a:spLocks noGrp="1"/>
          </p:cNvSpPr>
          <p:nvPr>
            <p:ph type="title"/>
          </p:nvPr>
        </p:nvSpPr>
        <p:spPr/>
        <p:txBody>
          <a:bodyPr/>
          <a:lstStyle/>
          <a:p>
            <a:r>
              <a:rPr lang="en-IN" b="1" i="0" dirty="0">
                <a:solidFill>
                  <a:srgbClr val="16191F"/>
                </a:solidFill>
                <a:effectLst/>
                <a:latin typeface="Amazon Ember"/>
              </a:rPr>
              <a:t>AWS SAM template specification</a:t>
            </a:r>
            <a:br>
              <a:rPr lang="en-IN" b="1" i="0" dirty="0">
                <a:solidFill>
                  <a:srgbClr val="16191F"/>
                </a:solidFill>
                <a:effectLst/>
                <a:latin typeface="Amazon Ember"/>
              </a:rPr>
            </a:br>
            <a:endParaRPr lang="en-IN" dirty="0"/>
          </a:p>
        </p:txBody>
      </p:sp>
      <p:sp>
        <p:nvSpPr>
          <p:cNvPr id="9" name="TextBox 8">
            <a:extLst>
              <a:ext uri="{FF2B5EF4-FFF2-40B4-BE49-F238E27FC236}">
                <a16:creationId xmlns:a16="http://schemas.microsoft.com/office/drawing/2014/main" id="{0D1AD72D-568B-E8E9-A776-54CCD0C0C4AF}"/>
              </a:ext>
            </a:extLst>
          </p:cNvPr>
          <p:cNvSpPr txBox="1"/>
          <p:nvPr/>
        </p:nvSpPr>
        <p:spPr>
          <a:xfrm>
            <a:off x="365760" y="1114426"/>
            <a:ext cx="11457432" cy="4801314"/>
          </a:xfrm>
          <a:prstGeom prst="rect">
            <a:avLst/>
          </a:prstGeom>
          <a:noFill/>
        </p:spPr>
        <p:txBody>
          <a:bodyPr wrap="square">
            <a:spAutoFit/>
          </a:bodyPr>
          <a:lstStyle/>
          <a:p>
            <a:pPr marL="285750" indent="-285750">
              <a:buFont typeface="Arial" panose="020B0604020202020204" pitchFamily="34" charset="0"/>
              <a:buChar char="•"/>
            </a:pPr>
            <a:r>
              <a:rPr lang="en-US" sz="2400" b="1" i="0" dirty="0">
                <a:solidFill>
                  <a:srgbClr val="16191F"/>
                </a:solidFill>
                <a:effectLst/>
                <a:latin typeface="Amazon Ember"/>
              </a:rPr>
              <a:t>Built on AWS CloudFormation</a:t>
            </a:r>
            <a:r>
              <a:rPr lang="en-US" sz="2400" b="0" i="0" dirty="0">
                <a:solidFill>
                  <a:srgbClr val="16191F"/>
                </a:solidFill>
                <a:effectLst/>
                <a:latin typeface="Amazon Ember"/>
              </a:rPr>
              <a:t> – Use the AWS CloudFormation syntax directly within your AWS SAM template, taking advantage of its extensive support of resource and property configurations.</a:t>
            </a:r>
          </a:p>
          <a:p>
            <a:endParaRPr lang="en-US" sz="2400" b="0" i="0" dirty="0">
              <a:solidFill>
                <a:srgbClr val="16191F"/>
              </a:solidFill>
              <a:effectLst/>
              <a:latin typeface="Amazon Ember"/>
            </a:endParaRPr>
          </a:p>
          <a:p>
            <a:pPr marL="285750" indent="-285750">
              <a:buFont typeface="Arial" panose="020B0604020202020204" pitchFamily="34" charset="0"/>
              <a:buChar char="•"/>
            </a:pPr>
            <a:r>
              <a:rPr lang="en-US" sz="2400" b="1" i="0" dirty="0">
                <a:solidFill>
                  <a:srgbClr val="16191F"/>
                </a:solidFill>
                <a:effectLst/>
                <a:latin typeface="Amazon Ember"/>
              </a:rPr>
              <a:t>An extension of AWS CloudFormation</a:t>
            </a:r>
            <a:r>
              <a:rPr lang="en-US" sz="2400" b="0" i="0" dirty="0">
                <a:solidFill>
                  <a:srgbClr val="16191F"/>
                </a:solidFill>
                <a:effectLst/>
                <a:latin typeface="Amazon Ember"/>
              </a:rPr>
              <a:t> – AWS SAM offers its own unique syntax that focuses specifically on speeding up serverless development.</a:t>
            </a:r>
          </a:p>
          <a:p>
            <a:endParaRPr lang="en-US" sz="2400" dirty="0">
              <a:solidFill>
                <a:srgbClr val="16191F"/>
              </a:solidFill>
              <a:latin typeface="Amazon Ember"/>
            </a:endParaRPr>
          </a:p>
          <a:p>
            <a:pPr marL="285750" indent="-285750">
              <a:buFont typeface="Arial" panose="020B0604020202020204" pitchFamily="34" charset="0"/>
              <a:buChar char="•"/>
            </a:pPr>
            <a:r>
              <a:rPr lang="en-US" sz="2400" b="1" i="0" dirty="0">
                <a:solidFill>
                  <a:srgbClr val="16191F"/>
                </a:solidFill>
                <a:effectLst/>
                <a:latin typeface="Amazon Ember"/>
              </a:rPr>
              <a:t>An abstract, short-hand syntax</a:t>
            </a:r>
            <a:r>
              <a:rPr lang="en-US" sz="2400" b="0" i="0" dirty="0">
                <a:solidFill>
                  <a:srgbClr val="16191F"/>
                </a:solidFill>
                <a:effectLst/>
                <a:latin typeface="Amazon Ember"/>
              </a:rPr>
              <a:t> – Using the AWS SAM syntax, you can define your infrastructure quickly, in fewer lines of code, and with a lower chance of errors. </a:t>
            </a:r>
          </a:p>
          <a:p>
            <a:endParaRPr lang="en-US" sz="2400" b="0" i="0" dirty="0">
              <a:solidFill>
                <a:srgbClr val="16191F"/>
              </a:solidFill>
              <a:effectLst/>
              <a:latin typeface="Amazon Ember"/>
            </a:endParaRPr>
          </a:p>
          <a:p>
            <a:pPr marL="285750" indent="-285750">
              <a:buFont typeface="Arial" panose="020B0604020202020204" pitchFamily="34" charset="0"/>
              <a:buChar char="•"/>
            </a:pPr>
            <a:r>
              <a:rPr lang="en-US" sz="2400" b="1" i="0" dirty="0">
                <a:solidFill>
                  <a:srgbClr val="16191F"/>
                </a:solidFill>
                <a:effectLst/>
                <a:latin typeface="Amazon Ember"/>
              </a:rPr>
              <a:t>Transformational</a:t>
            </a:r>
            <a:r>
              <a:rPr lang="en-US" sz="2400" b="0" i="0" dirty="0">
                <a:solidFill>
                  <a:srgbClr val="16191F"/>
                </a:solidFill>
                <a:effectLst/>
                <a:latin typeface="Amazon Ember"/>
              </a:rPr>
              <a:t> – AWS SAM does the complex work of transforming your template into the code necessary to provision your infrastructure through AWS CloudFormation.</a:t>
            </a:r>
          </a:p>
          <a:p>
            <a:endParaRPr lang="en-IN" dirty="0"/>
          </a:p>
        </p:txBody>
      </p:sp>
    </p:spTree>
    <p:extLst>
      <p:ext uri="{BB962C8B-B14F-4D97-AF65-F5344CB8AC3E}">
        <p14:creationId xmlns:p14="http://schemas.microsoft.com/office/powerpoint/2010/main" val="15321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A33A2-95FD-09EA-9DB9-34DDD3327E5B}"/>
              </a:ext>
            </a:extLst>
          </p:cNvPr>
          <p:cNvPicPr>
            <a:picLocks noChangeAspect="1"/>
          </p:cNvPicPr>
          <p:nvPr/>
        </p:nvPicPr>
        <p:blipFill>
          <a:blip r:embed="rId2"/>
          <a:stretch>
            <a:fillRect/>
          </a:stretch>
        </p:blipFill>
        <p:spPr>
          <a:xfrm>
            <a:off x="1786467" y="1109133"/>
            <a:ext cx="8351450" cy="4491567"/>
          </a:xfrm>
          <a:prstGeom prst="rect">
            <a:avLst/>
          </a:prstGeom>
        </p:spPr>
      </p:pic>
      <p:sp>
        <p:nvSpPr>
          <p:cNvPr id="6" name="Title 5">
            <a:extLst>
              <a:ext uri="{FF2B5EF4-FFF2-40B4-BE49-F238E27FC236}">
                <a16:creationId xmlns:a16="http://schemas.microsoft.com/office/drawing/2014/main" id="{E6A84C74-8E57-3106-5757-447604DCE6F3}"/>
              </a:ext>
            </a:extLst>
          </p:cNvPr>
          <p:cNvSpPr>
            <a:spLocks noGrp="1"/>
          </p:cNvSpPr>
          <p:nvPr>
            <p:ph type="title"/>
          </p:nvPr>
        </p:nvSpPr>
        <p:spPr>
          <a:xfrm>
            <a:off x="365760" y="365760"/>
            <a:ext cx="11030373" cy="599440"/>
          </a:xfrm>
        </p:spPr>
        <p:txBody>
          <a:bodyPr/>
          <a:lstStyle/>
          <a:p>
            <a:r>
              <a:rPr lang="en-US" b="0" dirty="0"/>
              <a:t>AWS SAM TEMPLATE</a:t>
            </a:r>
            <a:endParaRPr lang="en-IN" b="0" dirty="0"/>
          </a:p>
        </p:txBody>
      </p:sp>
    </p:spTree>
    <p:extLst>
      <p:ext uri="{BB962C8B-B14F-4D97-AF65-F5344CB8AC3E}">
        <p14:creationId xmlns:p14="http://schemas.microsoft.com/office/powerpoint/2010/main" val="38270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E087-05DA-4FFE-94FA-C85A03FDA070}"/>
              </a:ext>
            </a:extLst>
          </p:cNvPr>
          <p:cNvSpPr>
            <a:spLocks noGrp="1"/>
          </p:cNvSpPr>
          <p:nvPr>
            <p:ph type="title"/>
          </p:nvPr>
        </p:nvSpPr>
        <p:spPr/>
        <p:txBody>
          <a:bodyPr/>
          <a:lstStyle/>
          <a:p>
            <a:r>
              <a:rPr lang="en-IN" b="1" i="0" dirty="0">
                <a:solidFill>
                  <a:srgbClr val="16191F"/>
                </a:solidFill>
                <a:effectLst/>
              </a:rPr>
              <a:t>AWS SAM CLI</a:t>
            </a:r>
            <a:br>
              <a:rPr lang="en-IN" b="1" i="0" dirty="0">
                <a:solidFill>
                  <a:srgbClr val="16191F"/>
                </a:solidFill>
                <a:effectLst/>
                <a:latin typeface="Amazon Ember"/>
              </a:rPr>
            </a:br>
            <a:endParaRPr lang="en-IN" dirty="0"/>
          </a:p>
        </p:txBody>
      </p:sp>
      <p:sp>
        <p:nvSpPr>
          <p:cNvPr id="7" name="TextBox 6">
            <a:extLst>
              <a:ext uri="{FF2B5EF4-FFF2-40B4-BE49-F238E27FC236}">
                <a16:creationId xmlns:a16="http://schemas.microsoft.com/office/drawing/2014/main" id="{63293DAD-970D-8821-1E5A-CA76E194CEBA}"/>
              </a:ext>
            </a:extLst>
          </p:cNvPr>
          <p:cNvSpPr txBox="1"/>
          <p:nvPr/>
        </p:nvSpPr>
        <p:spPr>
          <a:xfrm>
            <a:off x="542925" y="1400175"/>
            <a:ext cx="9972675" cy="4271169"/>
          </a:xfrm>
          <a:prstGeom prst="rect">
            <a:avLst/>
          </a:prstGeom>
          <a:noFill/>
        </p:spPr>
        <p:txBody>
          <a:bodyPr wrap="square">
            <a:spAutoFit/>
          </a:bodyPr>
          <a:lstStyle/>
          <a:p>
            <a:pPr algn="l"/>
            <a:r>
              <a:rPr lang="en-US" sz="2400" b="0" i="0" dirty="0">
                <a:solidFill>
                  <a:srgbClr val="16191F"/>
                </a:solidFill>
                <a:effectLst/>
              </a:rPr>
              <a:t>Use the AWS SAM CLI to:</a:t>
            </a:r>
          </a:p>
          <a:p>
            <a:pPr algn="l">
              <a:lnSpc>
                <a:spcPct val="150000"/>
              </a:lnSpc>
              <a:buFont typeface="Arial" panose="020B0604020202020204" pitchFamily="34" charset="0"/>
              <a:buChar char="•"/>
            </a:pPr>
            <a:r>
              <a:rPr lang="en-US" sz="2400" b="0" i="0" dirty="0">
                <a:solidFill>
                  <a:srgbClr val="16191F"/>
                </a:solidFill>
                <a:effectLst/>
              </a:rPr>
              <a:t>Quickly initialize a new application project.</a:t>
            </a:r>
          </a:p>
          <a:p>
            <a:pPr algn="l">
              <a:lnSpc>
                <a:spcPct val="150000"/>
              </a:lnSpc>
              <a:buFont typeface="Arial" panose="020B0604020202020204" pitchFamily="34" charset="0"/>
              <a:buChar char="•"/>
            </a:pPr>
            <a:r>
              <a:rPr lang="en-US" sz="2400" b="0" i="0" dirty="0">
                <a:solidFill>
                  <a:srgbClr val="16191F"/>
                </a:solidFill>
                <a:effectLst/>
              </a:rPr>
              <a:t>Build your application for deployment.</a:t>
            </a:r>
          </a:p>
          <a:p>
            <a:pPr algn="l">
              <a:lnSpc>
                <a:spcPct val="150000"/>
              </a:lnSpc>
              <a:buFont typeface="Arial" panose="020B0604020202020204" pitchFamily="34" charset="0"/>
              <a:buChar char="•"/>
            </a:pPr>
            <a:r>
              <a:rPr lang="en-US" sz="2400" b="0" i="0" dirty="0">
                <a:solidFill>
                  <a:srgbClr val="16191F"/>
                </a:solidFill>
                <a:effectLst/>
              </a:rPr>
              <a:t>Perform local debugging and testing.</a:t>
            </a:r>
          </a:p>
          <a:p>
            <a:pPr algn="l">
              <a:lnSpc>
                <a:spcPct val="150000"/>
              </a:lnSpc>
              <a:buFont typeface="Arial" panose="020B0604020202020204" pitchFamily="34" charset="0"/>
              <a:buChar char="•"/>
            </a:pPr>
            <a:r>
              <a:rPr lang="en-US" sz="2400" b="0" i="0" dirty="0">
                <a:solidFill>
                  <a:srgbClr val="16191F"/>
                </a:solidFill>
                <a:effectLst/>
              </a:rPr>
              <a:t>Deploy your application.</a:t>
            </a:r>
          </a:p>
          <a:p>
            <a:pPr algn="l">
              <a:lnSpc>
                <a:spcPct val="150000"/>
              </a:lnSpc>
              <a:buFont typeface="Arial" panose="020B0604020202020204" pitchFamily="34" charset="0"/>
              <a:buChar char="•"/>
            </a:pPr>
            <a:r>
              <a:rPr lang="en-US" sz="2400" b="0" i="0" dirty="0">
                <a:solidFill>
                  <a:srgbClr val="16191F"/>
                </a:solidFill>
                <a:effectLst/>
              </a:rPr>
              <a:t>Configure CI/CD deployment pipelines.</a:t>
            </a:r>
          </a:p>
          <a:p>
            <a:pPr algn="l">
              <a:lnSpc>
                <a:spcPct val="150000"/>
              </a:lnSpc>
              <a:buFont typeface="Arial" panose="020B0604020202020204" pitchFamily="34" charset="0"/>
              <a:buChar char="•"/>
            </a:pPr>
            <a:r>
              <a:rPr lang="en-US" sz="2400" b="0" i="0" dirty="0">
                <a:solidFill>
                  <a:srgbClr val="16191F"/>
                </a:solidFill>
                <a:effectLst/>
              </a:rPr>
              <a:t>Monitor and troubleshoot your application in the cloud.</a:t>
            </a:r>
          </a:p>
          <a:p>
            <a:pPr algn="l">
              <a:lnSpc>
                <a:spcPct val="150000"/>
              </a:lnSpc>
              <a:buFont typeface="Arial" panose="020B0604020202020204" pitchFamily="34" charset="0"/>
              <a:buChar char="•"/>
            </a:pPr>
            <a:r>
              <a:rPr lang="en-US" sz="2400" b="0" i="0" dirty="0">
                <a:solidFill>
                  <a:srgbClr val="16191F"/>
                </a:solidFill>
                <a:effectLst/>
              </a:rPr>
              <a:t>Sync local changes to the cloud as you develop.</a:t>
            </a:r>
          </a:p>
        </p:txBody>
      </p:sp>
    </p:spTree>
    <p:extLst>
      <p:ext uri="{BB962C8B-B14F-4D97-AF65-F5344CB8AC3E}">
        <p14:creationId xmlns:p14="http://schemas.microsoft.com/office/powerpoint/2010/main" val="187386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552-CCF6-492F-B22F-271AD5558FE3}"/>
              </a:ext>
            </a:extLst>
          </p:cNvPr>
          <p:cNvSpPr>
            <a:spLocks noGrp="1"/>
          </p:cNvSpPr>
          <p:nvPr>
            <p:ph type="title"/>
          </p:nvPr>
        </p:nvSpPr>
        <p:spPr>
          <a:xfrm>
            <a:off x="365760" y="365760"/>
            <a:ext cx="10717107" cy="811107"/>
          </a:xfrm>
        </p:spPr>
        <p:txBody>
          <a:bodyPr/>
          <a:lstStyle/>
          <a:p>
            <a:r>
              <a:rPr lang="en-US" dirty="0"/>
              <a:t>AWS SAM CLI Commands</a:t>
            </a:r>
            <a:endParaRPr lang="en-IN" dirty="0"/>
          </a:p>
        </p:txBody>
      </p:sp>
      <p:pic>
        <p:nvPicPr>
          <p:cNvPr id="6" name="Picture 5">
            <a:extLst>
              <a:ext uri="{FF2B5EF4-FFF2-40B4-BE49-F238E27FC236}">
                <a16:creationId xmlns:a16="http://schemas.microsoft.com/office/drawing/2014/main" id="{50C17601-F704-D7E6-0604-C0C7BB170961}"/>
              </a:ext>
            </a:extLst>
          </p:cNvPr>
          <p:cNvPicPr>
            <a:picLocks noChangeAspect="1"/>
          </p:cNvPicPr>
          <p:nvPr/>
        </p:nvPicPr>
        <p:blipFill>
          <a:blip r:embed="rId2"/>
          <a:stretch>
            <a:fillRect/>
          </a:stretch>
        </p:blipFill>
        <p:spPr>
          <a:xfrm>
            <a:off x="592665" y="1176867"/>
            <a:ext cx="9398001" cy="4165600"/>
          </a:xfrm>
          <a:prstGeom prst="rect">
            <a:avLst/>
          </a:prstGeom>
        </p:spPr>
      </p:pic>
    </p:spTree>
    <p:extLst>
      <p:ext uri="{BB962C8B-B14F-4D97-AF65-F5344CB8AC3E}">
        <p14:creationId xmlns:p14="http://schemas.microsoft.com/office/powerpoint/2010/main" val="84596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491236" y="518160"/>
            <a:ext cx="11457432" cy="914400"/>
          </a:xfrm>
        </p:spPr>
        <p:txBody>
          <a:bodyPr/>
          <a:lstStyle/>
          <a:p>
            <a:r>
              <a:rPr lang="en-IN" sz="3600" i="0" dirty="0">
                <a:solidFill>
                  <a:srgbClr val="16191F"/>
                </a:solidFill>
                <a:effectLst/>
                <a:latin typeface="Amazon Ember"/>
              </a:rPr>
              <a:t>AWS SAM prerequisites</a:t>
            </a:r>
            <a:br>
              <a:rPr lang="en-IN" b="0" i="0" dirty="0">
                <a:solidFill>
                  <a:srgbClr val="16191F"/>
                </a:solidFill>
                <a:effectLst/>
                <a:latin typeface="Amazon Ember"/>
              </a:rPr>
            </a:br>
            <a:br>
              <a:rPr lang="en-IN" b="1" i="0" dirty="0">
                <a:solidFill>
                  <a:srgbClr val="333333"/>
                </a:solidFill>
                <a:effectLst/>
                <a:latin typeface="Poppins" panose="020B0502040204020203" pitchFamily="2" charset="0"/>
              </a:rPr>
            </a:br>
            <a:endParaRPr lang="en-IN" dirty="0"/>
          </a:p>
        </p:txBody>
      </p:sp>
      <p:sp>
        <p:nvSpPr>
          <p:cNvPr id="3" name="Content Placeholder 2">
            <a:extLst>
              <a:ext uri="{FF2B5EF4-FFF2-40B4-BE49-F238E27FC236}">
                <a16:creationId xmlns:a16="http://schemas.microsoft.com/office/drawing/2014/main" id="{3AB52820-6858-4D23-A986-35EB6DCA0B82}"/>
              </a:ext>
            </a:extLst>
          </p:cNvPr>
          <p:cNvSpPr>
            <a:spLocks noGrp="1"/>
          </p:cNvSpPr>
          <p:nvPr>
            <p:ph idx="1"/>
          </p:nvPr>
        </p:nvSpPr>
        <p:spPr>
          <a:xfrm>
            <a:off x="491236" y="1727835"/>
            <a:ext cx="11206480" cy="4251960"/>
          </a:xfrm>
        </p:spPr>
        <p:txBody>
          <a:bodyPr>
            <a:noAutofit/>
          </a:bodyPr>
          <a:lstStyle/>
          <a:p>
            <a:pPr algn="l"/>
            <a:r>
              <a:rPr lang="en-US" sz="2400" i="0" dirty="0">
                <a:solidFill>
                  <a:srgbClr val="16191F"/>
                </a:solidFill>
                <a:effectLst/>
              </a:rPr>
              <a:t>Step 1: Sign up for an AWS account</a:t>
            </a:r>
          </a:p>
          <a:p>
            <a:r>
              <a:rPr lang="en-US" sz="2400" i="0" dirty="0">
                <a:solidFill>
                  <a:srgbClr val="16191F"/>
                </a:solidFill>
                <a:effectLst/>
              </a:rPr>
              <a:t>Step 2: Create an IAM user account</a:t>
            </a:r>
          </a:p>
          <a:p>
            <a:r>
              <a:rPr lang="en-US" sz="2400" i="0" dirty="0">
                <a:solidFill>
                  <a:srgbClr val="16191F"/>
                </a:solidFill>
                <a:effectLst/>
              </a:rPr>
              <a:t>Step 3: Create an access key ID and secret access key</a:t>
            </a:r>
          </a:p>
          <a:p>
            <a:r>
              <a:rPr lang="en-US" sz="2400" i="0" dirty="0">
                <a:solidFill>
                  <a:srgbClr val="16191F"/>
                </a:solidFill>
                <a:effectLst/>
              </a:rPr>
              <a:t>Step 4: Install the AWS CLI</a:t>
            </a:r>
          </a:p>
          <a:p>
            <a:r>
              <a:rPr lang="en-US" sz="2400" i="0" dirty="0">
                <a:solidFill>
                  <a:srgbClr val="16191F"/>
                </a:solidFill>
                <a:effectLst/>
              </a:rPr>
              <a:t>Step 5: Use the AWS CLI to configure AWS credentials</a:t>
            </a:r>
          </a:p>
          <a:p>
            <a:pPr algn="l"/>
            <a:endParaRPr lang="en-US" sz="2000" b="1" i="0" dirty="0">
              <a:solidFill>
                <a:srgbClr val="16191F"/>
              </a:solidFill>
              <a:effectLst/>
              <a:latin typeface="Amazon Ember"/>
            </a:endParaRPr>
          </a:p>
        </p:txBody>
      </p:sp>
    </p:spTree>
    <p:extLst>
      <p:ext uri="{BB962C8B-B14F-4D97-AF65-F5344CB8AC3E}">
        <p14:creationId xmlns:p14="http://schemas.microsoft.com/office/powerpoint/2010/main" val="284682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5DE4-BC0E-44EB-B0A1-E9C0ED5BE505}"/>
              </a:ext>
            </a:extLst>
          </p:cNvPr>
          <p:cNvSpPr>
            <a:spLocks noGrp="1"/>
          </p:cNvSpPr>
          <p:nvPr>
            <p:ph type="title"/>
          </p:nvPr>
        </p:nvSpPr>
        <p:spPr/>
        <p:txBody>
          <a:bodyPr/>
          <a:lstStyle/>
          <a:p>
            <a:r>
              <a:rPr lang="en-US" b="0" i="0" dirty="0">
                <a:solidFill>
                  <a:srgbClr val="16191F"/>
                </a:solidFill>
                <a:effectLst/>
                <a:latin typeface="Amazon Ember"/>
              </a:rPr>
              <a:t>Example of a basic serverless application</a:t>
            </a:r>
            <a:endParaRPr lang="en-IN" dirty="0"/>
          </a:p>
        </p:txBody>
      </p:sp>
      <p:sp>
        <p:nvSpPr>
          <p:cNvPr id="9" name="TextBox 8">
            <a:extLst>
              <a:ext uri="{FF2B5EF4-FFF2-40B4-BE49-F238E27FC236}">
                <a16:creationId xmlns:a16="http://schemas.microsoft.com/office/drawing/2014/main" id="{D18256D7-0FCF-4BD7-CB75-BED8DE3398AA}"/>
              </a:ext>
            </a:extLst>
          </p:cNvPr>
          <p:cNvSpPr txBox="1"/>
          <p:nvPr/>
        </p:nvSpPr>
        <p:spPr>
          <a:xfrm>
            <a:off x="365759" y="1152525"/>
            <a:ext cx="9664065" cy="830997"/>
          </a:xfrm>
          <a:prstGeom prst="rect">
            <a:avLst/>
          </a:prstGeom>
          <a:noFill/>
        </p:spPr>
        <p:txBody>
          <a:bodyPr wrap="square">
            <a:spAutoFit/>
          </a:bodyPr>
          <a:lstStyle/>
          <a:p>
            <a:r>
              <a:rPr lang="en-US" sz="2400" b="0" i="0" dirty="0">
                <a:solidFill>
                  <a:srgbClr val="16191F"/>
                </a:solidFill>
                <a:effectLst/>
                <a:latin typeface="Amazon Ember"/>
              </a:rPr>
              <a:t>This application processes requests to get all items from a database through an HTTP request. It consists of the following parts:</a:t>
            </a:r>
            <a:endParaRPr lang="en-IN" sz="2400" dirty="0"/>
          </a:p>
        </p:txBody>
      </p:sp>
      <p:sp>
        <p:nvSpPr>
          <p:cNvPr id="11" name="TextBox 10">
            <a:extLst>
              <a:ext uri="{FF2B5EF4-FFF2-40B4-BE49-F238E27FC236}">
                <a16:creationId xmlns:a16="http://schemas.microsoft.com/office/drawing/2014/main" id="{A7CE87B8-555D-6EB0-A7A3-8015F2769977}"/>
              </a:ext>
            </a:extLst>
          </p:cNvPr>
          <p:cNvSpPr txBox="1"/>
          <p:nvPr/>
        </p:nvSpPr>
        <p:spPr>
          <a:xfrm>
            <a:off x="447675" y="2333625"/>
            <a:ext cx="8696325" cy="2793842"/>
          </a:xfrm>
          <a:prstGeom prst="rect">
            <a:avLst/>
          </a:prstGeom>
          <a:noFill/>
        </p:spPr>
        <p:txBody>
          <a:bodyPr wrap="square">
            <a:spAutoFit/>
          </a:bodyPr>
          <a:lstStyle/>
          <a:p>
            <a:pPr algn="l">
              <a:lnSpc>
                <a:spcPct val="150000"/>
              </a:lnSpc>
              <a:buFont typeface="+mj-lt"/>
              <a:buAutoNum type="arabicPeriod"/>
            </a:pPr>
            <a:r>
              <a:rPr lang="en-US" sz="2400" b="0" i="0" dirty="0">
                <a:solidFill>
                  <a:srgbClr val="16191F"/>
                </a:solidFill>
                <a:effectLst/>
              </a:rPr>
              <a:t>A function that contains the logic to process the request.</a:t>
            </a:r>
          </a:p>
          <a:p>
            <a:pPr algn="l">
              <a:lnSpc>
                <a:spcPct val="150000"/>
              </a:lnSpc>
              <a:buFont typeface="+mj-lt"/>
              <a:buAutoNum type="arabicPeriod"/>
            </a:pPr>
            <a:r>
              <a:rPr lang="en-US" sz="2400" b="0" i="0" dirty="0">
                <a:solidFill>
                  <a:srgbClr val="16191F"/>
                </a:solidFill>
                <a:effectLst/>
              </a:rPr>
              <a:t>An HTTP API to serve as communication between the client (requestor) and the application.</a:t>
            </a:r>
          </a:p>
          <a:p>
            <a:pPr algn="l">
              <a:lnSpc>
                <a:spcPct val="150000"/>
              </a:lnSpc>
              <a:buFont typeface="+mj-lt"/>
              <a:buAutoNum type="arabicPeriod"/>
            </a:pPr>
            <a:r>
              <a:rPr lang="en-US" sz="2400" b="0" i="0" dirty="0">
                <a:solidFill>
                  <a:srgbClr val="16191F"/>
                </a:solidFill>
                <a:effectLst/>
              </a:rPr>
              <a:t>A database to store items.</a:t>
            </a:r>
          </a:p>
          <a:p>
            <a:pPr algn="l">
              <a:lnSpc>
                <a:spcPct val="150000"/>
              </a:lnSpc>
              <a:buFont typeface="+mj-lt"/>
              <a:buAutoNum type="arabicPeriod"/>
            </a:pPr>
            <a:r>
              <a:rPr lang="en-US" sz="2400" b="0" i="0" dirty="0">
                <a:solidFill>
                  <a:srgbClr val="16191F"/>
                </a:solidFill>
                <a:effectLst/>
              </a:rPr>
              <a:t>Permissions for the application to run securely.</a:t>
            </a:r>
          </a:p>
        </p:txBody>
      </p:sp>
    </p:spTree>
    <p:extLst>
      <p:ext uri="{BB962C8B-B14F-4D97-AF65-F5344CB8AC3E}">
        <p14:creationId xmlns:p14="http://schemas.microsoft.com/office/powerpoint/2010/main" val="206659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23E13E-7A92-9652-6C22-47C5A7959BB9}"/>
              </a:ext>
            </a:extLst>
          </p:cNvPr>
          <p:cNvPicPr>
            <a:picLocks noChangeAspect="1"/>
          </p:cNvPicPr>
          <p:nvPr/>
        </p:nvPicPr>
        <p:blipFill>
          <a:blip r:embed="rId2"/>
          <a:stretch>
            <a:fillRect/>
          </a:stretch>
        </p:blipFill>
        <p:spPr>
          <a:xfrm>
            <a:off x="1489075" y="1419227"/>
            <a:ext cx="8331200" cy="3362323"/>
          </a:xfrm>
          <a:prstGeom prst="rect">
            <a:avLst/>
          </a:prstGeom>
        </p:spPr>
      </p:pic>
    </p:spTree>
    <p:extLst>
      <p:ext uri="{BB962C8B-B14F-4D97-AF65-F5344CB8AC3E}">
        <p14:creationId xmlns:p14="http://schemas.microsoft.com/office/powerpoint/2010/main" val="41781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Lucas Warren(UST,US)</DisplayName>
        <AccountId>17221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purl.org/dc/elements/1.1/"/>
    <ds:schemaRef ds:uri="http://schemas.microsoft.com/office/2006/metadata/properties"/>
    <ds:schemaRef ds:uri="http://purl.org/dc/terms/"/>
    <ds:schemaRef ds:uri="3f1b19a1-ec80-4ead-b989-6245eb278180"/>
    <ds:schemaRef ds:uri="http://schemas.openxmlformats.org/package/2006/metadata/core-properties"/>
    <ds:schemaRef ds:uri="http://schemas.microsoft.com/office/2006/documentManagement/types"/>
    <ds:schemaRef ds:uri="047a4bc9-86f8-4752-a3f5-d332bda031f5"/>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067D1D87-0AD9-447D-893E-93331DA87959}"/>
</file>

<file path=docProps/app.xml><?xml version="1.0" encoding="utf-8"?>
<Properties xmlns="http://schemas.openxmlformats.org/officeDocument/2006/extended-properties" xmlns:vt="http://schemas.openxmlformats.org/officeDocument/2006/docPropsVTypes">
  <Template>Facet</Template>
  <TotalTime>459</TotalTime>
  <Words>545</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Amazon Ember</vt:lpstr>
      <vt:lpstr>Arial</vt:lpstr>
      <vt:lpstr>Poppins</vt:lpstr>
      <vt:lpstr>UST</vt:lpstr>
      <vt:lpstr>AWS SAM (Serverless Application Model)</vt:lpstr>
      <vt:lpstr>INTRODUCTION</vt:lpstr>
      <vt:lpstr>AWS SAM template specification </vt:lpstr>
      <vt:lpstr>AWS SAM TEMPLATE</vt:lpstr>
      <vt:lpstr>AWS SAM CLI </vt:lpstr>
      <vt:lpstr>AWS SAM CLI Commands</vt:lpstr>
      <vt:lpstr>AWS SAM prerequisites  </vt:lpstr>
      <vt:lpstr>Example of a basic serverless application</vt:lpstr>
      <vt:lpstr>PowerPoint Presentation</vt:lpstr>
      <vt:lpstr>Benefits of using AWS SAM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Naznin Shafeek(UST,IN)</cp:lastModifiedBy>
  <cp:revision>20</cp:revision>
  <cp:lastPrinted>2019-10-06T00:46:52Z</cp:lastPrinted>
  <dcterms:created xsi:type="dcterms:W3CDTF">2020-12-03T20:34:18Z</dcterms:created>
  <dcterms:modified xsi:type="dcterms:W3CDTF">2023-06-08T03:37:41Z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