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2"/>
  </p:normalViewPr>
  <p:slideViewPr>
    <p:cSldViewPr snapToGrid="0">
      <p:cViewPr varScale="1">
        <p:scale>
          <a:sx n="111" d="100"/>
          <a:sy n="11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C877-DBA2-A4DD-9514-E97FBC80E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Mental Health Support Chatbot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AI-powered Empathetic Chat Assistant</a:t>
            </a:r>
            <a:endParaRPr lang="en-U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34BF6-55D5-BA8C-5359-8860E79D4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Z" dirty="0"/>
              <a:t>Nazokat Gayimova</a:t>
            </a:r>
          </a:p>
          <a:p>
            <a:r>
              <a:rPr lang="en-UZ" dirty="0"/>
              <a:t>Farkhodjon Nematov</a:t>
            </a:r>
          </a:p>
        </p:txBody>
      </p:sp>
    </p:spTree>
    <p:extLst>
      <p:ext uri="{BB962C8B-B14F-4D97-AF65-F5344CB8AC3E}">
        <p14:creationId xmlns:p14="http://schemas.microsoft.com/office/powerpoint/2010/main" val="75335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C8F3-3AA9-A248-2B5A-773C6B9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&amp; Objective</a:t>
            </a:r>
            <a:endParaRPr lang="en-U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A8D3-39D4-4903-43F7-2FDACE1A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Mental health services often lack scalability and 24/7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Create a chatbot that offers real-time, empathetic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Approach: Use real mental health dialogues + retrieval-based architecture.</a:t>
            </a:r>
          </a:p>
          <a:p>
            <a:pPr marL="0" indent="0">
              <a:buNone/>
            </a:pP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39159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7640-D64C-A6D5-1D21-9E1FAB1B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&amp; Tools</a:t>
            </a:r>
            <a:br>
              <a:rPr lang="en-US" b="1" dirty="0"/>
            </a:br>
            <a:endParaRPr lang="en-U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010E-185E-30CC-9C5B-20401747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Dataset</a:t>
            </a:r>
            <a:r>
              <a:rPr lang="en-US" dirty="0"/>
              <a:t>: </a:t>
            </a:r>
            <a:r>
              <a:rPr lang="en-US" dirty="0" err="1"/>
              <a:t>EmpatheticDialogues</a:t>
            </a:r>
            <a:r>
              <a:rPr lang="en-US" dirty="0"/>
              <a:t> (Facebook AI)</a:t>
            </a:r>
          </a:p>
          <a:p>
            <a:pPr>
              <a:buNone/>
            </a:pPr>
            <a:r>
              <a:rPr lang="en-US" b="1" dirty="0"/>
              <a:t>Key Fields</a:t>
            </a:r>
            <a:r>
              <a:rPr lang="en-US" dirty="0"/>
              <a:t>: Situation, Emotion, Dialogue</a:t>
            </a:r>
          </a:p>
          <a:p>
            <a:pPr>
              <a:buNone/>
            </a:pPr>
            <a:r>
              <a:rPr lang="en-US" b="1" dirty="0"/>
              <a:t>Tools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SentenceTransformers</a:t>
            </a:r>
            <a:r>
              <a:rPr lang="en-US" dirty="0"/>
              <a:t> (all-MiniLM-L6-v2)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Flask (API backend)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(UI frontend)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(deployment + version control)</a:t>
            </a:r>
          </a:p>
          <a:p>
            <a:pPr marL="0" indent="0">
              <a:buNone/>
            </a:pP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392056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9A73-EC09-F9A8-1336-28906533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  <a:br>
              <a:rPr lang="en-US" b="1" dirty="0"/>
            </a:br>
            <a:endParaRPr lang="en-U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1238-1A0B-CB9F-0FB0-7807CDA7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: API with /predict and /</a:t>
            </a:r>
            <a:r>
              <a:rPr lang="en-US" dirty="0" err="1"/>
              <a:t>load_model</a:t>
            </a:r>
            <a:r>
              <a:rPr lang="en-US" dirty="0"/>
              <a:t>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Retrieval Logic</a:t>
            </a:r>
            <a:r>
              <a:rPr lang="en-US" dirty="0"/>
              <a:t>: Sentence embedding → cosine similarity → best match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Streamlit</a:t>
            </a:r>
            <a:r>
              <a:rPr lang="en-US" dirty="0"/>
              <a:t>: User-friendly chat interface with real-time feedback</a:t>
            </a:r>
          </a:p>
          <a:p>
            <a:pPr marL="0" indent="0">
              <a:buNone/>
            </a:pP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35948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E9D-D9EA-6A44-E02A-6FF8DE0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Interactions</a:t>
            </a:r>
            <a:br>
              <a:rPr lang="en-US" b="1" dirty="0"/>
            </a:br>
            <a:endParaRPr lang="en-U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AABF-BF65-BEEC-4EFA-8C796766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User</a:t>
            </a:r>
            <a:r>
              <a:rPr lang="en-US" dirty="0"/>
              <a:t>: “I feel sad today”</a:t>
            </a:r>
          </a:p>
          <a:p>
            <a:pPr>
              <a:buNone/>
            </a:pPr>
            <a:r>
              <a:rPr lang="en-US" b="1" dirty="0"/>
              <a:t>Bot</a:t>
            </a:r>
            <a:r>
              <a:rPr lang="en-US" dirty="0"/>
              <a:t>: “I’m sorry you’re feeling that way. You’re not alone — want to talk?”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User</a:t>
            </a:r>
            <a:r>
              <a:rPr lang="en-US" dirty="0"/>
              <a:t>: “My dog gave birth”</a:t>
            </a:r>
          </a:p>
          <a:p>
            <a:r>
              <a:rPr lang="en-US" b="1" dirty="0"/>
              <a:t>Bot</a:t>
            </a:r>
            <a:r>
              <a:rPr lang="en-US" dirty="0"/>
              <a:t>: “That sounds like a special moment! Pets bring us so much joy.”</a:t>
            </a:r>
          </a:p>
          <a:p>
            <a:pPr marL="0" indent="0">
              <a:buNone/>
            </a:pP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370638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965B-7671-C087-E815-F31C5B29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Challenges &amp; Solutions</a:t>
            </a:r>
            <a:br>
              <a:rPr lang="en-US" b="1" dirty="0"/>
            </a:br>
            <a:endParaRPr lang="en-U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E5CDE-6E4D-052E-5EDB-10091B14F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432044"/>
              </p:ext>
            </p:extLst>
          </p:nvPr>
        </p:nvGraphicFramePr>
        <p:xfrm>
          <a:off x="3759896" y="981653"/>
          <a:ext cx="7728268" cy="4894940"/>
        </p:xfrm>
        <a:graphic>
          <a:graphicData uri="http://schemas.openxmlformats.org/drawingml/2006/table">
            <a:tbl>
              <a:tblPr/>
              <a:tblGrid>
                <a:gridCol w="3707952">
                  <a:extLst>
                    <a:ext uri="{9D8B030D-6E8A-4147-A177-3AD203B41FA5}">
                      <a16:colId xmlns:a16="http://schemas.microsoft.com/office/drawing/2014/main" val="1766714552"/>
                    </a:ext>
                  </a:extLst>
                </a:gridCol>
                <a:gridCol w="4020316">
                  <a:extLst>
                    <a:ext uri="{9D8B030D-6E8A-4147-A177-3AD203B41FA5}">
                      <a16:colId xmlns:a16="http://schemas.microsoft.com/office/drawing/2014/main" val="4045265704"/>
                    </a:ext>
                  </a:extLst>
                </a:gridCol>
              </a:tblGrid>
              <a:tr h="58210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1" i="0" u="none" strike="noStrike">
                          <a:effectLst/>
                          <a:latin typeface="Arial" panose="020B0604020202020204" pitchFamily="34" charset="0"/>
                        </a:rPr>
                        <a:t>Challenge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1" i="0" u="none" strike="noStrike">
                          <a:effectLst/>
                          <a:latin typeface="Arial" panose="020B0604020202020204" pitchFamily="34" charset="0"/>
                        </a:rPr>
                        <a:t>Solution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693583"/>
                  </a:ext>
                </a:extLst>
              </a:tr>
              <a:tr h="9789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Dataset formatting issues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Cleaned and filtered relevant columns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2317"/>
                  </a:ext>
                </a:extLst>
              </a:tr>
              <a:tr h="9789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Large embedding files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Used .pkl and .npy with Git LFS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12843"/>
                  </a:ext>
                </a:extLst>
              </a:tr>
              <a:tr h="13758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Slow response generation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Precomputed embeddings for faster search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10874"/>
                  </a:ext>
                </a:extLst>
              </a:tr>
              <a:tr h="9789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>
                          <a:effectLst/>
                          <a:latin typeface="Arial" panose="020B0604020202020204" pitchFamily="34" charset="0"/>
                        </a:rPr>
                        <a:t>Unrecognized inputs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i="0" u="none" strike="noStrike" dirty="0">
                          <a:effectLst/>
                          <a:latin typeface="Arial" panose="020B0604020202020204" pitchFamily="34" charset="0"/>
                        </a:rPr>
                        <a:t>Fallback keyword-based response system</a:t>
                      </a:r>
                    </a:p>
                  </a:txBody>
                  <a:tcPr marL="132296" marR="132296" marT="66148" marB="661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3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6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C2B1-9587-85CB-9846-0C3F3373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&amp; Limitations</a:t>
            </a:r>
            <a:br>
              <a:rPr lang="en-US" b="1" dirty="0"/>
            </a:br>
            <a:endParaRPr lang="en-U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688A-786E-E96C-2520-8476F914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Successes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Empathetic, relevant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chatbot with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GitHub-based reproducibility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conversation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Generic fallback replies</a:t>
            </a:r>
          </a:p>
        </p:txBody>
      </p:sp>
    </p:spTree>
    <p:extLst>
      <p:ext uri="{BB962C8B-B14F-4D97-AF65-F5344CB8AC3E}">
        <p14:creationId xmlns:p14="http://schemas.microsoft.com/office/powerpoint/2010/main" val="11651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8827-E6A9-C5D2-F04B-29BB91DA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  <a:br>
              <a:rPr lang="en-US" b="1" dirty="0"/>
            </a:br>
            <a:endParaRPr lang="en-U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2FD2-5F9F-ED84-4BC4-14ED4361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Chatbot meets core goal: emotional support with real conversation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plans: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Multi-turn conversation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Emotion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Public deployment on Hugging Face</a:t>
            </a:r>
          </a:p>
          <a:p>
            <a:pPr marL="0" indent="0">
              <a:buNone/>
            </a:pPr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5265188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</TotalTime>
  <Words>274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Mental Health Support Chatbot  AI-powered Empathetic Chat Assistant</vt:lpstr>
      <vt:lpstr>Motivation &amp; Objective</vt:lpstr>
      <vt:lpstr>Dataset &amp; Tools </vt:lpstr>
      <vt:lpstr>System Architecture </vt:lpstr>
      <vt:lpstr>Sample Interactions </vt:lpstr>
      <vt:lpstr>Challenges &amp; Solutions </vt:lpstr>
      <vt:lpstr>Results &amp; Limitations </vt:lpstr>
      <vt:lpstr>Conclusion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Nazokat Gayimova</dc:creator>
  <cp:lastModifiedBy>Nazokat Gayimova</cp:lastModifiedBy>
  <cp:revision>2</cp:revision>
  <dcterms:created xsi:type="dcterms:W3CDTF">2025-07-01T17:36:57Z</dcterms:created>
  <dcterms:modified xsi:type="dcterms:W3CDTF">2025-07-01T17:46:09Z</dcterms:modified>
</cp:coreProperties>
</file>