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73" r:id="rId3"/>
    <p:sldId id="287" r:id="rId4"/>
    <p:sldId id="350" r:id="rId5"/>
    <p:sldId id="281" r:id="rId6"/>
    <p:sldId id="282" r:id="rId7"/>
    <p:sldId id="293" r:id="rId8"/>
    <p:sldId id="351" r:id="rId9"/>
    <p:sldId id="288" r:id="rId10"/>
    <p:sldId id="290" r:id="rId11"/>
    <p:sldId id="352" r:id="rId12"/>
    <p:sldId id="297" r:id="rId13"/>
    <p:sldId id="299" r:id="rId14"/>
    <p:sldId id="328" r:id="rId15"/>
    <p:sldId id="319" r:id="rId16"/>
    <p:sldId id="320" r:id="rId17"/>
    <p:sldId id="316" r:id="rId18"/>
    <p:sldId id="324" r:id="rId19"/>
    <p:sldId id="333" r:id="rId20"/>
    <p:sldId id="347" r:id="rId21"/>
    <p:sldId id="327" r:id="rId22"/>
    <p:sldId id="348" r:id="rId23"/>
    <p:sldId id="331" r:id="rId24"/>
    <p:sldId id="336" r:id="rId25"/>
    <p:sldId id="277" r:id="rId26"/>
    <p:sldId id="349"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bu shaik" initials="as" lastIdx="1" clrIdx="0">
    <p:extLst>
      <p:ext uri="{19B8F6BF-5375-455C-9EA6-DF929625EA0E}">
        <p15:presenceInfo xmlns:p15="http://schemas.microsoft.com/office/powerpoint/2012/main" userId="1149ab4f89abf8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showGuides="1">
      <p:cViewPr>
        <p:scale>
          <a:sx n="66" d="100"/>
          <a:sy n="66" d="100"/>
        </p:scale>
        <p:origin x="668" y="32"/>
      </p:cViewPr>
      <p:guideLst>
        <p:guide orient="horz" pos="2160"/>
        <p:guide pos="3840"/>
      </p:guideLst>
    </p:cSldViewPr>
  </p:slideViewPr>
  <p:outlineViewPr>
    <p:cViewPr>
      <p:scale>
        <a:sx n="33" d="100"/>
        <a:sy n="33" d="100"/>
      </p:scale>
      <p:origin x="0" y="17004"/>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SATELLITE IMAGE DEHAZING USIN DCP ALGORITHM AND COMPARISON WITH CNN ALGORITHM</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21-03-2024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SATELLITE IMAGE DEHAZING USIN DCP ALGORITHM AND COMPARISON WITH CNN ALGORITHM</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Engineering(AI&amp;ML)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SATELLITE IMAGE DEHAZING USIN DCP ALGORITHM AND COMPARISON WITH CNN ALGORITHM</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B8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sym typeface="Times New Roman" panose="02020603050405020304"/>
              </a:rPr>
              <a:t>Sushma P</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dirty="0"/>
              <a:t>204G1A3357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B.Sreedhar</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Ph.D</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a:spcBef>
                <a:spcPts val="200"/>
              </a:spcBef>
            </a:pPr>
            <a:r>
              <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p>
          <a:p>
            <a:pPr>
              <a:spcBef>
                <a:spcPts val="200"/>
              </a:spcBef>
            </a:pPr>
            <a:endPar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spcBef>
                <a:spcPts val="200"/>
              </a:spcBef>
            </a:pP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3574383" y="1843312"/>
            <a:ext cx="2817451" cy="69258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3100" b="0" dirty="0">
                <a:solidFill>
                  <a:schemeClr val="dk1"/>
                </a:solidFill>
                <a:effectLst>
                  <a:outerShdw blurRad="38100" dist="38100" dir="2700000" algn="tl">
                    <a:srgbClr val="000000">
                      <a:alpha val="43137"/>
                    </a:srgbClr>
                  </a:outerShdw>
                </a:effectLst>
                <a:latin typeface="Times New Roman" panose="02020603050405020304"/>
                <a:cs typeface="Times New Roman" panose="02020603050405020304"/>
                <a:sym typeface="Times New Roman" panose="02020603050405020304"/>
              </a:rPr>
              <a:t>Mohammed </a:t>
            </a:r>
            <a:r>
              <a:rPr lang="en-IN" sz="3100" b="0" dirty="0" err="1">
                <a:solidFill>
                  <a:schemeClr val="dk1"/>
                </a:solidFill>
                <a:effectLst>
                  <a:outerShdw blurRad="38100" dist="38100" dir="2700000" algn="tl">
                    <a:srgbClr val="000000">
                      <a:alpha val="43137"/>
                    </a:srgbClr>
                  </a:outerShdw>
                </a:effectLst>
                <a:latin typeface="Times New Roman" panose="02020603050405020304"/>
                <a:cs typeface="Times New Roman" panose="02020603050405020304"/>
                <a:sym typeface="Times New Roman" panose="02020603050405020304"/>
              </a:rPr>
              <a:t>Abuzarh</a:t>
            </a:r>
            <a:r>
              <a:rPr lang="en-IN" sz="3100" b="0" dirty="0">
                <a:solidFill>
                  <a:schemeClr val="dk1"/>
                </a:solidFill>
                <a:effectLst>
                  <a:outerShdw blurRad="38100" dist="38100" dir="2700000" algn="tl">
                    <a:srgbClr val="000000">
                      <a:alpha val="43137"/>
                    </a:srgbClr>
                  </a:outerShdw>
                </a:effectLst>
                <a:latin typeface="Times New Roman" panose="02020603050405020304"/>
                <a:cs typeface="Times New Roman" panose="02020603050405020304"/>
                <a:sym typeface="Times New Roman" panose="02020603050405020304"/>
              </a:rPr>
              <a:t> S</a:t>
            </a:r>
            <a:endParaRPr lang="en-US" sz="3100" b="0" dirty="0">
              <a:effectLst>
                <a:outerShdw blurRad="38100" dist="38100" dir="2700000" algn="tl">
                  <a:srgbClr val="000000">
                    <a:alpha val="43137"/>
                  </a:srgbClr>
                </a:outerShdw>
              </a:effectLst>
            </a:endParaRPr>
          </a:p>
          <a:p>
            <a:pPr>
              <a:spcBef>
                <a:spcPts val="300"/>
              </a:spcBef>
            </a:pPr>
            <a:r>
              <a:rPr lang="en-US" sz="1600" b="0" dirty="0"/>
              <a:t>Roll No. </a:t>
            </a:r>
            <a:r>
              <a:rPr lang="en-US" sz="1600" dirty="0"/>
              <a:t>204G1A3323</a:t>
            </a:r>
          </a:p>
        </p:txBody>
      </p:sp>
      <p:sp>
        <p:nvSpPr>
          <p:cNvPr id="13" name="Subtitle 11"/>
          <p:cNvSpPr txBox="1"/>
          <p:nvPr/>
        </p:nvSpPr>
        <p:spPr>
          <a:xfrm>
            <a:off x="8432328" y="1795320"/>
            <a:ext cx="3395108"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Pavan Kumar R T</a:t>
            </a:r>
          </a:p>
          <a:p>
            <a:pPr>
              <a:spcBef>
                <a:spcPts val="300"/>
              </a:spcBef>
            </a:pPr>
            <a:r>
              <a:rPr lang="en-US" sz="1200" b="0" dirty="0"/>
              <a:t>Roll No. </a:t>
            </a:r>
            <a:r>
              <a:rPr lang="en-US" sz="1200" dirty="0"/>
              <a:t>204G1A3330</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solidFill>
                  <a:schemeClr val="dk1"/>
                </a:solidFill>
                <a:effectLst>
                  <a:outerShdw blurRad="38100" dist="38100" dir="2700000" algn="tl">
                    <a:srgbClr val="000000">
                      <a:alpha val="43137"/>
                    </a:srgbClr>
                  </a:outerShdw>
                </a:effectLst>
                <a:latin typeface="Times New Roman" panose="02020603050405020304"/>
                <a:cs typeface="Times New Roman" panose="02020603050405020304"/>
                <a:sym typeface="Times New Roman" panose="02020603050405020304"/>
              </a:rPr>
              <a:t>Nazreen J</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204G1A3325</a:t>
            </a:r>
            <a:endParaRPr lang="en-US" sz="1200" b="0" dirty="0"/>
          </a:p>
        </p:txBody>
      </p:sp>
      <p:sp>
        <p:nvSpPr>
          <p:cNvPr id="17" name="Rectangle: Rounded Corners 16"/>
          <p:cNvSpPr/>
          <p:nvPr/>
        </p:nvSpPr>
        <p:spPr>
          <a:xfrm>
            <a:off x="0" y="197225"/>
            <a:ext cx="12192000" cy="1093693"/>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SATELLITE IMAGE DEHAZING USIN DCP ALGORITHM AND COMPARISON WITH CNN ALGORITHM</a:t>
            </a:r>
            <a:endParaRPr lang="en-US" sz="32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Rectangle 17"/>
          <p:cNvSpPr/>
          <p:nvPr/>
        </p:nvSpPr>
        <p:spPr>
          <a:xfrm>
            <a:off x="2714838" y="1444959"/>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endParaRPr lang="en-IN" dirty="0"/>
          </a:p>
        </p:txBody>
      </p:sp>
      <p:sp>
        <p:nvSpPr>
          <p:cNvPr id="3" name="Content Placeholder 2"/>
          <p:cNvSpPr>
            <a:spLocks noGrp="1"/>
          </p:cNvSpPr>
          <p:nvPr>
            <p:ph idx="1"/>
          </p:nvPr>
        </p:nvSpPr>
        <p:spPr>
          <a:xfrm>
            <a:off x="-168048" y="1025561"/>
            <a:ext cx="11779135" cy="5394960"/>
          </a:xfrm>
        </p:spPr>
        <p:txBody>
          <a:bodyPr>
            <a:noAutofit/>
          </a:bodyPr>
          <a:lstStyle/>
          <a:p>
            <a:pPr marL="316865" indent="0" algn="just">
              <a:lnSpc>
                <a:spcPct val="150000"/>
              </a:lnSpc>
              <a:buNone/>
            </a:pPr>
            <a:r>
              <a:rPr lang="en-IN" sz="1800" dirty="0">
                <a:effectLst/>
                <a:latin typeface="Times New Roman" panose="02020603050405020304" pitchFamily="18" charset="0"/>
                <a:ea typeface="Times New Roman" panose="02020603050405020304" pitchFamily="18" charset="0"/>
              </a:rPr>
              <a:t>	The proposed work aims to enhance satellite image dehazing by integrating guided filtering and radiance recovery techniques into the Dark Channel Prior (DCP) algorithm. The enhanced Dark Channel Prior (DCP) algorithm, incorporating guided filtering and radiance recovery, follows a systematic workflow to remove haze from images. </a:t>
            </a:r>
          </a:p>
          <a:p>
            <a:pPr marL="602615" indent="-285750">
              <a:lnSpc>
                <a:spcPct val="150000"/>
              </a:lnSpc>
            </a:pPr>
            <a:r>
              <a:rPr lang="en-IN" sz="1800" dirty="0">
                <a:effectLst/>
                <a:latin typeface="Times New Roman" panose="02020603050405020304" pitchFamily="18" charset="0"/>
                <a:ea typeface="Times New Roman" panose="02020603050405020304" pitchFamily="18" charset="0"/>
              </a:rPr>
              <a:t>Initially, the algorithm computes the dark channel, identifying regions likely affected by haze. Then, it estimates the atmospheric light, refining this estimation with radiance recovery techniques to better account for complex lighting conditions. Subsequently, the transmission map, representing haze density, is calculated and refined using guided filtering to ensure spatial coherence and minimize artifacts. </a:t>
            </a:r>
          </a:p>
          <a:p>
            <a:pPr marL="602615" indent="-285750">
              <a:lnSpc>
                <a:spcPct val="150000"/>
              </a:lnSpc>
            </a:pPr>
            <a:r>
              <a:rPr lang="en-IN" sz="1800" dirty="0">
                <a:effectLst/>
                <a:latin typeface="Times New Roman" panose="02020603050405020304" pitchFamily="18" charset="0"/>
                <a:ea typeface="Times New Roman" panose="02020603050405020304" pitchFamily="18" charset="0"/>
              </a:rPr>
              <a:t>With the refined transmission map and atmospheric light, the algorithm reconstructs a haze-free image, employing guided filtering to maintain smoothness and coherence. </a:t>
            </a:r>
          </a:p>
          <a:p>
            <a:pPr marL="602615" indent="-285750">
              <a:lnSpc>
                <a:spcPct val="150000"/>
              </a:lnSpc>
            </a:pPr>
            <a:r>
              <a:rPr lang="en-IN" sz="1800" dirty="0">
                <a:effectLst/>
                <a:latin typeface="Times New Roman" panose="02020603050405020304" pitchFamily="18" charset="0"/>
                <a:ea typeface="Times New Roman" panose="02020603050405020304" pitchFamily="18" charset="0"/>
              </a:rPr>
              <a:t>Finally, post-processing steps may be applied to further enhance the dehazed image's quality. This integrated approach significantly improves haze removal accuracy and produces high-quality, visually appealing results, particularly in challenging scenarios with varying haze densities and complex lighting environments.</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92802"/>
          </a:xfrm>
        </p:spPr>
        <p:txBody>
          <a:bodyPr/>
          <a:lstStyle/>
          <a:p>
            <a:pPr algn="ctr"/>
            <a:r>
              <a:rPr lang="en-US" dirty="0"/>
              <a:t>Proposed System</a:t>
            </a:r>
            <a:endParaRPr lang="en-IN" dirty="0"/>
          </a:p>
        </p:txBody>
      </p:sp>
      <p:sp>
        <p:nvSpPr>
          <p:cNvPr id="3" name="Content Placeholder 2"/>
          <p:cNvSpPr>
            <a:spLocks noGrp="1"/>
          </p:cNvSpPr>
          <p:nvPr>
            <p:ph idx="1"/>
          </p:nvPr>
        </p:nvSpPr>
        <p:spPr>
          <a:xfrm>
            <a:off x="-168048" y="1025561"/>
            <a:ext cx="11779135" cy="5394960"/>
          </a:xfrm>
        </p:spPr>
        <p:txBody>
          <a:bodyPr>
            <a:noAutofit/>
          </a:bodyPr>
          <a:lstStyle/>
          <a:p>
            <a:pPr marL="316865" indent="0" algn="just">
              <a:lnSpc>
                <a:spcPct val="150000"/>
              </a:lnSpc>
              <a:buNone/>
            </a:pPr>
            <a:r>
              <a:rPr lang="en-IN" sz="1800" dirty="0">
                <a:effectLst/>
                <a:latin typeface="Times New Roman" panose="02020603050405020304" pitchFamily="18" charset="0"/>
                <a:ea typeface="Times New Roman" panose="02020603050405020304" pitchFamily="18" charset="0"/>
              </a:rPr>
              <a:t>	</a:t>
            </a:r>
            <a:endParaRPr lang="en-IN" sz="2400" dirty="0"/>
          </a:p>
        </p:txBody>
      </p:sp>
      <p:pic>
        <p:nvPicPr>
          <p:cNvPr id="6" name="Picture 5">
            <a:extLst>
              <a:ext uri="{FF2B5EF4-FFF2-40B4-BE49-F238E27FC236}">
                <a16:creationId xmlns:a16="http://schemas.microsoft.com/office/drawing/2014/main" id="{5A1FDE28-F8ED-9F7D-5ACB-3077EC25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7869" y="1294398"/>
            <a:ext cx="3554961" cy="4857285"/>
          </a:xfrm>
          <a:prstGeom prst="rect">
            <a:avLst/>
          </a:prstGeom>
        </p:spPr>
      </p:pic>
      <p:sp>
        <p:nvSpPr>
          <p:cNvPr id="7" name="TextBox 6">
            <a:extLst>
              <a:ext uri="{FF2B5EF4-FFF2-40B4-BE49-F238E27FC236}">
                <a16:creationId xmlns:a16="http://schemas.microsoft.com/office/drawing/2014/main" id="{0826EAC1-C000-604D-C47B-EAA9609C1A03}"/>
              </a:ext>
            </a:extLst>
          </p:cNvPr>
          <p:cNvSpPr txBox="1"/>
          <p:nvPr/>
        </p:nvSpPr>
        <p:spPr>
          <a:xfrm>
            <a:off x="4477869" y="6197443"/>
            <a:ext cx="3863788" cy="369332"/>
          </a:xfrm>
          <a:prstGeom prst="rect">
            <a:avLst/>
          </a:prstGeom>
          <a:noFill/>
        </p:spPr>
        <p:txBody>
          <a:bodyPr wrap="square" rtlCol="0">
            <a:spAutoFit/>
          </a:bodyPr>
          <a:lstStyle/>
          <a:p>
            <a:r>
              <a:rPr lang="en-US" dirty="0"/>
              <a:t>Fig:  Dark Channel Prior Algorithm</a:t>
            </a:r>
            <a:endParaRPr lang="en-IN" dirty="0"/>
          </a:p>
        </p:txBody>
      </p:sp>
    </p:spTree>
    <p:extLst>
      <p:ext uri="{BB962C8B-B14F-4D97-AF65-F5344CB8AC3E}">
        <p14:creationId xmlns:p14="http://schemas.microsoft.com/office/powerpoint/2010/main" val="375649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System</a:t>
            </a:r>
          </a:p>
        </p:txBody>
      </p:sp>
      <p:sp>
        <p:nvSpPr>
          <p:cNvPr id="4" name="Content Placeholder 3">
            <a:extLst>
              <a:ext uri="{FF2B5EF4-FFF2-40B4-BE49-F238E27FC236}">
                <a16:creationId xmlns:a16="http://schemas.microsoft.com/office/drawing/2014/main" id="{A3E8B242-2C07-7A70-5DB9-E27AD89E1598}"/>
              </a:ext>
            </a:extLst>
          </p:cNvPr>
          <p:cNvSpPr>
            <a:spLocks noGrp="1"/>
          </p:cNvSpPr>
          <p:nvPr>
            <p:ph idx="1"/>
          </p:nvPr>
        </p:nvSpPr>
        <p:spPr>
          <a:xfrm>
            <a:off x="71716" y="1107207"/>
            <a:ext cx="11779135" cy="5394960"/>
          </a:xfrm>
        </p:spPr>
        <p:txBody>
          <a:bodyPr>
            <a:normAutofit/>
          </a:bodyPr>
          <a:lstStyle/>
          <a:p>
            <a:pPr marL="0" indent="0">
              <a:lnSpc>
                <a:spcPct val="150000"/>
              </a:lnSpc>
              <a:buNone/>
            </a:pPr>
            <a:r>
              <a:rPr lang="en-IN" sz="1800" dirty="0"/>
              <a:t>	</a:t>
            </a:r>
            <a:r>
              <a:rPr lang="en-IN" sz="2000" dirty="0"/>
              <a:t>In addition to enhancing the Dark Channel Prior (DCP) algorithm with guided filtering and radiance recovery, We have chosen an alternative approach involves developing a Convolutional Neural Network (CNN) model specifically designed for Satellite image dehazing. This CNN model aims to learn the intricate relationships between hazy and haze-free images, leveraging deep learning techniques to automatically extract features and perform haze removal.</a:t>
            </a:r>
          </a:p>
          <a:p>
            <a:pPr marL="0" indent="0">
              <a:lnSpc>
                <a:spcPct val="150000"/>
              </a:lnSpc>
              <a:buNone/>
            </a:pPr>
            <a:r>
              <a:rPr lang="en-IN" sz="2000" dirty="0"/>
              <a:t>	 After Dehazing a satellite image with DCP and CNN, It involves comparing the performance of the enhanced DCP algorithm and the CNN model. Through rigorous evaluation and comparison, insights into the strengths and weaknesses of each approach can be gained, guiding future advancements in satellite image dehazing technology. </a:t>
            </a:r>
          </a:p>
          <a:p>
            <a:pPr marL="0" indent="0">
              <a:lnSpc>
                <a:spcPct val="150000"/>
              </a:lnSpc>
              <a:buNone/>
            </a:pPr>
            <a:r>
              <a:rPr lang="en-IN" sz="2000" dirty="0"/>
              <a:t>	This comparative analysis will contribute to the field by offering a comprehensive understanding of different dehazing methodologies and their applicability in real-world scenarios,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Planning</a:t>
            </a:r>
          </a:p>
        </p:txBody>
      </p:sp>
      <p:sp>
        <p:nvSpPr>
          <p:cNvPr id="3" name="Content Placeholder 2"/>
          <p:cNvSpPr>
            <a:spLocks noGrp="1"/>
          </p:cNvSpPr>
          <p:nvPr>
            <p:ph idx="1"/>
          </p:nvPr>
        </p:nvSpPr>
        <p:spPr/>
        <p:txBody>
          <a:bodyPr>
            <a:noAutofit/>
          </a:bodyPr>
          <a:lstStyle/>
          <a:p>
            <a:pPr>
              <a:buNone/>
            </a:pPr>
            <a:r>
              <a:rPr lang="en-US" sz="2400" b="1" u="sng" dirty="0"/>
              <a:t>Requirement Specification:</a:t>
            </a:r>
          </a:p>
          <a:p>
            <a:pPr>
              <a:buNone/>
            </a:pPr>
            <a:endParaRPr lang="en-US" sz="2400" b="1" u="sng" dirty="0"/>
          </a:p>
          <a:p>
            <a:r>
              <a:rPr lang="en-US" sz="2400" b="1" dirty="0"/>
              <a:t>Hardware Requirements:</a:t>
            </a:r>
            <a:endParaRPr lang="en-US" sz="2400" dirty="0"/>
          </a:p>
          <a:p>
            <a:pPr lvl="0">
              <a:buNone/>
            </a:pPr>
            <a:r>
              <a:rPr lang="en-US" sz="2400" dirty="0"/>
              <a:t>System Processor	            : 	Intel I3</a:t>
            </a:r>
          </a:p>
          <a:p>
            <a:pPr lvl="0">
              <a:buNone/>
            </a:pPr>
            <a:r>
              <a:rPr lang="en-US" sz="2400" dirty="0"/>
              <a:t>Hard Disk 		            :  	500 GB</a:t>
            </a:r>
          </a:p>
          <a:p>
            <a:pPr lvl="0">
              <a:buNone/>
            </a:pPr>
            <a:r>
              <a:rPr lang="en-US" sz="2400" dirty="0"/>
              <a:t>Ram 		                        :   	4 GB</a:t>
            </a:r>
          </a:p>
          <a:p>
            <a:r>
              <a:rPr lang="en-US" sz="2400" b="1" dirty="0"/>
              <a:t>Software Requirements:</a:t>
            </a:r>
            <a:endParaRPr lang="en-US" sz="2400" dirty="0"/>
          </a:p>
          <a:p>
            <a:pPr lvl="0">
              <a:buNone/>
            </a:pPr>
            <a:r>
              <a:rPr lang="en-US" sz="2400" dirty="0"/>
              <a:t>Operating system 		: 	Windows OS 8</a:t>
            </a:r>
          </a:p>
          <a:p>
            <a:pPr lvl="0">
              <a:buNone/>
            </a:pPr>
            <a:r>
              <a:rPr lang="en-US" sz="2400" dirty="0"/>
              <a:t>Coding Language 		: 	Python</a:t>
            </a:r>
          </a:p>
          <a:p>
            <a:pPr lvl="0">
              <a:buNone/>
            </a:pPr>
            <a:r>
              <a:rPr lang="en-US" sz="2400" dirty="0"/>
              <a:t>Software</a:t>
            </a:r>
            <a:r>
              <a:rPr lang="en-US" sz="2400" b="1" dirty="0"/>
              <a:t>			</a:t>
            </a:r>
            <a:r>
              <a:rPr lang="en-US" sz="2400" dirty="0"/>
              <a:t>:	VSCODE</a:t>
            </a:r>
          </a:p>
          <a:p>
            <a:pPr lvl="0">
              <a:buNone/>
            </a:pPr>
            <a:r>
              <a:rPr lang="en-US" sz="2400" dirty="0"/>
              <a:t>IDE	</a:t>
            </a:r>
            <a:r>
              <a:rPr lang="en-US" sz="2400" b="1" dirty="0"/>
              <a:t>			</a:t>
            </a:r>
            <a:r>
              <a:rPr lang="en-US" sz="2400" dirty="0"/>
              <a:t>:</a:t>
            </a:r>
            <a:r>
              <a:rPr lang="en-US" sz="2400" b="1" dirty="0"/>
              <a:t>	</a:t>
            </a:r>
            <a:r>
              <a:rPr lang="en-US" sz="2400" dirty="0"/>
              <a:t>GOOGLE</a:t>
            </a:r>
            <a:r>
              <a:rPr lang="en-US" sz="2400" b="1" dirty="0"/>
              <a:t> </a:t>
            </a:r>
            <a:r>
              <a:rPr lang="en-US" sz="2400" dirty="0"/>
              <a:t>COLLAB</a:t>
            </a:r>
          </a:p>
          <a:p>
            <a:pPr>
              <a:buNone/>
            </a:pPr>
            <a:endParaRPr lang="en-US" sz="2400" dirty="0"/>
          </a:p>
          <a:p>
            <a:pPr lvl="1">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Planning</a:t>
            </a:r>
            <a:endParaRPr lang="en-US" dirty="0"/>
          </a:p>
        </p:txBody>
      </p:sp>
      <p:sp>
        <p:nvSpPr>
          <p:cNvPr id="3" name="Content Placeholder 2"/>
          <p:cNvSpPr>
            <a:spLocks noGrp="1"/>
          </p:cNvSpPr>
          <p:nvPr>
            <p:ph idx="1"/>
          </p:nvPr>
        </p:nvSpPr>
        <p:spPr>
          <a:xfrm>
            <a:off x="-230800" y="1097279"/>
            <a:ext cx="11779135" cy="5394960"/>
          </a:xfrm>
        </p:spPr>
        <p:txBody>
          <a:bodyPr>
            <a:normAutofit lnSpcReduction="10000"/>
          </a:bodyPr>
          <a:lstStyle/>
          <a:p>
            <a:pPr marL="457200" lvl="1" indent="0" algn="just">
              <a:buSzPts val="1400"/>
              <a:buNone/>
              <a:tabLst>
                <a:tab pos="570865" algn="l"/>
              </a:tabLst>
            </a:pPr>
            <a:r>
              <a:rPr lang="en-US" sz="2000" b="1" spc="0" dirty="0">
                <a:effectLst/>
                <a:latin typeface="Times New Roman" panose="02020603050405020304" pitchFamily="18" charset="0"/>
                <a:ea typeface="Times New Roman" panose="02020603050405020304" pitchFamily="18" charset="0"/>
              </a:rPr>
              <a:t>Functional</a:t>
            </a:r>
            <a:r>
              <a:rPr lang="en-US" sz="2000" b="1" spc="-2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Requirements</a:t>
            </a:r>
            <a:endParaRPr lang="en-IN" sz="2000" b="1" spc="0" dirty="0">
              <a:effectLst/>
              <a:latin typeface="Times New Roman" panose="02020603050405020304" pitchFamily="18" charset="0"/>
              <a:ea typeface="Times New Roman" panose="02020603050405020304" pitchFamily="18" charset="0"/>
            </a:endParaRPr>
          </a:p>
          <a:p>
            <a:pPr marL="394335" marR="227965" indent="0" algn="just">
              <a:lnSpc>
                <a:spcPct val="150000"/>
              </a:lnSpc>
              <a:spcBef>
                <a:spcPts val="830"/>
              </a:spcBef>
              <a:spcAft>
                <a:spcPts val="0"/>
              </a:spcAft>
              <a:buNone/>
            </a:pPr>
            <a:r>
              <a:rPr lang="en-US" sz="2000" dirty="0">
                <a:effectLst/>
                <a:latin typeface="Times New Roman" panose="02020603050405020304" pitchFamily="18" charset="0"/>
                <a:ea typeface="Times New Roman" panose="02020603050405020304" pitchFamily="18" charset="0"/>
              </a:rPr>
              <a:t>A Functional Requirement is a description of the service that the software must offer. It</a:t>
            </a:r>
            <a:r>
              <a:rPr lang="en-US" sz="2000" spc="4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describes a software system or its component. A function is nothing but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inputs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software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its</a:t>
            </a:r>
            <a:r>
              <a:rPr lang="en-US" sz="2000" spc="-1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behaviour</a:t>
            </a:r>
            <a:r>
              <a:rPr lang="en-US" sz="2000" dirty="0">
                <a:effectLst/>
                <a:latin typeface="Times New Roman" panose="02020603050405020304" pitchFamily="18" charset="0"/>
                <a:ea typeface="Times New Roman" panose="02020603050405020304" pitchFamily="18" charset="0"/>
              </a:rPr>
              <a: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outputs.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calculation, data manipulation, business process, user interaction, or any other specific functionality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defines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what function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system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 In software engineering 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engineering, a</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Functional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Requirement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range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high-level abstract statement of the sender's necessity to detailed mathematical functional requirement specifications.</a:t>
            </a:r>
            <a:endParaRPr lang="en-IN" sz="2000" dirty="0">
              <a:ea typeface="Times New Roman" panose="02020603050405020304" pitchFamily="18" charset="0"/>
            </a:endParaRPr>
          </a:p>
          <a:p>
            <a:pPr marL="680085" marR="227965" indent="-285750">
              <a:lnSpc>
                <a:spcPct val="150000"/>
              </a:lnSpc>
              <a:spcBef>
                <a:spcPts val="830"/>
              </a:spcBef>
              <a:buFont typeface="Arial" panose="020B0604020202020204" pitchFamily="34" charset="0"/>
              <a:buChar char="•"/>
            </a:pPr>
            <a:r>
              <a:rPr lang="en-US" sz="2000" spc="0" dirty="0">
                <a:effectLst/>
                <a:latin typeface="Times New Roman" panose="02020603050405020304" pitchFamily="18" charset="0"/>
                <a:ea typeface="Times New Roman" panose="02020603050405020304" pitchFamily="18" charset="0"/>
              </a:rPr>
              <a:t>Data</a:t>
            </a:r>
            <a:r>
              <a:rPr lang="en-US" sz="2000" spc="-10" dirty="0">
                <a:effectLst/>
                <a:latin typeface="Times New Roman" panose="02020603050405020304" pitchFamily="18" charset="0"/>
                <a:ea typeface="Times New Roman" panose="02020603050405020304" pitchFamily="18" charset="0"/>
              </a:rPr>
              <a:t> Collection</a:t>
            </a:r>
            <a:endParaRPr lang="en-IN" sz="2000" dirty="0">
              <a:ea typeface="Times New Roman" panose="02020603050405020304" pitchFamily="18" charset="0"/>
            </a:endParaRPr>
          </a:p>
          <a:p>
            <a:pPr marL="680085" marR="227965" indent="-285750">
              <a:lnSpc>
                <a:spcPct val="150000"/>
              </a:lnSpc>
              <a:spcBef>
                <a:spcPts val="830"/>
              </a:spcBef>
              <a:buFont typeface="Arial" panose="020B0604020202020204" pitchFamily="34" charset="0"/>
              <a:buChar char="•"/>
            </a:pPr>
            <a:r>
              <a:rPr lang="en-US" sz="2000" spc="0" dirty="0">
                <a:effectLst/>
                <a:latin typeface="Times New Roman" panose="02020603050405020304" pitchFamily="18" charset="0"/>
                <a:ea typeface="Times New Roman" panose="02020603050405020304" pitchFamily="18" charset="0"/>
              </a:rPr>
              <a:t>Data</a:t>
            </a:r>
            <a:r>
              <a:rPr lang="en-US" sz="2000" spc="-2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Pre-</a:t>
            </a:r>
            <a:r>
              <a:rPr lang="en-US" sz="2000" spc="-10" dirty="0">
                <a:effectLst/>
                <a:latin typeface="Times New Roman" panose="02020603050405020304" pitchFamily="18" charset="0"/>
                <a:ea typeface="Times New Roman" panose="02020603050405020304" pitchFamily="18" charset="0"/>
              </a:rPr>
              <a:t>Processing</a:t>
            </a:r>
            <a:endParaRPr lang="en-IN" sz="2000" dirty="0">
              <a:ea typeface="Times New Roman" panose="02020603050405020304" pitchFamily="18" charset="0"/>
            </a:endParaRPr>
          </a:p>
          <a:p>
            <a:pPr marL="680085" marR="227965" indent="-285750">
              <a:lnSpc>
                <a:spcPct val="150000"/>
              </a:lnSpc>
              <a:spcBef>
                <a:spcPts val="830"/>
              </a:spcBef>
              <a:buFont typeface="Arial" panose="020B0604020202020204" pitchFamily="34" charset="0"/>
              <a:buChar char="•"/>
            </a:pPr>
            <a:r>
              <a:rPr lang="en-US" sz="2000" spc="0" dirty="0">
                <a:effectLst/>
                <a:latin typeface="Times New Roman" panose="02020603050405020304" pitchFamily="18" charset="0"/>
                <a:ea typeface="Times New Roman" panose="02020603050405020304" pitchFamily="18" charset="0"/>
              </a:rPr>
              <a:t>Training</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Testing</a:t>
            </a:r>
            <a:endParaRPr lang="en-IN" sz="2000" dirty="0">
              <a:ea typeface="Times New Roman" panose="02020603050405020304" pitchFamily="18" charset="0"/>
            </a:endParaRPr>
          </a:p>
          <a:p>
            <a:pPr marL="680085" marR="227965" indent="-285750">
              <a:lnSpc>
                <a:spcPct val="150000"/>
              </a:lnSpc>
              <a:spcBef>
                <a:spcPts val="830"/>
              </a:spcBef>
              <a:buFont typeface="Arial" panose="020B0604020202020204" pitchFamily="34" charset="0"/>
              <a:buChar char="•"/>
            </a:pPr>
            <a:r>
              <a:rPr lang="en-US" sz="2000" spc="-10" dirty="0">
                <a:effectLst/>
                <a:latin typeface="Times New Roman" panose="02020603050405020304" pitchFamily="18" charset="0"/>
                <a:ea typeface="Times New Roman" panose="02020603050405020304" pitchFamily="18" charset="0"/>
              </a:rPr>
              <a:t>Modelling</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lstStyle/>
          <a:p>
            <a:r>
              <a:rPr lang="en-IN" b="1" dirty="0"/>
              <a:t>Time Estimation:</a:t>
            </a:r>
          </a:p>
          <a:p>
            <a:pPr>
              <a:buNone/>
            </a:pPr>
            <a:r>
              <a:rPr lang="en-US" sz="2400" dirty="0"/>
              <a:t>Basically our project is divided into two phases:</a:t>
            </a:r>
          </a:p>
          <a:p>
            <a:pPr>
              <a:buNone/>
            </a:pPr>
            <a:r>
              <a:rPr lang="en-IN" sz="2400" dirty="0"/>
              <a:t>Phase-1:</a:t>
            </a:r>
            <a:r>
              <a:rPr lang="en-US" sz="2400" dirty="0"/>
              <a:t>Pre-requisites, Planning and Designing</a:t>
            </a:r>
            <a:endParaRPr lang="en-IN" sz="2400" dirty="0"/>
          </a:p>
          <a:p>
            <a:pPr>
              <a:buNone/>
            </a:pPr>
            <a:endParaRPr lang="en-US" dirty="0"/>
          </a:p>
        </p:txBody>
      </p:sp>
      <p:graphicFrame>
        <p:nvGraphicFramePr>
          <p:cNvPr id="4" name="Table 3"/>
          <p:cNvGraphicFramePr>
            <a:graphicFrameLocks noGrp="1"/>
          </p:cNvGraphicFramePr>
          <p:nvPr/>
        </p:nvGraphicFramePr>
        <p:xfrm>
          <a:off x="889000" y="2789766"/>
          <a:ext cx="9448799" cy="2846072"/>
        </p:xfrm>
        <a:graphic>
          <a:graphicData uri="http://schemas.openxmlformats.org/drawingml/2006/table">
            <a:tbl>
              <a:tblPr firstRow="1" bandRow="1">
                <a:tableStyleId>{5940675A-B579-460E-94D1-54222C63F5DA}</a:tableStyleId>
              </a:tblPr>
              <a:tblGrid>
                <a:gridCol w="1243959">
                  <a:extLst>
                    <a:ext uri="{9D8B030D-6E8A-4147-A177-3AD203B41FA5}">
                      <a16:colId xmlns:a16="http://schemas.microsoft.com/office/drawing/2014/main" val="20000"/>
                    </a:ext>
                  </a:extLst>
                </a:gridCol>
                <a:gridCol w="6166864">
                  <a:extLst>
                    <a:ext uri="{9D8B030D-6E8A-4147-A177-3AD203B41FA5}">
                      <a16:colId xmlns:a16="http://schemas.microsoft.com/office/drawing/2014/main" val="20001"/>
                    </a:ext>
                  </a:extLst>
                </a:gridCol>
                <a:gridCol w="2037976">
                  <a:extLst>
                    <a:ext uri="{9D8B030D-6E8A-4147-A177-3AD203B41FA5}">
                      <a16:colId xmlns:a16="http://schemas.microsoft.com/office/drawing/2014/main" val="20002"/>
                    </a:ext>
                  </a:extLst>
                </a:gridCol>
              </a:tblGrid>
              <a:tr h="0">
                <a:tc>
                  <a:txBody>
                    <a:bodyPr/>
                    <a:lstStyle/>
                    <a:p>
                      <a:pPr algn="ctr">
                        <a:lnSpc>
                          <a:spcPct val="200000"/>
                        </a:lnSpc>
                        <a:spcAft>
                          <a:spcPts val="0"/>
                        </a:spcAft>
                      </a:pPr>
                      <a:r>
                        <a:rPr lang="en-US" sz="2400" b="1" dirty="0">
                          <a:latin typeface="Times New Roman" panose="02020603050405020304"/>
                          <a:ea typeface="Times New Roman" panose="02020603050405020304"/>
                          <a:cs typeface="Times New Roman" panose="02020603050405020304"/>
                        </a:rPr>
                        <a:t>S. No</a:t>
                      </a:r>
                      <a:endParaRPr lang="en-US" sz="20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b="1">
                          <a:latin typeface="Times New Roman" panose="02020603050405020304"/>
                          <a:ea typeface="Times New Roman" panose="02020603050405020304"/>
                          <a:cs typeface="Times New Roman" panose="02020603050405020304"/>
                        </a:rPr>
                        <a:t>Activity</a:t>
                      </a:r>
                      <a:endParaRPr lang="en-US" sz="200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b="1">
                          <a:latin typeface="Times New Roman" panose="02020603050405020304"/>
                          <a:ea typeface="Times New Roman" panose="02020603050405020304"/>
                          <a:cs typeface="Times New Roman" panose="02020603050405020304"/>
                        </a:rPr>
                        <a:t>Duration</a:t>
                      </a:r>
                      <a:endParaRPr lang="en-US" sz="200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0"/>
                  </a:ext>
                </a:extLst>
              </a:tr>
              <a:tr h="370840">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1</a:t>
                      </a:r>
                      <a:endParaRPr lang="en-US" sz="20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Domain Selection</a:t>
                      </a:r>
                      <a:endParaRPr lang="en-US" sz="20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1 Week</a:t>
                      </a:r>
                      <a:endParaRPr lang="en-US" sz="200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1"/>
                  </a:ext>
                </a:extLst>
              </a:tr>
              <a:tr h="370840">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2</a:t>
                      </a:r>
                      <a:endParaRPr lang="en-US" sz="200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Literature survey and problem definition</a:t>
                      </a:r>
                      <a:endParaRPr lang="en-US" sz="20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2 Weeks</a:t>
                      </a:r>
                      <a:endParaRPr lang="en-US" sz="200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2"/>
                  </a:ext>
                </a:extLst>
              </a:tr>
              <a:tr h="370840">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3</a:t>
                      </a:r>
                      <a:endParaRPr lang="en-US" sz="200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Planning and Designing</a:t>
                      </a:r>
                      <a:endParaRPr lang="en-US" sz="200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3 Weeks</a:t>
                      </a:r>
                      <a:endParaRPr lang="en-US" sz="2000" dirty="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3225800" y="6211669"/>
            <a:ext cx="4481099"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Table :</a:t>
            </a:r>
            <a:r>
              <a:rPr lang="en-US" dirty="0">
                <a:latin typeface="Times New Roman" panose="02020603050405020304" pitchFamily="18" charset="0"/>
                <a:cs typeface="Times New Roman" panose="02020603050405020304" pitchFamily="18" charset="0"/>
              </a:rPr>
              <a:t> Activities performed in Phase-1</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lstStyle/>
          <a:p>
            <a:pPr>
              <a:buNone/>
            </a:pPr>
            <a:r>
              <a:rPr lang="en-IN" dirty="0"/>
              <a:t>Phase-2:</a:t>
            </a:r>
            <a:r>
              <a:rPr lang="en-US" sz="2400" dirty="0"/>
              <a:t>Developing the model</a:t>
            </a:r>
            <a:endParaRPr lang="en-IN"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8705248"/>
              </p:ext>
            </p:extLst>
          </p:nvPr>
        </p:nvGraphicFramePr>
        <p:xfrm>
          <a:off x="952500" y="1588450"/>
          <a:ext cx="10388600" cy="4269108"/>
        </p:xfrm>
        <a:graphic>
          <a:graphicData uri="http://schemas.openxmlformats.org/drawingml/2006/table">
            <a:tbl>
              <a:tblPr firstRow="1" bandRow="1">
                <a:tableStyleId>{5940675A-B579-460E-94D1-54222C63F5DA}</a:tableStyleId>
              </a:tblPr>
              <a:tblGrid>
                <a:gridCol w="1395968">
                  <a:extLst>
                    <a:ext uri="{9D8B030D-6E8A-4147-A177-3AD203B41FA5}">
                      <a16:colId xmlns:a16="http://schemas.microsoft.com/office/drawing/2014/main" val="20000"/>
                    </a:ext>
                  </a:extLst>
                </a:gridCol>
                <a:gridCol w="6703896">
                  <a:extLst>
                    <a:ext uri="{9D8B030D-6E8A-4147-A177-3AD203B41FA5}">
                      <a16:colId xmlns:a16="http://schemas.microsoft.com/office/drawing/2014/main" val="20001"/>
                    </a:ext>
                  </a:extLst>
                </a:gridCol>
                <a:gridCol w="2288736">
                  <a:extLst>
                    <a:ext uri="{9D8B030D-6E8A-4147-A177-3AD203B41FA5}">
                      <a16:colId xmlns:a16="http://schemas.microsoft.com/office/drawing/2014/main" val="20002"/>
                    </a:ext>
                  </a:extLst>
                </a:gridCol>
              </a:tblGrid>
              <a:tr h="697920">
                <a:tc>
                  <a:txBody>
                    <a:bodyPr/>
                    <a:lstStyle/>
                    <a:p>
                      <a:pPr algn="ctr">
                        <a:lnSpc>
                          <a:spcPct val="200000"/>
                        </a:lnSpc>
                        <a:spcAft>
                          <a:spcPts val="0"/>
                        </a:spcAft>
                      </a:pPr>
                      <a:r>
                        <a:rPr lang="en-US" sz="2400" b="1" dirty="0">
                          <a:latin typeface="Times New Roman" panose="02020603050405020304"/>
                          <a:ea typeface="Times New Roman" panose="02020603050405020304"/>
                          <a:cs typeface="Times New Roman" panose="02020603050405020304"/>
                        </a:rPr>
                        <a:t>S. No</a:t>
                      </a:r>
                      <a:endParaRPr lang="en-US" sz="24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b="1" dirty="0">
                          <a:latin typeface="Times New Roman" panose="02020603050405020304"/>
                          <a:ea typeface="Times New Roman" panose="02020603050405020304"/>
                          <a:cs typeface="Times New Roman" panose="02020603050405020304"/>
                        </a:rPr>
                        <a:t>Activity</a:t>
                      </a:r>
                      <a:endParaRPr lang="en-US" sz="24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US" sz="2400" b="1" dirty="0">
                          <a:latin typeface="Times New Roman" panose="02020603050405020304"/>
                          <a:ea typeface="Times New Roman" panose="02020603050405020304"/>
                          <a:cs typeface="Times New Roman" panose="02020603050405020304"/>
                        </a:rPr>
                        <a:t>Duration</a:t>
                      </a:r>
                      <a:endParaRPr lang="en-US" sz="2400" dirty="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0"/>
                  </a:ext>
                </a:extLst>
              </a:tr>
              <a:tr h="512448">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1</a:t>
                      </a:r>
                    </a:p>
                  </a:txBody>
                  <a:tcPr/>
                </a:tc>
                <a:tc>
                  <a:txBody>
                    <a:bodyPr/>
                    <a:lstStyle/>
                    <a:p>
                      <a:pPr algn="ctr">
                        <a:spcAft>
                          <a:spcPts val="0"/>
                        </a:spcAft>
                      </a:pPr>
                      <a:r>
                        <a:rPr lang="en-US" sz="2400" dirty="0">
                          <a:solidFill>
                            <a:srgbClr val="000000"/>
                          </a:solidFill>
                          <a:latin typeface="Times New Roman" panose="02020603050405020304"/>
                          <a:ea typeface="Calibri" panose="020F0502020204030204"/>
                          <a:cs typeface="Times New Roman" panose="02020603050405020304"/>
                        </a:rPr>
                        <a:t>Data collection and Data pre processing </a:t>
                      </a:r>
                    </a:p>
                  </a:txBody>
                  <a:tcPr/>
                </a:tc>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1 Week</a:t>
                      </a:r>
                    </a:p>
                  </a:txBody>
                  <a:tcPr/>
                </a:tc>
                <a:extLst>
                  <a:ext uri="{0D108BD9-81ED-4DB2-BD59-A6C34878D82A}">
                    <a16:rowId xmlns:a16="http://schemas.microsoft.com/office/drawing/2014/main" val="10001"/>
                  </a:ext>
                </a:extLst>
              </a:tr>
              <a:tr h="575630">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2</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Developing code</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2Weeks</a:t>
                      </a:r>
                    </a:p>
                  </a:txBody>
                  <a:tcPr/>
                </a:tc>
                <a:extLst>
                  <a:ext uri="{0D108BD9-81ED-4DB2-BD59-A6C34878D82A}">
                    <a16:rowId xmlns:a16="http://schemas.microsoft.com/office/drawing/2014/main" val="10002"/>
                  </a:ext>
                </a:extLst>
              </a:tr>
              <a:tr h="511812">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3</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Building DCP and CNN model</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2 Weeks</a:t>
                      </a:r>
                    </a:p>
                  </a:txBody>
                  <a:tcPr/>
                </a:tc>
                <a:extLst>
                  <a:ext uri="{0D108BD9-81ED-4DB2-BD59-A6C34878D82A}">
                    <a16:rowId xmlns:a16="http://schemas.microsoft.com/office/drawing/2014/main" val="10003"/>
                  </a:ext>
                </a:extLst>
              </a:tr>
              <a:tr h="663894">
                <a:tc>
                  <a:txBody>
                    <a:bodyPr/>
                    <a:lstStyle/>
                    <a:p>
                      <a:pPr algn="ctr">
                        <a:lnSpc>
                          <a:spcPct val="200000"/>
                        </a:lnSpc>
                        <a:spcAft>
                          <a:spcPts val="0"/>
                        </a:spcAft>
                      </a:pPr>
                      <a:r>
                        <a:rPr lang="en-US" sz="2400">
                          <a:latin typeface="Times New Roman" panose="02020603050405020304"/>
                          <a:ea typeface="Times New Roman" panose="02020603050405020304"/>
                          <a:cs typeface="Times New Roman" panose="02020603050405020304"/>
                        </a:rPr>
                        <a:t>4</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Validating and comparing models</a:t>
                      </a:r>
                    </a:p>
                  </a:txBody>
                  <a:tcPr/>
                </a:tc>
                <a:tc>
                  <a:txBody>
                    <a:bodyPr/>
                    <a:lstStyle/>
                    <a:p>
                      <a:pPr algn="ctr">
                        <a:lnSpc>
                          <a:spcPct val="200000"/>
                        </a:lnSpc>
                        <a:spcAft>
                          <a:spcPts val="0"/>
                        </a:spcAft>
                      </a:pPr>
                      <a:r>
                        <a:rPr lang="en-US" sz="2400" dirty="0">
                          <a:latin typeface="Times New Roman" panose="02020603050405020304"/>
                          <a:ea typeface="Times New Roman" panose="02020603050405020304"/>
                          <a:cs typeface="Times New Roman" panose="02020603050405020304"/>
                        </a:rPr>
                        <a:t>2 Weeks</a:t>
                      </a:r>
                    </a:p>
                  </a:txBody>
                  <a:tcPr/>
                </a:tc>
                <a:extLst>
                  <a:ext uri="{0D108BD9-81ED-4DB2-BD59-A6C34878D82A}">
                    <a16:rowId xmlns:a16="http://schemas.microsoft.com/office/drawing/2014/main" val="10004"/>
                  </a:ext>
                </a:extLst>
              </a:tr>
              <a:tr h="561976">
                <a:tc>
                  <a:txBody>
                    <a:bodyPr/>
                    <a:lstStyle/>
                    <a:p>
                      <a:pPr algn="ctr">
                        <a:lnSpc>
                          <a:spcPct val="200000"/>
                        </a:lnSpc>
                        <a:spcAft>
                          <a:spcPts val="0"/>
                        </a:spcAft>
                      </a:pPr>
                      <a:r>
                        <a:rPr lang="en-IN" sz="2400" dirty="0">
                          <a:latin typeface="Times New Roman" panose="02020603050405020304"/>
                          <a:ea typeface="Times New Roman" panose="02020603050405020304"/>
                          <a:cs typeface="Times New Roman" panose="02020603050405020304"/>
                        </a:rPr>
                        <a:t>5</a:t>
                      </a:r>
                      <a:endParaRPr lang="en-US" sz="24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IN" sz="2400" dirty="0">
                          <a:latin typeface="Times New Roman" panose="02020603050405020304"/>
                          <a:ea typeface="Times New Roman" panose="02020603050405020304"/>
                          <a:cs typeface="Times New Roman" panose="02020603050405020304"/>
                        </a:rPr>
                        <a:t>Building</a:t>
                      </a:r>
                      <a:r>
                        <a:rPr lang="en-IN" sz="2400" baseline="0" dirty="0">
                          <a:latin typeface="Times New Roman" panose="02020603050405020304"/>
                          <a:ea typeface="Times New Roman" panose="02020603050405020304"/>
                          <a:cs typeface="Times New Roman" panose="02020603050405020304"/>
                        </a:rPr>
                        <a:t> web page and integrating the model</a:t>
                      </a:r>
                      <a:endParaRPr lang="en-US" sz="2400" dirty="0">
                        <a:latin typeface="Times New Roman" panose="02020603050405020304"/>
                        <a:ea typeface="Times New Roman" panose="02020603050405020304"/>
                        <a:cs typeface="Times New Roman" panose="02020603050405020304"/>
                      </a:endParaRPr>
                    </a:p>
                  </a:txBody>
                  <a:tcPr/>
                </a:tc>
                <a:tc>
                  <a:txBody>
                    <a:bodyPr/>
                    <a:lstStyle/>
                    <a:p>
                      <a:pPr algn="ctr">
                        <a:lnSpc>
                          <a:spcPct val="200000"/>
                        </a:lnSpc>
                        <a:spcAft>
                          <a:spcPts val="0"/>
                        </a:spcAft>
                      </a:pPr>
                      <a:r>
                        <a:rPr lang="en-IN" sz="2400" dirty="0">
                          <a:latin typeface="Times New Roman" panose="02020603050405020304"/>
                          <a:ea typeface="Times New Roman" panose="02020603050405020304"/>
                          <a:cs typeface="Times New Roman" panose="02020603050405020304"/>
                        </a:rPr>
                        <a:t>1 week</a:t>
                      </a:r>
                      <a:endParaRPr lang="en-US" sz="2400" dirty="0">
                        <a:latin typeface="Times New Roman" panose="02020603050405020304"/>
                        <a:ea typeface="Times New Roman" panose="02020603050405020304"/>
                        <a:cs typeface="Times New Roman" panose="02020603050405020304"/>
                      </a:endParaRP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3822700" y="6096000"/>
            <a:ext cx="377353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Table</a:t>
            </a:r>
            <a:r>
              <a:rPr lang="en-IN" dirty="0">
                <a:latin typeface="Times New Roman" panose="02020603050405020304" pitchFamily="18" charset="0"/>
                <a:cs typeface="Times New Roman" panose="02020603050405020304" pitchFamily="18" charset="0"/>
              </a:rPr>
              <a:t>: Activities Performed in Phase 2</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a:t>
            </a:r>
            <a:endParaRPr lang="en-US" dirty="0"/>
          </a:p>
        </p:txBody>
      </p:sp>
      <p:sp>
        <p:nvSpPr>
          <p:cNvPr id="5" name="TextBox 4"/>
          <p:cNvSpPr txBox="1"/>
          <p:nvPr/>
        </p:nvSpPr>
        <p:spPr>
          <a:xfrm>
            <a:off x="4419600" y="6134100"/>
            <a:ext cx="453021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a:t>
            </a:r>
            <a:r>
              <a:rPr lang="en-IN" dirty="0">
                <a:latin typeface="Times New Roman" panose="02020603050405020304" pitchFamily="18" charset="0"/>
                <a:cs typeface="Times New Roman" panose="02020603050405020304" pitchFamily="18" charset="0"/>
              </a:rPr>
              <a:t>System Architecture of proposed model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DADA57-39C8-1DC8-0D65-D44C05D9F32C}"/>
              </a:ext>
            </a:extLst>
          </p:cNvPr>
          <p:cNvPicPr>
            <a:picLocks noChangeAspect="1"/>
          </p:cNvPicPr>
          <p:nvPr/>
        </p:nvPicPr>
        <p:blipFill>
          <a:blip r:embed="rId2"/>
          <a:stretch>
            <a:fillRect/>
          </a:stretch>
        </p:blipFill>
        <p:spPr>
          <a:xfrm>
            <a:off x="3171463" y="1120429"/>
            <a:ext cx="6354502" cy="49069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p:txBody>
          <a:bodyPr/>
          <a:lstStyle/>
          <a:p>
            <a:pPr>
              <a:lnSpc>
                <a:spcPct val="100000"/>
              </a:lnSpc>
              <a:buFont typeface="Arial" panose="020B0604020202020204" pitchFamily="34" charset="0"/>
              <a:buChar char="•"/>
            </a:pPr>
            <a:r>
              <a:rPr lang="en-IN" sz="2000" b="1" dirty="0"/>
              <a:t>Frontend: </a:t>
            </a:r>
            <a:r>
              <a:rPr lang="en-IN" sz="2000" dirty="0"/>
              <a:t>web page using HTML,CSS</a:t>
            </a:r>
          </a:p>
          <a:p>
            <a:pPr>
              <a:lnSpc>
                <a:spcPct val="100000"/>
              </a:lnSpc>
              <a:buFont typeface="Arial" panose="020B0604020202020204" pitchFamily="34" charset="0"/>
              <a:buChar char="•"/>
            </a:pPr>
            <a:r>
              <a:rPr lang="en-IN" sz="2000" b="1" dirty="0"/>
              <a:t>Backend: </a:t>
            </a:r>
            <a:r>
              <a:rPr lang="en-IN" sz="2000" dirty="0"/>
              <a:t>developing a model using DCP Algorithm, Convolutional Neural Network ( CNN).</a:t>
            </a:r>
          </a:p>
          <a:p>
            <a:pPr marL="0" indent="0">
              <a:lnSpc>
                <a:spcPct val="100000"/>
              </a:lnSpc>
              <a:buNone/>
            </a:pPr>
            <a:endParaRPr lang="en-IN" sz="2000" dirty="0"/>
          </a:p>
          <a:p>
            <a:pPr marL="0" indent="0">
              <a:lnSpc>
                <a:spcPct val="150000"/>
              </a:lnSpc>
              <a:buNone/>
            </a:pPr>
            <a:r>
              <a:rPr lang="en-IN" sz="2000" dirty="0"/>
              <a:t>we've adopted two distinct methodologies for satellite image dehazing: Convolutional Neural Network (CNN) and Dark Channel Prior (DCP). The CNN architecture is meticulously crafted with layers for convolution, pooling, and fully connected operations. These layers are meticulously crafted to discern hierarchical features from input images, enabling the model to learn intricate patterns directly from the data. The input shape of the CNN model is tailored to the dimensions of the input 	images, while the output shape corresponds to the dehazed version of the input image. </a:t>
            </a:r>
            <a:endParaRPr lang="en-US" sz="2000" dirty="0"/>
          </a:p>
          <a:p>
            <a:pPr lvl="0">
              <a:buNone/>
            </a:pPr>
            <a:endParaRPr lang="en-US" sz="2400" dirty="0"/>
          </a:p>
          <a:p>
            <a:pPr marL="0" lvl="0" indent="0">
              <a:buNone/>
            </a:pPr>
            <a:endParaRPr lang="en-US" b="1" dirty="0"/>
          </a:p>
          <a:p>
            <a:pPr lvl="0">
              <a:buNone/>
            </a:pPr>
            <a:endParaRPr lang="en-US" b="1"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9" name="Content Placeholder 8">
            <a:extLst>
              <a:ext uri="{FF2B5EF4-FFF2-40B4-BE49-F238E27FC236}">
                <a16:creationId xmlns:a16="http://schemas.microsoft.com/office/drawing/2014/main" id="{E550B8C2-6AC2-65A2-1371-40BBE28F8BB3}"/>
              </a:ext>
            </a:extLst>
          </p:cNvPr>
          <p:cNvSpPr>
            <a:spLocks noGrp="1"/>
          </p:cNvSpPr>
          <p:nvPr>
            <p:ph idx="1"/>
          </p:nvPr>
        </p:nvSpPr>
        <p:spPr/>
        <p:txBody>
          <a:bodyPr/>
          <a:lstStyle/>
          <a:p>
            <a:pPr marL="0" indent="0">
              <a:buNone/>
            </a:pPr>
            <a:r>
              <a:rPr lang="en-US" sz="1800" b="1" dirty="0">
                <a:effectLst/>
                <a:latin typeface="Times New Roman" panose="02020603050405020304" pitchFamily="18" charset="0"/>
                <a:ea typeface="Times New Roman" panose="02020603050405020304" pitchFamily="18" charset="0"/>
              </a:rPr>
              <a:t>Evaluation</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Algorithms:</a:t>
            </a:r>
            <a:endParaRPr lang="en-IN" sz="1800" b="1"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Evaluates the performance of two different algorithms, including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 Channel Prior,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Convolutional Neural Network</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5" name="Picture 14">
            <a:extLst>
              <a:ext uri="{FF2B5EF4-FFF2-40B4-BE49-F238E27FC236}">
                <a16:creationId xmlns:a16="http://schemas.microsoft.com/office/drawing/2014/main" id="{E02C93F2-B92E-360D-0DB4-73B72B746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984" y="2062543"/>
            <a:ext cx="7554175" cy="1111866"/>
          </a:xfrm>
          <a:prstGeom prst="rect">
            <a:avLst/>
          </a:prstGeom>
        </p:spPr>
      </p:pic>
      <p:sp>
        <p:nvSpPr>
          <p:cNvPr id="16" name="TextBox 15">
            <a:extLst>
              <a:ext uri="{FF2B5EF4-FFF2-40B4-BE49-F238E27FC236}">
                <a16:creationId xmlns:a16="http://schemas.microsoft.com/office/drawing/2014/main" id="{A69F1C07-D8F9-A578-D15B-9755C891F00E}"/>
              </a:ext>
            </a:extLst>
          </p:cNvPr>
          <p:cNvSpPr txBox="1"/>
          <p:nvPr/>
        </p:nvSpPr>
        <p:spPr>
          <a:xfrm>
            <a:off x="4554547" y="3429000"/>
            <a:ext cx="3931024" cy="646331"/>
          </a:xfrm>
          <a:prstGeom prst="rect">
            <a:avLst/>
          </a:prstGeom>
          <a:noFill/>
        </p:spPr>
        <p:txBody>
          <a:bodyPr wrap="square" rtlCol="0" anchor="ctr">
            <a:spAutoFit/>
          </a:bodyPr>
          <a:lstStyle/>
          <a:p>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 Metrics Of DCP algorithm</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8" name="Picture 17">
            <a:extLst>
              <a:ext uri="{FF2B5EF4-FFF2-40B4-BE49-F238E27FC236}">
                <a16:creationId xmlns:a16="http://schemas.microsoft.com/office/drawing/2014/main" id="{36F34015-3777-5CF6-8A38-BB244ADD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281" y="4224228"/>
            <a:ext cx="7510878" cy="1181175"/>
          </a:xfrm>
          <a:prstGeom prst="rect">
            <a:avLst/>
          </a:prstGeom>
        </p:spPr>
      </p:pic>
      <p:sp>
        <p:nvSpPr>
          <p:cNvPr id="19" name="TextBox 18">
            <a:extLst>
              <a:ext uri="{FF2B5EF4-FFF2-40B4-BE49-F238E27FC236}">
                <a16:creationId xmlns:a16="http://schemas.microsoft.com/office/drawing/2014/main" id="{0DEC3855-A80C-83C3-1D16-68A14228B617}"/>
              </a:ext>
            </a:extLst>
          </p:cNvPr>
          <p:cNvSpPr txBox="1"/>
          <p:nvPr/>
        </p:nvSpPr>
        <p:spPr>
          <a:xfrm>
            <a:off x="5271725" y="5544398"/>
            <a:ext cx="3931024" cy="646331"/>
          </a:xfrm>
          <a:prstGeom prst="rect">
            <a:avLst/>
          </a:prstGeom>
          <a:noFill/>
        </p:spPr>
        <p:txBody>
          <a:bodyPr wrap="square" rtlCol="0" anchor="ctr">
            <a:spAutoFit/>
          </a:bodyPr>
          <a:lstStyle/>
          <a:p>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 Metrics Of CNN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Objectives</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 and Design</a:t>
            </a:r>
          </a:p>
          <a:p>
            <a:pPr marL="462280" indent="-462280">
              <a:buBlip>
                <a:blip r:embed="rId2">
                  <a:extLst>
                    <a:ext uri="{96DAC541-7B7A-43D3-8B79-37D633B846F1}">
                      <asvg:svgBlip xmlns:asvg="http://schemas.microsoft.com/office/drawing/2016/SVG/main" r:embed="rId3"/>
                    </a:ext>
                  </a:extLst>
                </a:blip>
              </a:buBlip>
            </a:pPr>
            <a:r>
              <a:rPr lang="en-IN" dirty="0"/>
              <a:t>Implementation</a:t>
            </a:r>
          </a:p>
          <a:p>
            <a:pPr marL="462280" indent="-462280">
              <a:buBlip>
                <a:blip r:embed="rId2">
                  <a:extLst>
                    <a:ext uri="{96DAC541-7B7A-43D3-8B79-37D633B846F1}">
                      <asvg:svgBlip xmlns:asvg="http://schemas.microsoft.com/office/drawing/2016/SVG/main" r:embed="rId3"/>
                    </a:ext>
                  </a:extLst>
                </a:blip>
              </a:buBlip>
            </a:pPr>
            <a:r>
              <a:rPr lang="en-IN" dirty="0"/>
              <a:t>Paper Publication Proof</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9" name="Content Placeholder 8">
            <a:extLst>
              <a:ext uri="{FF2B5EF4-FFF2-40B4-BE49-F238E27FC236}">
                <a16:creationId xmlns:a16="http://schemas.microsoft.com/office/drawing/2014/main" id="{E550B8C2-6AC2-65A2-1371-40BBE28F8BB3}"/>
              </a:ext>
            </a:extLst>
          </p:cNvPr>
          <p:cNvSpPr>
            <a:spLocks noGrp="1"/>
          </p:cNvSpPr>
          <p:nvPr>
            <p:ph idx="1"/>
          </p:nvPr>
        </p:nvSpPr>
        <p:spPr>
          <a:xfrm>
            <a:off x="199505" y="1039906"/>
            <a:ext cx="11779135" cy="5452333"/>
          </a:xfrm>
        </p:spPr>
        <p:txBody>
          <a:bodyPr/>
          <a:lstStyle/>
          <a:p>
            <a:pPr marL="37465" indent="0" algn="just">
              <a:spcBef>
                <a:spcPts val="405"/>
              </a:spcBef>
              <a:spcAft>
                <a:spcPts val="0"/>
              </a:spcAft>
              <a:buNone/>
            </a:pPr>
            <a:r>
              <a:rPr lang="en-US" sz="1800" b="1" dirty="0">
                <a:effectLst/>
                <a:latin typeface="Times New Roman" panose="02020603050405020304" pitchFamily="18" charset="0"/>
                <a:ea typeface="Times New Roman" panose="02020603050405020304" pitchFamily="18" charset="0"/>
              </a:rPr>
              <a:t>Performance</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comparison</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Model:</a:t>
            </a:r>
            <a:endParaRPr lang="en-IN" sz="1800" b="1" dirty="0">
              <a:effectLst/>
              <a:latin typeface="Times New Roman" panose="02020603050405020304" pitchFamily="18" charset="0"/>
              <a:ea typeface="Times New Roman" panose="02020603050405020304" pitchFamily="18" charset="0"/>
            </a:endParaRPr>
          </a:p>
          <a:p>
            <a:pPr marL="76200" marR="103505" indent="0" algn="just">
              <a:lnSpc>
                <a:spcPct val="150000"/>
              </a:lnSpc>
              <a:spcBef>
                <a:spcPts val="795"/>
              </a:spcBef>
              <a:spcAft>
                <a:spcPts val="0"/>
              </a:spcAft>
              <a:buNone/>
            </a:pPr>
            <a:r>
              <a:rPr lang="en-US" sz="1800" dirty="0">
                <a:effectLst/>
                <a:latin typeface="Times New Roman" panose="02020603050405020304" pitchFamily="18" charset="0"/>
                <a:ea typeface="Times New Roman" panose="02020603050405020304" pitchFamily="18" charset="0"/>
              </a:rPr>
              <a:t>After evaluating the performance of the two algorithms, the results can be compared to determine which algorithm performs the best. For instance, the PSNR, MAE, and RMSE.</a:t>
            </a:r>
            <a:endParaRPr lang="en-IN" sz="1800" dirty="0">
              <a:effectLst/>
              <a:latin typeface="Times New Roman" panose="02020603050405020304" pitchFamily="18" charset="0"/>
              <a:ea typeface="Times New Roman" panose="02020603050405020304" pitchFamily="18" charset="0"/>
            </a:endParaRPr>
          </a:p>
          <a:p>
            <a:pPr marL="76200" marR="103505" indent="0" algn="just">
              <a:lnSpc>
                <a:spcPct val="150000"/>
              </a:lnSpc>
              <a:spcBef>
                <a:spcPts val="795"/>
              </a:spcBef>
              <a:spcAft>
                <a:spcPts val="0"/>
              </a:spcAft>
              <a:buNone/>
            </a:pPr>
            <a:r>
              <a:rPr lang="en-US" sz="1800" dirty="0">
                <a:effectLst/>
                <a:latin typeface="Times New Roman" panose="02020603050405020304" pitchFamily="18" charset="0"/>
                <a:ea typeface="Times New Roman" panose="02020603050405020304" pitchFamily="18" charset="0"/>
              </a:rPr>
              <a:t>Comparing algorithms in our project is like comparing different tools to see which one works best for a specific job. It's essential because we want to make sure we're using the most effective method to get the job done. By trying out different algorithms and seeing how they perform, we can figure out which one gives us the most accurate results, runs the fastest, or uses the least amount of resources. This helps us choose the right approach for our project's goals and limitations.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F752A290-F681-4B28-310A-3B94523B0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373" y="4094994"/>
            <a:ext cx="4329344" cy="2489500"/>
          </a:xfrm>
          <a:prstGeom prst="rect">
            <a:avLst/>
          </a:prstGeom>
        </p:spPr>
      </p:pic>
    </p:spTree>
    <p:extLst>
      <p:ext uri="{BB962C8B-B14F-4D97-AF65-F5344CB8AC3E}">
        <p14:creationId xmlns:p14="http://schemas.microsoft.com/office/powerpoint/2010/main" val="157021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4" name="Content Placeholder 3">
            <a:extLst>
              <a:ext uri="{FF2B5EF4-FFF2-40B4-BE49-F238E27FC236}">
                <a16:creationId xmlns:a16="http://schemas.microsoft.com/office/drawing/2014/main" id="{B4E2001F-E727-033F-6643-EEDA89C67487}"/>
              </a:ext>
            </a:extLst>
          </p:cNvPr>
          <p:cNvSpPr>
            <a:spLocks noGrp="1"/>
          </p:cNvSpPr>
          <p:nvPr>
            <p:ph idx="1"/>
          </p:nvPr>
        </p:nvSpPr>
        <p:spPr>
          <a:xfrm>
            <a:off x="73999" y="1038874"/>
            <a:ext cx="11779135" cy="5394960"/>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Web app</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results:</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6" name="Image 67">
            <a:extLst>
              <a:ext uri="{FF2B5EF4-FFF2-40B4-BE49-F238E27FC236}">
                <a16:creationId xmlns:a16="http://schemas.microsoft.com/office/drawing/2014/main" id="{A2A365DF-CCE5-B022-89CB-336AC1FC922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476513" y="1033631"/>
            <a:ext cx="4211320" cy="1696720"/>
          </a:xfrm>
          <a:prstGeom prst="rect">
            <a:avLst/>
          </a:prstGeom>
        </p:spPr>
      </p:pic>
      <p:sp>
        <p:nvSpPr>
          <p:cNvPr id="9" name="TextBox 8">
            <a:extLst>
              <a:ext uri="{FF2B5EF4-FFF2-40B4-BE49-F238E27FC236}">
                <a16:creationId xmlns:a16="http://schemas.microsoft.com/office/drawing/2014/main" id="{6974A087-5CF5-DBFC-4C7D-C737BBF46C01}"/>
              </a:ext>
            </a:extLst>
          </p:cNvPr>
          <p:cNvSpPr txBox="1"/>
          <p:nvPr/>
        </p:nvSpPr>
        <p:spPr>
          <a:xfrm>
            <a:off x="2243418" y="2769116"/>
            <a:ext cx="6297706" cy="369332"/>
          </a:xfrm>
          <a:prstGeom prst="rect">
            <a:avLst/>
          </a:prstGeom>
          <a:noFill/>
        </p:spPr>
        <p:txBody>
          <a:bodyPr wrap="square">
            <a:spAutoFit/>
          </a:bodyPr>
          <a:lstStyle/>
          <a:p>
            <a:pPr marL="1410335">
              <a:spcBef>
                <a:spcPts val="620"/>
              </a:spcBef>
              <a:spcAft>
                <a:spcPts val="0"/>
              </a:spcAft>
            </a:pPr>
            <a:r>
              <a:rPr lang="en-US" sz="1800" dirty="0" err="1">
                <a:effectLst/>
                <a:latin typeface="Times New Roman" panose="02020603050405020304" pitchFamily="18" charset="0"/>
                <a:ea typeface="Times New Roman" panose="02020603050405020304" pitchFamily="18" charset="0"/>
              </a:rPr>
              <a:t>Fig:</a:t>
            </a:r>
            <a:r>
              <a:rPr lang="en-US" sz="1800" spc="-5" dirty="0" err="1">
                <a:effectLst/>
                <a:latin typeface="Times New Roman" panose="02020603050405020304" pitchFamily="18" charset="0"/>
                <a:ea typeface="Times New Roman" panose="02020603050405020304" pitchFamily="18" charset="0"/>
              </a:rPr>
              <a:t>Image</a:t>
            </a:r>
            <a:r>
              <a:rPr lang="en-US" sz="1800" spc="-5" dirty="0">
                <a:effectLst/>
                <a:latin typeface="Times New Roman" panose="02020603050405020304" pitchFamily="18" charset="0"/>
                <a:ea typeface="Times New Roman" panose="02020603050405020304" pitchFamily="18" charset="0"/>
              </a:rPr>
              <a:t> Dehazing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a:t>
            </a:r>
            <a:r>
              <a:rPr lang="en-US" sz="1800" spc="-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UI</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32D058D-27A2-73C8-FCDC-77108BBB8D8C}"/>
              </a:ext>
            </a:extLst>
          </p:cNvPr>
          <p:cNvPicPr>
            <a:picLocks noChangeAspect="1"/>
          </p:cNvPicPr>
          <p:nvPr/>
        </p:nvPicPr>
        <p:blipFill>
          <a:blip r:embed="rId3"/>
          <a:stretch>
            <a:fillRect/>
          </a:stretch>
        </p:blipFill>
        <p:spPr>
          <a:xfrm>
            <a:off x="3318449" y="3369567"/>
            <a:ext cx="4902241" cy="29982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4" name="Content Placeholder 3">
            <a:extLst>
              <a:ext uri="{FF2B5EF4-FFF2-40B4-BE49-F238E27FC236}">
                <a16:creationId xmlns:a16="http://schemas.microsoft.com/office/drawing/2014/main" id="{B4E2001F-E727-033F-6643-EEDA89C67487}"/>
              </a:ext>
            </a:extLst>
          </p:cNvPr>
          <p:cNvSpPr>
            <a:spLocks noGrp="1"/>
          </p:cNvSpPr>
          <p:nvPr>
            <p:ph idx="1"/>
          </p:nvPr>
        </p:nvSpPr>
        <p:spPr>
          <a:xfrm>
            <a:off x="73999" y="1038874"/>
            <a:ext cx="11779135" cy="5394960"/>
          </a:xfrm>
        </p:spPr>
        <p:txBody>
          <a:bodyPr/>
          <a:lstStyle/>
          <a:p>
            <a:pPr marL="0" indent="0">
              <a:buNone/>
            </a:pP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0398B9A-D8DD-AB93-41B4-BD156E097B92}"/>
              </a:ext>
            </a:extLst>
          </p:cNvPr>
          <p:cNvPicPr>
            <a:picLocks noChangeAspect="1"/>
          </p:cNvPicPr>
          <p:nvPr/>
        </p:nvPicPr>
        <p:blipFill>
          <a:blip r:embed="rId2"/>
          <a:stretch>
            <a:fillRect/>
          </a:stretch>
        </p:blipFill>
        <p:spPr>
          <a:xfrm>
            <a:off x="2979026" y="1083092"/>
            <a:ext cx="6233944" cy="5306523"/>
          </a:xfrm>
          <a:prstGeom prst="rect">
            <a:avLst/>
          </a:prstGeom>
        </p:spPr>
      </p:pic>
    </p:spTree>
    <p:extLst>
      <p:ext uri="{BB962C8B-B14F-4D97-AF65-F5344CB8AC3E}">
        <p14:creationId xmlns:p14="http://schemas.microsoft.com/office/powerpoint/2010/main" val="421067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a:t>Paper Publication</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4E3A1A27-776A-FB05-8C27-704325B435DF}"/>
              </a:ext>
            </a:extLst>
          </p:cNvPr>
          <p:cNvPicPr>
            <a:picLocks noChangeAspect="1"/>
          </p:cNvPicPr>
          <p:nvPr/>
        </p:nvPicPr>
        <p:blipFill>
          <a:blip r:embed="rId2"/>
          <a:stretch>
            <a:fillRect/>
          </a:stretch>
        </p:blipFill>
        <p:spPr>
          <a:xfrm>
            <a:off x="286134" y="1088944"/>
            <a:ext cx="9984022" cy="5411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nSpc>
                <a:spcPct val="150000"/>
              </a:lnSpc>
              <a:buNone/>
            </a:pPr>
            <a:r>
              <a:rPr lang="en-US" dirty="0"/>
              <a:t>   	</a:t>
            </a:r>
            <a:r>
              <a:rPr lang="en-IN" sz="2200" dirty="0"/>
              <a:t>In conclusion, our comparison between the DCP and CNN algorithms for satellite image dehazing indicates that DCP yields favourable results when compared to CNN. This assertion is based on DCP's ability to achieve a high PSNR (Peak Signal-to-Noise Ratio) value and lower MAE (Mean Absolute Error) and RMSE (Root Mean Square Error) values. These metrics collectively demonstrate DCP's effectiveness in preserving image quality while minimizing the disparity between dehazed images and their clear originals. Therefore, DCP stands as a promising choice for satellite image dehazing tasks, offering both high fidelity and accuracy in atmospheric condition estimation.</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marL="577850" indent="-577850">
              <a:lnSpc>
                <a:spcPct val="150000"/>
              </a:lnSpc>
              <a:buNone/>
            </a:pPr>
            <a:r>
              <a:rPr lang="en-IN" sz="1600" dirty="0"/>
              <a:t>[1] Zhang, Y., et al. (2023). Innovative satellite image dehazing method based on Dark Channel Prior. Enhances visibility and reveals clearer details in hazy satellite scenes.</a:t>
            </a:r>
          </a:p>
          <a:p>
            <a:pPr marL="577850" indent="-577850">
              <a:lnSpc>
                <a:spcPct val="150000"/>
              </a:lnSpc>
              <a:buNone/>
            </a:pPr>
            <a:r>
              <a:rPr lang="en-IN" sz="1600" dirty="0"/>
              <a:t> [2] Liu, X., et al. (2021). Unsupervised satellite image dehazing combining Dark Channel Prior with </a:t>
            </a:r>
            <a:r>
              <a:rPr lang="en-IN" sz="1600" dirty="0" err="1"/>
              <a:t>CycleGAN</a:t>
            </a:r>
            <a:r>
              <a:rPr lang="en-IN" sz="1600" dirty="0"/>
              <a:t>. Dual approach for </a:t>
            </a:r>
            <a:r>
              <a:rPr lang="en-IN" sz="1600" dirty="0" err="1"/>
              <a:t>highquality</a:t>
            </a:r>
            <a:r>
              <a:rPr lang="en-IN" sz="1600" dirty="0"/>
              <a:t>, dehazed satellite imagery. </a:t>
            </a:r>
          </a:p>
          <a:p>
            <a:pPr marL="577850" indent="-577850">
              <a:lnSpc>
                <a:spcPct val="150000"/>
              </a:lnSpc>
              <a:buNone/>
            </a:pPr>
            <a:r>
              <a:rPr lang="en-IN" sz="1600" dirty="0"/>
              <a:t>[3] Huang, Y., et al. (2022). Fusion of atmospheric light estimation with Dark Channel Prior for novel satellite image dehazing. Enhances accuracy in dehazing by incorporating atmospheric light information.</a:t>
            </a:r>
          </a:p>
          <a:p>
            <a:pPr marL="577850" indent="-577850">
              <a:lnSpc>
                <a:spcPct val="150000"/>
              </a:lnSpc>
              <a:buNone/>
            </a:pPr>
            <a:r>
              <a:rPr lang="en-IN" sz="1600" dirty="0"/>
              <a:t> [4] Cheng, L., et al. (2018). Adaptive dark channel prior for satellite image dehazing. Dynamically adjusts the dark channel prior for robust dehazing performance.</a:t>
            </a:r>
          </a:p>
          <a:p>
            <a:pPr marL="577850" indent="-577850">
              <a:lnSpc>
                <a:spcPct val="150000"/>
              </a:lnSpc>
              <a:buNone/>
            </a:pPr>
            <a:r>
              <a:rPr lang="en-IN" sz="1600" dirty="0"/>
              <a:t> [5] Yang, Z., et al. (2019). Fusion strategy combining residual networks with Dark Channel Prior for enhanced dehazing. Superior accuracy in dehazing satellite images.</a:t>
            </a:r>
          </a:p>
          <a:p>
            <a:pPr marL="577850" indent="-577850">
              <a:lnSpc>
                <a:spcPct val="150000"/>
              </a:lnSpc>
              <a:buNone/>
            </a:pPr>
            <a:r>
              <a:rPr lang="en-IN" sz="1600" dirty="0"/>
              <a:t>[6] Gao, Z., et al. (2020). Deep learning-based approach for dehazing satellite images. Leveraging CNNs for precise dehazing</a:t>
            </a:r>
            <a:r>
              <a:rPr lang="en-IN" sz="1100" dirty="0"/>
              <a:t>. </a:t>
            </a:r>
            <a:endParaRPr lang="en-IN"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marL="577850" indent="-577850">
              <a:lnSpc>
                <a:spcPct val="150000"/>
              </a:lnSpc>
              <a:buNone/>
            </a:pPr>
            <a:r>
              <a:rPr lang="en-IN" sz="1600" dirty="0"/>
              <a:t>[7] Xu, Z., et al. (2021). Multi-stage approach specifically tailored for dehazed satellite imagery. Achieves enhanced accuracy through successive stages of dehazing, feature extraction, and concentration estimation. </a:t>
            </a:r>
          </a:p>
          <a:p>
            <a:pPr marL="577850" indent="-577850">
              <a:lnSpc>
                <a:spcPct val="150000"/>
              </a:lnSpc>
              <a:buNone/>
            </a:pPr>
            <a:r>
              <a:rPr lang="en-IN" sz="1600" dirty="0"/>
              <a:t>[8] Li, Y., et al. (2019). Joint optimization framework for satellite image dehazing. Integrates atmospheric haze removal with dehazing for coherent and reliable </a:t>
            </a:r>
            <a:r>
              <a:rPr lang="en-IN" sz="1600"/>
              <a:t>results.</a:t>
            </a:r>
          </a:p>
          <a:p>
            <a:pPr marL="577850" indent="-577850">
              <a:lnSpc>
                <a:spcPct val="150000"/>
              </a:lnSpc>
              <a:buNone/>
            </a:pPr>
            <a:r>
              <a:rPr lang="en-IN" sz="1600"/>
              <a:t> </a:t>
            </a:r>
            <a:r>
              <a:rPr lang="en-IN" sz="1600" dirty="0"/>
              <a:t>[9] Wang, Z., et al. (2020). Integration of Dark Channel Prior in estimating NO2 concentrations from satellite imagery. Clear satellite images for more accurate assessments. </a:t>
            </a:r>
          </a:p>
        </p:txBody>
      </p:sp>
    </p:spTree>
    <p:extLst>
      <p:ext uri="{BB962C8B-B14F-4D97-AF65-F5344CB8AC3E}">
        <p14:creationId xmlns:p14="http://schemas.microsoft.com/office/powerpoint/2010/main" val="83701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78401" y="947651"/>
            <a:ext cx="11779135" cy="5394960"/>
          </a:xfrm>
        </p:spPr>
        <p:txBody>
          <a:bodyPr>
            <a:noAutofit/>
          </a:bodyPr>
          <a:lstStyle/>
          <a:p>
            <a:pPr marL="571500" indent="-342900" algn="just">
              <a:lnSpc>
                <a:spcPct val="150000"/>
              </a:lnSpc>
            </a:pPr>
            <a:r>
              <a:rPr lang="en-US" sz="2000" dirty="0">
                <a:effectLst/>
                <a:latin typeface="Times New Roman" panose="02020603050405020304" pitchFamily="18" charset="0"/>
                <a:ea typeface="Times New Roman" panose="02020603050405020304" pitchFamily="18" charset="0"/>
              </a:rPr>
              <a:t>	In recent years, the quality of satellite images has been significantly affected by atmospheric haze, which poses challenges for accurate interpretation and analysis. As a response to this issue, our project aims to develop effective dehazing algorithms tailored specifically for satellite imagery. </a:t>
            </a:r>
            <a:endParaRPr lang="en-IN" sz="2000" dirty="0">
              <a:effectLst/>
              <a:latin typeface="Times New Roman" panose="02020603050405020304" pitchFamily="18" charset="0"/>
              <a:ea typeface="Times New Roman" panose="02020603050405020304" pitchFamily="18" charset="0"/>
            </a:endParaRPr>
          </a:p>
          <a:p>
            <a:pPr marL="571500" indent="-342900" algn="just">
              <a:lnSpc>
                <a:spcPct val="150000"/>
              </a:lnSpc>
            </a:pPr>
            <a:r>
              <a:rPr lang="en-US" sz="2000" dirty="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project focuses on improving the quality of satellite images through dehazing techniques and comparing different dehazing algorithms. It addresses the issue of image degradation due to atmospheric elements like haze using the Dark Channel Prior (DCP) algorithm and compares it with the Convolutional Neural Network algorithm using deep learning. </a:t>
            </a:r>
          </a:p>
          <a:p>
            <a:pPr marL="571500" indent="-342900" algn="just">
              <a:lnSpc>
                <a:spcPct val="150000"/>
              </a:lnSpc>
            </a:pPr>
            <a:r>
              <a:rPr lang="en-US" sz="2000" dirty="0">
                <a:effectLst/>
                <a:latin typeface="Times New Roman" panose="02020603050405020304" pitchFamily="18" charset="0"/>
                <a:ea typeface="Times New Roman" panose="02020603050405020304" pitchFamily="18" charset="0"/>
              </a:rPr>
              <a:t>     The goal is to enhance environmental monitoring efforts by improving the reliability of satellite-based data. This project aims to contribute to the field of computer vision and environmental science by enhancing the clarity of satellite images for various applications, including land use monitoring, disaster management, and urban planning.</a:t>
            </a:r>
            <a:endParaRPr lang="en-IN" sz="2000"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a:t>
            </a:r>
          </a:p>
          <a:p>
            <a:pPr marL="0" indent="0">
              <a:buNone/>
            </a:pPr>
            <a:br>
              <a:rPr lang="en-IN" sz="2000" dirty="0">
                <a:effectLst/>
                <a:latin typeface="Times New Roman" panose="02020603050405020304" pitchFamily="18" charset="0"/>
                <a:ea typeface="Times New Roman" panose="02020603050405020304" pitchFamily="18" charset="0"/>
              </a:rPr>
            </a:b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IN" dirty="0" err="1"/>
              <a:t>bjectives</a:t>
            </a:r>
            <a:endParaRPr lang="en-IN" dirty="0"/>
          </a:p>
        </p:txBody>
      </p:sp>
      <p:sp>
        <p:nvSpPr>
          <p:cNvPr id="3" name="Content Placeholder 2"/>
          <p:cNvSpPr>
            <a:spLocks noGrp="1"/>
          </p:cNvSpPr>
          <p:nvPr>
            <p:ph idx="1"/>
          </p:nvPr>
        </p:nvSpPr>
        <p:spPr>
          <a:xfrm>
            <a:off x="-78401" y="947651"/>
            <a:ext cx="11779135" cy="5394960"/>
          </a:xfrm>
        </p:spPr>
        <p:txBody>
          <a:bodyPr>
            <a:noAutofit/>
          </a:bodyPr>
          <a:lstStyle/>
          <a:p>
            <a:pPr>
              <a:lnSpc>
                <a:spcPct val="150000"/>
              </a:lnSpc>
              <a:buFont typeface="Arial" panose="020B0604020202020204" pitchFamily="34" charset="0"/>
              <a:buChar char="•"/>
            </a:pPr>
            <a:r>
              <a:rPr lang="en-US" sz="2000" b="1" dirty="0"/>
              <a:t>Research Objective1</a:t>
            </a:r>
            <a:r>
              <a:rPr lang="en-US" sz="2000" dirty="0"/>
              <a:t>: To</a:t>
            </a:r>
            <a:r>
              <a:rPr lang="en-IN" sz="2000" dirty="0">
                <a:latin typeface="Times New Roman" panose="02020603050405020304" pitchFamily="18" charset="0"/>
                <a:cs typeface="Times New Roman" panose="02020603050405020304" pitchFamily="18" charset="0"/>
              </a:rPr>
              <a:t> obtain a dehazed image from a hazed .using Dark Channel Prior Algorithm (DCP) and Convolutional Neural Network (CNN).</a:t>
            </a:r>
          </a:p>
          <a:p>
            <a:pPr>
              <a:lnSpc>
                <a:spcPct val="150000"/>
              </a:lnSpc>
              <a:buFont typeface="Arial" panose="020B0604020202020204" pitchFamily="34" charset="0"/>
              <a:buChar char="•"/>
            </a:pPr>
            <a:r>
              <a:rPr lang="en-US" sz="2000" b="1" dirty="0"/>
              <a:t>Research Objective2: </a:t>
            </a:r>
            <a:r>
              <a:rPr lang="en-US" sz="2000" spc="-1" dirty="0">
                <a:solidFill>
                  <a:srgbClr val="000000"/>
                </a:solidFill>
                <a:latin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rPr>
              <a:t>he project aims to conduct a thorough comparative analysis between the DCP and CNN</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Algorithms.</a:t>
            </a:r>
            <a:endParaRPr lang="en-US" sz="2000" dirty="0"/>
          </a:p>
          <a:p>
            <a:pPr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812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Introduction</a:t>
            </a:r>
          </a:p>
        </p:txBody>
      </p:sp>
      <p:sp>
        <p:nvSpPr>
          <p:cNvPr id="3" name="Content Placeholder 2"/>
          <p:cNvSpPr>
            <a:spLocks noGrp="1"/>
          </p:cNvSpPr>
          <p:nvPr>
            <p:ph idx="1"/>
          </p:nvPr>
        </p:nvSpPr>
        <p:spPr/>
        <p:txBody>
          <a:bodyPr>
            <a:normAutofit fontScale="62500" lnSpcReduction="20000"/>
          </a:bodyPr>
          <a:lstStyle/>
          <a:p>
            <a:pPr marL="0" indent="0">
              <a:lnSpc>
                <a:spcPct val="170000"/>
              </a:lnSpc>
              <a:buNone/>
            </a:pPr>
            <a:r>
              <a:rPr lang="en-IN" dirty="0"/>
              <a:t>	The project aims to enhance satellite image quality by developing and comparing dehazing algorithms, primarily focusing on the Dark Channel Prior (DCP)  and CNN techniques. In DCP , </a:t>
            </a:r>
            <a:r>
              <a:rPr lang="en-IN" dirty="0" err="1"/>
              <a:t>Airlight</a:t>
            </a:r>
            <a:r>
              <a:rPr lang="en-IN" dirty="0"/>
              <a:t> estimation, crucial for identifying haze, is a key component of the algorithm. By computing transmission maps based on estimated </a:t>
            </a:r>
            <a:r>
              <a:rPr lang="en-IN" dirty="0" err="1"/>
              <a:t>airlight</a:t>
            </a:r>
            <a:r>
              <a:rPr lang="en-IN" dirty="0"/>
              <a:t> and pixel intensities, haze can be effectively removed and image clarity improved. </a:t>
            </a:r>
          </a:p>
          <a:p>
            <a:pPr marL="0" indent="0">
              <a:lnSpc>
                <a:spcPct val="170000"/>
              </a:lnSpc>
              <a:buNone/>
            </a:pPr>
            <a:r>
              <a:rPr lang="en-IN" dirty="0"/>
              <a:t>	The project also compares the DCP algorithm with CNN-based dehazing techniques, evaluating factors such as visual quality, computational complexity, and adaptability to different atmospheric conditions. Through this comparative analysis on diverse satellite images, the project seeks to provide valuable insights into the effectiveness of various dehazing techniques in real-world scenarios. </a:t>
            </a:r>
          </a:p>
          <a:p>
            <a:pPr marL="0" indent="0">
              <a:lnSpc>
                <a:spcPct val="170000"/>
              </a:lnSpc>
              <a:buNone/>
            </a:pPr>
            <a:r>
              <a:rPr lang="en-IN" dirty="0"/>
              <a:t>	Additionally, it aims to identify areas for improvement in existing algorithms, fostering further research and innovation in satellite image processing. Ultimately, by advancing dehazing algorithms and comparing their performance, the project contributes to enhancing environmental monitoring and analysis capabilities in satellite imagery.</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115035"/>
            <a:ext cx="11779135" cy="5394960"/>
          </a:xfrm>
        </p:spPr>
        <p:txBody>
          <a:bodyPr>
            <a:normAutofit/>
          </a:bodyPr>
          <a:lstStyle/>
          <a:p>
            <a:pPr indent="0" algn="just">
              <a:lnSpc>
                <a:spcPct val="150000"/>
              </a:lnSpc>
              <a:buNone/>
            </a:pPr>
            <a:r>
              <a:rPr lang="en-US" sz="2000" dirty="0">
                <a:effectLst/>
                <a:latin typeface="Times New Roman" panose="02020603050405020304" pitchFamily="18" charset="0"/>
                <a:ea typeface="Times New Roman" panose="02020603050405020304" pitchFamily="18" charset="0"/>
              </a:rPr>
              <a:t>1.Zhang and co-authors (2020) proposed an innovative satellite image dehazing method based on the          </a:t>
            </a:r>
            <a:r>
              <a:rPr lang="en-US" sz="2000" b="1" dirty="0">
                <a:effectLst/>
                <a:latin typeface="Times New Roman" panose="02020603050405020304" pitchFamily="18" charset="0"/>
                <a:ea typeface="Times New Roman" panose="02020603050405020304" pitchFamily="18" charset="0"/>
              </a:rPr>
              <a:t>Dark Channel Prior (DCP)</a:t>
            </a:r>
            <a:r>
              <a:rPr lang="en-US" sz="2000" dirty="0">
                <a:effectLst/>
                <a:latin typeface="Times New Roman" panose="02020603050405020304" pitchFamily="18" charset="0"/>
                <a:ea typeface="Times New Roman" panose="02020603050405020304" pitchFamily="18" charset="0"/>
              </a:rPr>
              <a:t>. Their approach utilizes the dark channel as a key feature to estimate and remove atmospheric haze from satellite images, demonstrating improved performance in enhancing visibility and revealing clearer details in hazy satellite scenes. </a:t>
            </a:r>
            <a:endParaRPr lang="en-IN" sz="2000"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2000" dirty="0">
                <a:effectLst/>
                <a:latin typeface="Times New Roman" panose="02020603050405020304" pitchFamily="18" charset="0"/>
                <a:ea typeface="Times New Roman" panose="02020603050405020304" pitchFamily="18" charset="0"/>
              </a:rPr>
              <a:t>2. Liu and collaborators (2021) introduced an unsupervised satellite image dehazing technique that combines the </a:t>
            </a:r>
            <a:r>
              <a:rPr lang="en-US" sz="2000" b="1" dirty="0">
                <a:effectLst/>
                <a:latin typeface="Times New Roman" panose="02020603050405020304" pitchFamily="18" charset="0"/>
                <a:ea typeface="Times New Roman" panose="02020603050405020304" pitchFamily="18" charset="0"/>
              </a:rPr>
              <a:t>DCP with </a:t>
            </a:r>
            <a:r>
              <a:rPr lang="en-US" sz="2000" b="1" dirty="0" err="1">
                <a:effectLst/>
                <a:latin typeface="Times New Roman" panose="02020603050405020304" pitchFamily="18" charset="0"/>
                <a:ea typeface="Times New Roman" panose="02020603050405020304" pitchFamily="18" charset="0"/>
              </a:rPr>
              <a:t>CycleGAN</a:t>
            </a:r>
            <a:r>
              <a:rPr lang="en-US" sz="2000" dirty="0">
                <a:effectLst/>
                <a:latin typeface="Times New Roman" panose="02020603050405020304" pitchFamily="18" charset="0"/>
                <a:ea typeface="Times New Roman" panose="02020603050405020304" pitchFamily="18" charset="0"/>
              </a:rPr>
              <a:t>. Their method not only estimates and removes haze using the dark channel but also leverages </a:t>
            </a:r>
            <a:r>
              <a:rPr lang="en-US" sz="2000" dirty="0" err="1">
                <a:effectLst/>
                <a:latin typeface="Times New Roman" panose="02020603050405020304" pitchFamily="18" charset="0"/>
                <a:ea typeface="Times New Roman" panose="02020603050405020304" pitchFamily="18" charset="0"/>
              </a:rPr>
              <a:t>CycleGAN</a:t>
            </a:r>
            <a:r>
              <a:rPr lang="en-US" sz="2000" dirty="0">
                <a:effectLst/>
                <a:latin typeface="Times New Roman" panose="02020603050405020304" pitchFamily="18" charset="0"/>
                <a:ea typeface="Times New Roman" panose="02020603050405020304" pitchFamily="18" charset="0"/>
              </a:rPr>
              <a:t> for unsupervised learning, contributing to the generation of high-quality, dehazed satellite imagery. </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000" dirty="0">
                <a:effectLst/>
                <a:latin typeface="Times New Roman" panose="02020603050405020304" pitchFamily="18" charset="0"/>
                <a:ea typeface="Times New Roman" panose="02020603050405020304" pitchFamily="18" charset="0"/>
              </a:rPr>
              <a:t>3. Huang and the research team (2022) proposed a novel approach to satellite image dehazing by fusing </a:t>
            </a:r>
            <a:r>
              <a:rPr lang="en-US" sz="2000" b="1" dirty="0">
                <a:effectLst/>
                <a:latin typeface="Times New Roman" panose="02020603050405020304" pitchFamily="18" charset="0"/>
                <a:ea typeface="Times New Roman" panose="02020603050405020304" pitchFamily="18" charset="0"/>
              </a:rPr>
              <a:t>atmospheric light estimation with the DCP</a:t>
            </a:r>
            <a:r>
              <a:rPr lang="en-US" sz="2000" dirty="0">
                <a:effectLst/>
                <a:latin typeface="Times New Roman" panose="02020603050405020304" pitchFamily="18" charset="0"/>
                <a:ea typeface="Times New Roman" panose="02020603050405020304" pitchFamily="18" charset="0"/>
              </a:rPr>
              <a:t>. Their method enhances the accuracy of dehazing by incorporating atmospheric light information, contributing to improved visibility and contrast in satellite imagery. The fusion of these components demonstrates significant advancements in addressing hazy conditions. </a:t>
            </a:r>
          </a:p>
          <a:p>
            <a:pPr>
              <a:lnSpc>
                <a:spcPct val="150000"/>
              </a:lnSpc>
              <a:buNone/>
            </a:pPr>
            <a:r>
              <a:rPr lang="en-US" sz="2000" dirty="0">
                <a:ea typeface="Times New Roman" panose="02020603050405020304" pitchFamily="18" charset="0"/>
              </a:rPr>
              <a:t>4</a:t>
            </a:r>
            <a:r>
              <a:rPr lang="en-US" sz="2000" dirty="0">
                <a:effectLst/>
                <a:latin typeface="Times New Roman" panose="02020603050405020304" pitchFamily="18" charset="0"/>
                <a:ea typeface="Times New Roman" panose="02020603050405020304" pitchFamily="18" charset="0"/>
              </a:rPr>
              <a:t>. </a:t>
            </a:r>
            <a:r>
              <a:rPr lang="en-IN" sz="2000" b="0" i="0" dirty="0">
                <a:solidFill>
                  <a:srgbClr val="0D0D0D"/>
                </a:solidFill>
                <a:effectLst/>
              </a:rPr>
              <a:t>Chen et al. (2018) introduced a satellite image dehazing method based on </a:t>
            </a:r>
            <a:r>
              <a:rPr lang="en-IN" sz="2000" b="1" i="0" dirty="0">
                <a:solidFill>
                  <a:srgbClr val="0D0D0D"/>
                </a:solidFill>
                <a:effectLst/>
              </a:rPr>
              <a:t>image fusion and wavelet transform</a:t>
            </a:r>
            <a:r>
              <a:rPr lang="en-IN" sz="2000" b="0" i="0" dirty="0">
                <a:solidFill>
                  <a:srgbClr val="0D0D0D"/>
                </a:solidFill>
                <a:effectLst/>
              </a:rPr>
              <a:t>. They combine multiple hazy images captured under different atmospheric conditions and utilize wavelet transform for dehazing.</a:t>
            </a:r>
            <a:endParaRPr lang="en-IN" sz="2000" dirty="0">
              <a:effectLst/>
              <a:ea typeface="Times New Roman" panose="02020603050405020304" pitchFamily="18" charset="0"/>
            </a:endParaRPr>
          </a:p>
          <a:p>
            <a:pPr>
              <a:lnSpc>
                <a:spcPct val="150000"/>
              </a:lnSpc>
              <a:buNone/>
            </a:pPr>
            <a:endParaRPr lang="en-IN" sz="2000" dirty="0">
              <a:effectLst/>
              <a:latin typeface="Times New Roman" panose="02020603050405020304" pitchFamily="18" charset="0"/>
              <a:ea typeface="Times New Roman" panose="02020603050405020304" pitchFamily="18" charset="0"/>
            </a:endParaRPr>
          </a:p>
          <a:p>
            <a:pPr>
              <a:buNone/>
            </a:pPr>
            <a:endParaRPr lang="en-US" sz="2000" dirty="0"/>
          </a:p>
          <a:p>
            <a:pPr marL="0" indent="0">
              <a:buNone/>
            </a:pPr>
            <a:endParaRPr lang="en-US" sz="2400" dirty="0"/>
          </a:p>
          <a:p>
            <a:pPr marL="0" indent="0">
              <a:buNone/>
            </a:pPr>
            <a:endParaRPr lang="en-US" sz="2400" dirty="0"/>
          </a:p>
          <a:p>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endParaRPr lang="en-IN" dirty="0"/>
          </a:p>
        </p:txBody>
      </p:sp>
      <p:sp>
        <p:nvSpPr>
          <p:cNvPr id="3" name="Content Placeholder 2"/>
          <p:cNvSpPr>
            <a:spLocks noGrp="1"/>
          </p:cNvSpPr>
          <p:nvPr>
            <p:ph idx="1"/>
          </p:nvPr>
        </p:nvSpPr>
        <p:spPr>
          <a:xfrm>
            <a:off x="109858" y="882126"/>
            <a:ext cx="11779135" cy="5975874"/>
          </a:xfrm>
        </p:spPr>
        <p:txBody>
          <a:bodyPr>
            <a:noAutofit/>
          </a:bodyPr>
          <a:lstStyle/>
          <a:p>
            <a:pPr marL="288290" indent="-285750">
              <a:lnSpc>
                <a:spcPct val="150000"/>
              </a:lnSpc>
              <a:spcBef>
                <a:spcPts val="425"/>
              </a:spcBef>
              <a:tabLst>
                <a:tab pos="704215" algn="l"/>
              </a:tabLst>
            </a:pPr>
            <a:endParaRPr lang="en-IN" sz="1800" b="0" dirty="0">
              <a:solidFill>
                <a:srgbClr val="0D0D0D"/>
              </a:solidFill>
              <a:effectLst/>
              <a:latin typeface="Times New Roman" panose="02020603050405020304" pitchFamily="18" charset="0"/>
              <a:ea typeface="Times New Roman" panose="02020603050405020304" pitchFamily="18" charset="0"/>
            </a:endParaRPr>
          </a:p>
          <a:p>
            <a:pPr marL="288290" indent="-285750">
              <a:lnSpc>
                <a:spcPct val="150000"/>
              </a:lnSpc>
              <a:spcBef>
                <a:spcPts val="425"/>
              </a:spcBef>
              <a:tabLst>
                <a:tab pos="704215" algn="l"/>
              </a:tabLst>
            </a:pPr>
            <a:r>
              <a:rPr lang="en-IN" sz="2000" b="0" dirty="0">
                <a:solidFill>
                  <a:srgbClr val="0D0D0D"/>
                </a:solidFill>
                <a:effectLst/>
                <a:latin typeface="Times New Roman" panose="02020603050405020304" pitchFamily="18" charset="0"/>
                <a:ea typeface="Times New Roman" panose="02020603050405020304" pitchFamily="18" charset="0"/>
              </a:rPr>
              <a:t>The Dark Channel Prior (DCP) algorithm, introduced by </a:t>
            </a:r>
            <a:r>
              <a:rPr lang="en-IN" sz="2000" b="0" dirty="0" err="1">
                <a:solidFill>
                  <a:srgbClr val="0D0D0D"/>
                </a:solidFill>
                <a:effectLst/>
                <a:latin typeface="Times New Roman" panose="02020603050405020304" pitchFamily="18" charset="0"/>
                <a:ea typeface="Times New Roman" panose="02020603050405020304" pitchFamily="18" charset="0"/>
              </a:rPr>
              <a:t>Kaiming</a:t>
            </a:r>
            <a:r>
              <a:rPr lang="en-IN" sz="2000" b="0" dirty="0">
                <a:solidFill>
                  <a:srgbClr val="0D0D0D"/>
                </a:solidFill>
                <a:effectLst/>
                <a:latin typeface="Times New Roman" panose="02020603050405020304" pitchFamily="18" charset="0"/>
                <a:ea typeface="Times New Roman" panose="02020603050405020304" pitchFamily="18" charset="0"/>
              </a:rPr>
              <a:t> He et al., is a method for removing haze or fog from images. It operates by first calculating the dark channel, where each pixel represents the minimum intensity value within a local patch across all colour channels. </a:t>
            </a:r>
          </a:p>
          <a:p>
            <a:pPr marL="288290" indent="-285750">
              <a:lnSpc>
                <a:spcPct val="150000"/>
              </a:lnSpc>
              <a:spcBef>
                <a:spcPts val="425"/>
              </a:spcBef>
              <a:tabLst>
                <a:tab pos="704215" algn="l"/>
              </a:tabLst>
            </a:pPr>
            <a:r>
              <a:rPr lang="en-IN" sz="2000" b="0" dirty="0">
                <a:solidFill>
                  <a:srgbClr val="0D0D0D"/>
                </a:solidFill>
                <a:effectLst/>
                <a:latin typeface="Times New Roman" panose="02020603050405020304" pitchFamily="18" charset="0"/>
                <a:ea typeface="Times New Roman" panose="02020603050405020304" pitchFamily="18" charset="0"/>
              </a:rPr>
              <a:t>Next, the atmospheric light, which indicates haze-free regions, is estimated from the dark channel. Using this information, a transmission map is computed, representing the proportion of light that travels from the scene to the camera. </a:t>
            </a:r>
          </a:p>
          <a:p>
            <a:pPr marL="288290" indent="-285750">
              <a:lnSpc>
                <a:spcPct val="150000"/>
              </a:lnSpc>
              <a:spcBef>
                <a:spcPts val="425"/>
              </a:spcBef>
              <a:tabLst>
                <a:tab pos="704215" algn="l"/>
              </a:tabLst>
            </a:pPr>
            <a:r>
              <a:rPr lang="en-IN" sz="2000" b="0" dirty="0">
                <a:solidFill>
                  <a:srgbClr val="0D0D0D"/>
                </a:solidFill>
                <a:effectLst/>
                <a:latin typeface="Times New Roman" panose="02020603050405020304" pitchFamily="18" charset="0"/>
                <a:ea typeface="Times New Roman" panose="02020603050405020304" pitchFamily="18" charset="0"/>
              </a:rPr>
              <a:t>Finally, the haze-free image is reconstructed using the estimated transmission map and atmospheric light, effectively removing the haze.</a:t>
            </a:r>
          </a:p>
          <a:p>
            <a:pPr marL="288290" indent="-285750">
              <a:lnSpc>
                <a:spcPct val="150000"/>
              </a:lnSpc>
              <a:spcBef>
                <a:spcPts val="425"/>
              </a:spcBef>
              <a:tabLst>
                <a:tab pos="704215" algn="l"/>
              </a:tabLst>
            </a:pPr>
            <a:r>
              <a:rPr lang="en-IN" sz="2000" b="0" dirty="0">
                <a:solidFill>
                  <a:srgbClr val="0D0D0D"/>
                </a:solidFill>
                <a:effectLst/>
                <a:latin typeface="Times New Roman" panose="02020603050405020304" pitchFamily="18" charset="0"/>
                <a:ea typeface="Times New Roman" panose="02020603050405020304" pitchFamily="18" charset="0"/>
              </a:rPr>
              <a:t> The DCP algorithm is widely used due to its simplicity and effectiveness in restoring visibility in outdoor scenes affected by haze.</a:t>
            </a:r>
          </a:p>
          <a:p>
            <a:pPr marL="2540" indent="0" algn="just">
              <a:lnSpc>
                <a:spcPct val="150000"/>
              </a:lnSpc>
              <a:spcBef>
                <a:spcPts val="425"/>
              </a:spcBef>
              <a:spcAft>
                <a:spcPts val="0"/>
              </a:spcAft>
              <a:buNone/>
              <a:tabLst>
                <a:tab pos="704215" algn="l"/>
              </a:tabLst>
            </a:pPr>
            <a:r>
              <a:rPr lang="en-US" sz="1800" b="1" spc="-10" dirty="0">
                <a:effectLst/>
                <a:latin typeface="Times New Roman" panose="02020603050405020304" pitchFamily="18" charset="0"/>
                <a:ea typeface="Times New Roman" panose="02020603050405020304" pitchFamily="18" charset="0"/>
              </a:rPr>
              <a:t> </a:t>
            </a:r>
            <a:endParaRPr lang="en-IN" sz="1800" dirty="0"/>
          </a:p>
        </p:txBody>
      </p:sp>
    </p:spTree>
    <p:extLst>
      <p:ext uri="{BB962C8B-B14F-4D97-AF65-F5344CB8AC3E}">
        <p14:creationId xmlns:p14="http://schemas.microsoft.com/office/powerpoint/2010/main" val="28059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endParaRPr lang="en-IN" dirty="0"/>
          </a:p>
        </p:txBody>
      </p:sp>
      <p:sp>
        <p:nvSpPr>
          <p:cNvPr id="3" name="Content Placeholder 2"/>
          <p:cNvSpPr>
            <a:spLocks noGrp="1"/>
          </p:cNvSpPr>
          <p:nvPr>
            <p:ph idx="1"/>
          </p:nvPr>
        </p:nvSpPr>
        <p:spPr>
          <a:xfrm>
            <a:off x="109858" y="882126"/>
            <a:ext cx="11779135" cy="5975874"/>
          </a:xfrm>
        </p:spPr>
        <p:txBody>
          <a:bodyPr>
            <a:noAutofit/>
          </a:bodyPr>
          <a:lstStyle/>
          <a:p>
            <a:pPr marL="2540" indent="0" algn="just">
              <a:lnSpc>
                <a:spcPct val="150000"/>
              </a:lnSpc>
              <a:spcBef>
                <a:spcPts val="425"/>
              </a:spcBef>
              <a:spcAft>
                <a:spcPts val="0"/>
              </a:spcAft>
              <a:buNone/>
              <a:tabLst>
                <a:tab pos="704215" algn="l"/>
              </a:tabLst>
            </a:pPr>
            <a:r>
              <a:rPr lang="en-US" sz="1800" b="1" spc="-1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Disadvantages: </a:t>
            </a:r>
          </a:p>
          <a:p>
            <a:pPr marL="2540" indent="0" algn="just">
              <a:lnSpc>
                <a:spcPct val="150000"/>
              </a:lnSpc>
              <a:spcBef>
                <a:spcPts val="425"/>
              </a:spcBef>
              <a:spcAft>
                <a:spcPts val="0"/>
              </a:spcAft>
              <a:buNone/>
              <a:tabLst>
                <a:tab pos="704215" algn="l"/>
              </a:tabLst>
            </a:pPr>
            <a:r>
              <a:rPr lang="en-IN" sz="2000" b="1" dirty="0"/>
              <a:t>Artifact Generation</a:t>
            </a:r>
            <a:r>
              <a:rPr lang="en-IN" sz="2000" dirty="0"/>
              <a:t>: In some cases, DCP algorithm can produce </a:t>
            </a:r>
            <a:r>
              <a:rPr lang="en-IN" sz="2000" b="1" dirty="0"/>
              <a:t>Artifacts</a:t>
            </a:r>
            <a:r>
              <a:rPr lang="en-IN" sz="2000" dirty="0"/>
              <a:t> in the dehazed images, especially in regions with complex structures or textures</a:t>
            </a:r>
          </a:p>
          <a:p>
            <a:pPr marL="2540" indent="0" algn="just">
              <a:lnSpc>
                <a:spcPct val="150000"/>
              </a:lnSpc>
              <a:spcBef>
                <a:spcPts val="425"/>
              </a:spcBef>
              <a:spcAft>
                <a:spcPts val="0"/>
              </a:spcAft>
              <a:buNone/>
              <a:tabLst>
                <a:tab pos="704215" algn="l"/>
              </a:tabLst>
            </a:pPr>
            <a:r>
              <a:rPr lang="en-IN" sz="2000" b="1" dirty="0"/>
              <a:t>Atmospheric Light Estimation Errors: </a:t>
            </a:r>
            <a:r>
              <a:rPr lang="en-IN" sz="2000" dirty="0"/>
              <a:t>In scenes with complex lighting conditions or multiple light sources  the atmospheric light estimated by DCP may not accurately represent the true atmospheric conditions, leading to errors in the dehazing process.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2310</Words>
  <Application>Microsoft Office PowerPoint</Application>
  <PresentationFormat>Widescreen</PresentationFormat>
  <Paragraphs>182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Times New Roman</vt:lpstr>
      <vt:lpstr>Wingdings</vt:lpstr>
      <vt:lpstr>Custom Design</vt:lpstr>
      <vt:lpstr>PowerPoint Presentation</vt:lpstr>
      <vt:lpstr>Contents</vt:lpstr>
      <vt:lpstr>Abstract</vt:lpstr>
      <vt:lpstr>Objectives</vt:lpstr>
      <vt:lpstr>Introduction</vt:lpstr>
      <vt:lpstr>  Literature survey</vt:lpstr>
      <vt:lpstr>Literature survey</vt:lpstr>
      <vt:lpstr>Existing System</vt:lpstr>
      <vt:lpstr>Existing System</vt:lpstr>
      <vt:lpstr>Proposed System</vt:lpstr>
      <vt:lpstr>Proposed System</vt:lpstr>
      <vt:lpstr>                            Proposed System</vt:lpstr>
      <vt:lpstr>         Planning</vt:lpstr>
      <vt:lpstr>                                    Planning</vt:lpstr>
      <vt:lpstr>Planning</vt:lpstr>
      <vt:lpstr>Planning</vt:lpstr>
      <vt:lpstr>Designing</vt:lpstr>
      <vt:lpstr>Implementation</vt:lpstr>
      <vt:lpstr>Results </vt:lpstr>
      <vt:lpstr>Results </vt:lpstr>
      <vt:lpstr>Contd…</vt:lpstr>
      <vt:lpstr>Contd…</vt:lpstr>
      <vt:lpstr>                               Paper Publication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ABHIGNYA ROYAL</cp:lastModifiedBy>
  <cp:revision>414</cp:revision>
  <dcterms:created xsi:type="dcterms:W3CDTF">2019-06-11T05:35:00Z</dcterms:created>
  <dcterms:modified xsi:type="dcterms:W3CDTF">2024-03-21T07:22:13Z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F11D85B273704E90B83367B21ECF15EC_13</vt:lpwstr>
  </property>
  <property fmtid="{D5CDD505-2E9C-101B-9397-08002B2CF9AE}" pid="3" name="KSOProductBuildVer">
    <vt:lpwstr>1033-12.2.0.13489</vt:lpwstr>
  </property>
</Properties>
</file>