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67" r:id="rId3"/>
    <p:sldId id="257" r:id="rId4"/>
    <p:sldId id="258" r:id="rId5"/>
    <p:sldId id="259" r:id="rId6"/>
    <p:sldId id="260" r:id="rId7"/>
    <p:sldId id="269" r:id="rId8"/>
    <p:sldId id="271"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92" d="100"/>
          <a:sy n="92" d="100"/>
        </p:scale>
        <p:origin x="221"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reen Naz" userId="65039c1e09c12059" providerId="LiveId" clId="{D123C760-5864-416C-842C-DAC2D6C5C67F}"/>
    <pc:docChg chg="modSld">
      <pc:chgData name="Nazreen Naz" userId="65039c1e09c12059" providerId="LiveId" clId="{D123C760-5864-416C-842C-DAC2D6C5C67F}" dt="2023-08-25T08:00:44.093" v="511" actId="5793"/>
      <pc:docMkLst>
        <pc:docMk/>
      </pc:docMkLst>
      <pc:sldChg chg="modSp mod">
        <pc:chgData name="Nazreen Naz" userId="65039c1e09c12059" providerId="LiveId" clId="{D123C760-5864-416C-842C-DAC2D6C5C67F}" dt="2023-08-25T07:24:18.924" v="297" actId="20577"/>
        <pc:sldMkLst>
          <pc:docMk/>
          <pc:sldMk cId="0" sldId="258"/>
        </pc:sldMkLst>
        <pc:spChg chg="mod">
          <ac:chgData name="Nazreen Naz" userId="65039c1e09c12059" providerId="LiveId" clId="{D123C760-5864-416C-842C-DAC2D6C5C67F}" dt="2023-08-25T07:24:18.924" v="297" actId="20577"/>
          <ac:spMkLst>
            <pc:docMk/>
            <pc:sldMk cId="0" sldId="258"/>
            <ac:spMk id="100" creationId="{00000000-0000-0000-0000-000000000000}"/>
          </ac:spMkLst>
        </pc:spChg>
      </pc:sldChg>
      <pc:sldChg chg="modSp mod">
        <pc:chgData name="Nazreen Naz" userId="65039c1e09c12059" providerId="LiveId" clId="{D123C760-5864-416C-842C-DAC2D6C5C67F}" dt="2023-08-25T07:24:02.274" v="296" actId="20577"/>
        <pc:sldMkLst>
          <pc:docMk/>
          <pc:sldMk cId="0" sldId="259"/>
        </pc:sldMkLst>
        <pc:spChg chg="mod">
          <ac:chgData name="Nazreen Naz" userId="65039c1e09c12059" providerId="LiveId" clId="{D123C760-5864-416C-842C-DAC2D6C5C67F}" dt="2023-08-25T07:24:02.274" v="296" actId="20577"/>
          <ac:spMkLst>
            <pc:docMk/>
            <pc:sldMk cId="0" sldId="259"/>
            <ac:spMk id="102" creationId="{00000000-0000-0000-0000-000000000000}"/>
          </ac:spMkLst>
        </pc:spChg>
      </pc:sldChg>
      <pc:sldChg chg="modSp mod">
        <pc:chgData name="Nazreen Naz" userId="65039c1e09c12059" providerId="LiveId" clId="{D123C760-5864-416C-842C-DAC2D6C5C67F}" dt="2023-08-25T08:00:44.093" v="511" actId="5793"/>
        <pc:sldMkLst>
          <pc:docMk/>
          <pc:sldMk cId="0" sldId="263"/>
        </pc:sldMkLst>
        <pc:spChg chg="mod">
          <ac:chgData name="Nazreen Naz" userId="65039c1e09c12059" providerId="LiveId" clId="{D123C760-5864-416C-842C-DAC2D6C5C67F}" dt="2023-08-25T08:00:44.093" v="511" actId="5793"/>
          <ac:spMkLst>
            <pc:docMk/>
            <pc:sldMk cId="0" sldId="263"/>
            <ac:spMk id="109" creationId="{00000000-0000-0000-0000-000000000000}"/>
          </ac:spMkLst>
        </pc:spChg>
      </pc:sldChg>
      <pc:sldChg chg="modSp mod">
        <pc:chgData name="Nazreen Naz" userId="65039c1e09c12059" providerId="LiveId" clId="{D123C760-5864-416C-842C-DAC2D6C5C67F}" dt="2023-08-25T07:29:14.582" v="307" actId="20577"/>
        <pc:sldMkLst>
          <pc:docMk/>
          <pc:sldMk cId="0" sldId="264"/>
        </pc:sldMkLst>
        <pc:spChg chg="mod">
          <ac:chgData name="Nazreen Naz" userId="65039c1e09c12059" providerId="LiveId" clId="{D123C760-5864-416C-842C-DAC2D6C5C67F}" dt="2023-08-25T07:29:14.582" v="307" actId="20577"/>
          <ac:spMkLst>
            <pc:docMk/>
            <pc:sldMk cId="0" sldId="264"/>
            <ac:spMk id="112" creationId="{00000000-0000-0000-0000-000000000000}"/>
          </ac:spMkLst>
        </pc:spChg>
      </pc:sldChg>
      <pc:sldChg chg="modSp mod">
        <pc:chgData name="Nazreen Naz" userId="65039c1e09c12059" providerId="LiveId" clId="{D123C760-5864-416C-842C-DAC2D6C5C67F}" dt="2023-08-25T07:21:38.563" v="6" actId="14734"/>
        <pc:sldMkLst>
          <pc:docMk/>
          <pc:sldMk cId="998302571" sldId="271"/>
        </pc:sldMkLst>
        <pc:graphicFrameChg chg="mod modGraphic">
          <ac:chgData name="Nazreen Naz" userId="65039c1e09c12059" providerId="LiveId" clId="{D123C760-5864-416C-842C-DAC2D6C5C67F}" dt="2023-08-25T07:21:38.563" v="6" actId="14734"/>
          <ac:graphicFrameMkLst>
            <pc:docMk/>
            <pc:sldMk cId="998302571" sldId="271"/>
            <ac:graphicFrameMk id="2" creationId="{FFB390D9-D3CF-E7D5-20D6-D03EBD6C6B46}"/>
          </ac:graphicFrameMkLst>
        </pc:graphicFrameChg>
      </pc:sldChg>
    </pc:docChg>
  </pc:docChgLst>
  <pc:docChgLst>
    <pc:chgData name="Nazreen Naz" userId="65039c1e09c12059" providerId="LiveId" clId="{900FB994-8805-489C-A6EB-8CFC583FB4C7}"/>
    <pc:docChg chg="custSel modSld modMainMaster">
      <pc:chgData name="Nazreen Naz" userId="65039c1e09c12059" providerId="LiveId" clId="{900FB994-8805-489C-A6EB-8CFC583FB4C7}" dt="2024-03-27T06:40:48.499" v="445"/>
      <pc:docMkLst>
        <pc:docMk/>
      </pc:docMkLst>
      <pc:sldChg chg="modSp mod">
        <pc:chgData name="Nazreen Naz" userId="65039c1e09c12059" providerId="LiveId" clId="{900FB994-8805-489C-A6EB-8CFC583FB4C7}" dt="2024-03-27T06:34:42.040" v="31" actId="12"/>
        <pc:sldMkLst>
          <pc:docMk/>
          <pc:sldMk cId="0" sldId="258"/>
        </pc:sldMkLst>
        <pc:spChg chg="mod">
          <ac:chgData name="Nazreen Naz" userId="65039c1e09c12059" providerId="LiveId" clId="{900FB994-8805-489C-A6EB-8CFC583FB4C7}" dt="2024-03-27T06:34:42.040" v="31" actId="12"/>
          <ac:spMkLst>
            <pc:docMk/>
            <pc:sldMk cId="0" sldId="258"/>
            <ac:spMk id="100" creationId="{00000000-0000-0000-0000-000000000000}"/>
          </ac:spMkLst>
        </pc:spChg>
      </pc:sldChg>
      <pc:sldChg chg="modSp mod">
        <pc:chgData name="Nazreen Naz" userId="65039c1e09c12059" providerId="LiveId" clId="{900FB994-8805-489C-A6EB-8CFC583FB4C7}" dt="2024-03-27T06:36:17.358" v="226" actId="20577"/>
        <pc:sldMkLst>
          <pc:docMk/>
          <pc:sldMk cId="0" sldId="259"/>
        </pc:sldMkLst>
        <pc:spChg chg="mod">
          <ac:chgData name="Nazreen Naz" userId="65039c1e09c12059" providerId="LiveId" clId="{900FB994-8805-489C-A6EB-8CFC583FB4C7}" dt="2024-03-27T06:36:17.358" v="226" actId="20577"/>
          <ac:spMkLst>
            <pc:docMk/>
            <pc:sldMk cId="0" sldId="259"/>
            <ac:spMk id="102" creationId="{00000000-0000-0000-0000-000000000000}"/>
          </ac:spMkLst>
        </pc:spChg>
      </pc:sldChg>
      <pc:sldChg chg="modSp mod">
        <pc:chgData name="Nazreen Naz" userId="65039c1e09c12059" providerId="LiveId" clId="{900FB994-8805-489C-A6EB-8CFC583FB4C7}" dt="2024-03-27T06:36:39.491" v="227"/>
        <pc:sldMkLst>
          <pc:docMk/>
          <pc:sldMk cId="0" sldId="260"/>
        </pc:sldMkLst>
        <pc:spChg chg="mod">
          <ac:chgData name="Nazreen Naz" userId="65039c1e09c12059" providerId="LiveId" clId="{900FB994-8805-489C-A6EB-8CFC583FB4C7}" dt="2024-03-27T06:36:39.491" v="227"/>
          <ac:spMkLst>
            <pc:docMk/>
            <pc:sldMk cId="0" sldId="260"/>
            <ac:spMk id="104" creationId="{00000000-0000-0000-0000-000000000000}"/>
          </ac:spMkLst>
        </pc:spChg>
      </pc:sldChg>
      <pc:sldChg chg="modSp mod">
        <pc:chgData name="Nazreen Naz" userId="65039c1e09c12059" providerId="LiveId" clId="{900FB994-8805-489C-A6EB-8CFC583FB4C7}" dt="2024-03-27T06:40:48.499" v="445"/>
        <pc:sldMkLst>
          <pc:docMk/>
          <pc:sldMk cId="0" sldId="263"/>
        </pc:sldMkLst>
        <pc:spChg chg="mod">
          <ac:chgData name="Nazreen Naz" userId="65039c1e09c12059" providerId="LiveId" clId="{900FB994-8805-489C-A6EB-8CFC583FB4C7}" dt="2024-03-27T06:39:00.306" v="444" actId="20577"/>
          <ac:spMkLst>
            <pc:docMk/>
            <pc:sldMk cId="0" sldId="263"/>
            <ac:spMk id="109" creationId="{00000000-0000-0000-0000-000000000000}"/>
          </ac:spMkLst>
        </pc:spChg>
        <pc:spChg chg="mod">
          <ac:chgData name="Nazreen Naz" userId="65039c1e09c12059" providerId="LiveId" clId="{900FB994-8805-489C-A6EB-8CFC583FB4C7}" dt="2024-03-27T06:40:48.499" v="445"/>
          <ac:spMkLst>
            <pc:docMk/>
            <pc:sldMk cId="0" sldId="263"/>
            <ac:spMk id="110" creationId="{00000000-0000-0000-0000-000000000000}"/>
          </ac:spMkLst>
        </pc:spChg>
      </pc:sldChg>
      <pc:sldChg chg="modSp mod">
        <pc:chgData name="Nazreen Naz" userId="65039c1e09c12059" providerId="LiveId" clId="{900FB994-8805-489C-A6EB-8CFC583FB4C7}" dt="2024-03-27T06:31:54.020" v="1"/>
        <pc:sldMkLst>
          <pc:docMk/>
          <pc:sldMk cId="0" sldId="267"/>
        </pc:sldMkLst>
        <pc:spChg chg="mod">
          <ac:chgData name="Nazreen Naz" userId="65039c1e09c12059" providerId="LiveId" clId="{900FB994-8805-489C-A6EB-8CFC583FB4C7}" dt="2024-03-27T06:31:54.020" v="1"/>
          <ac:spMkLst>
            <pc:docMk/>
            <pc:sldMk cId="0" sldId="267"/>
            <ac:spMk id="6" creationId="{00000000-0000-0000-0000-000000000000}"/>
          </ac:spMkLst>
        </pc:spChg>
        <pc:spChg chg="mod">
          <ac:chgData name="Nazreen Naz" userId="65039c1e09c12059" providerId="LiveId" clId="{900FB994-8805-489C-A6EB-8CFC583FB4C7}" dt="2024-03-27T06:31:18.339" v="0"/>
          <ac:spMkLst>
            <pc:docMk/>
            <pc:sldMk cId="0" sldId="267"/>
            <ac:spMk id="17" creationId="{00000000-0000-0000-0000-000000000000}"/>
          </ac:spMkLst>
        </pc:spChg>
      </pc:sldChg>
      <pc:sldMasterChg chg="modSp">
        <pc:chgData name="Nazreen Naz" userId="65039c1e09c12059" providerId="LiveId" clId="{900FB994-8805-489C-A6EB-8CFC583FB4C7}" dt="2024-03-27T06:40:48.499" v="445"/>
        <pc:sldMasterMkLst>
          <pc:docMk/>
          <pc:sldMasterMk cId="0" sldId="2147483661"/>
        </pc:sldMasterMkLst>
        <pc:spChg chg="mod">
          <ac:chgData name="Nazreen Naz" userId="65039c1e09c12059" providerId="LiveId" clId="{900FB994-8805-489C-A6EB-8CFC583FB4C7}" dt="2024-03-27T06:40:48.499" v="445"/>
          <ac:spMkLst>
            <pc:docMk/>
            <pc:sldMasterMk cId="0" sldId="2147483661"/>
            <ac:spMk id="48"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92414672-7F74-4670-9356-5FF07953FE6B}" type="datetimeFigureOut">
              <a:rPr lang="en-US" smtClean="0"/>
              <a:pPr/>
              <a:t>3/27/2024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8FC78BE-84F6-4F5F-974A-47A573FE28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8FC78BE-84F6-4F5F-974A-47A573FE285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FC78BE-84F6-4F5F-974A-47A573FE2857}" type="slidenum">
              <a:rPr lang="en-US" smtClean="0"/>
              <a:pPr/>
              <a:t>3</a:t>
            </a:fld>
            <a:endParaRPr lang="en-US"/>
          </a:p>
        </p:txBody>
      </p:sp>
    </p:spTree>
    <p:extLst>
      <p:ext uri="{BB962C8B-B14F-4D97-AF65-F5344CB8AC3E}">
        <p14:creationId xmlns:p14="http://schemas.microsoft.com/office/powerpoint/2010/main" val="235932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dirty="0">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dirty="0">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dirty="0">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dirty="0">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dirty="0">
                <a:solidFill>
                  <a:srgbClr val="000000"/>
                </a:solidFill>
                <a:latin typeface="Times New Roman"/>
              </a:rPr>
              <a:t>Fifth level</a:t>
            </a:r>
          </a:p>
        </p:txBody>
      </p:sp>
      <p:sp>
        <p:nvSpPr>
          <p:cNvPr id="45" name="Date Placeholder 3"/>
          <p:cNvSpPr/>
          <p:nvPr/>
        </p:nvSpPr>
        <p:spPr>
          <a:xfrm>
            <a:off x="778795" y="664308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Engineering(AI&amp;ML)</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pPr algn="ctr">
                <a:lnSpc>
                  <a:spcPct val="100000"/>
                </a:lnSpc>
              </a:p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Satellite Image Dehazing Using DCP and Comparison With CNN algorithm</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1640"/>
            <a:ext cx="778795" cy="21636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58283" y="1783258"/>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Sushma P</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204G1A3357</a:t>
            </a:r>
          </a:p>
        </p:txBody>
      </p:sp>
      <p:sp>
        <p:nvSpPr>
          <p:cNvPr id="6" name="Subtitle 11"/>
          <p:cNvSpPr txBox="1"/>
          <p:nvPr/>
        </p:nvSpPr>
        <p:spPr>
          <a:xfrm>
            <a:off x="3759654" y="2475580"/>
            <a:ext cx="5155746"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Mr. </a:t>
            </a:r>
            <a:r>
              <a:rPr lang="en-US"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B.Sreedhar</a:t>
            </a: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M.Tech</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Ph.D</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3400" dirty="0">
                <a:effectLst/>
                <a:ea typeface="Times New Roman" panose="02020603050405020304" pitchFamily="18" charset="0"/>
              </a:rPr>
              <a:t>Autonomous</a:t>
            </a:r>
            <a:endParaRPr lang="en-US" sz="34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2023-2024</a:t>
            </a:r>
            <a:endParaRPr lang="en-US" sz="2500" b="0" dirty="0"/>
          </a:p>
          <a:p>
            <a:endParaRPr lang="en-IN" b="0" dirty="0"/>
          </a:p>
        </p:txBody>
      </p:sp>
      <p:sp>
        <p:nvSpPr>
          <p:cNvPr id="12" name="Subtitle 11"/>
          <p:cNvSpPr txBox="1"/>
          <p:nvPr/>
        </p:nvSpPr>
        <p:spPr>
          <a:xfrm>
            <a:off x="3010283" y="1783258"/>
            <a:ext cx="3048000"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Mohammed </a:t>
            </a:r>
            <a:r>
              <a:rPr lang="en-US" sz="2600" b="0" dirty="0" err="1">
                <a:effectLst>
                  <a:outerShdw blurRad="38100" dist="38100" dir="2700000" algn="tl">
                    <a:srgbClr val="000000">
                      <a:alpha val="43137"/>
                    </a:srgbClr>
                  </a:outerShdw>
                </a:effectLst>
              </a:rPr>
              <a:t>Abuzarh</a:t>
            </a:r>
            <a:r>
              <a:rPr lang="en-US" sz="2600" b="0" dirty="0">
                <a:effectLst>
                  <a:outerShdw blurRad="38100" dist="38100" dir="2700000" algn="tl">
                    <a:srgbClr val="000000">
                      <a:alpha val="43137"/>
                    </a:srgbClr>
                  </a:outerShdw>
                </a:effectLst>
              </a:rPr>
              <a:t> S</a:t>
            </a:r>
          </a:p>
          <a:p>
            <a:pPr>
              <a:spcBef>
                <a:spcPts val="300"/>
              </a:spcBef>
            </a:pPr>
            <a:r>
              <a:rPr lang="en-US" sz="1200" b="0" dirty="0"/>
              <a:t>Roll No. 204G1A3323</a:t>
            </a:r>
          </a:p>
        </p:txBody>
      </p:sp>
      <p:sp>
        <p:nvSpPr>
          <p:cNvPr id="13" name="Subtitle 11"/>
          <p:cNvSpPr txBox="1"/>
          <p:nvPr/>
        </p:nvSpPr>
        <p:spPr>
          <a:xfrm>
            <a:off x="8293471" y="1783258"/>
            <a:ext cx="2989721"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Pavan Kumar Reddy T</a:t>
            </a:r>
          </a:p>
          <a:p>
            <a:pPr>
              <a:spcBef>
                <a:spcPts val="300"/>
              </a:spcBef>
            </a:pPr>
            <a:r>
              <a:rPr lang="en-US" sz="1200" b="0" dirty="0"/>
              <a:t>Roll No. 204G1A3330</a:t>
            </a:r>
          </a:p>
        </p:txBody>
      </p:sp>
      <p:sp>
        <p:nvSpPr>
          <p:cNvPr id="14" name="Subtitle 11"/>
          <p:cNvSpPr txBox="1"/>
          <p:nvPr/>
        </p:nvSpPr>
        <p:spPr>
          <a:xfrm>
            <a:off x="755009"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Nazreen J</a:t>
            </a:r>
          </a:p>
          <a:p>
            <a:pPr>
              <a:spcBef>
                <a:spcPts val="300"/>
              </a:spcBef>
            </a:pPr>
            <a:r>
              <a:rPr lang="en-US" sz="1200" b="0" dirty="0"/>
              <a:t>Roll No. 204G1A3325</a:t>
            </a:r>
          </a:p>
        </p:txBody>
      </p:sp>
      <p:sp>
        <p:nvSpPr>
          <p:cNvPr id="17" name="Rectangle: Rounded Corners 16"/>
          <p:cNvSpPr/>
          <p:nvPr/>
        </p:nvSpPr>
        <p:spPr>
          <a:xfrm>
            <a:off x="914400" y="32171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8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SATELLITE IMAGE DEHAZING USIN DCP ALGORITHM AND COMPARISON WITH CNN ALGORITHM</a:t>
            </a:r>
            <a:endParaRPr lang="en-US" sz="28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Git Hub Dashboards of each student</a:t>
            </a:r>
            <a:endParaRPr lang="en-US" sz="4400" b="0" strike="noStrike" spc="-1">
              <a:solidFill>
                <a:srgbClr val="000000"/>
              </a:solidFill>
              <a:latin typeface="Calibri"/>
            </a:endParaRPr>
          </a:p>
        </p:txBody>
      </p:sp>
      <p:pic>
        <p:nvPicPr>
          <p:cNvPr id="3" name="Picture 2">
            <a:extLst>
              <a:ext uri="{FF2B5EF4-FFF2-40B4-BE49-F238E27FC236}">
                <a16:creationId xmlns:a16="http://schemas.microsoft.com/office/drawing/2014/main" id="{CD47BDA4-1B72-7DAA-C1E3-1F4CED0F2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527" y="1143000"/>
            <a:ext cx="9472706" cy="48310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40" y="22860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dirty="0">
                <a:solidFill>
                  <a:srgbClr val="000000"/>
                </a:solidFill>
                <a:latin typeface="Times New Roman"/>
              </a:rPr>
              <a:t>Abstract</a:t>
            </a:r>
            <a:endParaRPr lang="en-US" sz="2800" b="0" strike="noStrike" spc="-1" dirty="0">
              <a:solidFill>
                <a:srgbClr val="000000"/>
              </a:solidFill>
              <a:latin typeface="Calibri"/>
            </a:endParaRPr>
          </a:p>
        </p:txBody>
      </p:sp>
      <p:sp>
        <p:nvSpPr>
          <p:cNvPr id="100" name="PlaceHolder 2"/>
          <p:cNvSpPr>
            <a:spLocks noGrp="1"/>
          </p:cNvSpPr>
          <p:nvPr>
            <p:ph/>
          </p:nvPr>
        </p:nvSpPr>
        <p:spPr>
          <a:xfrm>
            <a:off x="199440" y="1097280"/>
            <a:ext cx="11778840" cy="5527800"/>
          </a:xfrm>
          <a:prstGeom prst="rect">
            <a:avLst/>
          </a:prstGeom>
          <a:noFill/>
          <a:ln w="0">
            <a:noFill/>
          </a:ln>
        </p:spPr>
        <p:txBody>
          <a:bodyPr anchor="t">
            <a:noAutofit/>
          </a:bodyPr>
          <a:lstStyle/>
          <a:p>
            <a:pPr marL="685800" indent="-457200" algn="just">
              <a:lnSpc>
                <a:spcPct val="150000"/>
              </a:lnSpc>
              <a:buFont typeface="Wingdings" panose="05000000000000000000" pitchFamily="2" charset="2"/>
              <a:buChar char="Ø"/>
            </a:pPr>
            <a:r>
              <a:rPr lang="en-US" sz="2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recent years, the quality of satellite images has been significantly affected by atmospheric haze, which poses challenges for accurate interpretation and analysis. As a response to this issue, our project aims to develop effective dehazing algorithms tailored specifically for satellite imagery. </a:t>
            </a:r>
            <a:endParaRPr lang="en-IN" sz="2000" dirty="0">
              <a:effectLst/>
              <a:latin typeface="Times New Roman" panose="02020603050405020304" pitchFamily="18" charset="0"/>
              <a:ea typeface="Times New Roman" panose="02020603050405020304" pitchFamily="18" charset="0"/>
            </a:endParaRPr>
          </a:p>
          <a:p>
            <a:pPr marL="571500" indent="-342900" algn="just">
              <a:lnSpc>
                <a:spcPct val="150000"/>
              </a:lnSpc>
              <a:buFont typeface="Wingdings" panose="05000000000000000000" pitchFamily="2" charset="2"/>
              <a:buChar char="Ø"/>
            </a:pPr>
            <a:r>
              <a:rPr lang="en-US" sz="2000" dirty="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 project focuses on improving the quality of satellite images through dehazing techniques and comparing different dehazing algorithms. It addresses the issue of image degradation due to atmospheric elements like haze using the Dark Channel Prior (DCP) algorithm and compares it with the Convolutional Neural Network algorithm using deep learning. </a:t>
            </a:r>
          </a:p>
          <a:p>
            <a:pPr marL="5715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The goal is to enhance environmental monitoring efforts by improving the reliability of satellite-based data. This project aims to contribute to the field of computer vision and environmental science by enhancing the clarity of satellite images for various applications, including land use monitoring, disaster management, and urban planning.</a:t>
            </a:r>
            <a:endParaRPr lang="en-IN" sz="2000" dirty="0">
              <a:effectLst/>
              <a:latin typeface="Times New Roman" panose="02020603050405020304" pitchFamily="18" charset="0"/>
              <a:ea typeface="Times New Roman" panose="02020603050405020304" pitchFamily="18" charset="0"/>
            </a:endParaRPr>
          </a:p>
          <a:p>
            <a:pPr marL="0" indent="0">
              <a:buNone/>
            </a:pPr>
            <a:r>
              <a:rPr lang="en-IN" sz="2800" dirty="0">
                <a:effectLst/>
                <a:latin typeface="Times New Roman" panose="02020603050405020304" pitchFamily="18" charset="0"/>
                <a:ea typeface="Times New Roman" panose="02020603050405020304" pitchFamily="18" charset="0"/>
              </a:rPr>
              <a:t>.</a:t>
            </a:r>
          </a:p>
          <a:p>
            <a:pPr marL="0" indent="0">
              <a:buNone/>
            </a:pPr>
            <a:br>
              <a:rPr lang="en-IN" sz="2800" dirty="0">
                <a:effectLst/>
                <a:latin typeface="Times New Roman" panose="02020603050405020304" pitchFamily="18" charset="0"/>
                <a:ea typeface="Times New Roman" panose="02020603050405020304" pitchFamily="18" charset="0"/>
              </a:rPr>
            </a:br>
            <a:endParaRPr lang="en-IN" sz="2800" dirty="0"/>
          </a:p>
          <a:p>
            <a:pPr marL="571500" indent="-342900" algn="just">
              <a:lnSpc>
                <a:spcPct val="150000"/>
              </a:lnSpc>
            </a:pPr>
            <a:endParaRPr lang="en-IN" sz="2800" dirty="0">
              <a:effectLst/>
              <a:latin typeface="Times New Roman" panose="02020603050405020304" pitchFamily="18" charset="0"/>
              <a:ea typeface="Times New Roman" panose="02020603050405020304" pitchFamily="18" charset="0"/>
            </a:endParaRPr>
          </a:p>
          <a:p>
            <a:pPr marL="0" indent="0">
              <a:buNone/>
            </a:pPr>
            <a:br>
              <a:rPr lang="en-IN" sz="2800" dirty="0">
                <a:effectLst/>
                <a:latin typeface="Times New Roman" panose="02020603050405020304" pitchFamily="18" charset="0"/>
                <a:ea typeface="Times New Roman" panose="02020603050405020304" pitchFamily="18" charset="0"/>
              </a:rPr>
            </a:b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20128" y="106680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IN" sz="2800" dirty="0">
                <a:latin typeface="Times New Roman" panose="02020603050405020304" pitchFamily="18" charset="0"/>
                <a:cs typeface="Times New Roman" panose="02020603050405020304" pitchFamily="18" charset="0"/>
              </a:rPr>
              <a:t>The Satellite images are often affected by atmospheric haze, which reduces their quality and makes it difficult to extract useful information from them. So, there is a need for effective methods to remove the haze and gain information</a:t>
            </a:r>
          </a:p>
          <a:p>
            <a:pPr marL="457200" indent="-457200" algn="just">
              <a:lnSpc>
                <a:spcPct val="90000"/>
              </a:lnSpc>
              <a:spcBef>
                <a:spcPts val="1001"/>
              </a:spcBef>
              <a:buClr>
                <a:srgbClr val="000000"/>
              </a:buClr>
              <a:buFont typeface="Wingdings" charset="2"/>
              <a:buChar char=""/>
            </a:pPr>
            <a:r>
              <a:rPr lang="en-IN" sz="2800" dirty="0">
                <a:latin typeface="Times New Roman" panose="02020603050405020304" pitchFamily="18" charset="0"/>
                <a:cs typeface="Times New Roman" panose="02020603050405020304" pitchFamily="18" charset="0"/>
              </a:rPr>
              <a:t>There are many algorithms for dehazing and we often get confused in choosing the best algorithm so here we compare some of the algorithms to find the best 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Objectives of Project</a:t>
            </a:r>
            <a:endParaRPr lang="en-US" sz="4400" b="0" strike="noStrike" spc="-1" dirty="0">
              <a:solidFill>
                <a:srgbClr val="000000"/>
              </a:solidFill>
              <a:latin typeface="Calibri"/>
            </a:endParaRPr>
          </a:p>
        </p:txBody>
      </p:sp>
      <p:sp>
        <p:nvSpPr>
          <p:cNvPr id="104" name="PlaceHolder 2"/>
          <p:cNvSpPr>
            <a:spLocks noGrp="1"/>
          </p:cNvSpPr>
          <p:nvPr>
            <p:ph/>
          </p:nvPr>
        </p:nvSpPr>
        <p:spPr>
          <a:xfrm>
            <a:off x="206460" y="1143000"/>
            <a:ext cx="11778840" cy="5394600"/>
          </a:xfrm>
          <a:prstGeom prst="rect">
            <a:avLst/>
          </a:prstGeom>
          <a:noFill/>
          <a:ln w="0">
            <a:noFill/>
          </a:ln>
        </p:spPr>
        <p:txBody>
          <a:bodyPr anchor="t">
            <a:normAutofit/>
          </a:bodyPr>
          <a:lstStyle/>
          <a:p>
            <a:pPr>
              <a:lnSpc>
                <a:spcPct val="150000"/>
              </a:lnSpc>
              <a:buFont typeface="Arial" panose="020B0604020202020204" pitchFamily="34" charset="0"/>
              <a:buChar char="•"/>
            </a:pPr>
            <a:r>
              <a:rPr lang="en-US" sz="2800" b="1" dirty="0"/>
              <a:t>Research Objective1</a:t>
            </a:r>
            <a:r>
              <a:rPr lang="en-US" sz="2800" dirty="0"/>
              <a:t>: To</a:t>
            </a:r>
            <a:r>
              <a:rPr lang="en-IN" sz="2800" dirty="0">
                <a:latin typeface="Times New Roman" panose="02020603050405020304" pitchFamily="18" charset="0"/>
                <a:cs typeface="Times New Roman" panose="02020603050405020304" pitchFamily="18" charset="0"/>
              </a:rPr>
              <a:t> obtain a dehazed image from a hazed .using Dark Channel Prior Algorithm (DCP) and Convolutional Neural Network (CNN).</a:t>
            </a:r>
          </a:p>
          <a:p>
            <a:pPr>
              <a:lnSpc>
                <a:spcPct val="150000"/>
              </a:lnSpc>
              <a:buFont typeface="Arial" panose="020B0604020202020204" pitchFamily="34" charset="0"/>
              <a:buChar char="•"/>
            </a:pPr>
            <a:r>
              <a:rPr lang="en-US" sz="2800" b="1" dirty="0"/>
              <a:t>Research Objective2: </a:t>
            </a:r>
            <a:r>
              <a:rPr lang="en-US" sz="2800" spc="-1" dirty="0">
                <a:solidFill>
                  <a:srgbClr val="000000"/>
                </a:solidFill>
                <a:latin typeface="Times New Roman" panose="02020603050405020304" pitchFamily="18" charset="0"/>
              </a:rPr>
              <a:t>T</a:t>
            </a:r>
            <a:r>
              <a:rPr lang="en-US" sz="2800" dirty="0">
                <a:effectLst/>
                <a:latin typeface="Times New Roman" panose="02020603050405020304" pitchFamily="18" charset="0"/>
                <a:ea typeface="Times New Roman" panose="02020603050405020304" pitchFamily="18" charset="0"/>
              </a:rPr>
              <a:t>he project aims to conduct a thorough comparative analysis between the DCP and CNN</a:t>
            </a:r>
            <a:r>
              <a:rPr lang="en-US" sz="2800" b="1"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Algorithms.</a:t>
            </a:r>
            <a:endParaRPr lang="en-US" sz="2800" dirty="0"/>
          </a:p>
          <a:p>
            <a:pPr indent="0" algn="just">
              <a:lnSpc>
                <a:spcPct val="150000"/>
              </a:lnSpc>
              <a:buNone/>
            </a:pPr>
            <a:endParaRPr lang="en-IN" sz="2800" dirty="0">
              <a:effectLst/>
              <a:latin typeface="Times New Roman" panose="02020603050405020304" pitchFamily="18" charset="0"/>
              <a:ea typeface="Times New Roman" panose="02020603050405020304" pitchFamily="18" charset="0"/>
            </a:endParaRPr>
          </a:p>
          <a:p>
            <a:pPr algn="just">
              <a:lnSpc>
                <a:spcPct val="90000"/>
              </a:lnSpc>
              <a:spcBef>
                <a:spcPts val="1001"/>
              </a:spcBef>
              <a:tabLst>
                <a:tab pos="0" algn="l"/>
              </a:tabLst>
            </a:pPr>
            <a:endParaRPr lang="en-IN" sz="2800" b="0" strike="noStrike" spc="-1" dirty="0">
              <a:solidFill>
                <a:srgbClr val="000000"/>
              </a:solidFill>
              <a:latin typeface="Times New Roman"/>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first objective: </a:t>
            </a:r>
            <a:endParaRPr lang="en-US" sz="2800" b="0" strike="noStrike" spc="-1" dirty="0">
              <a:solidFill>
                <a:srgbClr val="000000"/>
              </a:solidFill>
              <a:latin typeface="Calibri"/>
            </a:endParaRPr>
          </a:p>
        </p:txBody>
      </p:sp>
      <p:graphicFrame>
        <p:nvGraphicFramePr>
          <p:cNvPr id="2" name="Table 2">
            <a:extLst>
              <a:ext uri="{FF2B5EF4-FFF2-40B4-BE49-F238E27FC236}">
                <a16:creationId xmlns:a16="http://schemas.microsoft.com/office/drawing/2014/main" id="{FFB390D9-D3CF-E7D5-20D6-D03EBD6C6B46}"/>
              </a:ext>
            </a:extLst>
          </p:cNvPr>
          <p:cNvGraphicFramePr>
            <a:graphicFrameLocks noGrp="1"/>
          </p:cNvGraphicFramePr>
          <p:nvPr>
            <p:ph/>
            <p:extLst>
              <p:ext uri="{D42A27DB-BD31-4B8C-83A1-F6EECF244321}">
                <p14:modId xmlns:p14="http://schemas.microsoft.com/office/powerpoint/2010/main" val="3792314585"/>
              </p:ext>
            </p:extLst>
          </p:nvPr>
        </p:nvGraphicFramePr>
        <p:xfrm>
          <a:off x="152400" y="1021993"/>
          <a:ext cx="11805231" cy="5633567"/>
        </p:xfrm>
        <a:graphic>
          <a:graphicData uri="http://schemas.openxmlformats.org/drawingml/2006/table">
            <a:tbl>
              <a:tblPr firstRow="1" bandRow="1">
                <a:tableStyleId>{5C22544A-7EE6-4342-B048-85BDC9FD1C3A}</a:tableStyleId>
              </a:tblPr>
              <a:tblGrid>
                <a:gridCol w="499323">
                  <a:extLst>
                    <a:ext uri="{9D8B030D-6E8A-4147-A177-3AD203B41FA5}">
                      <a16:colId xmlns:a16="http://schemas.microsoft.com/office/drawing/2014/main" val="679766930"/>
                    </a:ext>
                  </a:extLst>
                </a:gridCol>
                <a:gridCol w="1939077">
                  <a:extLst>
                    <a:ext uri="{9D8B030D-6E8A-4147-A177-3AD203B41FA5}">
                      <a16:colId xmlns:a16="http://schemas.microsoft.com/office/drawing/2014/main" val="1099639746"/>
                    </a:ext>
                  </a:extLst>
                </a:gridCol>
                <a:gridCol w="2357418">
                  <a:extLst>
                    <a:ext uri="{9D8B030D-6E8A-4147-A177-3AD203B41FA5}">
                      <a16:colId xmlns:a16="http://schemas.microsoft.com/office/drawing/2014/main" val="2971848063"/>
                    </a:ext>
                  </a:extLst>
                </a:gridCol>
                <a:gridCol w="2405380">
                  <a:extLst>
                    <a:ext uri="{9D8B030D-6E8A-4147-A177-3AD203B41FA5}">
                      <a16:colId xmlns:a16="http://schemas.microsoft.com/office/drawing/2014/main" val="1961763157"/>
                    </a:ext>
                  </a:extLst>
                </a:gridCol>
                <a:gridCol w="1942802">
                  <a:extLst>
                    <a:ext uri="{9D8B030D-6E8A-4147-A177-3AD203B41FA5}">
                      <a16:colId xmlns:a16="http://schemas.microsoft.com/office/drawing/2014/main" val="1813113096"/>
                    </a:ext>
                  </a:extLst>
                </a:gridCol>
                <a:gridCol w="2661231">
                  <a:extLst>
                    <a:ext uri="{9D8B030D-6E8A-4147-A177-3AD203B41FA5}">
                      <a16:colId xmlns:a16="http://schemas.microsoft.com/office/drawing/2014/main" val="1150255901"/>
                    </a:ext>
                  </a:extLst>
                </a:gridCol>
              </a:tblGrid>
              <a:tr h="493392">
                <a:tc>
                  <a:txBody>
                    <a:bodyPr/>
                    <a:lstStyle/>
                    <a:p>
                      <a:r>
                        <a:rPr lang="en-US" sz="1400" dirty="0"/>
                        <a:t>S.NO</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a:ea typeface="Times New Roman"/>
                          <a:cs typeface="Times New Roman"/>
                          <a:sym typeface="Times New Roman"/>
                        </a:rPr>
                        <a:t>Publisher/Journal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Title</a:t>
                      </a:r>
                      <a:endParaRPr lang="en-US" sz="1600" dirty="0">
                        <a:latin typeface="Times New Roman"/>
                        <a:ea typeface="Times New Roman"/>
                        <a:cs typeface="Times New Roman"/>
                        <a:sym typeface="Times New Roman"/>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a:ea typeface="Times New Roman"/>
                          <a:cs typeface="Times New Roman"/>
                          <a:sym typeface="Times New Roman"/>
                        </a:rPr>
                        <a:t>Authors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a:ea typeface="Times New Roman"/>
                          <a:cs typeface="Times New Roman"/>
                          <a:sym typeface="Times New Roman"/>
                        </a:rPr>
                        <a:t>Year of publication</a:t>
                      </a:r>
                    </a:p>
                    <a:p>
                      <a:endParaRPr lang="en-IN" dirty="0"/>
                    </a:p>
                  </a:txBody>
                  <a:tcPr/>
                </a:tc>
                <a:tc>
                  <a:txBody>
                    <a:bodyPr/>
                    <a:lstStyle/>
                    <a:p>
                      <a:r>
                        <a:rPr lang="en-IN" sz="1600" dirty="0">
                          <a:latin typeface="Times New Roman" panose="02020603050405020304" pitchFamily="18" charset="0"/>
                          <a:cs typeface="Times New Roman" panose="02020603050405020304" pitchFamily="18" charset="0"/>
                        </a:rPr>
                        <a:t>Summary of paper</a:t>
                      </a:r>
                    </a:p>
                  </a:txBody>
                  <a:tcPr/>
                </a:tc>
                <a:extLst>
                  <a:ext uri="{0D108BD9-81ED-4DB2-BD59-A6C34878D82A}">
                    <a16:rowId xmlns:a16="http://schemas.microsoft.com/office/drawing/2014/main" val="3054903823"/>
                  </a:ext>
                </a:extLst>
              </a:tr>
              <a:tr h="1947600">
                <a:tc>
                  <a:txBody>
                    <a:bodyPr/>
                    <a:lstStyle/>
                    <a:p>
                      <a:r>
                        <a:rPr lang="en-US" dirty="0"/>
                        <a:t>1</a:t>
                      </a:r>
                      <a:endParaRPr lang="en-IN" dirty="0"/>
                    </a:p>
                  </a:txBody>
                  <a:tcPr/>
                </a:tc>
                <a:tc>
                  <a:txBody>
                    <a:bodyPr/>
                    <a:lstStyle/>
                    <a:p>
                      <a:r>
                        <a:rPr lang="en-IN" dirty="0">
                          <a:latin typeface="Times New Roman" panose="02020603050405020304" pitchFamily="18" charset="0"/>
                          <a:cs typeface="Times New Roman" panose="02020603050405020304" pitchFamily="18" charset="0"/>
                        </a:rPr>
                        <a:t>Elsevier</a:t>
                      </a:r>
                    </a:p>
                  </a:txBody>
                  <a:tcPr/>
                </a:tc>
                <a:tc>
                  <a:txBody>
                    <a:bodyPr/>
                    <a:lstStyle/>
                    <a:p>
                      <a:r>
                        <a:rPr lang="en-IN" dirty="0">
                          <a:latin typeface="Times New Roman" panose="02020603050405020304" pitchFamily="18" charset="0"/>
                          <a:cs typeface="Times New Roman" panose="02020603050405020304" pitchFamily="18" charset="0"/>
                        </a:rPr>
                        <a:t>Image Dehazing Using Deep Learning Techniques</a:t>
                      </a:r>
                      <a:r>
                        <a:rPr lang="en-IN" dirty="0"/>
                        <a:t>.</a:t>
                      </a:r>
                    </a:p>
                  </a:txBody>
                  <a:tcPr/>
                </a:tc>
                <a:tc>
                  <a:txBody>
                    <a:bodyPr/>
                    <a:lstStyle/>
                    <a:p>
                      <a:pPr marL="342900" indent="-342900">
                        <a:buAutoNum type="arabicPeriod"/>
                      </a:pPr>
                      <a:r>
                        <a:rPr lang="en-IN" dirty="0">
                          <a:latin typeface="Times New Roman" panose="02020603050405020304" pitchFamily="18" charset="0"/>
                          <a:cs typeface="Times New Roman" panose="02020603050405020304" pitchFamily="18" charset="0"/>
                        </a:rPr>
                        <a:t>Ravi Raj </a:t>
                      </a:r>
                      <a:r>
                        <a:rPr lang="en-IN" dirty="0" err="1">
                          <a:latin typeface="Times New Roman" panose="02020603050405020304" pitchFamily="18" charset="0"/>
                          <a:cs typeface="Times New Roman" panose="02020603050405020304" pitchFamily="18" charset="0"/>
                        </a:rPr>
                        <a:t>Choudary</a:t>
                      </a:r>
                      <a:r>
                        <a:rPr lang="en-IN" dirty="0">
                          <a:latin typeface="Times New Roman" panose="02020603050405020304" pitchFamily="18" charset="0"/>
                          <a:cs typeface="Times New Roman" panose="02020603050405020304" pitchFamily="18" charset="0"/>
                        </a:rPr>
                        <a:t>.</a:t>
                      </a:r>
                    </a:p>
                    <a:p>
                      <a:pPr marL="342900" indent="-342900">
                        <a:buAutoNum type="arabicPeriod"/>
                      </a:pPr>
                      <a:r>
                        <a:rPr lang="en-IN" dirty="0">
                          <a:latin typeface="Times New Roman" panose="02020603050405020304" pitchFamily="18" charset="0"/>
                          <a:cs typeface="Times New Roman" panose="02020603050405020304" pitchFamily="18" charset="0"/>
                        </a:rPr>
                        <a:t>K </a:t>
                      </a:r>
                      <a:r>
                        <a:rPr lang="en-IN" dirty="0" err="1">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jisnu</a:t>
                      </a: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Gaurav Meena</a:t>
                      </a: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IN" dirty="0">
                          <a:latin typeface="Times New Roman" panose="02020603050405020304" pitchFamily="18" charset="0"/>
                          <a:cs typeface="Times New Roman" panose="02020603050405020304" pitchFamily="18" charset="0"/>
                        </a:rPr>
                        <a:t>In this Research Paper “Image dehazing using deep learning techniques ”. They used Indoor Images for dehazing using Deep Generative  </a:t>
                      </a:r>
                      <a:r>
                        <a:rPr lang="en-IN" dirty="0" err="1">
                          <a:latin typeface="Times New Roman" panose="02020603050405020304" pitchFamily="18" charset="0"/>
                          <a:cs typeface="Times New Roman" panose="02020603050405020304" pitchFamily="18" charset="0"/>
                        </a:rPr>
                        <a:t>Adversial</a:t>
                      </a:r>
                      <a:r>
                        <a:rPr lang="en-IN" dirty="0">
                          <a:latin typeface="Times New Roman" panose="02020603050405020304" pitchFamily="18" charset="0"/>
                          <a:cs typeface="Times New Roman" panose="02020603050405020304" pitchFamily="18" charset="0"/>
                        </a:rPr>
                        <a:t> Networks</a:t>
                      </a:r>
                    </a:p>
                  </a:txBody>
                  <a:tcPr/>
                </a:tc>
                <a:extLst>
                  <a:ext uri="{0D108BD9-81ED-4DB2-BD59-A6C34878D82A}">
                    <a16:rowId xmlns:a16="http://schemas.microsoft.com/office/drawing/2014/main" val="2490785929"/>
                  </a:ext>
                </a:extLst>
              </a:tr>
              <a:tr h="3012287">
                <a:tc>
                  <a:txBody>
                    <a:bodyPr/>
                    <a:lstStyle/>
                    <a:p>
                      <a:r>
                        <a:rPr lang="en-US" dirty="0"/>
                        <a:t>2</a:t>
                      </a:r>
                      <a:endParaRPr lang="en-IN" dirty="0"/>
                    </a:p>
                  </a:txBody>
                  <a:tcPr/>
                </a:tc>
                <a:tc>
                  <a:txBody>
                    <a:bodyPr/>
                    <a:lstStyle/>
                    <a:p>
                      <a:r>
                        <a:rPr lang="en-IN" dirty="0">
                          <a:latin typeface="Times New Roman" panose="02020603050405020304" pitchFamily="18" charset="0"/>
                          <a:cs typeface="Times New Roman" panose="02020603050405020304" pitchFamily="18" charset="0"/>
                        </a:rPr>
                        <a:t>IEEE Access</a:t>
                      </a:r>
                    </a:p>
                  </a:txBody>
                  <a:tcPr/>
                </a:tc>
                <a:tc>
                  <a:txBody>
                    <a:bodyPr/>
                    <a:lstStyle/>
                    <a:p>
                      <a:r>
                        <a:rPr lang="en-IN" dirty="0">
                          <a:latin typeface="Times New Roman" panose="02020603050405020304" pitchFamily="18" charset="0"/>
                          <a:cs typeface="Times New Roman" panose="02020603050405020304" pitchFamily="18" charset="0"/>
                        </a:rPr>
                        <a:t>Remote sensing Image dehazing based on Attention Convolutional Neural Network</a:t>
                      </a:r>
                    </a:p>
                  </a:txBody>
                  <a:tcPr/>
                </a:tc>
                <a:tc>
                  <a:txBody>
                    <a:bodyPr/>
                    <a:lstStyle/>
                    <a:p>
                      <a:r>
                        <a:rPr lang="en-IN" dirty="0"/>
                        <a:t>1.</a:t>
                      </a:r>
                      <a:r>
                        <a:rPr lang="en-IN" dirty="0">
                          <a:latin typeface="Times New Roman" panose="02020603050405020304" pitchFamily="18" charset="0"/>
                          <a:cs typeface="Times New Roman" panose="02020603050405020304" pitchFamily="18" charset="0"/>
                        </a:rPr>
                        <a:t>Zhijie He</a:t>
                      </a:r>
                    </a:p>
                    <a:p>
                      <a:r>
                        <a:rPr lang="en-IN" dirty="0">
                          <a:latin typeface="Times New Roman" panose="02020603050405020304" pitchFamily="18" charset="0"/>
                          <a:cs typeface="Times New Roman" panose="02020603050405020304" pitchFamily="18" charset="0"/>
                        </a:rPr>
                        <a:t>2.Cailan Gong</a:t>
                      </a:r>
                    </a:p>
                    <a:p>
                      <a:r>
                        <a:rPr lang="en-IN" dirty="0">
                          <a:latin typeface="Times New Roman" panose="02020603050405020304" pitchFamily="18" charset="0"/>
                          <a:cs typeface="Times New Roman" panose="02020603050405020304" pitchFamily="18" charset="0"/>
                        </a:rPr>
                        <a:t>3.Yong Hu</a:t>
                      </a:r>
                    </a:p>
                    <a:p>
                      <a:r>
                        <a:rPr lang="en-IN" dirty="0">
                          <a:latin typeface="Times New Roman" panose="02020603050405020304" pitchFamily="18" charset="0"/>
                          <a:cs typeface="Times New Roman" panose="02020603050405020304" pitchFamily="18" charset="0"/>
                        </a:rPr>
                        <a:t>4.Lan Li</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ea typeface="Times New Roman"/>
                        <a:cs typeface="Times New Roman" panose="02020603050405020304" pitchFamily="18" charset="0"/>
                        <a:sym typeface="Times New Roman"/>
                      </a:endParaRPr>
                    </a:p>
                    <a:p>
                      <a:endParaRPr lang="en-IN" dirty="0"/>
                    </a:p>
                  </a:txBody>
                  <a:tcPr/>
                </a:tc>
                <a:tc>
                  <a:txBody>
                    <a:bodyPr/>
                    <a:lstStyle/>
                    <a:p>
                      <a:r>
                        <a:rPr lang="en-IN" dirty="0">
                          <a:latin typeface="Times New Roman" panose="02020603050405020304" pitchFamily="18" charset="0"/>
                          <a:cs typeface="Times New Roman" panose="02020603050405020304" pitchFamily="18" charset="0"/>
                        </a:rPr>
                        <a:t>This Paper proposes an end to end CNN based on attention mechanism .In this they used encoder and decoder , Input is given to the encoder it  processes the input and gives output to decoder</a:t>
                      </a:r>
                    </a:p>
                  </a:txBody>
                  <a:tcPr/>
                </a:tc>
                <a:extLst>
                  <a:ext uri="{0D108BD9-81ED-4DB2-BD59-A6C34878D82A}">
                    <a16:rowId xmlns:a16="http://schemas.microsoft.com/office/drawing/2014/main" val="1015726460"/>
                  </a:ext>
                </a:extLst>
              </a:tr>
            </a:tbl>
          </a:graphicData>
        </a:graphic>
      </p:graphicFrame>
    </p:spTree>
    <p:extLst>
      <p:ext uri="{BB962C8B-B14F-4D97-AF65-F5344CB8AC3E}">
        <p14:creationId xmlns:p14="http://schemas.microsoft.com/office/powerpoint/2010/main" val="70851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graphicFrame>
        <p:nvGraphicFramePr>
          <p:cNvPr id="2" name="Table 2">
            <a:extLst>
              <a:ext uri="{FF2B5EF4-FFF2-40B4-BE49-F238E27FC236}">
                <a16:creationId xmlns:a16="http://schemas.microsoft.com/office/drawing/2014/main" id="{FFB390D9-D3CF-E7D5-20D6-D03EBD6C6B46}"/>
              </a:ext>
            </a:extLst>
          </p:cNvPr>
          <p:cNvGraphicFramePr>
            <a:graphicFrameLocks noGrp="1"/>
          </p:cNvGraphicFramePr>
          <p:nvPr>
            <p:ph/>
            <p:extLst>
              <p:ext uri="{D42A27DB-BD31-4B8C-83A1-F6EECF244321}">
                <p14:modId xmlns:p14="http://schemas.microsoft.com/office/powerpoint/2010/main" val="2908410761"/>
              </p:ext>
            </p:extLst>
          </p:nvPr>
        </p:nvGraphicFramePr>
        <p:xfrm>
          <a:off x="381000" y="947520"/>
          <a:ext cx="10972800" cy="5218508"/>
        </p:xfrm>
        <a:graphic>
          <a:graphicData uri="http://schemas.openxmlformats.org/drawingml/2006/table">
            <a:tbl>
              <a:tblPr firstRow="1" bandRow="1">
                <a:tableStyleId>{5C22544A-7EE6-4342-B048-85BDC9FD1C3A}</a:tableStyleId>
              </a:tblPr>
              <a:tblGrid>
                <a:gridCol w="348519">
                  <a:extLst>
                    <a:ext uri="{9D8B030D-6E8A-4147-A177-3AD203B41FA5}">
                      <a16:colId xmlns:a16="http://schemas.microsoft.com/office/drawing/2014/main" val="679766930"/>
                    </a:ext>
                  </a:extLst>
                </a:gridCol>
                <a:gridCol w="995754">
                  <a:extLst>
                    <a:ext uri="{9D8B030D-6E8A-4147-A177-3AD203B41FA5}">
                      <a16:colId xmlns:a16="http://schemas.microsoft.com/office/drawing/2014/main" val="1099639746"/>
                    </a:ext>
                  </a:extLst>
                </a:gridCol>
                <a:gridCol w="1344306">
                  <a:extLst>
                    <a:ext uri="{9D8B030D-6E8A-4147-A177-3AD203B41FA5}">
                      <a16:colId xmlns:a16="http://schemas.microsoft.com/office/drawing/2014/main" val="2971848063"/>
                    </a:ext>
                  </a:extLst>
                </a:gridCol>
                <a:gridCol w="1731021">
                  <a:extLst>
                    <a:ext uri="{9D8B030D-6E8A-4147-A177-3AD203B41FA5}">
                      <a16:colId xmlns:a16="http://schemas.microsoft.com/office/drawing/2014/main" val="1961763157"/>
                    </a:ext>
                  </a:extLst>
                </a:gridCol>
                <a:gridCol w="990600">
                  <a:extLst>
                    <a:ext uri="{9D8B030D-6E8A-4147-A177-3AD203B41FA5}">
                      <a16:colId xmlns:a16="http://schemas.microsoft.com/office/drawing/2014/main" val="1813113096"/>
                    </a:ext>
                  </a:extLst>
                </a:gridCol>
                <a:gridCol w="2555958">
                  <a:extLst>
                    <a:ext uri="{9D8B030D-6E8A-4147-A177-3AD203B41FA5}">
                      <a16:colId xmlns:a16="http://schemas.microsoft.com/office/drawing/2014/main" val="1150255901"/>
                    </a:ext>
                  </a:extLst>
                </a:gridCol>
                <a:gridCol w="3006642">
                  <a:extLst>
                    <a:ext uri="{9D8B030D-6E8A-4147-A177-3AD203B41FA5}">
                      <a16:colId xmlns:a16="http://schemas.microsoft.com/office/drawing/2014/main" val="2906610028"/>
                    </a:ext>
                  </a:extLst>
                </a:gridCol>
              </a:tblGrid>
              <a:tr h="951053">
                <a:tc>
                  <a:txBody>
                    <a:bodyPr/>
                    <a:lstStyle/>
                    <a:p>
                      <a:r>
                        <a:rPr lang="en-US" sz="1400" dirty="0">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a:ea typeface="Times New Roman"/>
                          <a:cs typeface="Times New Roman"/>
                          <a:sym typeface="Times New Roman"/>
                        </a:rPr>
                        <a:t>Publisher/Journal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Title</a:t>
                      </a:r>
                      <a:endParaRPr lang="en-US" sz="1600" dirty="0">
                        <a:latin typeface="Times New Roman" panose="02020603050405020304" pitchFamily="18" charset="0"/>
                        <a:ea typeface="Times New Roman"/>
                        <a:cs typeface="Times New Roman" panose="02020603050405020304" pitchFamily="18" charset="0"/>
                        <a:sym typeface="Times New Roman"/>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a:ea typeface="Times New Roman"/>
                          <a:cs typeface="Times New Roman"/>
                          <a:sym typeface="Times New Roman"/>
                        </a:rPr>
                        <a:t>Authors Name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a:ea typeface="Times New Roman"/>
                          <a:cs typeface="Times New Roman"/>
                          <a:sym typeface="Times New Roman"/>
                        </a:rPr>
                        <a:t>Year of publication</a:t>
                      </a:r>
                    </a:p>
                    <a:p>
                      <a:endParaRPr lang="en-IN" dirty="0"/>
                    </a:p>
                  </a:txBody>
                  <a:tcPr/>
                </a:tc>
                <a:tc>
                  <a:txBody>
                    <a:bodyPr/>
                    <a:lstStyle/>
                    <a:p>
                      <a:r>
                        <a:rPr lang="en-IN" sz="1600" dirty="0">
                          <a:latin typeface="Times New Roman" panose="02020603050405020304" pitchFamily="18" charset="0"/>
                          <a:cs typeface="Times New Roman" panose="02020603050405020304" pitchFamily="18" charset="0"/>
                        </a:rPr>
                        <a:t>Summary of paper</a:t>
                      </a:r>
                    </a:p>
                  </a:txBody>
                  <a:tcPr/>
                </a:tc>
                <a:tc>
                  <a:txBody>
                    <a:bodyPr/>
                    <a:lstStyle/>
                    <a:p>
                      <a:r>
                        <a:rPr lang="en-US" sz="1600" dirty="0">
                          <a:latin typeface="Times New Roman" panose="02020603050405020304" pitchFamily="18" charset="0"/>
                          <a:cs typeface="Times New Roman" panose="02020603050405020304" pitchFamily="18" charset="0"/>
                        </a:rPr>
                        <a:t>Limitations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54903823"/>
                  </a:ext>
                </a:extLst>
              </a:tr>
              <a:tr h="4121228">
                <a:tc>
                  <a:txBody>
                    <a:bodyPr/>
                    <a:lstStyle/>
                    <a:p>
                      <a:r>
                        <a:rPr lang="en-US" dirty="0"/>
                        <a:t>1</a:t>
                      </a:r>
                      <a:endParaRPr lang="en-IN" dirty="0"/>
                    </a:p>
                  </a:txBody>
                  <a:tcPr/>
                </a:tc>
                <a:tc>
                  <a:txBody>
                    <a:bodyPr/>
                    <a:lstStyle/>
                    <a:p>
                      <a:r>
                        <a:rPr lang="en-IN" dirty="0">
                          <a:latin typeface="Times New Roman" panose="02020603050405020304" pitchFamily="18" charset="0"/>
                          <a:cs typeface="Times New Roman" panose="02020603050405020304" pitchFamily="18" charset="0"/>
                        </a:rPr>
                        <a:t>Elsevier</a:t>
                      </a:r>
                    </a:p>
                  </a:txBody>
                  <a:tcPr/>
                </a:tc>
                <a:tc>
                  <a:txBody>
                    <a:bodyPr/>
                    <a:lstStyle/>
                    <a:p>
                      <a:r>
                        <a:rPr lang="en-IN" dirty="0">
                          <a:latin typeface="Times New Roman" panose="02020603050405020304" pitchFamily="18" charset="0"/>
                          <a:cs typeface="Times New Roman" panose="02020603050405020304" pitchFamily="18" charset="0"/>
                        </a:rPr>
                        <a:t>Land Use Regression</a:t>
                      </a:r>
                    </a:p>
                    <a:p>
                      <a:r>
                        <a:rPr lang="en-IN" dirty="0">
                          <a:latin typeface="Times New Roman" panose="02020603050405020304" pitchFamily="18" charset="0"/>
                          <a:cs typeface="Times New Roman" panose="02020603050405020304" pitchFamily="18" charset="0"/>
                        </a:rPr>
                        <a:t>Modelling of NO2 in </a:t>
                      </a:r>
                      <a:r>
                        <a:rPr lang="en-IN" dirty="0" err="1">
                          <a:latin typeface="Times New Roman" panose="02020603050405020304" pitchFamily="18" charset="0"/>
                          <a:cs typeface="Times New Roman" panose="02020603050405020304" pitchFamily="18" charset="0"/>
                        </a:rPr>
                        <a:t>sao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Paulo,Brazil</a:t>
                      </a:r>
                      <a:r>
                        <a:rPr lang="en-IN" dirty="0">
                          <a:latin typeface="Times New Roman" panose="02020603050405020304" pitchFamily="18" charset="0"/>
                          <a:cs typeface="Times New Roman" panose="02020603050405020304" pitchFamily="18" charset="0"/>
                        </a:rPr>
                        <a:t>.</a:t>
                      </a:r>
                    </a:p>
                  </a:txBody>
                  <a:tcPr/>
                </a:tc>
                <a:tc>
                  <a:txBody>
                    <a:bodyPr/>
                    <a:lstStyle/>
                    <a:p>
                      <a:r>
                        <a:rPr lang="en-IN" dirty="0"/>
                        <a:t>1.</a:t>
                      </a:r>
                      <a:r>
                        <a:rPr lang="en-IN" dirty="0">
                          <a:latin typeface="Times New Roman" panose="02020603050405020304" pitchFamily="18" charset="0"/>
                          <a:cs typeface="Times New Roman" panose="02020603050405020304" pitchFamily="18" charset="0"/>
                        </a:rPr>
                        <a:t>Ornella </a:t>
                      </a:r>
                      <a:r>
                        <a:rPr lang="en-IN" dirty="0" err="1">
                          <a:latin typeface="Times New Roman" panose="02020603050405020304" pitchFamily="18" charset="0"/>
                          <a:cs typeface="Times New Roman" panose="02020603050405020304" pitchFamily="18" charset="0"/>
                        </a:rPr>
                        <a:t>Luminati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2.Bartolomeu Ledebur       de </a:t>
                      </a:r>
                      <a:r>
                        <a:rPr lang="en-IN" dirty="0" err="1">
                          <a:latin typeface="Times New Roman" panose="02020603050405020304" pitchFamily="18" charset="0"/>
                          <a:cs typeface="Times New Roman" panose="02020603050405020304" pitchFamily="18" charset="0"/>
                        </a:rPr>
                        <a:t>Antas</a:t>
                      </a:r>
                      <a:r>
                        <a:rPr lang="en-IN" dirty="0">
                          <a:latin typeface="Times New Roman" panose="02020603050405020304" pitchFamily="18" charset="0"/>
                          <a:cs typeface="Times New Roman" panose="02020603050405020304" pitchFamily="18" charset="0"/>
                        </a:rPr>
                        <a:t> de Campos</a:t>
                      </a:r>
                    </a:p>
                    <a:p>
                      <a:r>
                        <a:rPr lang="en-IN" dirty="0">
                          <a:latin typeface="Times New Roman" panose="02020603050405020304" pitchFamily="18" charset="0"/>
                          <a:cs typeface="Times New Roman" panose="02020603050405020304" pitchFamily="18" charset="0"/>
                        </a:rPr>
                        <a:t>3.Benjamini Fluckiger</a:t>
                      </a:r>
                    </a:p>
                    <a:p>
                      <a:r>
                        <a:rPr lang="en-IN" dirty="0">
                          <a:latin typeface="Times New Roman" panose="02020603050405020304" pitchFamily="18" charset="0"/>
                          <a:cs typeface="Times New Roman" panose="02020603050405020304" pitchFamily="18" charset="0"/>
                        </a:rPr>
                        <a:t>4.Alexandra Brentani</a:t>
                      </a:r>
                    </a:p>
                    <a:p>
                      <a:r>
                        <a:rPr lang="en-IN" dirty="0">
                          <a:latin typeface="Times New Roman" panose="02020603050405020304" pitchFamily="18" charset="0"/>
                          <a:cs typeface="Times New Roman" panose="02020603050405020304" pitchFamily="18" charset="0"/>
                        </a:rPr>
                        <a:t>5.Martin </a:t>
                      </a:r>
                      <a:r>
                        <a:rPr lang="en-IN" dirty="0" err="1">
                          <a:latin typeface="Times New Roman" panose="02020603050405020304" pitchFamily="18" charset="0"/>
                          <a:cs typeface="Times New Roman" panose="02020603050405020304" pitchFamily="18" charset="0"/>
                        </a:rPr>
                        <a:t>Roosli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6.Gunther Fink</a:t>
                      </a:r>
                    </a:p>
                    <a:p>
                      <a:r>
                        <a:rPr lang="en-IN" dirty="0">
                          <a:latin typeface="Times New Roman" panose="02020603050405020304" pitchFamily="18" charset="0"/>
                          <a:cs typeface="Times New Roman" panose="02020603050405020304" pitchFamily="18" charset="0"/>
                        </a:rPr>
                        <a:t>7.Kees de </a:t>
                      </a:r>
                      <a:r>
                        <a:rPr lang="en-IN" dirty="0" err="1">
                          <a:latin typeface="Times New Roman" panose="02020603050405020304" pitchFamily="18" charset="0"/>
                          <a:cs typeface="Times New Roman" panose="02020603050405020304" pitchFamily="18" charset="0"/>
                        </a:rPr>
                        <a:t>Hoogh</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2021</a:t>
                      </a:r>
                    </a:p>
                  </a:txBody>
                  <a:tcPr/>
                </a:tc>
                <a:tc>
                  <a:txBody>
                    <a:bodyPr/>
                    <a:lstStyle/>
                    <a:p>
                      <a:r>
                        <a:rPr lang="en-IN" dirty="0">
                          <a:latin typeface="Times New Roman" panose="02020603050405020304" pitchFamily="18" charset="0"/>
                          <a:cs typeface="Times New Roman" panose="02020603050405020304" pitchFamily="18" charset="0"/>
                        </a:rPr>
                        <a:t>This paper focuses on finding out No2 Concentration on 3 different seasons(Winter ,summer , Annual)they used Land Use Regression(LUR).The results were ,Winter season has more No2 Concentration than any other season.</a:t>
                      </a:r>
                    </a:p>
                  </a:txBody>
                  <a:tcPr/>
                </a:tc>
                <a:tc>
                  <a:txBody>
                    <a:bodyPr/>
                    <a:lstStyle/>
                    <a:p>
                      <a:r>
                        <a:rPr lang="en-US" dirty="0">
                          <a:latin typeface="Times New Roman" panose="02020603050405020304" pitchFamily="18" charset="0"/>
                          <a:cs typeface="Times New Roman" panose="02020603050405020304" pitchFamily="18" charset="0"/>
                        </a:rPr>
                        <a:t>In this paper they have considered 80 cities and limited ground based factors like Road side , fuel stations, bus stops which are in 100 meter distant with the cities they have selected.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0785929"/>
                  </a:ext>
                </a:extLst>
              </a:tr>
            </a:tbl>
          </a:graphicData>
        </a:graphic>
      </p:graphicFrame>
    </p:spTree>
    <p:extLst>
      <p:ext uri="{BB962C8B-B14F-4D97-AF65-F5344CB8AC3E}">
        <p14:creationId xmlns:p14="http://schemas.microsoft.com/office/powerpoint/2010/main" val="99830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rtl="0">
              <a:lnSpc>
                <a:spcPct val="90000"/>
              </a:lnSpc>
              <a:spcBef>
                <a:spcPts val="1001"/>
              </a:spcBef>
              <a:buClr>
                <a:srgbClr val="000000"/>
              </a:buClr>
              <a:buFont typeface="Wingdings" charset="2"/>
              <a:buChar char=""/>
            </a:pPr>
            <a:r>
              <a:rPr lang="en-IN" sz="2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We use Dark Channel Prior Algorithm and Convolutional Neural Network Algorithm to convert a Hazy satellite image to Dehaze satellite Image.</a:t>
            </a:r>
          </a:p>
          <a:p>
            <a:pPr marL="457200" indent="-457200" algn="just" rtl="0">
              <a:lnSpc>
                <a:spcPct val="90000"/>
              </a:lnSpc>
              <a:spcBef>
                <a:spcPts val="1001"/>
              </a:spcBef>
              <a:buClr>
                <a:srgbClr val="000000"/>
              </a:buClr>
              <a:buFont typeface="Wingdings" charset="2"/>
              <a:buChar char=""/>
            </a:pPr>
            <a:r>
              <a:rPr lang="en-IN" sz="2800" dirty="0">
                <a:solidFill>
                  <a:schemeClr val="tx1"/>
                </a:solidFill>
                <a:latin typeface="Times New Roman" panose="02020603050405020304" pitchFamily="18" charset="0"/>
                <a:ea typeface="Calibri"/>
                <a:cs typeface="Times New Roman" panose="02020603050405020304" pitchFamily="18" charset="0"/>
                <a:sym typeface="Calibri"/>
              </a:rPr>
              <a:t>We thoroughly compare the evaluation of these two algorithms in terms of some metrics like PSNR, MAE to find the best among these two algorithms.</a:t>
            </a:r>
            <a:endParaRPr lang="en-IN" sz="28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a:p>
            <a:pPr algn="just" rtl="0">
              <a:lnSpc>
                <a:spcPct val="90000"/>
              </a:lnSpc>
              <a:spcBef>
                <a:spcPts val="1001"/>
              </a:spcBef>
              <a:buClr>
                <a:srgbClr val="000000"/>
              </a:buClr>
            </a:pPr>
            <a:endParaRPr lang="en-US" sz="2800" b="0" strike="noStrike"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a:solidFill>
                  <a:srgbClr val="FFFFFF"/>
                </a:solidFill>
                <a:latin typeface="Times New Roman"/>
              </a:rPr>
              <a:t> Reference</a:t>
            </a:r>
            <a:r>
              <a:rPr lang="en-US" sz="4400" b="0" strike="noStrike" spc="-1">
                <a:solidFill>
                  <a:srgbClr val="FFFFFF"/>
                </a:solidFill>
                <a:latin typeface="Times New Roman"/>
              </a:rPr>
              <a:t>s</a:t>
            </a:r>
            <a:endParaRPr lang="en-US" sz="4400" b="0" strike="noStrike" spc="-1">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577800" indent="-577800" algn="just">
              <a:lnSpc>
                <a:spcPct val="90000"/>
              </a:lnSpc>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[1]. </a:t>
            </a:r>
            <a:r>
              <a:rPr lang="en-IN" sz="2800" dirty="0" err="1">
                <a:latin typeface="Times New Roman" panose="02020603050405020304" pitchFamily="18" charset="0"/>
                <a:cs typeface="Times New Roman" panose="02020603050405020304" pitchFamily="18" charset="0"/>
              </a:rPr>
              <a:t>Jisnu</a:t>
            </a:r>
            <a:r>
              <a:rPr lang="en-IN" sz="2800" dirty="0">
                <a:latin typeface="Times New Roman" panose="02020603050405020304" pitchFamily="18" charset="0"/>
                <a:cs typeface="Times New Roman" panose="02020603050405020304" pitchFamily="18" charset="0"/>
              </a:rPr>
              <a:t>, K.K.&amp; Meena, </a:t>
            </a:r>
            <a:r>
              <a:rPr lang="en-IN" sz="2800" dirty="0" err="1">
                <a:latin typeface="Times New Roman" panose="02020603050405020304" pitchFamily="18" charset="0"/>
                <a:cs typeface="Times New Roman" panose="02020603050405020304" pitchFamily="18" charset="0"/>
              </a:rPr>
              <a:t>G.“Image</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DeHazing</a:t>
            </a:r>
            <a:r>
              <a:rPr lang="en-IN" sz="2800" dirty="0">
                <a:latin typeface="Times New Roman" panose="02020603050405020304" pitchFamily="18" charset="0"/>
                <a:cs typeface="Times New Roman" panose="02020603050405020304" pitchFamily="18" charset="0"/>
              </a:rPr>
              <a:t> Using Deep Learning Techniques”, International Conference on Computational Intelligence and Data Science(ICCIDS ) , </a:t>
            </a:r>
            <a:r>
              <a:rPr lang="en-US" sz="2800" b="0" strike="noStrike" spc="-1" dirty="0">
                <a:solidFill>
                  <a:srgbClr val="000000"/>
                </a:solidFill>
                <a:latin typeface="Times New Roman" panose="02020603050405020304" pitchFamily="18" charset="0"/>
                <a:cs typeface="Times New Roman" panose="02020603050405020304" pitchFamily="18" charset="0"/>
              </a:rPr>
              <a:t> </a:t>
            </a:r>
            <a:r>
              <a:rPr lang="en-US" sz="2800" b="0" strike="noStrike" spc="-1">
                <a:solidFill>
                  <a:srgbClr val="000000"/>
                </a:solidFill>
                <a:latin typeface="Times New Roman" panose="02020603050405020304" pitchFamily="18" charset="0"/>
                <a:cs typeface="Times New Roman" panose="02020603050405020304" pitchFamily="18" charset="0"/>
              </a:rPr>
              <a:t>2020.</a:t>
            </a:r>
          </a:p>
          <a:p>
            <a:pPr marL="577800" indent="-577800" algn="just">
              <a:lnSpc>
                <a:spcPct val="90000"/>
              </a:lnSpc>
              <a:spcBef>
                <a:spcPts val="1001"/>
              </a:spcBef>
              <a:tabLst>
                <a:tab pos="0" algn="l"/>
              </a:tabLst>
            </a:pPr>
            <a:endParaRPr lang="en-US" sz="2800" b="0" strike="noStrike" spc="-1" dirty="0">
              <a:solidFill>
                <a:srgbClr val="000000"/>
              </a:solidFill>
              <a:latin typeface="Times New Roman" panose="02020603050405020304" pitchFamily="18" charset="0"/>
              <a:cs typeface="Times New Roman" panose="02020603050405020304" pitchFamily="18" charset="0"/>
            </a:endParaRPr>
          </a:p>
          <a:p>
            <a:r>
              <a:rPr lang="en-US" sz="2800" b="0" strike="noStrike" spc="-1" dirty="0">
                <a:solidFill>
                  <a:srgbClr val="000000"/>
                </a:solidFill>
                <a:latin typeface="Times New Roman" panose="02020603050405020304" pitchFamily="18" charset="0"/>
                <a:cs typeface="Times New Roman" panose="02020603050405020304" pitchFamily="18" charset="0"/>
              </a:rPr>
              <a:t>[2].</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Zhijie</a:t>
            </a:r>
            <a:r>
              <a:rPr lang="en-IN" sz="2800" dirty="0">
                <a:latin typeface="Times New Roman" panose="02020603050405020304" pitchFamily="18" charset="0"/>
                <a:cs typeface="Times New Roman" panose="02020603050405020304" pitchFamily="18" charset="0"/>
              </a:rPr>
              <a:t> He , Cailan Gong, Yong Hu &amp; Lan Li (2022). “Remote sensing Image         dehazing based on Attention Convolutional Neural Network”, IEEE Access, 2022.</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Ornella </a:t>
            </a:r>
            <a:r>
              <a:rPr lang="en-IN" sz="2800" dirty="0" err="1">
                <a:latin typeface="Times New Roman" panose="02020603050405020304" pitchFamily="18" charset="0"/>
                <a:cs typeface="Times New Roman" panose="02020603050405020304" pitchFamily="18" charset="0"/>
              </a:rPr>
              <a:t>Luminati</a:t>
            </a:r>
            <a:r>
              <a:rPr lang="en-IN" sz="2800" dirty="0">
                <a:latin typeface="Times New Roman" panose="02020603050405020304" pitchFamily="18" charset="0"/>
                <a:cs typeface="Times New Roman" panose="02020603050405020304" pitchFamily="18" charset="0"/>
              </a:rPr>
              <a:t>, Bartolomeu Ledebur de </a:t>
            </a:r>
            <a:r>
              <a:rPr lang="en-IN" sz="2800" dirty="0" err="1">
                <a:latin typeface="Times New Roman" panose="02020603050405020304" pitchFamily="18" charset="0"/>
                <a:cs typeface="Times New Roman" panose="02020603050405020304" pitchFamily="18" charset="0"/>
              </a:rPr>
              <a:t>Antas</a:t>
            </a:r>
            <a:r>
              <a:rPr lang="en-IN" sz="2800" dirty="0">
                <a:latin typeface="Times New Roman" panose="02020603050405020304" pitchFamily="18" charset="0"/>
                <a:cs typeface="Times New Roman" panose="02020603050405020304" pitchFamily="18" charset="0"/>
              </a:rPr>
              <a:t> de </a:t>
            </a:r>
            <a:r>
              <a:rPr lang="en-IN" sz="2800" dirty="0" err="1">
                <a:latin typeface="Times New Roman" panose="02020603050405020304" pitchFamily="18" charset="0"/>
                <a:cs typeface="Times New Roman" panose="02020603050405020304" pitchFamily="18" charset="0"/>
              </a:rPr>
              <a:t>Campos,Benjamini</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Fluckiger,Alexandra</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Brentani,Martin</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Roosli,Gunther</a:t>
            </a:r>
            <a:r>
              <a:rPr lang="en-IN" sz="2800" dirty="0">
                <a:latin typeface="Times New Roman" panose="02020603050405020304" pitchFamily="18" charset="0"/>
                <a:cs typeface="Times New Roman" panose="02020603050405020304" pitchFamily="18" charset="0"/>
              </a:rPr>
              <a:t> Fink &amp;</a:t>
            </a:r>
            <a:r>
              <a:rPr lang="en-IN" sz="2800" dirty="0" err="1">
                <a:latin typeface="Times New Roman" panose="02020603050405020304" pitchFamily="18" charset="0"/>
                <a:cs typeface="Times New Roman" panose="02020603050405020304" pitchFamily="18" charset="0"/>
              </a:rPr>
              <a:t>Kees</a:t>
            </a:r>
            <a:r>
              <a:rPr lang="en-IN" sz="2800" dirty="0">
                <a:latin typeface="Times New Roman" panose="02020603050405020304" pitchFamily="18" charset="0"/>
                <a:cs typeface="Times New Roman" panose="02020603050405020304" pitchFamily="18" charset="0"/>
              </a:rPr>
              <a:t> de </a:t>
            </a:r>
            <a:r>
              <a:rPr lang="en-IN" sz="2800" dirty="0" err="1">
                <a:latin typeface="Times New Roman" panose="02020603050405020304" pitchFamily="18" charset="0"/>
                <a:cs typeface="Times New Roman" panose="02020603050405020304" pitchFamily="18" charset="0"/>
              </a:rPr>
              <a:t>Hoogh</a:t>
            </a:r>
            <a:r>
              <a:rPr lang="en-IN" sz="2800" dirty="0">
                <a:latin typeface="Times New Roman" panose="02020603050405020304" pitchFamily="18" charset="0"/>
                <a:cs typeface="Times New Roman" panose="02020603050405020304" pitchFamily="18" charset="0"/>
              </a:rPr>
              <a:t> “Land Use Regression Modelling of NO2 in </a:t>
            </a:r>
            <a:r>
              <a:rPr lang="en-IN" sz="2800" dirty="0" err="1">
                <a:latin typeface="Times New Roman" panose="02020603050405020304" pitchFamily="18" charset="0"/>
                <a:cs typeface="Times New Roman" panose="02020603050405020304" pitchFamily="18" charset="0"/>
              </a:rPr>
              <a:t>sao</a:t>
            </a:r>
            <a:r>
              <a:rPr lang="en-IN" sz="2800" dirty="0">
                <a:latin typeface="Times New Roman" panose="02020603050405020304" pitchFamily="18" charset="0"/>
                <a:cs typeface="Times New Roman" panose="02020603050405020304" pitchFamily="18" charset="0"/>
              </a:rPr>
              <a:t> Paulo, </a:t>
            </a:r>
            <a:r>
              <a:rPr lang="en-IN" sz="2800" dirty="0" err="1">
                <a:latin typeface="Times New Roman" panose="02020603050405020304" pitchFamily="18" charset="0"/>
                <a:cs typeface="Times New Roman" panose="02020603050405020304" pitchFamily="18" charset="0"/>
              </a:rPr>
              <a:t>Brazil”,Elsevier</a:t>
            </a:r>
            <a:r>
              <a:rPr lang="en-IN" sz="2800" dirty="0">
                <a:latin typeface="Times New Roman" panose="02020603050405020304" pitchFamily="18" charset="0"/>
                <a:cs typeface="Times New Roman" panose="02020603050405020304" pitchFamily="18" charset="0"/>
              </a:rPr>
              <a:t>, 2021.</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3128</TotalTime>
  <Words>856</Words>
  <Application>Microsoft Office PowerPoint</Application>
  <PresentationFormat>Widescreen</PresentationFormat>
  <Paragraphs>107</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Courier New</vt:lpstr>
      <vt:lpstr>Symbol</vt:lpstr>
      <vt:lpstr>Times New Roman</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Nazreen Naz</cp:lastModifiedBy>
  <cp:revision>189</cp:revision>
  <dcterms:created xsi:type="dcterms:W3CDTF">2019-06-11T05:35:00Z</dcterms:created>
  <dcterms:modified xsi:type="dcterms:W3CDTF">2024-03-27T06:41:04Z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