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7" r:id="rId2"/>
    <p:sldId id="316" r:id="rId3"/>
    <p:sldId id="320" r:id="rId4"/>
    <p:sldId id="328" r:id="rId5"/>
    <p:sldId id="321" r:id="rId6"/>
    <p:sldId id="329" r:id="rId7"/>
    <p:sldId id="331" r:id="rId8"/>
    <p:sldId id="332" r:id="rId9"/>
    <p:sldId id="333" r:id="rId10"/>
    <p:sldId id="334" r:id="rId11"/>
    <p:sldId id="335" r:id="rId12"/>
    <p:sldId id="336" r:id="rId13"/>
    <p:sldId id="337" r:id="rId14"/>
    <p:sldId id="330" r:id="rId15"/>
    <p:sldId id="338"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1E87"/>
    <a:srgbClr val="E9A5D2"/>
    <a:srgbClr val="93257B"/>
    <a:srgbClr val="FFB9B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7" autoAdjust="0"/>
    <p:restoredTop sz="94672" autoAdjust="0"/>
  </p:normalViewPr>
  <p:slideViewPr>
    <p:cSldViewPr>
      <p:cViewPr varScale="1">
        <p:scale>
          <a:sx n="79" d="100"/>
          <a:sy n="79" d="100"/>
        </p:scale>
        <p:origin x="96"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C79187-2461-4D7D-AF72-69BA574BDC3D}"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8C11644F-B740-4B8F-85B8-814E3FF64122}">
      <dgm:prSet phldrT="[Text]"/>
      <dgm:spPr/>
      <dgm:t>
        <a:bodyPr/>
        <a:lstStyle/>
        <a:p>
          <a:r>
            <a:rPr lang="en-US" dirty="0"/>
            <a:t>Kalman filtering</a:t>
          </a:r>
          <a:endParaRPr lang="en-IN" dirty="0"/>
        </a:p>
      </dgm:t>
    </dgm:pt>
    <dgm:pt modelId="{42264604-DDB2-4D2A-A91D-90D6066AEE18}" type="parTrans" cxnId="{2DB783DA-E165-4506-8D2B-9186918263CF}">
      <dgm:prSet/>
      <dgm:spPr/>
      <dgm:t>
        <a:bodyPr/>
        <a:lstStyle/>
        <a:p>
          <a:endParaRPr lang="en-IN"/>
        </a:p>
      </dgm:t>
    </dgm:pt>
    <dgm:pt modelId="{6E622903-66FA-434B-9397-88090CFC7579}" type="sibTrans" cxnId="{2DB783DA-E165-4506-8D2B-9186918263CF}">
      <dgm:prSet/>
      <dgm:spPr/>
      <dgm:t>
        <a:bodyPr/>
        <a:lstStyle/>
        <a:p>
          <a:endParaRPr lang="en-IN"/>
        </a:p>
      </dgm:t>
    </dgm:pt>
    <dgm:pt modelId="{004F2226-0C63-4EBC-B090-23B3F1050EF9}">
      <dgm:prSet phldrT="[Text]"/>
      <dgm:spPr/>
      <dgm:t>
        <a:bodyPr/>
        <a:lstStyle/>
        <a:p>
          <a:r>
            <a:rPr lang="en-US" dirty="0"/>
            <a:t>Feature extraction</a:t>
          </a:r>
          <a:endParaRPr lang="en-IN" dirty="0"/>
        </a:p>
      </dgm:t>
    </dgm:pt>
    <dgm:pt modelId="{FE2D1E08-4C39-44D6-8D97-EFEF1B35C435}" type="parTrans" cxnId="{0B311CCF-15DD-467A-8F2D-55443C8A4C88}">
      <dgm:prSet/>
      <dgm:spPr/>
      <dgm:t>
        <a:bodyPr/>
        <a:lstStyle/>
        <a:p>
          <a:endParaRPr lang="en-IN"/>
        </a:p>
      </dgm:t>
    </dgm:pt>
    <dgm:pt modelId="{F2B0A513-5D1C-473E-BA77-074A64F52DCF}" type="sibTrans" cxnId="{0B311CCF-15DD-467A-8F2D-55443C8A4C88}">
      <dgm:prSet/>
      <dgm:spPr/>
      <dgm:t>
        <a:bodyPr/>
        <a:lstStyle/>
        <a:p>
          <a:endParaRPr lang="en-IN"/>
        </a:p>
      </dgm:t>
    </dgm:pt>
    <dgm:pt modelId="{C30B24D2-C5EA-4859-BC8D-4EF75208F98B}">
      <dgm:prSet phldrT="[Text]"/>
      <dgm:spPr/>
      <dgm:t>
        <a:bodyPr/>
        <a:lstStyle/>
        <a:p>
          <a:r>
            <a:rPr lang="en-US" dirty="0"/>
            <a:t>Signal processing</a:t>
          </a:r>
          <a:endParaRPr lang="en-IN" dirty="0"/>
        </a:p>
      </dgm:t>
    </dgm:pt>
    <dgm:pt modelId="{2ED65ECA-D3B2-4FC9-B4EA-6CA2037EED0E}" type="parTrans" cxnId="{31336BFC-64B7-4FB3-8B84-7BDBAB96AEF7}">
      <dgm:prSet/>
      <dgm:spPr/>
      <dgm:t>
        <a:bodyPr/>
        <a:lstStyle/>
        <a:p>
          <a:endParaRPr lang="en-IN"/>
        </a:p>
      </dgm:t>
    </dgm:pt>
    <dgm:pt modelId="{843EED7B-592C-48C5-A4A2-3FF5F1457345}" type="sibTrans" cxnId="{31336BFC-64B7-4FB3-8B84-7BDBAB96AEF7}">
      <dgm:prSet/>
      <dgm:spPr/>
      <dgm:t>
        <a:bodyPr/>
        <a:lstStyle/>
        <a:p>
          <a:endParaRPr lang="en-IN"/>
        </a:p>
      </dgm:t>
    </dgm:pt>
    <dgm:pt modelId="{353F654D-48B2-4637-822E-47E7952FC298}" type="pres">
      <dgm:prSet presAssocID="{73C79187-2461-4D7D-AF72-69BA574BDC3D}" presName="Name0" presStyleCnt="0">
        <dgm:presLayoutVars>
          <dgm:chMax val="7"/>
          <dgm:chPref val="7"/>
          <dgm:dir/>
          <dgm:animLvl val="lvl"/>
        </dgm:presLayoutVars>
      </dgm:prSet>
      <dgm:spPr/>
    </dgm:pt>
    <dgm:pt modelId="{35BECAC6-ADCF-48E1-B8D0-FEA768DDA254}" type="pres">
      <dgm:prSet presAssocID="{8C11644F-B740-4B8F-85B8-814E3FF64122}" presName="Accent1" presStyleCnt="0"/>
      <dgm:spPr/>
    </dgm:pt>
    <dgm:pt modelId="{B29C15BF-D5C1-4062-B63E-63ED5C6958A0}" type="pres">
      <dgm:prSet presAssocID="{8C11644F-B740-4B8F-85B8-814E3FF64122}" presName="Accent" presStyleLbl="node1" presStyleIdx="0" presStyleCnt="3"/>
      <dgm:spPr/>
    </dgm:pt>
    <dgm:pt modelId="{78214306-4E90-4F8E-8B12-393908DE82B9}" type="pres">
      <dgm:prSet presAssocID="{8C11644F-B740-4B8F-85B8-814E3FF64122}" presName="Parent1" presStyleLbl="revTx" presStyleIdx="0" presStyleCnt="3">
        <dgm:presLayoutVars>
          <dgm:chMax val="1"/>
          <dgm:chPref val="1"/>
          <dgm:bulletEnabled val="1"/>
        </dgm:presLayoutVars>
      </dgm:prSet>
      <dgm:spPr/>
    </dgm:pt>
    <dgm:pt modelId="{C56EC317-8A27-4C6E-9BB7-B4C21ACECCE2}" type="pres">
      <dgm:prSet presAssocID="{004F2226-0C63-4EBC-B090-23B3F1050EF9}" presName="Accent2" presStyleCnt="0"/>
      <dgm:spPr/>
    </dgm:pt>
    <dgm:pt modelId="{CC23998D-995B-4B8D-B86E-EBD5ABBDFF98}" type="pres">
      <dgm:prSet presAssocID="{004F2226-0C63-4EBC-B090-23B3F1050EF9}" presName="Accent" presStyleLbl="node1" presStyleIdx="1" presStyleCnt="3"/>
      <dgm:spPr/>
    </dgm:pt>
    <dgm:pt modelId="{C61FAF0D-2F13-4940-94F2-02DBF8FAD873}" type="pres">
      <dgm:prSet presAssocID="{004F2226-0C63-4EBC-B090-23B3F1050EF9}" presName="Parent2" presStyleLbl="revTx" presStyleIdx="1" presStyleCnt="3">
        <dgm:presLayoutVars>
          <dgm:chMax val="1"/>
          <dgm:chPref val="1"/>
          <dgm:bulletEnabled val="1"/>
        </dgm:presLayoutVars>
      </dgm:prSet>
      <dgm:spPr/>
    </dgm:pt>
    <dgm:pt modelId="{31BCB050-3265-4BF8-8B74-3EFFA7068512}" type="pres">
      <dgm:prSet presAssocID="{C30B24D2-C5EA-4859-BC8D-4EF75208F98B}" presName="Accent3" presStyleCnt="0"/>
      <dgm:spPr/>
    </dgm:pt>
    <dgm:pt modelId="{F83A1DE5-B8EF-440A-952E-DF2A7363E25B}" type="pres">
      <dgm:prSet presAssocID="{C30B24D2-C5EA-4859-BC8D-4EF75208F98B}" presName="Accent" presStyleLbl="node1" presStyleIdx="2" presStyleCnt="3"/>
      <dgm:spPr/>
    </dgm:pt>
    <dgm:pt modelId="{5B384AD9-3D9F-4FAA-901F-BB6D3F393BFA}" type="pres">
      <dgm:prSet presAssocID="{C30B24D2-C5EA-4859-BC8D-4EF75208F98B}" presName="Parent3" presStyleLbl="revTx" presStyleIdx="2" presStyleCnt="3">
        <dgm:presLayoutVars>
          <dgm:chMax val="1"/>
          <dgm:chPref val="1"/>
          <dgm:bulletEnabled val="1"/>
        </dgm:presLayoutVars>
      </dgm:prSet>
      <dgm:spPr/>
    </dgm:pt>
  </dgm:ptLst>
  <dgm:cxnLst>
    <dgm:cxn modelId="{FCB74F12-A5F0-4FD1-BD78-48E1513089B4}" type="presOf" srcId="{004F2226-0C63-4EBC-B090-23B3F1050EF9}" destId="{C61FAF0D-2F13-4940-94F2-02DBF8FAD873}" srcOrd="0" destOrd="0" presId="urn:microsoft.com/office/officeart/2009/layout/CircleArrowProcess"/>
    <dgm:cxn modelId="{095CFB1C-0D83-4FC5-88A1-5E1148DB0048}" type="presOf" srcId="{C30B24D2-C5EA-4859-BC8D-4EF75208F98B}" destId="{5B384AD9-3D9F-4FAA-901F-BB6D3F393BFA}" srcOrd="0" destOrd="0" presId="urn:microsoft.com/office/officeart/2009/layout/CircleArrowProcess"/>
    <dgm:cxn modelId="{5533942B-3760-43F3-97F5-62D2EAA8B998}" type="presOf" srcId="{8C11644F-B740-4B8F-85B8-814E3FF64122}" destId="{78214306-4E90-4F8E-8B12-393908DE82B9}" srcOrd="0" destOrd="0" presId="urn:microsoft.com/office/officeart/2009/layout/CircleArrowProcess"/>
    <dgm:cxn modelId="{8234FEB0-6CBD-47CE-9444-EB65C7298F27}" type="presOf" srcId="{73C79187-2461-4D7D-AF72-69BA574BDC3D}" destId="{353F654D-48B2-4637-822E-47E7952FC298}" srcOrd="0" destOrd="0" presId="urn:microsoft.com/office/officeart/2009/layout/CircleArrowProcess"/>
    <dgm:cxn modelId="{0B311CCF-15DD-467A-8F2D-55443C8A4C88}" srcId="{73C79187-2461-4D7D-AF72-69BA574BDC3D}" destId="{004F2226-0C63-4EBC-B090-23B3F1050EF9}" srcOrd="1" destOrd="0" parTransId="{FE2D1E08-4C39-44D6-8D97-EFEF1B35C435}" sibTransId="{F2B0A513-5D1C-473E-BA77-074A64F52DCF}"/>
    <dgm:cxn modelId="{2DB783DA-E165-4506-8D2B-9186918263CF}" srcId="{73C79187-2461-4D7D-AF72-69BA574BDC3D}" destId="{8C11644F-B740-4B8F-85B8-814E3FF64122}" srcOrd="0" destOrd="0" parTransId="{42264604-DDB2-4D2A-A91D-90D6066AEE18}" sibTransId="{6E622903-66FA-434B-9397-88090CFC7579}"/>
    <dgm:cxn modelId="{31336BFC-64B7-4FB3-8B84-7BDBAB96AEF7}" srcId="{73C79187-2461-4D7D-AF72-69BA574BDC3D}" destId="{C30B24D2-C5EA-4859-BC8D-4EF75208F98B}" srcOrd="2" destOrd="0" parTransId="{2ED65ECA-D3B2-4FC9-B4EA-6CA2037EED0E}" sibTransId="{843EED7B-592C-48C5-A4A2-3FF5F1457345}"/>
    <dgm:cxn modelId="{107728C0-2196-4FA3-8221-8639E5A1B104}" type="presParOf" srcId="{353F654D-48B2-4637-822E-47E7952FC298}" destId="{35BECAC6-ADCF-48E1-B8D0-FEA768DDA254}" srcOrd="0" destOrd="0" presId="urn:microsoft.com/office/officeart/2009/layout/CircleArrowProcess"/>
    <dgm:cxn modelId="{DDF519D3-B1EF-497A-9730-F0BB2F26D1E3}" type="presParOf" srcId="{35BECAC6-ADCF-48E1-B8D0-FEA768DDA254}" destId="{B29C15BF-D5C1-4062-B63E-63ED5C6958A0}" srcOrd="0" destOrd="0" presId="urn:microsoft.com/office/officeart/2009/layout/CircleArrowProcess"/>
    <dgm:cxn modelId="{0A18C85F-4D01-4076-9BA9-82DACCC0C1F2}" type="presParOf" srcId="{353F654D-48B2-4637-822E-47E7952FC298}" destId="{78214306-4E90-4F8E-8B12-393908DE82B9}" srcOrd="1" destOrd="0" presId="urn:microsoft.com/office/officeart/2009/layout/CircleArrowProcess"/>
    <dgm:cxn modelId="{70B0567D-8DB8-4A31-898E-506EFD798D7F}" type="presParOf" srcId="{353F654D-48B2-4637-822E-47E7952FC298}" destId="{C56EC317-8A27-4C6E-9BB7-B4C21ACECCE2}" srcOrd="2" destOrd="0" presId="urn:microsoft.com/office/officeart/2009/layout/CircleArrowProcess"/>
    <dgm:cxn modelId="{EFEE25DA-65FD-4F79-933A-0279FA959821}" type="presParOf" srcId="{C56EC317-8A27-4C6E-9BB7-B4C21ACECCE2}" destId="{CC23998D-995B-4B8D-B86E-EBD5ABBDFF98}" srcOrd="0" destOrd="0" presId="urn:microsoft.com/office/officeart/2009/layout/CircleArrowProcess"/>
    <dgm:cxn modelId="{BD678745-AE56-42C6-B74B-4F5A7BCEB7B9}" type="presParOf" srcId="{353F654D-48B2-4637-822E-47E7952FC298}" destId="{C61FAF0D-2F13-4940-94F2-02DBF8FAD873}" srcOrd="3" destOrd="0" presId="urn:microsoft.com/office/officeart/2009/layout/CircleArrowProcess"/>
    <dgm:cxn modelId="{16F05887-A93A-455B-9D59-F6832882D4B2}" type="presParOf" srcId="{353F654D-48B2-4637-822E-47E7952FC298}" destId="{31BCB050-3265-4BF8-8B74-3EFFA7068512}" srcOrd="4" destOrd="0" presId="urn:microsoft.com/office/officeart/2009/layout/CircleArrowProcess"/>
    <dgm:cxn modelId="{A0BC2E5F-5E7E-43A7-A8E5-026CBE3BA3E1}" type="presParOf" srcId="{31BCB050-3265-4BF8-8B74-3EFFA7068512}" destId="{F83A1DE5-B8EF-440A-952E-DF2A7363E25B}" srcOrd="0" destOrd="0" presId="urn:microsoft.com/office/officeart/2009/layout/CircleArrowProcess"/>
    <dgm:cxn modelId="{E864263E-DA16-4494-AF00-40F5A1B1FC65}" type="presParOf" srcId="{353F654D-48B2-4637-822E-47E7952FC298}" destId="{5B384AD9-3D9F-4FAA-901F-BB6D3F393BFA}" srcOrd="5" destOrd="0" presId="urn:microsoft.com/office/officeart/2009/layout/CircleArrow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C15BF-D5C1-4062-B63E-63ED5C6958A0}">
      <dsp:nvSpPr>
        <dsp:cNvPr id="0" name=""/>
        <dsp:cNvSpPr/>
      </dsp:nvSpPr>
      <dsp:spPr>
        <a:xfrm>
          <a:off x="1003466" y="0"/>
          <a:ext cx="879278" cy="87941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214306-4E90-4F8E-8B12-393908DE82B9}">
      <dsp:nvSpPr>
        <dsp:cNvPr id="0" name=""/>
        <dsp:cNvSpPr/>
      </dsp:nvSpPr>
      <dsp:spPr>
        <a:xfrm>
          <a:off x="1197815" y="317494"/>
          <a:ext cx="488597" cy="24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Kalman filtering</a:t>
          </a:r>
          <a:endParaRPr lang="en-IN" sz="800" kern="1200" dirty="0"/>
        </a:p>
      </dsp:txBody>
      <dsp:txXfrm>
        <a:off x="1197815" y="317494"/>
        <a:ext cx="488597" cy="244240"/>
      </dsp:txXfrm>
    </dsp:sp>
    <dsp:sp modelId="{CC23998D-995B-4B8D-B86E-EBD5ABBDFF98}">
      <dsp:nvSpPr>
        <dsp:cNvPr id="0" name=""/>
        <dsp:cNvSpPr/>
      </dsp:nvSpPr>
      <dsp:spPr>
        <a:xfrm>
          <a:off x="759249" y="505287"/>
          <a:ext cx="879278" cy="87941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1FAF0D-2F13-4940-94F2-02DBF8FAD873}">
      <dsp:nvSpPr>
        <dsp:cNvPr id="0" name=""/>
        <dsp:cNvSpPr/>
      </dsp:nvSpPr>
      <dsp:spPr>
        <a:xfrm>
          <a:off x="954589" y="825704"/>
          <a:ext cx="488597" cy="24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Feature extraction</a:t>
          </a:r>
          <a:endParaRPr lang="en-IN" sz="800" kern="1200" dirty="0"/>
        </a:p>
      </dsp:txBody>
      <dsp:txXfrm>
        <a:off x="954589" y="825704"/>
        <a:ext cx="488597" cy="244240"/>
      </dsp:txXfrm>
    </dsp:sp>
    <dsp:sp modelId="{F83A1DE5-B8EF-440A-952E-DF2A7363E25B}">
      <dsp:nvSpPr>
        <dsp:cNvPr id="0" name=""/>
        <dsp:cNvSpPr/>
      </dsp:nvSpPr>
      <dsp:spPr>
        <a:xfrm>
          <a:off x="1066047" y="1071041"/>
          <a:ext cx="755436" cy="755738"/>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84AD9-3D9F-4FAA-901F-BB6D3F393BFA}">
      <dsp:nvSpPr>
        <dsp:cNvPr id="0" name=""/>
        <dsp:cNvSpPr/>
      </dsp:nvSpPr>
      <dsp:spPr>
        <a:xfrm>
          <a:off x="1198971" y="1334645"/>
          <a:ext cx="488597" cy="24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Signal processing</a:t>
          </a:r>
          <a:endParaRPr lang="en-IN" sz="800" kern="1200" dirty="0"/>
        </a:p>
      </dsp:txBody>
      <dsp:txXfrm>
        <a:off x="1198971" y="1334645"/>
        <a:ext cx="488597" cy="244240"/>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E3D16EF-8A42-415C-9B20-FD12136F355D}" type="datetimeFigureOut">
              <a:rPr lang="en-US"/>
              <a:pPr>
                <a:defRPr/>
              </a:pPr>
              <a:t>4/25/2024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409FE1E-F7DF-477B-8035-2665A1391193}" type="slidenum">
              <a:rPr lang="en-US"/>
              <a:pPr>
                <a:defRPr/>
              </a:pPr>
              <a:t>‹#›</a:t>
            </a:fld>
            <a:endParaRPr lang="en-US" dirty="0"/>
          </a:p>
        </p:txBody>
      </p:sp>
    </p:spTree>
    <p:extLst>
      <p:ext uri="{BB962C8B-B14F-4D97-AF65-F5344CB8AC3E}">
        <p14:creationId xmlns:p14="http://schemas.microsoft.com/office/powerpoint/2010/main" val="164346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204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520065" indent="-200025">
              <a:defRPr>
                <a:solidFill>
                  <a:schemeClr val="tx1"/>
                </a:solidFill>
                <a:latin typeface="Calibri" pitchFamily="34" charset="0"/>
              </a:defRPr>
            </a:lvl2pPr>
            <a:lvl3pPr marL="800100" indent="-160020">
              <a:defRPr>
                <a:solidFill>
                  <a:schemeClr val="tx1"/>
                </a:solidFill>
                <a:latin typeface="Calibri" pitchFamily="34" charset="0"/>
              </a:defRPr>
            </a:lvl3pPr>
            <a:lvl4pPr marL="1120140" indent="-160020">
              <a:defRPr>
                <a:solidFill>
                  <a:schemeClr val="tx1"/>
                </a:solidFill>
                <a:latin typeface="Calibri" pitchFamily="34" charset="0"/>
              </a:defRPr>
            </a:lvl4pPr>
            <a:lvl5pPr marL="1440180" indent="-160020">
              <a:defRPr>
                <a:solidFill>
                  <a:schemeClr val="tx1"/>
                </a:solidFill>
                <a:latin typeface="Calibri" pitchFamily="34" charset="0"/>
              </a:defRPr>
            </a:lvl5pPr>
            <a:lvl6pPr marL="1760220" indent="-160020" fontAlgn="base">
              <a:spcBef>
                <a:spcPct val="0"/>
              </a:spcBef>
              <a:spcAft>
                <a:spcPct val="0"/>
              </a:spcAft>
              <a:defRPr>
                <a:solidFill>
                  <a:schemeClr val="tx1"/>
                </a:solidFill>
                <a:latin typeface="Calibri" pitchFamily="34" charset="0"/>
              </a:defRPr>
            </a:lvl6pPr>
            <a:lvl7pPr marL="2080260" indent="-160020" fontAlgn="base">
              <a:spcBef>
                <a:spcPct val="0"/>
              </a:spcBef>
              <a:spcAft>
                <a:spcPct val="0"/>
              </a:spcAft>
              <a:defRPr>
                <a:solidFill>
                  <a:schemeClr val="tx1"/>
                </a:solidFill>
                <a:latin typeface="Calibri" pitchFamily="34" charset="0"/>
              </a:defRPr>
            </a:lvl7pPr>
            <a:lvl8pPr marL="2400300" indent="-160020" fontAlgn="base">
              <a:spcBef>
                <a:spcPct val="0"/>
              </a:spcBef>
              <a:spcAft>
                <a:spcPct val="0"/>
              </a:spcAft>
              <a:defRPr>
                <a:solidFill>
                  <a:schemeClr val="tx1"/>
                </a:solidFill>
                <a:latin typeface="Calibri" pitchFamily="34" charset="0"/>
              </a:defRPr>
            </a:lvl8pPr>
            <a:lvl9pPr marL="2720340" indent="-16002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9D5D683-5EF7-40E5-947A-1A7985816CC8}" type="slidenum">
              <a:rPr lang="en-US" smtClean="0"/>
              <a:pPr fontAlgn="base">
                <a:spcBef>
                  <a:spcPct val="0"/>
                </a:spcBef>
                <a:spcAft>
                  <a:spcPct val="0"/>
                </a:spcAft>
                <a:defRPr/>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520065" indent="-200025">
              <a:defRPr>
                <a:solidFill>
                  <a:schemeClr val="tx1"/>
                </a:solidFill>
                <a:latin typeface="Calibri" pitchFamily="34" charset="0"/>
              </a:defRPr>
            </a:lvl2pPr>
            <a:lvl3pPr marL="800100" indent="-160020">
              <a:defRPr>
                <a:solidFill>
                  <a:schemeClr val="tx1"/>
                </a:solidFill>
                <a:latin typeface="Calibri" pitchFamily="34" charset="0"/>
              </a:defRPr>
            </a:lvl3pPr>
            <a:lvl4pPr marL="1120140" indent="-160020">
              <a:defRPr>
                <a:solidFill>
                  <a:schemeClr val="tx1"/>
                </a:solidFill>
                <a:latin typeface="Calibri" pitchFamily="34" charset="0"/>
              </a:defRPr>
            </a:lvl4pPr>
            <a:lvl5pPr marL="1440180" indent="-160020">
              <a:defRPr>
                <a:solidFill>
                  <a:schemeClr val="tx1"/>
                </a:solidFill>
                <a:latin typeface="Calibri" pitchFamily="34" charset="0"/>
              </a:defRPr>
            </a:lvl5pPr>
            <a:lvl6pPr marL="1760220" indent="-160020" fontAlgn="base">
              <a:spcBef>
                <a:spcPct val="0"/>
              </a:spcBef>
              <a:spcAft>
                <a:spcPct val="0"/>
              </a:spcAft>
              <a:defRPr>
                <a:solidFill>
                  <a:schemeClr val="tx1"/>
                </a:solidFill>
                <a:latin typeface="Calibri" pitchFamily="34" charset="0"/>
              </a:defRPr>
            </a:lvl6pPr>
            <a:lvl7pPr marL="2080260" indent="-160020" fontAlgn="base">
              <a:spcBef>
                <a:spcPct val="0"/>
              </a:spcBef>
              <a:spcAft>
                <a:spcPct val="0"/>
              </a:spcAft>
              <a:defRPr>
                <a:solidFill>
                  <a:schemeClr val="tx1"/>
                </a:solidFill>
                <a:latin typeface="Calibri" pitchFamily="34" charset="0"/>
              </a:defRPr>
            </a:lvl7pPr>
            <a:lvl8pPr marL="2400300" indent="-160020" fontAlgn="base">
              <a:spcBef>
                <a:spcPct val="0"/>
              </a:spcBef>
              <a:spcAft>
                <a:spcPct val="0"/>
              </a:spcAft>
              <a:defRPr>
                <a:solidFill>
                  <a:schemeClr val="tx1"/>
                </a:solidFill>
                <a:latin typeface="Calibri" pitchFamily="34" charset="0"/>
              </a:defRPr>
            </a:lvl8pPr>
            <a:lvl9pPr marL="2720340" indent="-16002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6F8E287-597C-4001-926E-B5E23B5AFB2F}"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92893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520065" indent="-200025">
              <a:defRPr>
                <a:solidFill>
                  <a:schemeClr val="tx1"/>
                </a:solidFill>
                <a:latin typeface="Calibri" pitchFamily="34" charset="0"/>
              </a:defRPr>
            </a:lvl2pPr>
            <a:lvl3pPr marL="800100" indent="-160020">
              <a:defRPr>
                <a:solidFill>
                  <a:schemeClr val="tx1"/>
                </a:solidFill>
                <a:latin typeface="Calibri" pitchFamily="34" charset="0"/>
              </a:defRPr>
            </a:lvl3pPr>
            <a:lvl4pPr marL="1120140" indent="-160020">
              <a:defRPr>
                <a:solidFill>
                  <a:schemeClr val="tx1"/>
                </a:solidFill>
                <a:latin typeface="Calibri" pitchFamily="34" charset="0"/>
              </a:defRPr>
            </a:lvl4pPr>
            <a:lvl5pPr marL="1440180" indent="-160020">
              <a:defRPr>
                <a:solidFill>
                  <a:schemeClr val="tx1"/>
                </a:solidFill>
                <a:latin typeface="Calibri" pitchFamily="34" charset="0"/>
              </a:defRPr>
            </a:lvl5pPr>
            <a:lvl6pPr marL="1760220" indent="-160020" fontAlgn="base">
              <a:spcBef>
                <a:spcPct val="0"/>
              </a:spcBef>
              <a:spcAft>
                <a:spcPct val="0"/>
              </a:spcAft>
              <a:defRPr>
                <a:solidFill>
                  <a:schemeClr val="tx1"/>
                </a:solidFill>
                <a:latin typeface="Calibri" pitchFamily="34" charset="0"/>
              </a:defRPr>
            </a:lvl6pPr>
            <a:lvl7pPr marL="2080260" indent="-160020" fontAlgn="base">
              <a:spcBef>
                <a:spcPct val="0"/>
              </a:spcBef>
              <a:spcAft>
                <a:spcPct val="0"/>
              </a:spcAft>
              <a:defRPr>
                <a:solidFill>
                  <a:schemeClr val="tx1"/>
                </a:solidFill>
                <a:latin typeface="Calibri" pitchFamily="34" charset="0"/>
              </a:defRPr>
            </a:lvl7pPr>
            <a:lvl8pPr marL="2400300" indent="-160020" fontAlgn="base">
              <a:spcBef>
                <a:spcPct val="0"/>
              </a:spcBef>
              <a:spcAft>
                <a:spcPct val="0"/>
              </a:spcAft>
              <a:defRPr>
                <a:solidFill>
                  <a:schemeClr val="tx1"/>
                </a:solidFill>
                <a:latin typeface="Calibri" pitchFamily="34" charset="0"/>
              </a:defRPr>
            </a:lvl8pPr>
            <a:lvl9pPr marL="2720340" indent="-16002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6F8E287-597C-4001-926E-B5E23B5AFB2F}" type="slidenum">
              <a:rPr lang="en-US" smtClean="0"/>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520065" indent="-200025">
              <a:defRPr>
                <a:solidFill>
                  <a:schemeClr val="tx1"/>
                </a:solidFill>
                <a:latin typeface="Calibri" pitchFamily="34" charset="0"/>
              </a:defRPr>
            </a:lvl2pPr>
            <a:lvl3pPr marL="800100" indent="-160020">
              <a:defRPr>
                <a:solidFill>
                  <a:schemeClr val="tx1"/>
                </a:solidFill>
                <a:latin typeface="Calibri" pitchFamily="34" charset="0"/>
              </a:defRPr>
            </a:lvl3pPr>
            <a:lvl4pPr marL="1120140" indent="-160020">
              <a:defRPr>
                <a:solidFill>
                  <a:schemeClr val="tx1"/>
                </a:solidFill>
                <a:latin typeface="Calibri" pitchFamily="34" charset="0"/>
              </a:defRPr>
            </a:lvl4pPr>
            <a:lvl5pPr marL="1440180" indent="-160020">
              <a:defRPr>
                <a:solidFill>
                  <a:schemeClr val="tx1"/>
                </a:solidFill>
                <a:latin typeface="Calibri" pitchFamily="34" charset="0"/>
              </a:defRPr>
            </a:lvl5pPr>
            <a:lvl6pPr marL="1760220" indent="-160020" fontAlgn="base">
              <a:spcBef>
                <a:spcPct val="0"/>
              </a:spcBef>
              <a:spcAft>
                <a:spcPct val="0"/>
              </a:spcAft>
              <a:defRPr>
                <a:solidFill>
                  <a:schemeClr val="tx1"/>
                </a:solidFill>
                <a:latin typeface="Calibri" pitchFamily="34" charset="0"/>
              </a:defRPr>
            </a:lvl6pPr>
            <a:lvl7pPr marL="2080260" indent="-160020" fontAlgn="base">
              <a:spcBef>
                <a:spcPct val="0"/>
              </a:spcBef>
              <a:spcAft>
                <a:spcPct val="0"/>
              </a:spcAft>
              <a:defRPr>
                <a:solidFill>
                  <a:schemeClr val="tx1"/>
                </a:solidFill>
                <a:latin typeface="Calibri" pitchFamily="34" charset="0"/>
              </a:defRPr>
            </a:lvl7pPr>
            <a:lvl8pPr marL="2400300" indent="-160020" fontAlgn="base">
              <a:spcBef>
                <a:spcPct val="0"/>
              </a:spcBef>
              <a:spcAft>
                <a:spcPct val="0"/>
              </a:spcAft>
              <a:defRPr>
                <a:solidFill>
                  <a:schemeClr val="tx1"/>
                </a:solidFill>
                <a:latin typeface="Calibri" pitchFamily="34" charset="0"/>
              </a:defRPr>
            </a:lvl8pPr>
            <a:lvl9pPr marL="2720340" indent="-16002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6F8E287-597C-4001-926E-B5E23B5AFB2F}"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155300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520065" indent="-200025">
              <a:defRPr>
                <a:solidFill>
                  <a:schemeClr val="tx1"/>
                </a:solidFill>
                <a:latin typeface="Calibri" pitchFamily="34" charset="0"/>
              </a:defRPr>
            </a:lvl2pPr>
            <a:lvl3pPr marL="800100" indent="-160020">
              <a:defRPr>
                <a:solidFill>
                  <a:schemeClr val="tx1"/>
                </a:solidFill>
                <a:latin typeface="Calibri" pitchFamily="34" charset="0"/>
              </a:defRPr>
            </a:lvl3pPr>
            <a:lvl4pPr marL="1120140" indent="-160020">
              <a:defRPr>
                <a:solidFill>
                  <a:schemeClr val="tx1"/>
                </a:solidFill>
                <a:latin typeface="Calibri" pitchFamily="34" charset="0"/>
              </a:defRPr>
            </a:lvl4pPr>
            <a:lvl5pPr marL="1440180" indent="-160020">
              <a:defRPr>
                <a:solidFill>
                  <a:schemeClr val="tx1"/>
                </a:solidFill>
                <a:latin typeface="Calibri" pitchFamily="34" charset="0"/>
              </a:defRPr>
            </a:lvl5pPr>
            <a:lvl6pPr marL="1760220" indent="-160020" fontAlgn="base">
              <a:spcBef>
                <a:spcPct val="0"/>
              </a:spcBef>
              <a:spcAft>
                <a:spcPct val="0"/>
              </a:spcAft>
              <a:defRPr>
                <a:solidFill>
                  <a:schemeClr val="tx1"/>
                </a:solidFill>
                <a:latin typeface="Calibri" pitchFamily="34" charset="0"/>
              </a:defRPr>
            </a:lvl6pPr>
            <a:lvl7pPr marL="2080260" indent="-160020" fontAlgn="base">
              <a:spcBef>
                <a:spcPct val="0"/>
              </a:spcBef>
              <a:spcAft>
                <a:spcPct val="0"/>
              </a:spcAft>
              <a:defRPr>
                <a:solidFill>
                  <a:schemeClr val="tx1"/>
                </a:solidFill>
                <a:latin typeface="Calibri" pitchFamily="34" charset="0"/>
              </a:defRPr>
            </a:lvl7pPr>
            <a:lvl8pPr marL="2400300" indent="-160020" fontAlgn="base">
              <a:spcBef>
                <a:spcPct val="0"/>
              </a:spcBef>
              <a:spcAft>
                <a:spcPct val="0"/>
              </a:spcAft>
              <a:defRPr>
                <a:solidFill>
                  <a:schemeClr val="tx1"/>
                </a:solidFill>
                <a:latin typeface="Calibri" pitchFamily="34" charset="0"/>
              </a:defRPr>
            </a:lvl8pPr>
            <a:lvl9pPr marL="2720340" indent="-16002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6F8E287-597C-4001-926E-B5E23B5AFB2F}"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3752126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D417E4F-C46F-4C33-832A-AFF8D0425C6C}" type="datetimeFigureOut">
              <a:rPr lang="en-US"/>
              <a:pPr>
                <a:defRPr/>
              </a:pPr>
              <a:t>4/25/2024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2C69DEC-3324-465E-8609-FB7468C6F5A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385E4E4-00F7-4BA7-A3CD-53E41D9F1E0E}" type="datetimeFigureOut">
              <a:rPr lang="en-US"/>
              <a:pPr>
                <a:defRPr/>
              </a:pPr>
              <a:t>4/25/2024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87CC21-42EE-4E57-9FC3-CFACB74D2D1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053E7E-2257-458D-AA78-D8B21E091727}" type="datetimeFigureOut">
              <a:rPr lang="en-US"/>
              <a:pPr>
                <a:defRPr/>
              </a:pPr>
              <a:t>4/25/2024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0DBFAF-E716-49D6-8704-629C97C0E0C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8111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5D72C6-5448-4339-998A-E623C356172D}" type="datetimeFigureOut">
              <a:rPr lang="en-US"/>
              <a:pPr>
                <a:defRPr/>
              </a:pPr>
              <a:t>4/25/2024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80A3AD-D717-4688-9042-680A3B8B857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35C8F2-63BD-477C-87AD-F8CFFF6C5D51}" type="datetimeFigureOut">
              <a:rPr lang="en-US"/>
              <a:pPr>
                <a:defRPr/>
              </a:pPr>
              <a:t>4/25/2024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52DD297-0489-4274-8A2D-8541289001B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1762863-11BC-4DDB-99BA-18007A9571D1}" type="datetimeFigureOut">
              <a:rPr lang="en-US"/>
              <a:pPr>
                <a:defRPr/>
              </a:pPr>
              <a:t>4/25/2024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C23D5-027A-400A-A90D-A269EF53E2F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6C7B4EE-B968-4034-92D3-A9BC1023AF1E}" type="datetimeFigureOut">
              <a:rPr lang="en-US"/>
              <a:pPr>
                <a:defRPr/>
              </a:pPr>
              <a:t>4/25/2024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C694B5B-1C35-4E70-B46C-DB1B5EE6167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C8A410B-8580-4777-8537-2E1EC7AE5B4A}" type="datetimeFigureOut">
              <a:rPr lang="en-US"/>
              <a:pPr>
                <a:defRPr/>
              </a:pPr>
              <a:t>4/25/2024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87BB867-E40C-4861-8C5A-41EE59CA52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66405A-8E7F-4F9C-99E5-AF060F5C6B0C}" type="datetimeFigureOut">
              <a:rPr lang="en-US"/>
              <a:pPr>
                <a:defRPr/>
              </a:pPr>
              <a:t>4/25/2024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C91A3F-B399-44E5-8AA8-FAC1270306B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EC29CF-23A1-4C3C-A5AA-FBCF447291BF}" type="datetimeFigureOut">
              <a:rPr lang="en-US"/>
              <a:pPr>
                <a:defRPr/>
              </a:pPr>
              <a:t>4/25/2024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023506E-ABF4-4173-BDB9-7060F61EFA0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BA0D68-609B-4229-8D3E-33EE066CD553}" type="datetimeFigureOut">
              <a:rPr lang="en-US"/>
              <a:pPr>
                <a:defRPr/>
              </a:pPr>
              <a:t>4/25/2024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1AA14F-383F-4870-A995-C09DFF105C5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4A5F01-7FDA-4AD9-87BA-9D66C4D30DF5}" type="datetimeFigureOut">
              <a:rPr lang="en-US"/>
              <a:pPr>
                <a:defRPr/>
              </a:pPr>
              <a:t>4/25/2024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917F81C-4FDA-42D1-B673-7D5703C4154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2.xml"/><Relationship Id="rId4"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3.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5.jpg"/><Relationship Id="rId4" Type="http://schemas.openxmlformats.org/officeDocument/2006/relationships/image" Target="../media/image14.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2276872"/>
            <a:ext cx="12192000" cy="1296144"/>
          </a:xfrm>
          <a:prstGeom prst="rect">
            <a:avLst/>
          </a:prstGeom>
          <a:solidFill>
            <a:srgbClr val="93257B"/>
          </a:solidFill>
          <a:ln w="3240">
            <a:solidFill>
              <a:schemeClr val="bg1"/>
            </a:solidFill>
            <a:round/>
          </a:ln>
        </p:spPr>
        <p:style>
          <a:lnRef idx="2">
            <a:schemeClr val="accent1">
              <a:shade val="50000"/>
            </a:schemeClr>
          </a:lnRef>
          <a:fillRef idx="1">
            <a:schemeClr val="accent1"/>
          </a:fillRef>
          <a:effectRef idx="0">
            <a:schemeClr val="accent1"/>
          </a:effectRef>
          <a:fontRef idx="minor"/>
        </p:style>
      </p:sp>
      <p:sp>
        <p:nvSpPr>
          <p:cNvPr id="127" name="TextShape 2"/>
          <p:cNvSpPr txBox="1"/>
          <p:nvPr/>
        </p:nvSpPr>
        <p:spPr>
          <a:xfrm>
            <a:off x="0" y="2276872"/>
            <a:ext cx="12192000" cy="1214648"/>
          </a:xfrm>
          <a:prstGeom prst="rect">
            <a:avLst/>
          </a:prstGeom>
          <a:solidFill>
            <a:schemeClr val="accent3">
              <a:lumMod val="20000"/>
              <a:lumOff val="80000"/>
            </a:schemeClr>
          </a:solidFill>
          <a:ln w="9360">
            <a:noFill/>
          </a:ln>
        </p:spPr>
        <p:txBody>
          <a:bodyPr anchor="ctr">
            <a:normAutofit/>
          </a:bodyPr>
          <a:lstStyle/>
          <a:p>
            <a:pPr algn="ctr">
              <a:lnSpc>
                <a:spcPct val="100000"/>
              </a:lnSpc>
            </a:pPr>
            <a:r>
              <a:rPr lang="en-US" sz="2400" b="1" spc="-1" dirty="0">
                <a:solidFill>
                  <a:srgbClr val="93257B"/>
                </a:solidFill>
                <a:latin typeface="Calibri"/>
              </a:rPr>
              <a:t>“A PORTABLE DEVICE FOR MONITORING FOETAL MOVEMENT COUNT”</a:t>
            </a:r>
          </a:p>
        </p:txBody>
      </p:sp>
      <p:sp>
        <p:nvSpPr>
          <p:cNvPr id="129" name="CustomShape 4"/>
          <p:cNvSpPr/>
          <p:nvPr/>
        </p:nvSpPr>
        <p:spPr>
          <a:xfrm>
            <a:off x="-168696" y="3881941"/>
            <a:ext cx="4896544" cy="15121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1" spc="-1" dirty="0">
                <a:solidFill>
                  <a:srgbClr val="7030A0"/>
                </a:solidFill>
                <a:latin typeface="Arial" pitchFamily="34" charset="0"/>
                <a:cs typeface="Arial" pitchFamily="34" charset="0"/>
              </a:rPr>
              <a:t>Team Mentor</a:t>
            </a:r>
          </a:p>
          <a:p>
            <a:pPr algn="ctr">
              <a:lnSpc>
                <a:spcPct val="100000"/>
              </a:lnSpc>
            </a:pPr>
            <a:r>
              <a:rPr lang="en-IN" sz="3200" b="1" spc="-1" dirty="0">
                <a:solidFill>
                  <a:srgbClr val="93257B"/>
                </a:solidFill>
                <a:latin typeface="Times New Roman" panose="02020603050405020304" pitchFamily="18" charset="0"/>
                <a:cs typeface="Times New Roman" panose="02020603050405020304" pitchFamily="18" charset="0"/>
              </a:rPr>
              <a:t> </a:t>
            </a:r>
          </a:p>
          <a:p>
            <a:pPr marL="343080" indent="-342720" algn="ctr"/>
            <a:endParaRPr lang="en-IN" spc="-1" dirty="0">
              <a:latin typeface="Arial"/>
            </a:endParaRPr>
          </a:p>
          <a:p>
            <a:pPr marL="343080" indent="-342720" algn="ctr"/>
            <a:endParaRPr lang="en-IN" spc="-1" dirty="0">
              <a:latin typeface="Arial"/>
            </a:endParaRPr>
          </a:p>
        </p:txBody>
      </p:sp>
      <p:sp>
        <p:nvSpPr>
          <p:cNvPr id="3" name="CustomShape 4">
            <a:extLst>
              <a:ext uri="{FF2B5EF4-FFF2-40B4-BE49-F238E27FC236}">
                <a16:creationId xmlns:a16="http://schemas.microsoft.com/office/drawing/2014/main" id="{93698F61-797A-82C0-CFBE-AD4139BDBA54}"/>
              </a:ext>
            </a:extLst>
          </p:cNvPr>
          <p:cNvSpPr/>
          <p:nvPr/>
        </p:nvSpPr>
        <p:spPr>
          <a:xfrm>
            <a:off x="7282541" y="3881941"/>
            <a:ext cx="4896544" cy="15121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1" spc="-1" dirty="0">
                <a:solidFill>
                  <a:srgbClr val="7030A0"/>
                </a:solidFill>
                <a:latin typeface="Arial" pitchFamily="34" charset="0"/>
                <a:cs typeface="Arial" pitchFamily="34" charset="0"/>
              </a:rPr>
              <a:t>Team Members</a:t>
            </a:r>
          </a:p>
          <a:p>
            <a:pPr algn="ctr">
              <a:lnSpc>
                <a:spcPct val="100000"/>
              </a:lnSpc>
            </a:pPr>
            <a:endParaRPr lang="en-IN" sz="2000" b="1" spc="-1" dirty="0">
              <a:solidFill>
                <a:srgbClr val="7030A0"/>
              </a:solidFill>
              <a:latin typeface="Arial" pitchFamily="34" charset="0"/>
              <a:cs typeface="Arial" pitchFamily="34" charset="0"/>
            </a:endParaRPr>
          </a:p>
          <a:p>
            <a:pPr algn="ctr">
              <a:lnSpc>
                <a:spcPct val="100000"/>
              </a:lnSpc>
            </a:pPr>
            <a:r>
              <a:rPr lang="en-IN" b="1" spc="-1" dirty="0">
                <a:solidFill>
                  <a:srgbClr val="93257B"/>
                </a:solidFill>
                <a:latin typeface="Times New Roman" panose="02020603050405020304" pitchFamily="18" charset="0"/>
                <a:cs typeface="Times New Roman" panose="02020603050405020304" pitchFamily="18" charset="0"/>
              </a:rPr>
              <a:t> </a:t>
            </a:r>
            <a:endParaRPr lang="en-IN" spc="-1" dirty="0">
              <a:latin typeface="Arial"/>
            </a:endParaRPr>
          </a:p>
        </p:txBody>
      </p:sp>
      <p:pic>
        <p:nvPicPr>
          <p:cNvPr id="1032" name="Picture 8" descr="Image result for Foetus and Infant">
            <a:extLst>
              <a:ext uri="{FF2B5EF4-FFF2-40B4-BE49-F238E27FC236}">
                <a16:creationId xmlns:a16="http://schemas.microsoft.com/office/drawing/2014/main" id="{BD806E65-3FD2-0B47-552E-5E79920733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96"/>
          <a:stretch/>
        </p:blipFill>
        <p:spPr bwMode="auto">
          <a:xfrm>
            <a:off x="9624392" y="217410"/>
            <a:ext cx="237918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Foetus and Infant">
            <a:extLst>
              <a:ext uri="{FF2B5EF4-FFF2-40B4-BE49-F238E27FC236}">
                <a16:creationId xmlns:a16="http://schemas.microsoft.com/office/drawing/2014/main" id="{577BB8F1-CBF0-CCFB-4146-6A139C9EF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5053"/>
            <a:ext cx="2562225" cy="14297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F35ABB65-9888-32DB-D60C-F842DE5149AE}"/>
              </a:ext>
            </a:extLst>
          </p:cNvPr>
          <p:cNvSpPr/>
          <p:nvPr/>
        </p:nvSpPr>
        <p:spPr>
          <a:xfrm>
            <a:off x="7974078" y="4797152"/>
            <a:ext cx="3378506" cy="151216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rgbClr val="93257B"/>
                </a:solidFill>
                <a:latin typeface="Times New Roman" panose="02020603050405020304" pitchFamily="18" charset="0"/>
                <a:cs typeface="Times New Roman" panose="02020603050405020304" pitchFamily="18" charset="0"/>
              </a:rPr>
              <a:t>       NAZREEN BANU B</a:t>
            </a:r>
          </a:p>
          <a:p>
            <a:pPr algn="just"/>
            <a:r>
              <a:rPr lang="en-US" b="1" dirty="0">
                <a:solidFill>
                  <a:srgbClr val="93257B"/>
                </a:solidFill>
                <a:latin typeface="Times New Roman" panose="02020603050405020304" pitchFamily="18" charset="0"/>
                <a:cs typeface="Times New Roman" panose="02020603050405020304" pitchFamily="18" charset="0"/>
              </a:rPr>
              <a:t>       SUBHASHINI R</a:t>
            </a:r>
          </a:p>
          <a:p>
            <a:pPr algn="just"/>
            <a:r>
              <a:rPr lang="en-US" b="1" dirty="0">
                <a:solidFill>
                  <a:srgbClr val="93257B"/>
                </a:solidFill>
                <a:latin typeface="Times New Roman" panose="02020603050405020304" pitchFamily="18" charset="0"/>
                <a:cs typeface="Times New Roman" panose="02020603050405020304" pitchFamily="18" charset="0"/>
              </a:rPr>
              <a:t>       RAMALAKSHMI R</a:t>
            </a:r>
          </a:p>
          <a:p>
            <a:pPr algn="just"/>
            <a:r>
              <a:rPr lang="en-US" b="1" dirty="0">
                <a:solidFill>
                  <a:srgbClr val="93257B"/>
                </a:solidFill>
                <a:latin typeface="Times New Roman" panose="02020603050405020304" pitchFamily="18" charset="0"/>
                <a:cs typeface="Times New Roman" panose="02020603050405020304" pitchFamily="18" charset="0"/>
              </a:rPr>
              <a:t>       ABINAYA M</a:t>
            </a:r>
            <a:endParaRPr lang="en-IN" b="1" dirty="0">
              <a:solidFill>
                <a:srgbClr val="93257B"/>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FF43F078-03AB-D663-21E2-9637B9CE8ECE}"/>
              </a:ext>
            </a:extLst>
          </p:cNvPr>
          <p:cNvSpPr/>
          <p:nvPr/>
        </p:nvSpPr>
        <p:spPr>
          <a:xfrm>
            <a:off x="335361" y="4797152"/>
            <a:ext cx="3888432" cy="122413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93257B"/>
                </a:solidFill>
                <a:latin typeface="Times New Roman" panose="02020603050405020304" pitchFamily="18" charset="0"/>
                <a:cs typeface="Times New Roman" panose="02020603050405020304" pitchFamily="18" charset="0"/>
              </a:rPr>
              <a:t>DR.V.VAISHNAVI,ASP/EEE </a:t>
            </a:r>
            <a:endParaRPr lang="en-IN" b="1" dirty="0">
              <a:solidFill>
                <a:srgbClr val="93257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44446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circle(in)">
                                      <p:cBhvr>
                                        <p:cTn id="7" dur="2000"/>
                                        <p:tgtEl>
                                          <p:spTgt spid="103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heel(1)">
                                      <p:cBhvr>
                                        <p:cTn id="12" dur="2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029C33-CB1C-24BB-1081-62667296A419}"/>
              </a:ext>
            </a:extLst>
          </p:cNvPr>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mj-lt"/>
              </a:rPr>
              <a:t>OUTPUT IMAGES / RESULTS</a:t>
            </a:r>
          </a:p>
        </p:txBody>
      </p:sp>
      <p:pic>
        <p:nvPicPr>
          <p:cNvPr id="4" name="Picture 3">
            <a:extLst>
              <a:ext uri="{FF2B5EF4-FFF2-40B4-BE49-F238E27FC236}">
                <a16:creationId xmlns:a16="http://schemas.microsoft.com/office/drawing/2014/main" id="{53AA094F-842C-5C86-CC68-61AD0C435A31}"/>
              </a:ext>
            </a:extLst>
          </p:cNvPr>
          <p:cNvPicPr>
            <a:picLocks noChangeAspect="1"/>
          </p:cNvPicPr>
          <p:nvPr/>
        </p:nvPicPr>
        <p:blipFill rotWithShape="1">
          <a:blip r:embed="rId2">
            <a:extLst>
              <a:ext uri="{28A0092B-C50C-407E-A947-70E740481C1C}">
                <a14:useLocalDpi xmlns:a14="http://schemas.microsoft.com/office/drawing/2010/main" val="0"/>
              </a:ext>
            </a:extLst>
          </a:blip>
          <a:srcRect l="18500" r="15350"/>
          <a:stretch/>
        </p:blipFill>
        <p:spPr>
          <a:xfrm rot="5400000">
            <a:off x="1830406" y="-227920"/>
            <a:ext cx="2911293" cy="5184578"/>
          </a:xfrm>
          <a:prstGeom prst="rect">
            <a:avLst/>
          </a:prstGeom>
        </p:spPr>
      </p:pic>
      <p:pic>
        <p:nvPicPr>
          <p:cNvPr id="6" name="Picture 5">
            <a:extLst>
              <a:ext uri="{FF2B5EF4-FFF2-40B4-BE49-F238E27FC236}">
                <a16:creationId xmlns:a16="http://schemas.microsoft.com/office/drawing/2014/main" id="{ADD4AE34-FDD4-5679-F612-6EBC57ABE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080" y="1035731"/>
            <a:ext cx="4682157" cy="2657276"/>
          </a:xfrm>
          <a:prstGeom prst="rect">
            <a:avLst/>
          </a:prstGeom>
        </p:spPr>
      </p:pic>
      <p:pic>
        <p:nvPicPr>
          <p:cNvPr id="8" name="Picture 7">
            <a:extLst>
              <a:ext uri="{FF2B5EF4-FFF2-40B4-BE49-F238E27FC236}">
                <a16:creationId xmlns:a16="http://schemas.microsoft.com/office/drawing/2014/main" id="{11EC08D2-C1AE-CA78-D074-24AC1C3BAA11}"/>
              </a:ext>
            </a:extLst>
          </p:cNvPr>
          <p:cNvPicPr>
            <a:picLocks noChangeAspect="1"/>
          </p:cNvPicPr>
          <p:nvPr/>
        </p:nvPicPr>
        <p:blipFill rotWithShape="1">
          <a:blip r:embed="rId4">
            <a:extLst>
              <a:ext uri="{28A0092B-C50C-407E-A947-70E740481C1C}">
                <a14:useLocalDpi xmlns:a14="http://schemas.microsoft.com/office/drawing/2010/main" val="0"/>
              </a:ext>
            </a:extLst>
          </a:blip>
          <a:srcRect l="18107" t="46665" r="20469" b="18871"/>
          <a:stretch/>
        </p:blipFill>
        <p:spPr>
          <a:xfrm>
            <a:off x="2569244" y="3820016"/>
            <a:ext cx="7488832" cy="2961784"/>
          </a:xfrm>
          <a:prstGeom prst="rect">
            <a:avLst/>
          </a:prstGeom>
        </p:spPr>
      </p:pic>
    </p:spTree>
    <p:extLst>
      <p:ext uri="{BB962C8B-B14F-4D97-AF65-F5344CB8AC3E}">
        <p14:creationId xmlns:p14="http://schemas.microsoft.com/office/powerpoint/2010/main" val="12450258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092D46-143A-4BEB-40E5-F2EDAA788200}"/>
              </a:ext>
            </a:extLst>
          </p:cNvPr>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mj-lt"/>
              </a:rPr>
              <a:t>OUTPUT IMAGES / RESULTS</a:t>
            </a:r>
          </a:p>
        </p:txBody>
      </p:sp>
      <p:pic>
        <p:nvPicPr>
          <p:cNvPr id="4" name="Picture 3">
            <a:extLst>
              <a:ext uri="{FF2B5EF4-FFF2-40B4-BE49-F238E27FC236}">
                <a16:creationId xmlns:a16="http://schemas.microsoft.com/office/drawing/2014/main" id="{2A36878C-D9B5-8806-E3AA-6A7FD22963AD}"/>
              </a:ext>
            </a:extLst>
          </p:cNvPr>
          <p:cNvPicPr>
            <a:picLocks noChangeAspect="1"/>
          </p:cNvPicPr>
          <p:nvPr/>
        </p:nvPicPr>
        <p:blipFill rotWithShape="1">
          <a:blip r:embed="rId2">
            <a:extLst>
              <a:ext uri="{28A0092B-C50C-407E-A947-70E740481C1C}">
                <a14:useLocalDpi xmlns:a14="http://schemas.microsoft.com/office/drawing/2010/main" val="0"/>
              </a:ext>
            </a:extLst>
          </a:blip>
          <a:srcRect l="13281" t="14454" r="14428" b="6613"/>
          <a:stretch/>
        </p:blipFill>
        <p:spPr>
          <a:xfrm>
            <a:off x="99969" y="908720"/>
            <a:ext cx="5832648" cy="5328592"/>
          </a:xfrm>
          <a:prstGeom prst="rect">
            <a:avLst/>
          </a:prstGeom>
        </p:spPr>
      </p:pic>
      <p:pic>
        <p:nvPicPr>
          <p:cNvPr id="6" name="Picture 5">
            <a:extLst>
              <a:ext uri="{FF2B5EF4-FFF2-40B4-BE49-F238E27FC236}">
                <a16:creationId xmlns:a16="http://schemas.microsoft.com/office/drawing/2014/main" id="{C314A33D-EDC1-6613-9D4D-2AF0A63A8A99}"/>
              </a:ext>
            </a:extLst>
          </p:cNvPr>
          <p:cNvPicPr>
            <a:picLocks noChangeAspect="1"/>
          </p:cNvPicPr>
          <p:nvPr/>
        </p:nvPicPr>
        <p:blipFill rotWithShape="1">
          <a:blip r:embed="rId3">
            <a:extLst>
              <a:ext uri="{28A0092B-C50C-407E-A947-70E740481C1C}">
                <a14:useLocalDpi xmlns:a14="http://schemas.microsoft.com/office/drawing/2010/main" val="0"/>
              </a:ext>
            </a:extLst>
          </a:blip>
          <a:srcRect l="15154" t="15536" r="16335" b="11088"/>
          <a:stretch/>
        </p:blipFill>
        <p:spPr>
          <a:xfrm>
            <a:off x="6235836" y="910136"/>
            <a:ext cx="5832648" cy="5328592"/>
          </a:xfrm>
          <a:prstGeom prst="rect">
            <a:avLst/>
          </a:prstGeom>
        </p:spPr>
      </p:pic>
    </p:spTree>
    <p:extLst>
      <p:ext uri="{BB962C8B-B14F-4D97-AF65-F5344CB8AC3E}">
        <p14:creationId xmlns:p14="http://schemas.microsoft.com/office/powerpoint/2010/main" val="26931398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AC685B-1E12-DE33-DC6C-322FE468027E}"/>
              </a:ext>
            </a:extLst>
          </p:cNvPr>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mj-lt"/>
              </a:rPr>
              <a:t>MARKET POTENTIAL</a:t>
            </a:r>
          </a:p>
        </p:txBody>
      </p:sp>
      <p:pic>
        <p:nvPicPr>
          <p:cNvPr id="7" name="Picture 6">
            <a:extLst>
              <a:ext uri="{FF2B5EF4-FFF2-40B4-BE49-F238E27FC236}">
                <a16:creationId xmlns:a16="http://schemas.microsoft.com/office/drawing/2014/main" id="{0FBD6F34-F690-1123-AF12-FC7574BDC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75" y="1124744"/>
            <a:ext cx="2160240" cy="1835844"/>
          </a:xfrm>
          <a:prstGeom prst="ellipse">
            <a:avLst/>
          </a:prstGeom>
          <a:ln w="63500" cap="rnd">
            <a:solidFill>
              <a:srgbClr val="93257B"/>
            </a:solidFill>
          </a:ln>
          <a:effectLst>
            <a:outerShdw blurRad="381000" dist="292100" dir="5400000" sx="-80000" sy="-18000" rotWithShape="0">
              <a:srgbClr val="E9A5D2">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Oval 8">
            <a:extLst>
              <a:ext uri="{FF2B5EF4-FFF2-40B4-BE49-F238E27FC236}">
                <a16:creationId xmlns:a16="http://schemas.microsoft.com/office/drawing/2014/main" id="{CE4D659D-FFDD-65D7-A8C4-CB73CF2798A7}"/>
              </a:ext>
            </a:extLst>
          </p:cNvPr>
          <p:cNvSpPr/>
          <p:nvPr/>
        </p:nvSpPr>
        <p:spPr>
          <a:xfrm>
            <a:off x="2816552" y="908720"/>
            <a:ext cx="8464024" cy="2448272"/>
          </a:xfrm>
          <a:prstGeom prst="ellipse">
            <a:avLst/>
          </a:prstGeom>
          <a:noFill/>
          <a:ln>
            <a:solidFill>
              <a:srgbClr val="9325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D0D0D"/>
                </a:solidFill>
                <a:effectLst/>
                <a:highlight>
                  <a:srgbClr val="FFFFFF"/>
                </a:highlight>
                <a:latin typeface="Söhne"/>
              </a:rPr>
              <a:t>Increasing Focus on Prenatal Care</a:t>
            </a:r>
            <a:r>
              <a:rPr lang="en-US" b="0" i="0" dirty="0">
                <a:solidFill>
                  <a:srgbClr val="0D0D0D"/>
                </a:solidFill>
                <a:effectLst/>
                <a:highlight>
                  <a:srgbClr val="FFFFFF"/>
                </a:highlight>
                <a:latin typeface="Söhne"/>
              </a:rPr>
              <a:t>:</a:t>
            </a:r>
          </a:p>
          <a:p>
            <a:pPr algn="ctr"/>
            <a:r>
              <a:rPr lang="en-US" b="0" i="0" dirty="0">
                <a:solidFill>
                  <a:srgbClr val="0D0D0D"/>
                </a:solidFill>
                <a:effectLst/>
                <a:highlight>
                  <a:srgbClr val="FFFFFF"/>
                </a:highlight>
                <a:latin typeface="Söhne"/>
              </a:rPr>
              <a:t> With growing awareness about the importance of prenatal care, expectant mothers are seeking innovative solutions for monitoring fetal health. The demand for non-invasive, home-based monitoring systems is on the rise, presenting a significant market opportunity.</a:t>
            </a:r>
          </a:p>
        </p:txBody>
      </p:sp>
      <p:pic>
        <p:nvPicPr>
          <p:cNvPr id="5122" name="Picture 2" descr="Image result for TELEHEALTH AND REMOTE MONITORING TRENDS IMAGES">
            <a:extLst>
              <a:ext uri="{FF2B5EF4-FFF2-40B4-BE49-F238E27FC236}">
                <a16:creationId xmlns:a16="http://schemas.microsoft.com/office/drawing/2014/main" id="{8B2F4067-B59E-E446-F2DB-344C4603F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75" y="4149080"/>
            <a:ext cx="2320258" cy="1685528"/>
          </a:xfrm>
          <a:prstGeom prst="ellipse">
            <a:avLst/>
          </a:prstGeom>
          <a:ln w="63500" cap="rnd">
            <a:solidFill>
              <a:srgbClr val="93257B"/>
            </a:solidFill>
          </a:ln>
          <a:effectLst>
            <a:outerShdw blurRad="381000" dist="292100" dir="5400000" sx="-80000" sy="-18000" rotWithShape="0">
              <a:srgbClr val="E9A5D2">
                <a:alpha val="22000"/>
              </a:srgbClr>
            </a:outerShdw>
            <a:softEdge rad="0"/>
          </a:effectLst>
          <a:scene3d>
            <a:camera prst="orthographicFront"/>
            <a:lightRig rig="contrasting" dir="t">
              <a:rot lat="0" lon="0" rev="3000000"/>
            </a:lightRig>
          </a:scene3d>
          <a:sp3d extrusionH="76200" contourW="7620">
            <a:bevelT w="95250" h="31750"/>
            <a:extrusionClr>
              <a:srgbClr val="93257B"/>
            </a:extrusionClr>
            <a:contourClr>
              <a:srgbClr val="93257B"/>
            </a:contourClr>
          </a:sp3d>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5FD18F58-B6A3-2540-515B-DB423B793109}"/>
              </a:ext>
            </a:extLst>
          </p:cNvPr>
          <p:cNvSpPr/>
          <p:nvPr/>
        </p:nvSpPr>
        <p:spPr>
          <a:xfrm>
            <a:off x="2964333" y="3767708"/>
            <a:ext cx="8464024" cy="2448272"/>
          </a:xfrm>
          <a:prstGeom prst="ellipse">
            <a:avLst/>
          </a:prstGeom>
          <a:noFill/>
          <a:ln>
            <a:solidFill>
              <a:srgbClr val="9325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rgbClr val="0D0D0D"/>
              </a:solidFill>
              <a:effectLst/>
              <a:highlight>
                <a:srgbClr val="FFFFFF"/>
              </a:highlight>
              <a:latin typeface="Söhne"/>
            </a:endParaRPr>
          </a:p>
          <a:p>
            <a:pPr algn="ctr"/>
            <a:r>
              <a:rPr lang="en-US" b="1" i="0" dirty="0">
                <a:solidFill>
                  <a:srgbClr val="0D0D0D"/>
                </a:solidFill>
                <a:effectLst/>
                <a:highlight>
                  <a:srgbClr val="FFFFFF"/>
                </a:highlight>
                <a:latin typeface="Söhne"/>
              </a:rPr>
              <a:t>Telehealth and Remote Monitoring Trends</a:t>
            </a:r>
            <a:r>
              <a:rPr lang="en-US" b="0" i="0" dirty="0">
                <a:solidFill>
                  <a:srgbClr val="0D0D0D"/>
                </a:solidFill>
                <a:effectLst/>
                <a:highlight>
                  <a:srgbClr val="FFFFFF"/>
                </a:highlight>
                <a:latin typeface="Söhne"/>
              </a:rPr>
              <a:t>: </a:t>
            </a:r>
          </a:p>
          <a:p>
            <a:pPr algn="ctr"/>
            <a:r>
              <a:rPr lang="en-US" b="0" i="0" dirty="0">
                <a:solidFill>
                  <a:srgbClr val="0D0D0D"/>
                </a:solidFill>
                <a:effectLst/>
                <a:highlight>
                  <a:srgbClr val="FFFFFF"/>
                </a:highlight>
                <a:latin typeface="Söhne"/>
              </a:rPr>
              <a:t>The shift towards telehealth and remote monitoring solutions, accelerated by the COVID-19 pandemic, has created opportunities for the adoption of remote prenatal care technologies. Home-based fetal movement detection systems align with this trend, offering convenience and accessibility for expectant mothers.</a:t>
            </a:r>
          </a:p>
          <a:p>
            <a:pPr algn="ct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22745379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74274A-8C38-A908-0923-9E300EACF581}"/>
              </a:ext>
            </a:extLst>
          </p:cNvPr>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b="1" dirty="0">
              <a:latin typeface="+mj-lt"/>
            </a:endParaRPr>
          </a:p>
        </p:txBody>
      </p:sp>
      <p:pic>
        <p:nvPicPr>
          <p:cNvPr id="8196" name="Picture 4" descr="Image result for Rising Maternal Age and Pregnancy Complications: As maternal age increases and the prevalence of pregnancy complications rises, there is a growing need for continuous fetal monitoring to detect potential risks and ensure timely interventions. This trend drives the demand for fetal monitoring systems that provide early warning signs and alerts.">
            <a:extLst>
              <a:ext uri="{FF2B5EF4-FFF2-40B4-BE49-F238E27FC236}">
                <a16:creationId xmlns:a16="http://schemas.microsoft.com/office/drawing/2014/main" id="{5B3D4E47-1A00-7CAE-B939-5BB7DD7A6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980728"/>
            <a:ext cx="2592288" cy="2318834"/>
          </a:xfrm>
          <a:prstGeom prst="ellipse">
            <a:avLst/>
          </a:prstGeom>
          <a:ln w="63500" cap="rnd">
            <a:solidFill>
              <a:srgbClr val="E9A5D2"/>
            </a:solidFill>
          </a:ln>
          <a:effectLst>
            <a:outerShdw blurRad="381000" dist="292100" dir="5400000" sx="-80000" sy="-18000" rotWithShape="0">
              <a:srgbClr val="E9A5D2">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768446F8-B0D8-3408-6DFE-A1FF1F2F82BC}"/>
              </a:ext>
            </a:extLst>
          </p:cNvPr>
          <p:cNvSpPr/>
          <p:nvPr/>
        </p:nvSpPr>
        <p:spPr>
          <a:xfrm>
            <a:off x="3071664" y="851290"/>
            <a:ext cx="8464024" cy="2448272"/>
          </a:xfrm>
          <a:prstGeom prst="ellipse">
            <a:avLst/>
          </a:prstGeom>
          <a:noFill/>
          <a:ln>
            <a:solidFill>
              <a:srgbClr val="9325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rgbClr val="0D0D0D"/>
              </a:solidFill>
              <a:effectLst/>
              <a:highlight>
                <a:srgbClr val="FFFFFF"/>
              </a:highlight>
              <a:latin typeface="Söhne"/>
            </a:endParaRPr>
          </a:p>
          <a:p>
            <a:pPr algn="ctr"/>
            <a:endParaRPr lang="en-US" b="1" dirty="0">
              <a:solidFill>
                <a:srgbClr val="0D0D0D"/>
              </a:solidFill>
              <a:highlight>
                <a:srgbClr val="FFFFFF"/>
              </a:highlight>
              <a:latin typeface="Söhne"/>
            </a:endParaRPr>
          </a:p>
          <a:p>
            <a:pPr algn="ctr"/>
            <a:r>
              <a:rPr lang="en-US" b="1" i="0" dirty="0">
                <a:solidFill>
                  <a:srgbClr val="0D0D0D"/>
                </a:solidFill>
                <a:effectLst/>
                <a:highlight>
                  <a:srgbClr val="FFFFFF"/>
                </a:highlight>
                <a:latin typeface="Söhne"/>
              </a:rPr>
              <a:t>Rising Maternal Age and Pregnancy Complications</a:t>
            </a:r>
            <a:r>
              <a:rPr lang="en-US" b="0" i="0" dirty="0">
                <a:solidFill>
                  <a:srgbClr val="0D0D0D"/>
                </a:solidFill>
                <a:effectLst/>
                <a:highlight>
                  <a:srgbClr val="FFFFFF"/>
                </a:highlight>
                <a:latin typeface="Söhne"/>
              </a:rPr>
              <a:t>: </a:t>
            </a:r>
          </a:p>
          <a:p>
            <a:pPr algn="ctr"/>
            <a:r>
              <a:rPr lang="en-US" b="0" i="0" dirty="0">
                <a:solidFill>
                  <a:srgbClr val="0D0D0D"/>
                </a:solidFill>
                <a:effectLst/>
                <a:highlight>
                  <a:srgbClr val="FFFFFF"/>
                </a:highlight>
                <a:latin typeface="Söhne"/>
              </a:rPr>
              <a:t>As maternal age increases and the prevalence of pregnancy complications rises, there is a growing need for continuous fetal monitoring to detect potential risks and ensure timely interventions. This trend drives the demand for fetal monitoring systems that provide early warning signs and alerts.</a:t>
            </a:r>
          </a:p>
          <a:p>
            <a:pPr algn="ctr"/>
            <a:endParaRPr lang="en-US" b="1" i="0" dirty="0">
              <a:solidFill>
                <a:srgbClr val="0D0D0D"/>
              </a:solidFill>
              <a:effectLst/>
              <a:highlight>
                <a:srgbClr val="FFFFFF"/>
              </a:highlight>
              <a:latin typeface="Söhne"/>
            </a:endParaRPr>
          </a:p>
        </p:txBody>
      </p:sp>
      <p:pic>
        <p:nvPicPr>
          <p:cNvPr id="8198" name="Picture 6" descr="Image result for Collaboration with Healthcare Providers: Collaboration with healthcare providers, including obstetricians, gynecologists, and midwives, can facilitate the adoption of fetal movement detection systems. Integration with existing healthcare infrastructure and workflows enhances the value proposition for both providers and patients.">
            <a:extLst>
              <a:ext uri="{FF2B5EF4-FFF2-40B4-BE49-F238E27FC236}">
                <a16:creationId xmlns:a16="http://schemas.microsoft.com/office/drawing/2014/main" id="{25EFCEF3-B13C-DBD3-313E-6D238E114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3906982"/>
            <a:ext cx="2592288" cy="2228850"/>
          </a:xfrm>
          <a:prstGeom prst="ellipse">
            <a:avLst/>
          </a:prstGeom>
          <a:ln w="63500" cap="rnd">
            <a:solidFill>
              <a:srgbClr val="E9A5D2"/>
            </a:solidFill>
          </a:ln>
          <a:effectLst>
            <a:outerShdw blurRad="381000" dist="292100" dir="5400000" sx="-80000" sy="-18000" rotWithShape="0">
              <a:srgbClr val="E9A5D2">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B07D121-11F4-68D1-3A40-84BF5E8CE337}"/>
              </a:ext>
            </a:extLst>
          </p:cNvPr>
          <p:cNvSpPr/>
          <p:nvPr/>
        </p:nvSpPr>
        <p:spPr>
          <a:xfrm>
            <a:off x="3073419" y="3797271"/>
            <a:ext cx="8464024" cy="2448272"/>
          </a:xfrm>
          <a:prstGeom prst="ellipse">
            <a:avLst/>
          </a:prstGeom>
          <a:noFill/>
          <a:ln>
            <a:solidFill>
              <a:srgbClr val="9325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rgbClr val="0D0D0D"/>
              </a:solidFill>
              <a:effectLst/>
              <a:highlight>
                <a:srgbClr val="FFFFFF"/>
              </a:highlight>
              <a:latin typeface="Söhne"/>
            </a:endParaRPr>
          </a:p>
          <a:p>
            <a:pPr algn="ctr"/>
            <a:r>
              <a:rPr lang="en-US" b="1" i="0" dirty="0">
                <a:solidFill>
                  <a:srgbClr val="0D0D0D"/>
                </a:solidFill>
                <a:effectLst/>
                <a:highlight>
                  <a:srgbClr val="FFFFFF"/>
                </a:highlight>
                <a:latin typeface="Söhne"/>
              </a:rPr>
              <a:t>Collaboration with Healthcare Providers</a:t>
            </a:r>
            <a:r>
              <a:rPr lang="en-US" b="0" i="0" dirty="0">
                <a:solidFill>
                  <a:srgbClr val="0D0D0D"/>
                </a:solidFill>
                <a:effectLst/>
                <a:highlight>
                  <a:srgbClr val="FFFFFF"/>
                </a:highlight>
                <a:latin typeface="Söhne"/>
              </a:rPr>
              <a:t>:</a:t>
            </a:r>
          </a:p>
          <a:p>
            <a:pPr algn="ctr"/>
            <a:r>
              <a:rPr lang="en-US" b="0" i="0" dirty="0">
                <a:solidFill>
                  <a:srgbClr val="0D0D0D"/>
                </a:solidFill>
                <a:effectLst/>
                <a:highlight>
                  <a:srgbClr val="FFFFFF"/>
                </a:highlight>
                <a:latin typeface="Söhne"/>
              </a:rPr>
              <a:t> Collaboration with healthcare providers, including obstetricians, gynecologists, and midwives, can facilitate the adoption of fetal movement detection systems. Integration with existing healthcare infrastructure and workflows enhances the value proposition for both providers and patients.</a:t>
            </a:r>
          </a:p>
          <a:p>
            <a:pPr algn="ct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54513161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txBox="1">
            <a:spLocks/>
          </p:cNvSpPr>
          <p:nvPr/>
        </p:nvSpPr>
        <p:spPr>
          <a:xfrm>
            <a:off x="1981200" y="44624"/>
            <a:ext cx="8001000" cy="63976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Aft>
                <a:spcPts val="0"/>
              </a:spcAft>
              <a:defRPr/>
            </a:pPr>
            <a:r>
              <a:rPr lang="en-US" sz="3200" b="1" dirty="0">
                <a:solidFill>
                  <a:schemeClr val="bg1"/>
                </a:solidFill>
              </a:rPr>
              <a:t>CONCLUSION</a:t>
            </a:r>
          </a:p>
        </p:txBody>
      </p:sp>
      <p:sp>
        <p:nvSpPr>
          <p:cNvPr id="3" name="Rectangle: Rounded Corners 2">
            <a:extLst>
              <a:ext uri="{FF2B5EF4-FFF2-40B4-BE49-F238E27FC236}">
                <a16:creationId xmlns:a16="http://schemas.microsoft.com/office/drawing/2014/main" id="{47131618-E9FC-8700-0D00-EE9ADA736265}"/>
              </a:ext>
            </a:extLst>
          </p:cNvPr>
          <p:cNvSpPr/>
          <p:nvPr/>
        </p:nvSpPr>
        <p:spPr>
          <a:xfrm>
            <a:off x="119336" y="1005615"/>
            <a:ext cx="10225136" cy="10081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a:solidFill>
                  <a:srgbClr val="0D0D0D"/>
                </a:solidFill>
                <a:effectLst/>
                <a:highlight>
                  <a:srgbClr val="FFFFFF"/>
                </a:highlight>
                <a:latin typeface="Söhne"/>
              </a:rPr>
              <a:t>The Fetal Movement Detection System offers a breakthrough in prenatal care, providing real-time monitoring of fetal health conveniently and reliably.</a:t>
            </a:r>
          </a:p>
        </p:txBody>
      </p:sp>
      <p:sp>
        <p:nvSpPr>
          <p:cNvPr id="9" name="Rectangle: Rounded Corners 8">
            <a:extLst>
              <a:ext uri="{FF2B5EF4-FFF2-40B4-BE49-F238E27FC236}">
                <a16:creationId xmlns:a16="http://schemas.microsoft.com/office/drawing/2014/main" id="{F69C66A6-F81C-9F54-3A77-94BBDFADF752}"/>
              </a:ext>
            </a:extLst>
          </p:cNvPr>
          <p:cNvSpPr/>
          <p:nvPr/>
        </p:nvSpPr>
        <p:spPr>
          <a:xfrm>
            <a:off x="479376" y="1941931"/>
            <a:ext cx="10225136" cy="10081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a:solidFill>
                  <a:srgbClr val="0D0D0D"/>
                </a:solidFill>
                <a:effectLst/>
                <a:highlight>
                  <a:srgbClr val="FFFFFF"/>
                </a:highlight>
                <a:latin typeface="Söhne"/>
              </a:rPr>
              <a:t>Through IoT technology integration and sensor data analytics, the system addresses the evolving needs of pregnant women and healthcare providers.</a:t>
            </a:r>
          </a:p>
        </p:txBody>
      </p:sp>
      <p:sp>
        <p:nvSpPr>
          <p:cNvPr id="14" name="Rectangle: Rounded Corners 13">
            <a:extLst>
              <a:ext uri="{FF2B5EF4-FFF2-40B4-BE49-F238E27FC236}">
                <a16:creationId xmlns:a16="http://schemas.microsoft.com/office/drawing/2014/main" id="{FE5289F7-1A0F-FCB8-F33F-E043618FDD3E}"/>
              </a:ext>
            </a:extLst>
          </p:cNvPr>
          <p:cNvSpPr/>
          <p:nvPr/>
        </p:nvSpPr>
        <p:spPr>
          <a:xfrm>
            <a:off x="854346" y="2892182"/>
            <a:ext cx="10225136" cy="10081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a:solidFill>
                  <a:srgbClr val="0D0D0D"/>
                </a:solidFill>
                <a:effectLst/>
                <a:highlight>
                  <a:srgbClr val="FFFFFF"/>
                </a:highlight>
                <a:latin typeface="Söhne"/>
              </a:rPr>
              <a:t>Home-based monitoring enhances maternal reassurance, aids in early detection of abnormalities, and facilitates timely interventions, improving maternal and fetal health outcomes.</a:t>
            </a:r>
          </a:p>
        </p:txBody>
      </p:sp>
      <p:sp>
        <p:nvSpPr>
          <p:cNvPr id="15" name="Rectangle: Rounded Corners 14">
            <a:extLst>
              <a:ext uri="{FF2B5EF4-FFF2-40B4-BE49-F238E27FC236}">
                <a16:creationId xmlns:a16="http://schemas.microsoft.com/office/drawing/2014/main" id="{3337A3C5-2866-FB76-8D5C-0D20AD403FEC}"/>
              </a:ext>
            </a:extLst>
          </p:cNvPr>
          <p:cNvSpPr/>
          <p:nvPr/>
        </p:nvSpPr>
        <p:spPr>
          <a:xfrm>
            <a:off x="1228705" y="3854444"/>
            <a:ext cx="10225136" cy="10081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a:solidFill>
                  <a:srgbClr val="0D0D0D"/>
                </a:solidFill>
                <a:effectLst/>
                <a:highlight>
                  <a:srgbClr val="FFFFFF"/>
                </a:highlight>
                <a:latin typeface="Söhne"/>
              </a:rPr>
              <a:t>Accessibility, affordability, and compatibility with telehealth trends position the system as a leader in remote prenatal care solutions.</a:t>
            </a:r>
          </a:p>
        </p:txBody>
      </p:sp>
      <p:sp>
        <p:nvSpPr>
          <p:cNvPr id="16" name="Rectangle: Rounded Corners 15">
            <a:extLst>
              <a:ext uri="{FF2B5EF4-FFF2-40B4-BE49-F238E27FC236}">
                <a16:creationId xmlns:a16="http://schemas.microsoft.com/office/drawing/2014/main" id="{3FBAF05E-343B-E5CC-1F89-983077F6A635}"/>
              </a:ext>
            </a:extLst>
          </p:cNvPr>
          <p:cNvSpPr/>
          <p:nvPr/>
        </p:nvSpPr>
        <p:spPr>
          <a:xfrm>
            <a:off x="1575252" y="4804695"/>
            <a:ext cx="10225136" cy="10081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a:solidFill>
                  <a:srgbClr val="0D0D0D"/>
                </a:solidFill>
                <a:effectLst/>
                <a:highlight>
                  <a:srgbClr val="FFFFFF"/>
                </a:highlight>
                <a:latin typeface="Söhne"/>
              </a:rPr>
              <a:t>The Fetal Movement Detection System holds immense potential to shape the future of prenatal monitoring and make a lasting impact on maternal and fetal health worldwide.</a:t>
            </a:r>
          </a:p>
        </p:txBody>
      </p:sp>
    </p:spTree>
    <p:extLst>
      <p:ext uri="{BB962C8B-B14F-4D97-AF65-F5344CB8AC3E}">
        <p14:creationId xmlns:p14="http://schemas.microsoft.com/office/powerpoint/2010/main" val="206863110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EC34A1-827B-E5D0-6B8C-9FF8E7FE2FA2}"/>
              </a:ext>
            </a:extLst>
          </p:cNvPr>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a:extLst>
              <a:ext uri="{FF2B5EF4-FFF2-40B4-BE49-F238E27FC236}">
                <a16:creationId xmlns:a16="http://schemas.microsoft.com/office/drawing/2014/main" id="{EAEB1209-C824-E01E-71A5-A06A1CEFCED3}"/>
              </a:ext>
            </a:extLst>
          </p:cNvPr>
          <p:cNvSpPr/>
          <p:nvPr/>
        </p:nvSpPr>
        <p:spPr>
          <a:xfrm>
            <a:off x="2472831" y="2967335"/>
            <a:ext cx="7246344"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800" b="1" dirty="0">
                <a:ln/>
                <a:solidFill>
                  <a:srgbClr val="AC1E87"/>
                </a:solidFill>
              </a:rPr>
              <a:t>THANK YOU!</a:t>
            </a:r>
          </a:p>
        </p:txBody>
      </p:sp>
    </p:spTree>
    <p:extLst>
      <p:ext uri="{BB962C8B-B14F-4D97-AF65-F5344CB8AC3E}">
        <p14:creationId xmlns:p14="http://schemas.microsoft.com/office/powerpoint/2010/main" val="268554464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TextShape 3"/>
          <p:cNvSpPr txBox="1"/>
          <p:nvPr/>
        </p:nvSpPr>
        <p:spPr>
          <a:xfrm>
            <a:off x="1919536" y="53336"/>
            <a:ext cx="8000640" cy="639360"/>
          </a:xfrm>
          <a:prstGeom prst="rect">
            <a:avLst/>
          </a:prstGeom>
          <a:noFill/>
          <a:ln w="9360">
            <a:noFill/>
          </a:ln>
        </p:spPr>
        <p:txBody>
          <a:bodyPr anchor="ctr"/>
          <a:lstStyle/>
          <a:p>
            <a:pPr algn="ctr">
              <a:lnSpc>
                <a:spcPct val="100000"/>
              </a:lnSpc>
            </a:pPr>
            <a:r>
              <a:rPr lang="en-US" sz="3200" b="1" dirty="0">
                <a:solidFill>
                  <a:schemeClr val="bg1"/>
                </a:solidFill>
                <a:latin typeface="+mj-lt"/>
                <a:ea typeface="+mj-ea"/>
                <a:cs typeface="+mj-cs"/>
              </a:rPr>
              <a:t>PROBLEM STATEMENT</a:t>
            </a:r>
          </a:p>
        </p:txBody>
      </p:sp>
      <p:sp>
        <p:nvSpPr>
          <p:cNvPr id="7" name="TextBox 6">
            <a:extLst>
              <a:ext uri="{FF2B5EF4-FFF2-40B4-BE49-F238E27FC236}">
                <a16:creationId xmlns:a16="http://schemas.microsoft.com/office/drawing/2014/main" id="{2FDD1B75-C6D9-F922-8799-12696F284B44}"/>
              </a:ext>
            </a:extLst>
          </p:cNvPr>
          <p:cNvSpPr txBox="1"/>
          <p:nvPr/>
        </p:nvSpPr>
        <p:spPr>
          <a:xfrm>
            <a:off x="3044518" y="728136"/>
            <a:ext cx="6099242" cy="461665"/>
          </a:xfrm>
          <a:prstGeom prst="rect">
            <a:avLst/>
          </a:prstGeom>
          <a:noFill/>
        </p:spPr>
        <p:txBody>
          <a:bodyPr wrap="square">
            <a:spAutoFit/>
          </a:bodyPr>
          <a:lstStyle/>
          <a:p>
            <a:pPr algn="ctr">
              <a:lnSpc>
                <a:spcPct val="100000"/>
              </a:lnSpc>
            </a:pPr>
            <a:r>
              <a:rPr lang="en-IN" sz="2400" b="1" spc="-1" dirty="0">
                <a:solidFill>
                  <a:srgbClr val="93257B"/>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E2D5223-202C-0A09-E531-D9A798BB628F}"/>
              </a:ext>
            </a:extLst>
          </p:cNvPr>
          <p:cNvPicPr>
            <a:picLocks noChangeAspect="1"/>
          </p:cNvPicPr>
          <p:nvPr/>
        </p:nvPicPr>
        <p:blipFill>
          <a:blip r:embed="rId2"/>
          <a:stretch>
            <a:fillRect/>
          </a:stretch>
        </p:blipFill>
        <p:spPr>
          <a:xfrm>
            <a:off x="270504" y="1438794"/>
            <a:ext cx="3484375" cy="2281090"/>
          </a:xfrm>
          <a:prstGeom prst="rect">
            <a:avLst/>
          </a:prstGeom>
        </p:spPr>
      </p:pic>
      <p:pic>
        <p:nvPicPr>
          <p:cNvPr id="5" name="Picture 4">
            <a:extLst>
              <a:ext uri="{FF2B5EF4-FFF2-40B4-BE49-F238E27FC236}">
                <a16:creationId xmlns:a16="http://schemas.microsoft.com/office/drawing/2014/main" id="{BEB56463-A13C-9ECE-AB4E-7BD56E175544}"/>
              </a:ext>
            </a:extLst>
          </p:cNvPr>
          <p:cNvPicPr>
            <a:picLocks noChangeAspect="1"/>
          </p:cNvPicPr>
          <p:nvPr/>
        </p:nvPicPr>
        <p:blipFill>
          <a:blip r:embed="rId3"/>
          <a:stretch>
            <a:fillRect/>
          </a:stretch>
        </p:blipFill>
        <p:spPr>
          <a:xfrm>
            <a:off x="4114920" y="1421074"/>
            <a:ext cx="3709271" cy="2298810"/>
          </a:xfrm>
          <a:prstGeom prst="rect">
            <a:avLst/>
          </a:prstGeom>
        </p:spPr>
      </p:pic>
      <p:pic>
        <p:nvPicPr>
          <p:cNvPr id="15" name="Picture 14">
            <a:extLst>
              <a:ext uri="{FF2B5EF4-FFF2-40B4-BE49-F238E27FC236}">
                <a16:creationId xmlns:a16="http://schemas.microsoft.com/office/drawing/2014/main" id="{FA0D1CAA-271B-C712-CAD7-4A1AA3E63F51}"/>
              </a:ext>
            </a:extLst>
          </p:cNvPr>
          <p:cNvPicPr>
            <a:picLocks noChangeAspect="1"/>
          </p:cNvPicPr>
          <p:nvPr/>
        </p:nvPicPr>
        <p:blipFill>
          <a:blip r:embed="rId4"/>
          <a:stretch>
            <a:fillRect/>
          </a:stretch>
        </p:blipFill>
        <p:spPr>
          <a:xfrm>
            <a:off x="8184231" y="1448794"/>
            <a:ext cx="3709272" cy="2281090"/>
          </a:xfrm>
          <a:prstGeom prst="rect">
            <a:avLst/>
          </a:prstGeom>
        </p:spPr>
      </p:pic>
      <p:sp>
        <p:nvSpPr>
          <p:cNvPr id="16" name="Rectangle 15">
            <a:extLst>
              <a:ext uri="{FF2B5EF4-FFF2-40B4-BE49-F238E27FC236}">
                <a16:creationId xmlns:a16="http://schemas.microsoft.com/office/drawing/2014/main" id="{68CA4933-0A80-E950-1DD8-C2C43AF74B3F}"/>
              </a:ext>
            </a:extLst>
          </p:cNvPr>
          <p:cNvSpPr/>
          <p:nvPr/>
        </p:nvSpPr>
        <p:spPr>
          <a:xfrm>
            <a:off x="270504" y="3719884"/>
            <a:ext cx="3484375" cy="2826592"/>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Times New Roman" panose="02020603050405020304" pitchFamily="18" charset="0"/>
                <a:cs typeface="Times New Roman" panose="02020603050405020304" pitchFamily="18" charset="0"/>
              </a:rPr>
              <a:t>Stillbirth is a widespread problem of the world today. It is estimated that, in high-income countries, 2.6 million babies died in uteri in 2015, with one in every 113～769 pregnancies dying in utero after 28 weeks of gestation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89911449-125D-2F96-B147-8A668172AF7B}"/>
              </a:ext>
            </a:extLst>
          </p:cNvPr>
          <p:cNvSpPr/>
          <p:nvPr/>
        </p:nvSpPr>
        <p:spPr>
          <a:xfrm>
            <a:off x="4114921" y="3719884"/>
            <a:ext cx="3709271" cy="280546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Times New Roman" panose="02020603050405020304" pitchFamily="18" charset="0"/>
                <a:cs typeface="Times New Roman" panose="02020603050405020304" pitchFamily="18" charset="0"/>
              </a:rPr>
              <a:t>Early  detection of potential risk factors in pregnant woman and timely intervention to reduce the likelihood of stillbirth can be achieved by establishing antenatal FM detection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E4055F2-4EF3-5FAD-FBF1-4516E33D9453}"/>
              </a:ext>
            </a:extLst>
          </p:cNvPr>
          <p:cNvSpPr/>
          <p:nvPr/>
        </p:nvSpPr>
        <p:spPr>
          <a:xfrm>
            <a:off x="8184232" y="3719884"/>
            <a:ext cx="3709271" cy="2805460"/>
          </a:xfrm>
          <a:prstGeom prst="rect">
            <a:avLst/>
          </a:prstGeom>
          <a:solidFill>
            <a:srgbClr val="FFB9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latin typeface="Times New Roman" panose="02020603050405020304" pitchFamily="18" charset="0"/>
                <a:cs typeface="Times New Roman" panose="02020603050405020304" pitchFamily="18" charset="0"/>
              </a:rPr>
              <a:t>There is a pressing need for an innovative and portable device that can accurately track and record fetal movement counts, providing expectant mothers and healthcare professionals with a reliable tool for continuous monitoring.</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8616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 5"/>
          <p:cNvSpPr/>
          <p:nvPr/>
        </p:nvSpPr>
        <p:spPr>
          <a:xfrm>
            <a:off x="6048375" y="2035970"/>
            <a:ext cx="95250" cy="403489"/>
          </a:xfrm>
          <a:prstGeom prst="rect">
            <a:avLst/>
          </a:prstGeom>
          <a:noFill/>
          <a:ln/>
        </p:spPr>
        <p:txBody>
          <a:bodyPr wrap="none" lIns="76197" tIns="38098" rIns="76197" bIns="38098"/>
          <a:lstStyle/>
          <a:p>
            <a:pPr algn="ctr" fontAlgn="auto">
              <a:lnSpc>
                <a:spcPts val="3198"/>
              </a:lnSpc>
              <a:spcBef>
                <a:spcPts val="0"/>
              </a:spcBef>
              <a:spcAft>
                <a:spcPts val="0"/>
              </a:spcAft>
              <a:defRPr/>
            </a:pPr>
            <a:endParaRPr lang="en-US" sz="2500" dirty="0">
              <a:latin typeface="+mn-lt"/>
              <a:cs typeface="+mn-cs"/>
            </a:endParaRPr>
          </a:p>
        </p:txBody>
      </p:sp>
      <p:sp>
        <p:nvSpPr>
          <p:cNvPr id="9" name="Text 6"/>
          <p:cNvSpPr/>
          <p:nvPr/>
        </p:nvSpPr>
        <p:spPr>
          <a:xfrm>
            <a:off x="7241646" y="2018771"/>
            <a:ext cx="2984500" cy="334698"/>
          </a:xfrm>
          <a:prstGeom prst="rect">
            <a:avLst/>
          </a:prstGeom>
          <a:noFill/>
          <a:ln/>
        </p:spPr>
        <p:txBody>
          <a:bodyPr wrap="none" lIns="76197" tIns="38098" rIns="76197" bIns="38098"/>
          <a:lstStyle/>
          <a:p>
            <a:pPr fontAlgn="auto">
              <a:lnSpc>
                <a:spcPts val="2665"/>
              </a:lnSpc>
              <a:spcBef>
                <a:spcPts val="0"/>
              </a:spcBef>
              <a:spcAft>
                <a:spcPts val="0"/>
              </a:spcAft>
              <a:defRPr/>
            </a:pPr>
            <a:endParaRPr lang="en-US" sz="2000" dirty="0">
              <a:latin typeface="+mn-lt"/>
              <a:cs typeface="+mn-cs"/>
            </a:endParaRPr>
          </a:p>
        </p:txBody>
      </p:sp>
      <p:sp>
        <p:nvSpPr>
          <p:cNvPr id="10" name="Text 7"/>
          <p:cNvSpPr/>
          <p:nvPr/>
        </p:nvSpPr>
        <p:spPr>
          <a:xfrm>
            <a:off x="7241646" y="2540000"/>
            <a:ext cx="4169833" cy="1116542"/>
          </a:xfrm>
          <a:prstGeom prst="rect">
            <a:avLst/>
          </a:prstGeom>
          <a:noFill/>
          <a:ln/>
        </p:spPr>
        <p:txBody>
          <a:bodyPr lIns="76197" tIns="38098" rIns="76197" bIns="38098"/>
          <a:lstStyle/>
          <a:p>
            <a:pPr fontAlgn="auto">
              <a:lnSpc>
                <a:spcPts val="2952"/>
              </a:lnSpc>
              <a:spcBef>
                <a:spcPts val="0"/>
              </a:spcBef>
              <a:spcAft>
                <a:spcPts val="0"/>
              </a:spcAft>
              <a:defRPr/>
            </a:pPr>
            <a:endParaRPr lang="en-US" sz="1600" dirty="0">
              <a:latin typeface="+mn-lt"/>
              <a:cs typeface="+mn-cs"/>
            </a:endParaRPr>
          </a:p>
        </p:txBody>
      </p:sp>
      <p:sp>
        <p:nvSpPr>
          <p:cNvPr id="14" name="Text 11"/>
          <p:cNvSpPr/>
          <p:nvPr/>
        </p:nvSpPr>
        <p:spPr>
          <a:xfrm>
            <a:off x="2004219" y="3051970"/>
            <a:ext cx="2946135" cy="336021"/>
          </a:xfrm>
          <a:prstGeom prst="rect">
            <a:avLst/>
          </a:prstGeom>
          <a:noFill/>
          <a:ln/>
        </p:spPr>
        <p:txBody>
          <a:bodyPr wrap="none" lIns="76197" tIns="38098" rIns="76197" bIns="38098"/>
          <a:lstStyle/>
          <a:p>
            <a:pPr algn="r" fontAlgn="auto">
              <a:lnSpc>
                <a:spcPts val="2665"/>
              </a:lnSpc>
              <a:spcBef>
                <a:spcPts val="0"/>
              </a:spcBef>
              <a:spcAft>
                <a:spcPts val="0"/>
              </a:spcAft>
              <a:defRPr/>
            </a:pPr>
            <a:endParaRPr lang="en-US" sz="2000" dirty="0">
              <a:latin typeface="+mn-lt"/>
              <a:cs typeface="+mn-cs"/>
            </a:endParaRPr>
          </a:p>
        </p:txBody>
      </p:sp>
      <p:sp>
        <p:nvSpPr>
          <p:cNvPr id="15" name="Text 12"/>
          <p:cNvSpPr/>
          <p:nvPr/>
        </p:nvSpPr>
        <p:spPr>
          <a:xfrm>
            <a:off x="786876" y="3582458"/>
            <a:ext cx="4169833" cy="1116542"/>
          </a:xfrm>
          <a:prstGeom prst="rect">
            <a:avLst/>
          </a:prstGeom>
          <a:noFill/>
          <a:ln/>
        </p:spPr>
        <p:txBody>
          <a:bodyPr lIns="76197" tIns="38098" rIns="76197" bIns="38098"/>
          <a:lstStyle/>
          <a:p>
            <a:pPr algn="r" fontAlgn="auto">
              <a:lnSpc>
                <a:spcPts val="2952"/>
              </a:lnSpc>
              <a:spcBef>
                <a:spcPts val="0"/>
              </a:spcBef>
              <a:spcAft>
                <a:spcPts val="0"/>
              </a:spcAft>
              <a:defRPr/>
            </a:pPr>
            <a:endParaRPr lang="en-US" sz="1600" dirty="0">
              <a:latin typeface="+mn-lt"/>
              <a:cs typeface="+mn-cs"/>
            </a:endParaRPr>
          </a:p>
        </p:txBody>
      </p:sp>
      <p:sp>
        <p:nvSpPr>
          <p:cNvPr id="18" name="Text 15"/>
          <p:cNvSpPr/>
          <p:nvPr/>
        </p:nvSpPr>
        <p:spPr>
          <a:xfrm>
            <a:off x="6003396" y="4295511"/>
            <a:ext cx="185208" cy="403489"/>
          </a:xfrm>
          <a:prstGeom prst="rect">
            <a:avLst/>
          </a:prstGeom>
          <a:noFill/>
          <a:ln/>
        </p:spPr>
        <p:txBody>
          <a:bodyPr wrap="none" lIns="76197" tIns="38098" rIns="76197" bIns="38098"/>
          <a:lstStyle/>
          <a:p>
            <a:pPr algn="ctr" fontAlgn="auto">
              <a:lnSpc>
                <a:spcPts val="3198"/>
              </a:lnSpc>
              <a:spcBef>
                <a:spcPts val="0"/>
              </a:spcBef>
              <a:spcAft>
                <a:spcPts val="0"/>
              </a:spcAft>
              <a:defRPr/>
            </a:pPr>
            <a:endParaRPr lang="en-US" sz="2500" dirty="0">
              <a:latin typeface="+mn-lt"/>
              <a:cs typeface="+mn-cs"/>
            </a:endParaRPr>
          </a:p>
        </p:txBody>
      </p:sp>
      <p:sp>
        <p:nvSpPr>
          <p:cNvPr id="19" name="Text 16"/>
          <p:cNvSpPr/>
          <p:nvPr/>
        </p:nvSpPr>
        <p:spPr>
          <a:xfrm>
            <a:off x="7241646" y="4276990"/>
            <a:ext cx="2508250" cy="336021"/>
          </a:xfrm>
          <a:prstGeom prst="rect">
            <a:avLst/>
          </a:prstGeom>
          <a:noFill/>
          <a:ln/>
        </p:spPr>
        <p:txBody>
          <a:bodyPr wrap="none" lIns="76197" tIns="38098" rIns="76197" bIns="38098"/>
          <a:lstStyle/>
          <a:p>
            <a:pPr fontAlgn="auto">
              <a:lnSpc>
                <a:spcPts val="2665"/>
              </a:lnSpc>
              <a:spcBef>
                <a:spcPts val="0"/>
              </a:spcBef>
              <a:spcAft>
                <a:spcPts val="0"/>
              </a:spcAft>
              <a:defRPr/>
            </a:pPr>
            <a:endParaRPr lang="en-US" sz="2000" dirty="0">
              <a:latin typeface="+mn-lt"/>
              <a:cs typeface="+mn-cs"/>
            </a:endParaRPr>
          </a:p>
        </p:txBody>
      </p:sp>
      <p:sp>
        <p:nvSpPr>
          <p:cNvPr id="22" name="Title 1"/>
          <p:cNvSpPr txBox="1">
            <a:spLocks/>
          </p:cNvSpPr>
          <p:nvPr/>
        </p:nvSpPr>
        <p:spPr>
          <a:xfrm>
            <a:off x="1981200" y="44624"/>
            <a:ext cx="8001000" cy="63976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Aft>
                <a:spcPts val="0"/>
              </a:spcAft>
              <a:defRPr/>
            </a:pPr>
            <a:r>
              <a:rPr lang="en-US" sz="3200" b="1" dirty="0">
                <a:solidFill>
                  <a:schemeClr val="bg1"/>
                </a:solidFill>
              </a:rPr>
              <a:t>SOLUTION DESIGN</a:t>
            </a:r>
          </a:p>
        </p:txBody>
      </p:sp>
      <p:pic>
        <p:nvPicPr>
          <p:cNvPr id="41" name="Picture 40">
            <a:extLst>
              <a:ext uri="{FF2B5EF4-FFF2-40B4-BE49-F238E27FC236}">
                <a16:creationId xmlns:a16="http://schemas.microsoft.com/office/drawing/2014/main" id="{D5348664-E765-2727-0522-9C9D1200DDE0}"/>
              </a:ext>
            </a:extLst>
          </p:cNvPr>
          <p:cNvPicPr>
            <a:picLocks noChangeAspect="1"/>
          </p:cNvPicPr>
          <p:nvPr/>
        </p:nvPicPr>
        <p:blipFill>
          <a:blip r:embed="rId3"/>
          <a:stretch>
            <a:fillRect/>
          </a:stretch>
        </p:blipFill>
        <p:spPr>
          <a:xfrm>
            <a:off x="191345" y="766553"/>
            <a:ext cx="11809312" cy="3411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4" name="Rectangle 3">
            <a:extLst>
              <a:ext uri="{FF2B5EF4-FFF2-40B4-BE49-F238E27FC236}">
                <a16:creationId xmlns:a16="http://schemas.microsoft.com/office/drawing/2014/main" id="{66BA09C0-0D3C-CFFC-AC45-CF3038481BEC}"/>
              </a:ext>
            </a:extLst>
          </p:cNvPr>
          <p:cNvSpPr/>
          <p:nvPr/>
        </p:nvSpPr>
        <p:spPr>
          <a:xfrm>
            <a:off x="263352" y="3851009"/>
            <a:ext cx="3240360" cy="2746343"/>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b="1" i="0" dirty="0">
                <a:solidFill>
                  <a:schemeClr val="tx1"/>
                </a:solidFill>
                <a:effectLst/>
                <a:latin typeface="Times New Roman" panose="02020603050405020304" pitchFamily="18" charset="0"/>
                <a:cs typeface="Times New Roman" panose="02020603050405020304" pitchFamily="18" charset="0"/>
              </a:rPr>
              <a:t>The wearable pregnant woman fetal movement detection system is designed with a robust architecture that integrates essential components to ensure accurate and reliable monitoring of fetal movements</a:t>
            </a:r>
            <a:r>
              <a:rPr lang="en-US" sz="1800" b="1" i="0" dirty="0">
                <a:solidFill>
                  <a:srgbClr val="374151"/>
                </a:solidFill>
                <a:effectLst/>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C2C5F08-B81F-6425-81E9-B9372EDD1DEA}"/>
              </a:ext>
            </a:extLst>
          </p:cNvPr>
          <p:cNvSpPr/>
          <p:nvPr/>
        </p:nvSpPr>
        <p:spPr>
          <a:xfrm>
            <a:off x="4316064" y="3851009"/>
            <a:ext cx="3474340" cy="274634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b="1" dirty="0">
                <a:solidFill>
                  <a:schemeClr val="tx1"/>
                </a:solidFill>
                <a:latin typeface="Times New Roman" panose="02020603050405020304" pitchFamily="18" charset="0"/>
                <a:cs typeface="Times New Roman" panose="02020603050405020304" pitchFamily="18" charset="0"/>
              </a:rPr>
              <a:t>The wearable device includes two acceleration sensors, an Arduino ESP32, power protection module, OLED Display and other functional modules.</a:t>
            </a:r>
            <a:r>
              <a:rPr lang="en-US" sz="1800" b="1" i="0" dirty="0">
                <a:solidFill>
                  <a:srgbClr val="374151"/>
                </a:solidFill>
                <a:effectLst/>
                <a:latin typeface="Söhne"/>
              </a:rPr>
              <a:t> </a:t>
            </a:r>
            <a:r>
              <a:rPr lang="en-US" sz="1800" b="1" i="0" dirty="0">
                <a:solidFill>
                  <a:schemeClr val="tx1"/>
                </a:solidFill>
                <a:effectLst/>
                <a:latin typeface="Times New Roman" panose="02020603050405020304" pitchFamily="18" charset="0"/>
                <a:cs typeface="Times New Roman" panose="02020603050405020304" pitchFamily="18" charset="0"/>
              </a:rPr>
              <a:t>The sensor efficiently captures fetal movement data, which is transmitted wirelessly using low-power Bluetooth communication</a:t>
            </a:r>
            <a:endParaRPr lang="en-IN" b="1" dirty="0"/>
          </a:p>
        </p:txBody>
      </p:sp>
      <p:sp>
        <p:nvSpPr>
          <p:cNvPr id="13" name="Rectangle 12">
            <a:extLst>
              <a:ext uri="{FF2B5EF4-FFF2-40B4-BE49-F238E27FC236}">
                <a16:creationId xmlns:a16="http://schemas.microsoft.com/office/drawing/2014/main" id="{4575F339-ED2C-1187-AEC3-FDC0534AC744}"/>
              </a:ext>
            </a:extLst>
          </p:cNvPr>
          <p:cNvSpPr/>
          <p:nvPr/>
        </p:nvSpPr>
        <p:spPr>
          <a:xfrm>
            <a:off x="8578224" y="3843073"/>
            <a:ext cx="3422431" cy="2754279"/>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800" b="1" dirty="0">
                <a:solidFill>
                  <a:schemeClr val="tx1"/>
                </a:solidFill>
                <a:latin typeface="Times New Roman" panose="02020603050405020304" pitchFamily="18" charset="0"/>
                <a:cs typeface="Times New Roman" panose="02020603050405020304" pitchFamily="18" charset="0"/>
              </a:rPr>
              <a:t>The seamless integration with Android smartphones enables real-time information interaction, facilitating the storage and visualization of fetal movement detection data. This approach ensures user-friendly system for expectant mothers to monitor and engage with their baby's movements effortlessly.</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76711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mj-lt"/>
              </a:rPr>
              <a:t>METHODOLOGY</a:t>
            </a:r>
          </a:p>
        </p:txBody>
      </p:sp>
      <p:sp>
        <p:nvSpPr>
          <p:cNvPr id="6" name="Text 2"/>
          <p:cNvSpPr/>
          <p:nvPr/>
        </p:nvSpPr>
        <p:spPr>
          <a:xfrm>
            <a:off x="625779" y="1187309"/>
            <a:ext cx="1898386" cy="306917"/>
          </a:xfrm>
          <a:prstGeom prst="rect">
            <a:avLst/>
          </a:prstGeom>
          <a:noFill/>
          <a:ln/>
        </p:spPr>
        <p:txBody>
          <a:bodyPr wrap="none" lIns="76197" tIns="38098" rIns="76197" bIns="38098"/>
          <a:lstStyle/>
          <a:p>
            <a:pPr algn="ctr" fontAlgn="auto">
              <a:lnSpc>
                <a:spcPts val="2429"/>
              </a:lnSpc>
              <a:spcBef>
                <a:spcPts val="0"/>
              </a:spcBef>
              <a:spcAft>
                <a:spcPts val="0"/>
              </a:spcAft>
              <a:defRPr/>
            </a:pPr>
            <a:endParaRPr lang="en-US" sz="1900" b="1" dirty="0">
              <a:solidFill>
                <a:srgbClr val="93257B"/>
              </a:solidFill>
              <a:latin typeface="+mn-lt"/>
              <a:cs typeface="+mn-cs"/>
            </a:endParaRPr>
          </a:p>
        </p:txBody>
      </p:sp>
      <p:sp>
        <p:nvSpPr>
          <p:cNvPr id="7" name="Text 3"/>
          <p:cNvSpPr/>
          <p:nvPr/>
        </p:nvSpPr>
        <p:spPr>
          <a:xfrm>
            <a:off x="828120" y="1700808"/>
            <a:ext cx="5289021" cy="1017323"/>
          </a:xfrm>
          <a:prstGeom prst="rect">
            <a:avLst/>
          </a:prstGeom>
          <a:noFill/>
          <a:ln/>
        </p:spPr>
        <p:txBody>
          <a:bodyPr lIns="76197" tIns="38098" rIns="76197" bIns="38098"/>
          <a:lstStyle/>
          <a:p>
            <a:pPr fontAlgn="auto">
              <a:lnSpc>
                <a:spcPts val="2691"/>
              </a:lnSpc>
              <a:spcBef>
                <a:spcPts val="0"/>
              </a:spcBef>
              <a:spcAft>
                <a:spcPts val="0"/>
              </a:spcAft>
              <a:defRPr/>
            </a:pPr>
            <a:endParaRPr lang="en-US" sz="1500" dirty="0">
              <a:latin typeface="+mn-lt"/>
              <a:cs typeface="+mn-cs"/>
            </a:endParaRPr>
          </a:p>
        </p:txBody>
      </p:sp>
      <p:sp>
        <p:nvSpPr>
          <p:cNvPr id="9" name="Text 4"/>
          <p:cNvSpPr/>
          <p:nvPr/>
        </p:nvSpPr>
        <p:spPr>
          <a:xfrm>
            <a:off x="6456040" y="3095539"/>
            <a:ext cx="1993635" cy="306917"/>
          </a:xfrm>
          <a:prstGeom prst="rect">
            <a:avLst/>
          </a:prstGeom>
          <a:noFill/>
          <a:ln/>
        </p:spPr>
        <p:txBody>
          <a:bodyPr wrap="none" lIns="76197" tIns="38098" rIns="76197" bIns="38098"/>
          <a:lstStyle/>
          <a:p>
            <a:pPr algn="ctr" fontAlgn="auto">
              <a:lnSpc>
                <a:spcPts val="2429"/>
              </a:lnSpc>
              <a:spcBef>
                <a:spcPts val="0"/>
              </a:spcBef>
              <a:spcAft>
                <a:spcPts val="0"/>
              </a:spcAft>
              <a:defRPr/>
            </a:pPr>
            <a:endParaRPr lang="en-US" sz="1900" b="1" dirty="0">
              <a:solidFill>
                <a:srgbClr val="93257B"/>
              </a:solidFill>
              <a:latin typeface="+mn-lt"/>
              <a:cs typeface="+mn-cs"/>
            </a:endParaRPr>
          </a:p>
        </p:txBody>
      </p:sp>
      <p:sp>
        <p:nvSpPr>
          <p:cNvPr id="10" name="Text 5"/>
          <p:cNvSpPr/>
          <p:nvPr/>
        </p:nvSpPr>
        <p:spPr>
          <a:xfrm>
            <a:off x="6456040" y="3645024"/>
            <a:ext cx="5433037" cy="1017323"/>
          </a:xfrm>
          <a:prstGeom prst="rect">
            <a:avLst/>
          </a:prstGeom>
          <a:noFill/>
          <a:ln/>
        </p:spPr>
        <p:txBody>
          <a:bodyPr lIns="76197" tIns="38098" rIns="76197" bIns="38098"/>
          <a:lstStyle/>
          <a:p>
            <a:pPr fontAlgn="auto">
              <a:lnSpc>
                <a:spcPts val="2691"/>
              </a:lnSpc>
              <a:spcBef>
                <a:spcPts val="0"/>
              </a:spcBef>
              <a:spcAft>
                <a:spcPts val="0"/>
              </a:spcAft>
              <a:defRPr/>
            </a:pPr>
            <a:endParaRPr lang="en-US" sz="1500" dirty="0">
              <a:latin typeface="+mn-lt"/>
              <a:cs typeface="+mn-cs"/>
            </a:endParaRPr>
          </a:p>
        </p:txBody>
      </p:sp>
      <p:sp>
        <p:nvSpPr>
          <p:cNvPr id="12" name="Title 1"/>
          <p:cNvSpPr txBox="1">
            <a:spLocks/>
          </p:cNvSpPr>
          <p:nvPr/>
        </p:nvSpPr>
        <p:spPr>
          <a:xfrm>
            <a:off x="1981200" y="44624"/>
            <a:ext cx="8001000" cy="63976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Aft>
                <a:spcPts val="0"/>
              </a:spcAft>
              <a:defRPr/>
            </a:pPr>
            <a:endParaRPr lang="en-US" sz="3200" b="1" dirty="0">
              <a:solidFill>
                <a:schemeClr val="bg1"/>
              </a:solidFill>
            </a:endParaRPr>
          </a:p>
        </p:txBody>
      </p:sp>
      <p:sp>
        <p:nvSpPr>
          <p:cNvPr id="2" name="Rectangle 1">
            <a:extLst>
              <a:ext uri="{FF2B5EF4-FFF2-40B4-BE49-F238E27FC236}">
                <a16:creationId xmlns:a16="http://schemas.microsoft.com/office/drawing/2014/main" id="{40BEDCDF-F5E2-764D-601B-FA5FBF874650}"/>
              </a:ext>
            </a:extLst>
          </p:cNvPr>
          <p:cNvSpPr/>
          <p:nvPr/>
        </p:nvSpPr>
        <p:spPr>
          <a:xfrm>
            <a:off x="1199456" y="1700808"/>
            <a:ext cx="2664296" cy="15121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ACCELEROMETER SENSOR-1 </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6E5C1FC-3F0E-AA98-988D-B1195CBA7396}"/>
              </a:ext>
            </a:extLst>
          </p:cNvPr>
          <p:cNvSpPr/>
          <p:nvPr/>
        </p:nvSpPr>
        <p:spPr>
          <a:xfrm>
            <a:off x="5676492" y="965284"/>
            <a:ext cx="2435731" cy="131089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err="1">
                <a:solidFill>
                  <a:schemeClr val="tx1"/>
                </a:solidFill>
                <a:latin typeface="Times New Roman" panose="02020603050405020304" pitchFamily="18" charset="0"/>
                <a:cs typeface="Times New Roman" panose="02020603050405020304" pitchFamily="18" charset="0"/>
              </a:rPr>
              <a:t>NodeMCU</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 ESP-32</a:t>
            </a:r>
          </a:p>
        </p:txBody>
      </p:sp>
      <p:sp>
        <p:nvSpPr>
          <p:cNvPr id="11" name="Arrow: Left 10">
            <a:extLst>
              <a:ext uri="{FF2B5EF4-FFF2-40B4-BE49-F238E27FC236}">
                <a16:creationId xmlns:a16="http://schemas.microsoft.com/office/drawing/2014/main" id="{BF001591-C836-E12D-DDF2-56531D7C2550}"/>
              </a:ext>
            </a:extLst>
          </p:cNvPr>
          <p:cNvSpPr/>
          <p:nvPr/>
        </p:nvSpPr>
        <p:spPr>
          <a:xfrm rot="10800000">
            <a:off x="3881397" y="2436418"/>
            <a:ext cx="905918" cy="122406"/>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Left 15">
            <a:extLst>
              <a:ext uri="{FF2B5EF4-FFF2-40B4-BE49-F238E27FC236}">
                <a16:creationId xmlns:a16="http://schemas.microsoft.com/office/drawing/2014/main" id="{CA9043FA-EFA1-2ED0-6487-D650874175B2}"/>
              </a:ext>
            </a:extLst>
          </p:cNvPr>
          <p:cNvSpPr/>
          <p:nvPr/>
        </p:nvSpPr>
        <p:spPr>
          <a:xfrm rot="10800000">
            <a:off x="3856313" y="4869160"/>
            <a:ext cx="936104" cy="133092"/>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938E2FB0-80E0-617D-E395-B35AC48CC9CE}"/>
              </a:ext>
            </a:extLst>
          </p:cNvPr>
          <p:cNvCxnSpPr>
            <a:cxnSpLocks/>
          </p:cNvCxnSpPr>
          <p:nvPr/>
        </p:nvCxnSpPr>
        <p:spPr>
          <a:xfrm flipH="1" flipV="1">
            <a:off x="4792417" y="1778548"/>
            <a:ext cx="871535" cy="762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2EB90E1-D48E-8982-F182-9DA8FA532626}"/>
              </a:ext>
            </a:extLst>
          </p:cNvPr>
          <p:cNvCxnSpPr>
            <a:cxnSpLocks/>
            <a:endCxn id="16" idx="1"/>
          </p:cNvCxnSpPr>
          <p:nvPr/>
        </p:nvCxnSpPr>
        <p:spPr>
          <a:xfrm>
            <a:off x="4779876" y="1767519"/>
            <a:ext cx="12541" cy="3168187"/>
          </a:xfrm>
          <a:prstGeom prst="line">
            <a:avLst/>
          </a:prstGeom>
        </p:spPr>
        <p:style>
          <a:lnRef idx="1">
            <a:schemeClr val="dk1"/>
          </a:lnRef>
          <a:fillRef idx="0">
            <a:schemeClr val="dk1"/>
          </a:fillRef>
          <a:effectRef idx="0">
            <a:schemeClr val="dk1"/>
          </a:effectRef>
          <a:fontRef idx="minor">
            <a:schemeClr val="tx1"/>
          </a:fontRef>
        </p:style>
      </p:cxnSp>
      <p:pic>
        <p:nvPicPr>
          <p:cNvPr id="2050" name="Picture 2" descr="Apple Lightning Emoji">
            <a:extLst>
              <a:ext uri="{FF2B5EF4-FFF2-40B4-BE49-F238E27FC236}">
                <a16:creationId xmlns:a16="http://schemas.microsoft.com/office/drawing/2014/main" id="{3E86B473-06E3-2C5C-9A74-E4BA67BEA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342" y="2503000"/>
            <a:ext cx="621825" cy="10861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HONE WITH WHITE SCREEN">
            <a:extLst>
              <a:ext uri="{FF2B5EF4-FFF2-40B4-BE49-F238E27FC236}">
                <a16:creationId xmlns:a16="http://schemas.microsoft.com/office/drawing/2014/main" id="{9E6A2FB1-A2D8-CA3B-3084-4FF0052A7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7004" y="3683354"/>
            <a:ext cx="27432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7991D17C-BD8C-EA7C-C9EE-C8563FFF8C1B}"/>
              </a:ext>
            </a:extLst>
          </p:cNvPr>
          <p:cNvPicPr>
            <a:picLocks noChangeAspect="1"/>
          </p:cNvPicPr>
          <p:nvPr/>
        </p:nvPicPr>
        <p:blipFill>
          <a:blip r:embed="rId5"/>
          <a:stretch>
            <a:fillRect/>
          </a:stretch>
        </p:blipFill>
        <p:spPr>
          <a:xfrm>
            <a:off x="6117141" y="1108022"/>
            <a:ext cx="1450974" cy="641870"/>
          </a:xfrm>
          <a:prstGeom prst="rect">
            <a:avLst/>
          </a:prstGeom>
        </p:spPr>
      </p:pic>
      <p:pic>
        <p:nvPicPr>
          <p:cNvPr id="36" name="Picture 35">
            <a:extLst>
              <a:ext uri="{FF2B5EF4-FFF2-40B4-BE49-F238E27FC236}">
                <a16:creationId xmlns:a16="http://schemas.microsoft.com/office/drawing/2014/main" id="{C4F75CA2-8235-CE8E-9D54-6B1151A20080}"/>
              </a:ext>
            </a:extLst>
          </p:cNvPr>
          <p:cNvPicPr>
            <a:picLocks noChangeAspect="1"/>
          </p:cNvPicPr>
          <p:nvPr/>
        </p:nvPicPr>
        <p:blipFill>
          <a:blip r:embed="rId6"/>
          <a:stretch>
            <a:fillRect/>
          </a:stretch>
        </p:blipFill>
        <p:spPr>
          <a:xfrm>
            <a:off x="1430599" y="1721089"/>
            <a:ext cx="1980938" cy="915823"/>
          </a:xfrm>
          <a:prstGeom prst="rect">
            <a:avLst/>
          </a:prstGeom>
        </p:spPr>
      </p:pic>
      <p:sp>
        <p:nvSpPr>
          <p:cNvPr id="41" name="Rectangle 40">
            <a:extLst>
              <a:ext uri="{FF2B5EF4-FFF2-40B4-BE49-F238E27FC236}">
                <a16:creationId xmlns:a16="http://schemas.microsoft.com/office/drawing/2014/main" id="{48FF48AC-4859-4239-5A77-1CE3A5F9AC52}"/>
              </a:ext>
            </a:extLst>
          </p:cNvPr>
          <p:cNvSpPr/>
          <p:nvPr/>
        </p:nvSpPr>
        <p:spPr>
          <a:xfrm>
            <a:off x="1157755" y="4139870"/>
            <a:ext cx="2664296" cy="15121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ACCELEROMETER SENSOR-2</a:t>
            </a:r>
            <a:endParaRPr lang="en-IN" dirty="0">
              <a:latin typeface="Times New Roman" panose="02020603050405020304" pitchFamily="18" charset="0"/>
              <a:cs typeface="Times New Roman" panose="02020603050405020304" pitchFamily="18" charset="0"/>
            </a:endParaRPr>
          </a:p>
        </p:txBody>
      </p:sp>
      <p:pic>
        <p:nvPicPr>
          <p:cNvPr id="45" name="Picture 44">
            <a:extLst>
              <a:ext uri="{FF2B5EF4-FFF2-40B4-BE49-F238E27FC236}">
                <a16:creationId xmlns:a16="http://schemas.microsoft.com/office/drawing/2014/main" id="{56DE4FED-B490-8ED5-F382-1A5ECA52B695}"/>
              </a:ext>
            </a:extLst>
          </p:cNvPr>
          <p:cNvPicPr>
            <a:picLocks noChangeAspect="1"/>
          </p:cNvPicPr>
          <p:nvPr/>
        </p:nvPicPr>
        <p:blipFill>
          <a:blip r:embed="rId7"/>
          <a:stretch>
            <a:fillRect/>
          </a:stretch>
        </p:blipFill>
        <p:spPr>
          <a:xfrm>
            <a:off x="1512355" y="4174427"/>
            <a:ext cx="1981372" cy="920576"/>
          </a:xfrm>
          <a:prstGeom prst="rect">
            <a:avLst/>
          </a:prstGeom>
        </p:spPr>
      </p:pic>
      <p:sp>
        <p:nvSpPr>
          <p:cNvPr id="47" name="TextBox 46">
            <a:extLst>
              <a:ext uri="{FF2B5EF4-FFF2-40B4-BE49-F238E27FC236}">
                <a16:creationId xmlns:a16="http://schemas.microsoft.com/office/drawing/2014/main" id="{1723CF07-20B2-F2E1-6384-84B6F8DECC14}"/>
              </a:ext>
            </a:extLst>
          </p:cNvPr>
          <p:cNvSpPr txBox="1"/>
          <p:nvPr/>
        </p:nvSpPr>
        <p:spPr>
          <a:xfrm>
            <a:off x="6696031" y="4193891"/>
            <a:ext cx="1042908" cy="230832"/>
          </a:xfrm>
          <a:prstGeom prst="rect">
            <a:avLst/>
          </a:prstGeom>
          <a:noFill/>
        </p:spPr>
        <p:txBody>
          <a:bodyPr wrap="square" rtlCol="0">
            <a:spAutoFit/>
          </a:bodyPr>
          <a:lstStyle/>
          <a:p>
            <a:r>
              <a:rPr lang="en-US" sz="900" dirty="0"/>
              <a:t>FM COUNT</a:t>
            </a:r>
            <a:endParaRPr lang="en-IN" sz="900" dirty="0"/>
          </a:p>
        </p:txBody>
      </p:sp>
      <p:sp>
        <p:nvSpPr>
          <p:cNvPr id="48" name="Rectangle: Rounded Corners 47">
            <a:extLst>
              <a:ext uri="{FF2B5EF4-FFF2-40B4-BE49-F238E27FC236}">
                <a16:creationId xmlns:a16="http://schemas.microsoft.com/office/drawing/2014/main" id="{ACDD108B-EC2F-0BB8-240A-DFF8A28A3FC6}"/>
              </a:ext>
            </a:extLst>
          </p:cNvPr>
          <p:cNvSpPr/>
          <p:nvPr/>
        </p:nvSpPr>
        <p:spPr>
          <a:xfrm>
            <a:off x="6842628" y="4581819"/>
            <a:ext cx="442752" cy="2873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a:t>
            </a:r>
            <a:endParaRPr lang="en-IN" dirty="0">
              <a:solidFill>
                <a:schemeClr val="tx1"/>
              </a:solidFill>
            </a:endParaRPr>
          </a:p>
        </p:txBody>
      </p:sp>
      <p:sp>
        <p:nvSpPr>
          <p:cNvPr id="50" name="TextBox 49">
            <a:extLst>
              <a:ext uri="{FF2B5EF4-FFF2-40B4-BE49-F238E27FC236}">
                <a16:creationId xmlns:a16="http://schemas.microsoft.com/office/drawing/2014/main" id="{EB7C5833-06E1-8E9D-4FA8-059F4AB5D826}"/>
              </a:ext>
            </a:extLst>
          </p:cNvPr>
          <p:cNvSpPr txBox="1"/>
          <p:nvPr/>
        </p:nvSpPr>
        <p:spPr>
          <a:xfrm rot="5400000">
            <a:off x="6924823" y="3016077"/>
            <a:ext cx="15841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BLUETOOTH</a:t>
            </a:r>
            <a:endParaRPr lang="en-IN" dirty="0">
              <a:latin typeface="Times New Roman" panose="02020603050405020304" pitchFamily="18" charset="0"/>
              <a:cs typeface="Times New Roman" panose="02020603050405020304" pitchFamily="18" charset="0"/>
            </a:endParaRPr>
          </a:p>
        </p:txBody>
      </p:sp>
      <p:pic>
        <p:nvPicPr>
          <p:cNvPr id="52" name="Picture 51">
            <a:extLst>
              <a:ext uri="{FF2B5EF4-FFF2-40B4-BE49-F238E27FC236}">
                <a16:creationId xmlns:a16="http://schemas.microsoft.com/office/drawing/2014/main" id="{9443A976-4B57-6AF1-7D34-6AA6CE2041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0422" y="836712"/>
            <a:ext cx="3377733" cy="5760640"/>
          </a:xfrm>
          <a:prstGeom prst="rect">
            <a:avLst/>
          </a:prstGeom>
        </p:spPr>
      </p:pic>
    </p:spTree>
    <p:extLst>
      <p:ext uri="{BB962C8B-B14F-4D97-AF65-F5344CB8AC3E}">
        <p14:creationId xmlns:p14="http://schemas.microsoft.com/office/powerpoint/2010/main" val="3663744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ext 2"/>
          <p:cNvSpPr/>
          <p:nvPr/>
        </p:nvSpPr>
        <p:spPr>
          <a:xfrm>
            <a:off x="625779" y="1187309"/>
            <a:ext cx="1898386" cy="306917"/>
          </a:xfrm>
          <a:prstGeom prst="rect">
            <a:avLst/>
          </a:prstGeom>
          <a:noFill/>
          <a:ln/>
        </p:spPr>
        <p:txBody>
          <a:bodyPr wrap="none" lIns="76197" tIns="38098" rIns="76197" bIns="38098"/>
          <a:lstStyle/>
          <a:p>
            <a:pPr algn="ctr" fontAlgn="auto">
              <a:lnSpc>
                <a:spcPts val="2429"/>
              </a:lnSpc>
              <a:spcBef>
                <a:spcPts val="0"/>
              </a:spcBef>
              <a:spcAft>
                <a:spcPts val="0"/>
              </a:spcAft>
              <a:defRPr/>
            </a:pPr>
            <a:endParaRPr lang="en-US" sz="1900" b="1" dirty="0">
              <a:solidFill>
                <a:srgbClr val="93257B"/>
              </a:solidFill>
              <a:latin typeface="+mn-lt"/>
              <a:cs typeface="+mn-cs"/>
            </a:endParaRPr>
          </a:p>
        </p:txBody>
      </p:sp>
      <p:sp>
        <p:nvSpPr>
          <p:cNvPr id="7" name="Text 3"/>
          <p:cNvSpPr/>
          <p:nvPr/>
        </p:nvSpPr>
        <p:spPr>
          <a:xfrm>
            <a:off x="828120" y="1700808"/>
            <a:ext cx="5289021" cy="1017323"/>
          </a:xfrm>
          <a:prstGeom prst="rect">
            <a:avLst/>
          </a:prstGeom>
          <a:noFill/>
          <a:ln/>
        </p:spPr>
        <p:txBody>
          <a:bodyPr lIns="76197" tIns="38098" rIns="76197" bIns="38098"/>
          <a:lstStyle/>
          <a:p>
            <a:pPr fontAlgn="auto">
              <a:lnSpc>
                <a:spcPts val="2691"/>
              </a:lnSpc>
              <a:spcBef>
                <a:spcPts val="0"/>
              </a:spcBef>
              <a:spcAft>
                <a:spcPts val="0"/>
              </a:spcAft>
              <a:defRPr/>
            </a:pPr>
            <a:endParaRPr lang="en-US" sz="1500" dirty="0">
              <a:latin typeface="+mn-lt"/>
              <a:cs typeface="+mn-cs"/>
            </a:endParaRPr>
          </a:p>
        </p:txBody>
      </p:sp>
      <p:sp>
        <p:nvSpPr>
          <p:cNvPr id="9" name="Text 4"/>
          <p:cNvSpPr/>
          <p:nvPr/>
        </p:nvSpPr>
        <p:spPr>
          <a:xfrm>
            <a:off x="6456040" y="3095539"/>
            <a:ext cx="1993635" cy="306917"/>
          </a:xfrm>
          <a:prstGeom prst="rect">
            <a:avLst/>
          </a:prstGeom>
          <a:noFill/>
          <a:ln/>
        </p:spPr>
        <p:txBody>
          <a:bodyPr wrap="none" lIns="76197" tIns="38098" rIns="76197" bIns="38098"/>
          <a:lstStyle/>
          <a:p>
            <a:pPr algn="ctr" fontAlgn="auto">
              <a:lnSpc>
                <a:spcPts val="2429"/>
              </a:lnSpc>
              <a:spcBef>
                <a:spcPts val="0"/>
              </a:spcBef>
              <a:spcAft>
                <a:spcPts val="0"/>
              </a:spcAft>
              <a:defRPr/>
            </a:pPr>
            <a:endParaRPr lang="en-US" sz="1900" b="1" dirty="0">
              <a:solidFill>
                <a:srgbClr val="93257B"/>
              </a:solidFill>
              <a:latin typeface="+mn-lt"/>
              <a:cs typeface="+mn-cs"/>
            </a:endParaRPr>
          </a:p>
        </p:txBody>
      </p:sp>
      <p:sp>
        <p:nvSpPr>
          <p:cNvPr id="10" name="Text 5"/>
          <p:cNvSpPr/>
          <p:nvPr/>
        </p:nvSpPr>
        <p:spPr>
          <a:xfrm>
            <a:off x="6456040" y="3645024"/>
            <a:ext cx="5433037" cy="1017323"/>
          </a:xfrm>
          <a:prstGeom prst="rect">
            <a:avLst/>
          </a:prstGeom>
          <a:noFill/>
          <a:ln/>
        </p:spPr>
        <p:txBody>
          <a:bodyPr lIns="76197" tIns="38098" rIns="76197" bIns="38098"/>
          <a:lstStyle/>
          <a:p>
            <a:pPr fontAlgn="auto">
              <a:lnSpc>
                <a:spcPts val="2691"/>
              </a:lnSpc>
              <a:spcBef>
                <a:spcPts val="0"/>
              </a:spcBef>
              <a:spcAft>
                <a:spcPts val="0"/>
              </a:spcAft>
              <a:defRPr/>
            </a:pPr>
            <a:endParaRPr lang="en-US" sz="1500" dirty="0">
              <a:latin typeface="+mn-lt"/>
              <a:cs typeface="+mn-cs"/>
            </a:endParaRPr>
          </a:p>
        </p:txBody>
      </p:sp>
      <p:sp>
        <p:nvSpPr>
          <p:cNvPr id="12" name="Title 1"/>
          <p:cNvSpPr txBox="1">
            <a:spLocks/>
          </p:cNvSpPr>
          <p:nvPr/>
        </p:nvSpPr>
        <p:spPr>
          <a:xfrm>
            <a:off x="1981200" y="44624"/>
            <a:ext cx="8001000" cy="63976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Aft>
                <a:spcPts val="0"/>
              </a:spcAft>
              <a:defRPr/>
            </a:pPr>
            <a:r>
              <a:rPr lang="en-US" sz="3200" b="1" dirty="0">
                <a:solidFill>
                  <a:schemeClr val="bg1"/>
                </a:solidFill>
              </a:rPr>
              <a:t>FLOW DIAGRAM</a:t>
            </a:r>
          </a:p>
        </p:txBody>
      </p:sp>
      <p:sp>
        <p:nvSpPr>
          <p:cNvPr id="22" name="Rectangle: Rounded Corners 21">
            <a:extLst>
              <a:ext uri="{FF2B5EF4-FFF2-40B4-BE49-F238E27FC236}">
                <a16:creationId xmlns:a16="http://schemas.microsoft.com/office/drawing/2014/main" id="{59F1023F-10CB-F745-60AE-58DA1FA8FBB3}"/>
              </a:ext>
            </a:extLst>
          </p:cNvPr>
          <p:cNvSpPr/>
          <p:nvPr/>
        </p:nvSpPr>
        <p:spPr>
          <a:xfrm>
            <a:off x="376286" y="1266919"/>
            <a:ext cx="3096344" cy="182677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The system operates by collecting data as fetal movement signals through MPU-9250 acceleration sensor </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F7F27142-9E27-B7B7-EB93-0B63F066837E}"/>
              </a:ext>
            </a:extLst>
          </p:cNvPr>
          <p:cNvSpPr/>
          <p:nvPr/>
        </p:nvSpPr>
        <p:spPr>
          <a:xfrm>
            <a:off x="4514984" y="3986830"/>
            <a:ext cx="3096344" cy="182677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The pre-processed data is then processed by the amplitude threshold pre-recognition stage, which filters out artifact signals that are similar to the fetal movement signal. </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4DDF02DF-18E6-75AA-CF71-DBE89F34930E}"/>
              </a:ext>
            </a:extLst>
          </p:cNvPr>
          <p:cNvSpPr/>
          <p:nvPr/>
        </p:nvSpPr>
        <p:spPr>
          <a:xfrm>
            <a:off x="376286" y="3928945"/>
            <a:ext cx="3096344" cy="182677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Finally, the result of the fetal movement recognition processing is saved and output to the Bluetooth data communication task</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ECCC8B52-B5EE-8C06-C132-EFADB54E3F90}"/>
              </a:ext>
            </a:extLst>
          </p:cNvPr>
          <p:cNvSpPr/>
          <p:nvPr/>
        </p:nvSpPr>
        <p:spPr>
          <a:xfrm>
            <a:off x="4514984" y="1266919"/>
            <a:ext cx="3096344" cy="182677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The signal pre-processing stage employs the Kalman filtering algorithm to remove some of the interference noise introduced by large maternal movements.. </a:t>
            </a:r>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14D5A2F5-B43F-D2F7-2001-E6647B346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218" y="609600"/>
            <a:ext cx="1993635" cy="1993635"/>
          </a:xfrm>
          <a:prstGeom prst="rect">
            <a:avLst/>
          </a:prstGeom>
        </p:spPr>
      </p:pic>
      <p:pic>
        <p:nvPicPr>
          <p:cNvPr id="30" name="Picture 29">
            <a:extLst>
              <a:ext uri="{FF2B5EF4-FFF2-40B4-BE49-F238E27FC236}">
                <a16:creationId xmlns:a16="http://schemas.microsoft.com/office/drawing/2014/main" id="{5D7304D2-C21B-2842-D5D1-A67EF1479B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04730" y="3990106"/>
            <a:ext cx="1293126" cy="1172008"/>
          </a:xfrm>
          <a:prstGeom prst="rect">
            <a:avLst/>
          </a:prstGeom>
        </p:spPr>
      </p:pic>
      <p:graphicFrame>
        <p:nvGraphicFramePr>
          <p:cNvPr id="33" name="Diagram 32">
            <a:extLst>
              <a:ext uri="{FF2B5EF4-FFF2-40B4-BE49-F238E27FC236}">
                <a16:creationId xmlns:a16="http://schemas.microsoft.com/office/drawing/2014/main" id="{F0FA2B95-986E-E989-65EC-2ED6A0D41AAF}"/>
              </a:ext>
            </a:extLst>
          </p:cNvPr>
          <p:cNvGraphicFramePr/>
          <p:nvPr>
            <p:extLst>
              <p:ext uri="{D42A27DB-BD31-4B8C-83A1-F6EECF244321}">
                <p14:modId xmlns:p14="http://schemas.microsoft.com/office/powerpoint/2010/main" val="3179313911"/>
              </p:ext>
            </p:extLst>
          </p:nvPr>
        </p:nvGraphicFramePr>
        <p:xfrm>
          <a:off x="9751293" y="1889963"/>
          <a:ext cx="2641994" cy="18267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4" name="Arrow: Curved Right 33">
            <a:extLst>
              <a:ext uri="{FF2B5EF4-FFF2-40B4-BE49-F238E27FC236}">
                <a16:creationId xmlns:a16="http://schemas.microsoft.com/office/drawing/2014/main" id="{67246C9D-7EF4-2ADE-8AF6-EB538106C2A0}"/>
              </a:ext>
            </a:extLst>
          </p:cNvPr>
          <p:cNvSpPr/>
          <p:nvPr/>
        </p:nvSpPr>
        <p:spPr>
          <a:xfrm rot="1403531">
            <a:off x="9469672" y="2285091"/>
            <a:ext cx="602000" cy="1570494"/>
          </a:xfrm>
          <a:prstGeom prst="curvedRightArrow">
            <a:avLst/>
          </a:prstGeom>
          <a:solidFill>
            <a:schemeClr val="accent4">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35" name="Arrow: Curved Down 34">
            <a:extLst>
              <a:ext uri="{FF2B5EF4-FFF2-40B4-BE49-F238E27FC236}">
                <a16:creationId xmlns:a16="http://schemas.microsoft.com/office/drawing/2014/main" id="{87D97BA4-811D-1ADA-A910-B84923A1C324}"/>
              </a:ext>
            </a:extLst>
          </p:cNvPr>
          <p:cNvSpPr/>
          <p:nvPr/>
        </p:nvSpPr>
        <p:spPr>
          <a:xfrm rot="788971">
            <a:off x="9605192" y="1017819"/>
            <a:ext cx="1585326" cy="541596"/>
          </a:xfrm>
          <a:prstGeom prst="curvedDownArrow">
            <a:avLst/>
          </a:prstGeom>
          <a:solidFill>
            <a:schemeClr val="accent4">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tx1"/>
              </a:solidFill>
            </a:endParaRPr>
          </a:p>
        </p:txBody>
      </p:sp>
      <p:pic>
        <p:nvPicPr>
          <p:cNvPr id="37" name="Picture 36">
            <a:extLst>
              <a:ext uri="{FF2B5EF4-FFF2-40B4-BE49-F238E27FC236}">
                <a16:creationId xmlns:a16="http://schemas.microsoft.com/office/drawing/2014/main" id="{26AD339E-3A74-274B-C67B-663CD15EC86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58693" y="5341364"/>
            <a:ext cx="1650343" cy="1172008"/>
          </a:xfrm>
          <a:prstGeom prst="rect">
            <a:avLst/>
          </a:prstGeom>
        </p:spPr>
      </p:pic>
      <p:sp>
        <p:nvSpPr>
          <p:cNvPr id="38" name="TextBox 37">
            <a:extLst>
              <a:ext uri="{FF2B5EF4-FFF2-40B4-BE49-F238E27FC236}">
                <a16:creationId xmlns:a16="http://schemas.microsoft.com/office/drawing/2014/main" id="{035BF7BA-3EBD-BF44-7456-C9569CBF235E}"/>
              </a:ext>
            </a:extLst>
          </p:cNvPr>
          <p:cNvSpPr txBox="1"/>
          <p:nvPr/>
        </p:nvSpPr>
        <p:spPr>
          <a:xfrm rot="-1440000">
            <a:off x="10826268" y="5586446"/>
            <a:ext cx="441929" cy="338554"/>
          </a:xfrm>
          <a:prstGeom prst="rect">
            <a:avLst/>
          </a:prstGeom>
          <a:noFill/>
        </p:spPr>
        <p:txBody>
          <a:bodyPr wrap="square" rtlCol="0">
            <a:spAutoFit/>
          </a:bodyPr>
          <a:lstStyle/>
          <a:p>
            <a:r>
              <a:rPr lang="en-US" sz="800" dirty="0"/>
              <a:t>FM :06</a:t>
            </a:r>
            <a:endParaRPr lang="en-IN" sz="800" dirty="0"/>
          </a:p>
        </p:txBody>
      </p:sp>
      <p:sp>
        <p:nvSpPr>
          <p:cNvPr id="39" name="Arrow: Curved Down 38">
            <a:extLst>
              <a:ext uri="{FF2B5EF4-FFF2-40B4-BE49-F238E27FC236}">
                <a16:creationId xmlns:a16="http://schemas.microsoft.com/office/drawing/2014/main" id="{4329155A-EA50-1FDF-C937-BE9B4EFB8CF2}"/>
              </a:ext>
            </a:extLst>
          </p:cNvPr>
          <p:cNvSpPr/>
          <p:nvPr/>
        </p:nvSpPr>
        <p:spPr>
          <a:xfrm rot="2022205">
            <a:off x="10525167" y="4313651"/>
            <a:ext cx="1585326" cy="541596"/>
          </a:xfrm>
          <a:prstGeom prst="curvedDownArrow">
            <a:avLst/>
          </a:prstGeom>
          <a:solidFill>
            <a:schemeClr val="accent4">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tx1"/>
              </a:solidFill>
            </a:endParaRPr>
          </a:p>
        </p:txBody>
      </p:sp>
      <p:sp>
        <p:nvSpPr>
          <p:cNvPr id="40" name="Arrow: Right 39">
            <a:extLst>
              <a:ext uri="{FF2B5EF4-FFF2-40B4-BE49-F238E27FC236}">
                <a16:creationId xmlns:a16="http://schemas.microsoft.com/office/drawing/2014/main" id="{A3F4486B-7347-FEB0-106B-19F147AEBAAE}"/>
              </a:ext>
            </a:extLst>
          </p:cNvPr>
          <p:cNvSpPr/>
          <p:nvPr/>
        </p:nvSpPr>
        <p:spPr>
          <a:xfrm>
            <a:off x="3647728" y="1988840"/>
            <a:ext cx="720926" cy="432048"/>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482337B6-14D1-E155-90C3-3E5D686D619D}"/>
              </a:ext>
            </a:extLst>
          </p:cNvPr>
          <p:cNvSpPr/>
          <p:nvPr/>
        </p:nvSpPr>
        <p:spPr>
          <a:xfrm rot="10800000">
            <a:off x="3647728" y="4594266"/>
            <a:ext cx="720926" cy="432048"/>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7FB2FD03-DA1D-342E-0454-2AB0B34808F6}"/>
              </a:ext>
            </a:extLst>
          </p:cNvPr>
          <p:cNvSpPr/>
          <p:nvPr/>
        </p:nvSpPr>
        <p:spPr>
          <a:xfrm rot="5400000">
            <a:off x="5702693" y="3342835"/>
            <a:ext cx="720926" cy="432048"/>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682624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txBox="1">
            <a:spLocks/>
          </p:cNvSpPr>
          <p:nvPr/>
        </p:nvSpPr>
        <p:spPr>
          <a:xfrm>
            <a:off x="1981200" y="44624"/>
            <a:ext cx="8001000" cy="63976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Aft>
                <a:spcPts val="0"/>
              </a:spcAft>
              <a:defRPr/>
            </a:pPr>
            <a:r>
              <a:rPr lang="en-US" sz="3200" b="1" dirty="0">
                <a:solidFill>
                  <a:schemeClr val="bg1"/>
                </a:solidFill>
              </a:rPr>
              <a:t>HARDWARE COMPONENTS</a:t>
            </a:r>
          </a:p>
        </p:txBody>
      </p:sp>
      <p:pic>
        <p:nvPicPr>
          <p:cNvPr id="2" name="Picture 1">
            <a:extLst>
              <a:ext uri="{FF2B5EF4-FFF2-40B4-BE49-F238E27FC236}">
                <a16:creationId xmlns:a16="http://schemas.microsoft.com/office/drawing/2014/main" id="{0BA40852-6398-A626-557E-016D4ED4CA62}"/>
              </a:ext>
            </a:extLst>
          </p:cNvPr>
          <p:cNvPicPr>
            <a:picLocks noChangeAspect="1"/>
          </p:cNvPicPr>
          <p:nvPr/>
        </p:nvPicPr>
        <p:blipFill>
          <a:blip r:embed="rId3"/>
          <a:stretch>
            <a:fillRect/>
          </a:stretch>
        </p:blipFill>
        <p:spPr>
          <a:xfrm>
            <a:off x="911424" y="1700808"/>
            <a:ext cx="2952328" cy="1872208"/>
          </a:xfrm>
          <a:prstGeom prst="rect">
            <a:avLst/>
          </a:prstGeom>
        </p:spPr>
      </p:pic>
      <p:sp>
        <p:nvSpPr>
          <p:cNvPr id="4" name="Rectangle 3">
            <a:extLst>
              <a:ext uri="{FF2B5EF4-FFF2-40B4-BE49-F238E27FC236}">
                <a16:creationId xmlns:a16="http://schemas.microsoft.com/office/drawing/2014/main" id="{A23436E6-807C-D729-F695-89BA9C0681CC}"/>
              </a:ext>
            </a:extLst>
          </p:cNvPr>
          <p:cNvSpPr/>
          <p:nvPr/>
        </p:nvSpPr>
        <p:spPr>
          <a:xfrm>
            <a:off x="479376" y="4077072"/>
            <a:ext cx="3528392" cy="24482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D0D0D"/>
                </a:solidFill>
                <a:effectLst/>
                <a:highlight>
                  <a:srgbClr val="FFFFFF"/>
                </a:highlight>
                <a:latin typeface="Söhne"/>
              </a:rPr>
              <a:t>The </a:t>
            </a:r>
            <a:r>
              <a:rPr lang="en-US" b="1" i="0" dirty="0" err="1">
                <a:solidFill>
                  <a:srgbClr val="0D0D0D"/>
                </a:solidFill>
                <a:effectLst/>
                <a:highlight>
                  <a:srgbClr val="FFFFFF"/>
                </a:highlight>
                <a:latin typeface="Söhne"/>
              </a:rPr>
              <a:t>NodeMCU</a:t>
            </a:r>
            <a:r>
              <a:rPr lang="en-US" b="1" i="0" dirty="0">
                <a:solidFill>
                  <a:srgbClr val="0D0D0D"/>
                </a:solidFill>
                <a:effectLst/>
                <a:highlight>
                  <a:srgbClr val="FFFFFF"/>
                </a:highlight>
                <a:latin typeface="Söhne"/>
              </a:rPr>
              <a:t> ESP8266 </a:t>
            </a:r>
            <a:r>
              <a:rPr lang="en-US" b="0" i="0" dirty="0">
                <a:solidFill>
                  <a:srgbClr val="0D0D0D"/>
                </a:solidFill>
                <a:effectLst/>
                <a:highlight>
                  <a:srgbClr val="FFFFFF"/>
                </a:highlight>
                <a:latin typeface="Söhne"/>
              </a:rPr>
              <a:t>serves as the central processing unit in the system. It integrates Wi-Fi capabilities, making it suitable for IoT applications. The </a:t>
            </a:r>
            <a:r>
              <a:rPr lang="en-US" b="0" i="0" dirty="0" err="1">
                <a:solidFill>
                  <a:srgbClr val="0D0D0D"/>
                </a:solidFill>
                <a:effectLst/>
                <a:highlight>
                  <a:srgbClr val="FFFFFF"/>
                </a:highlight>
                <a:latin typeface="Söhne"/>
              </a:rPr>
              <a:t>NodeMCU</a:t>
            </a:r>
            <a:r>
              <a:rPr lang="en-US" b="0" i="0" dirty="0">
                <a:solidFill>
                  <a:srgbClr val="0D0D0D"/>
                </a:solidFill>
                <a:effectLst/>
                <a:highlight>
                  <a:srgbClr val="FFFFFF"/>
                </a:highlight>
                <a:latin typeface="Söhne"/>
              </a:rPr>
              <a:t> communicates with sensors, processes data, and transmits information to the user interface.</a:t>
            </a:r>
            <a:endParaRPr lang="en-IN" dirty="0"/>
          </a:p>
        </p:txBody>
      </p:sp>
      <p:pic>
        <p:nvPicPr>
          <p:cNvPr id="5" name="Picture 4">
            <a:extLst>
              <a:ext uri="{FF2B5EF4-FFF2-40B4-BE49-F238E27FC236}">
                <a16:creationId xmlns:a16="http://schemas.microsoft.com/office/drawing/2014/main" id="{B881A29D-FAE4-89F7-D96E-B4608454AD14}"/>
              </a:ext>
            </a:extLst>
          </p:cNvPr>
          <p:cNvPicPr>
            <a:picLocks noChangeAspect="1"/>
          </p:cNvPicPr>
          <p:nvPr/>
        </p:nvPicPr>
        <p:blipFill>
          <a:blip r:embed="rId4"/>
          <a:stretch>
            <a:fillRect/>
          </a:stretch>
        </p:blipFill>
        <p:spPr>
          <a:xfrm>
            <a:off x="4852746" y="1700808"/>
            <a:ext cx="2520280" cy="1903067"/>
          </a:xfrm>
          <a:prstGeom prst="rect">
            <a:avLst/>
          </a:prstGeom>
        </p:spPr>
      </p:pic>
      <p:sp>
        <p:nvSpPr>
          <p:cNvPr id="9" name="Rectangle 8">
            <a:extLst>
              <a:ext uri="{FF2B5EF4-FFF2-40B4-BE49-F238E27FC236}">
                <a16:creationId xmlns:a16="http://schemas.microsoft.com/office/drawing/2014/main" id="{B29E1A7D-11DC-085D-6FEC-5E491B7CA862}"/>
              </a:ext>
            </a:extLst>
          </p:cNvPr>
          <p:cNvSpPr/>
          <p:nvPr/>
        </p:nvSpPr>
        <p:spPr>
          <a:xfrm>
            <a:off x="8218004" y="4067742"/>
            <a:ext cx="3528392" cy="24482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D0D0D"/>
                </a:solidFill>
                <a:effectLst/>
                <a:highlight>
                  <a:srgbClr val="FFFFFF"/>
                </a:highlight>
                <a:latin typeface="Söhne"/>
              </a:rPr>
              <a:t>The </a:t>
            </a:r>
            <a:r>
              <a:rPr lang="en-US" b="1" dirty="0">
                <a:solidFill>
                  <a:srgbClr val="0D0D0D"/>
                </a:solidFill>
                <a:highlight>
                  <a:srgbClr val="FFFFFF"/>
                </a:highlight>
                <a:latin typeface="Söhne"/>
              </a:rPr>
              <a:t>A</a:t>
            </a:r>
            <a:r>
              <a:rPr lang="en-US" b="1" i="0" dirty="0">
                <a:solidFill>
                  <a:srgbClr val="0D0D0D"/>
                </a:solidFill>
                <a:effectLst/>
                <a:highlight>
                  <a:srgbClr val="FFFFFF"/>
                </a:highlight>
                <a:latin typeface="Söhne"/>
              </a:rPr>
              <a:t>ccelerometer sensor</a:t>
            </a:r>
            <a:r>
              <a:rPr lang="en-US" b="0" i="0" dirty="0">
                <a:solidFill>
                  <a:srgbClr val="0D0D0D"/>
                </a:solidFill>
                <a:effectLst/>
                <a:highlight>
                  <a:srgbClr val="FFFFFF"/>
                </a:highlight>
                <a:latin typeface="Söhne"/>
              </a:rPr>
              <a:t> detects fetal movements by measuring changes in acceleration. It serves as the primary input device for monitoring fetal activity, providing crucial data for assessing fetal well-being and detecting abnormal movement patterns.</a:t>
            </a:r>
            <a:endParaRPr lang="en-IN" dirty="0"/>
          </a:p>
        </p:txBody>
      </p:sp>
      <p:sp>
        <p:nvSpPr>
          <p:cNvPr id="10" name="Rectangle 9">
            <a:extLst>
              <a:ext uri="{FF2B5EF4-FFF2-40B4-BE49-F238E27FC236}">
                <a16:creationId xmlns:a16="http://schemas.microsoft.com/office/drawing/2014/main" id="{AF5DA0CF-6B7B-9AC9-CF71-73357D5F09BA}"/>
              </a:ext>
            </a:extLst>
          </p:cNvPr>
          <p:cNvSpPr/>
          <p:nvPr/>
        </p:nvSpPr>
        <p:spPr>
          <a:xfrm>
            <a:off x="4348690" y="4067742"/>
            <a:ext cx="3528392" cy="24482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D0D0D"/>
                </a:solidFill>
                <a:effectLst/>
                <a:highlight>
                  <a:srgbClr val="FFFFFF"/>
                </a:highlight>
                <a:latin typeface="Söhne"/>
              </a:rPr>
              <a:t>The </a:t>
            </a:r>
            <a:r>
              <a:rPr lang="en-US" b="1" i="0" dirty="0">
                <a:solidFill>
                  <a:srgbClr val="0D0D0D"/>
                </a:solidFill>
                <a:effectLst/>
                <a:highlight>
                  <a:srgbClr val="FFFFFF"/>
                </a:highlight>
                <a:latin typeface="Söhne"/>
              </a:rPr>
              <a:t>LCD with I2C module </a:t>
            </a:r>
            <a:r>
              <a:rPr lang="en-US" b="0" i="0" dirty="0">
                <a:solidFill>
                  <a:srgbClr val="0D0D0D"/>
                </a:solidFill>
                <a:effectLst/>
                <a:highlight>
                  <a:srgbClr val="FFFFFF"/>
                </a:highlight>
                <a:latin typeface="Söhne"/>
              </a:rPr>
              <a:t>is utilized for displaying real-time data to the user. Its compatibility with the </a:t>
            </a:r>
            <a:r>
              <a:rPr lang="en-US" b="0" i="0" dirty="0" err="1">
                <a:solidFill>
                  <a:srgbClr val="0D0D0D"/>
                </a:solidFill>
                <a:effectLst/>
                <a:highlight>
                  <a:srgbClr val="FFFFFF"/>
                </a:highlight>
                <a:latin typeface="Söhne"/>
              </a:rPr>
              <a:t>NodeMCU</a:t>
            </a:r>
            <a:r>
              <a:rPr lang="en-US" b="0" i="0" dirty="0">
                <a:solidFill>
                  <a:srgbClr val="0D0D0D"/>
                </a:solidFill>
                <a:effectLst/>
                <a:highlight>
                  <a:srgbClr val="FFFFFF"/>
                </a:highlight>
                <a:latin typeface="Söhne"/>
              </a:rPr>
              <a:t> and the use of the I2C communication protocol simplify integration and data exchange, resulting in a streamlined user interface.</a:t>
            </a:r>
            <a:endParaRPr lang="en-IN" dirty="0"/>
          </a:p>
        </p:txBody>
      </p:sp>
      <p:pic>
        <p:nvPicPr>
          <p:cNvPr id="14" name="Picture 13">
            <a:extLst>
              <a:ext uri="{FF2B5EF4-FFF2-40B4-BE49-F238E27FC236}">
                <a16:creationId xmlns:a16="http://schemas.microsoft.com/office/drawing/2014/main" id="{FCAEC60F-95F0-8ED2-B5A0-4A9F9B344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7787" y="1268760"/>
            <a:ext cx="3095625" cy="2563635"/>
          </a:xfrm>
          <a:prstGeom prst="rect">
            <a:avLst/>
          </a:prstGeom>
        </p:spPr>
      </p:pic>
    </p:spTree>
    <p:extLst>
      <p:ext uri="{BB962C8B-B14F-4D97-AF65-F5344CB8AC3E}">
        <p14:creationId xmlns:p14="http://schemas.microsoft.com/office/powerpoint/2010/main" val="41194525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32490B-600C-1DF1-F753-1EB8C529D292}"/>
              </a:ext>
            </a:extLst>
          </p:cNvPr>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5">
            <a:extLst>
              <a:ext uri="{FF2B5EF4-FFF2-40B4-BE49-F238E27FC236}">
                <a16:creationId xmlns:a16="http://schemas.microsoft.com/office/drawing/2014/main" id="{B8237140-C29C-5249-A20F-9AC8D5EF8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79" y="1268760"/>
            <a:ext cx="3095625" cy="2376264"/>
          </a:xfrm>
          <a:prstGeom prst="rect">
            <a:avLst/>
          </a:prstGeom>
        </p:spPr>
      </p:pic>
      <p:sp>
        <p:nvSpPr>
          <p:cNvPr id="7" name="Rectangle 6">
            <a:extLst>
              <a:ext uri="{FF2B5EF4-FFF2-40B4-BE49-F238E27FC236}">
                <a16:creationId xmlns:a16="http://schemas.microsoft.com/office/drawing/2014/main" id="{8AF46EDF-80CF-3A9F-C11A-950805F17AC3}"/>
              </a:ext>
            </a:extLst>
          </p:cNvPr>
          <p:cNvSpPr/>
          <p:nvPr/>
        </p:nvSpPr>
        <p:spPr>
          <a:xfrm>
            <a:off x="6384031" y="3933056"/>
            <a:ext cx="4032808" cy="24482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D0D0D"/>
                </a:solidFill>
                <a:effectLst/>
                <a:highlight>
                  <a:srgbClr val="FFFFFF"/>
                </a:highlight>
                <a:latin typeface="Söhne"/>
              </a:rPr>
              <a:t>The </a:t>
            </a:r>
            <a:r>
              <a:rPr lang="en-US" b="1" i="0" dirty="0">
                <a:solidFill>
                  <a:srgbClr val="0D0D0D"/>
                </a:solidFill>
                <a:effectLst/>
                <a:highlight>
                  <a:srgbClr val="FFFFFF"/>
                </a:highlight>
                <a:latin typeface="Söhne"/>
              </a:rPr>
              <a:t>Buzzer </a:t>
            </a:r>
            <a:r>
              <a:rPr lang="en-US" b="0" i="0" dirty="0">
                <a:solidFill>
                  <a:srgbClr val="0D0D0D"/>
                </a:solidFill>
                <a:effectLst/>
                <a:highlight>
                  <a:srgbClr val="FFFFFF"/>
                </a:highlight>
                <a:latin typeface="Söhne"/>
              </a:rPr>
              <a:t>serves as an auditory feedback mechanism for alerting the user to significant events, such as abnormal fetal movements or system errors. Its role is to enhance user awareness and responsiveness, providing an additional layer of notification beyond visual displays.</a:t>
            </a:r>
            <a:endParaRPr lang="en-IN" dirty="0"/>
          </a:p>
        </p:txBody>
      </p:sp>
      <p:pic>
        <p:nvPicPr>
          <p:cNvPr id="8" name="Picture 7">
            <a:extLst>
              <a:ext uri="{FF2B5EF4-FFF2-40B4-BE49-F238E27FC236}">
                <a16:creationId xmlns:a16="http://schemas.microsoft.com/office/drawing/2014/main" id="{6234BDA7-3D80-AD4B-7C33-771019639C4C}"/>
              </a:ext>
            </a:extLst>
          </p:cNvPr>
          <p:cNvPicPr>
            <a:picLocks noChangeAspect="1"/>
          </p:cNvPicPr>
          <p:nvPr/>
        </p:nvPicPr>
        <p:blipFill>
          <a:blip r:embed="rId3"/>
          <a:stretch>
            <a:fillRect/>
          </a:stretch>
        </p:blipFill>
        <p:spPr>
          <a:xfrm>
            <a:off x="6852623" y="1772175"/>
            <a:ext cx="3095625" cy="1872849"/>
          </a:xfrm>
          <a:prstGeom prst="rect">
            <a:avLst/>
          </a:prstGeom>
        </p:spPr>
      </p:pic>
      <p:sp>
        <p:nvSpPr>
          <p:cNvPr id="9" name="Rectangle 8">
            <a:extLst>
              <a:ext uri="{FF2B5EF4-FFF2-40B4-BE49-F238E27FC236}">
                <a16:creationId xmlns:a16="http://schemas.microsoft.com/office/drawing/2014/main" id="{6FD176FF-723C-9ADE-B49F-E184E28A22AE}"/>
              </a:ext>
            </a:extLst>
          </p:cNvPr>
          <p:cNvSpPr/>
          <p:nvPr/>
        </p:nvSpPr>
        <p:spPr>
          <a:xfrm>
            <a:off x="1271464" y="3933056"/>
            <a:ext cx="4032808" cy="24482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D0D0D"/>
                </a:solidFill>
                <a:effectLst/>
                <a:highlight>
                  <a:srgbClr val="FFFFFF"/>
                </a:highlight>
                <a:latin typeface="Söhne"/>
              </a:rPr>
              <a:t>The </a:t>
            </a:r>
            <a:r>
              <a:rPr lang="en-US" b="1" i="0" dirty="0">
                <a:solidFill>
                  <a:srgbClr val="0D0D0D"/>
                </a:solidFill>
                <a:effectLst/>
                <a:highlight>
                  <a:srgbClr val="FFFFFF"/>
                </a:highlight>
                <a:latin typeface="Söhne"/>
              </a:rPr>
              <a:t>Buck converter </a:t>
            </a:r>
            <a:r>
              <a:rPr lang="en-US" b="0" i="0" dirty="0">
                <a:solidFill>
                  <a:srgbClr val="0D0D0D"/>
                </a:solidFill>
                <a:effectLst/>
                <a:highlight>
                  <a:srgbClr val="FFFFFF"/>
                </a:highlight>
                <a:latin typeface="Söhne"/>
              </a:rPr>
              <a:t>regulates the power supply voltage to ensure stable operation of the system components. By efficiently converting higher input voltages to lower output voltages, it minimizes power fluctuations and extends battery life, enhancing system reliability.</a:t>
            </a:r>
            <a:endParaRPr lang="en-IN" dirty="0"/>
          </a:p>
        </p:txBody>
      </p:sp>
    </p:spTree>
    <p:extLst>
      <p:ext uri="{BB962C8B-B14F-4D97-AF65-F5344CB8AC3E}">
        <p14:creationId xmlns:p14="http://schemas.microsoft.com/office/powerpoint/2010/main" val="324436828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E5B2DF-C80F-0238-332B-165ABFA8C3F3}"/>
              </a:ext>
            </a:extLst>
          </p:cNvPr>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mj-lt"/>
              </a:rPr>
              <a:t>SOFTWARE USED</a:t>
            </a:r>
          </a:p>
        </p:txBody>
      </p:sp>
      <p:pic>
        <p:nvPicPr>
          <p:cNvPr id="2050" name="Picture 2" descr="Image result for ARDUINO IDE IMAGES">
            <a:extLst>
              <a:ext uri="{FF2B5EF4-FFF2-40B4-BE49-F238E27FC236}">
                <a16:creationId xmlns:a16="http://schemas.microsoft.com/office/drawing/2014/main" id="{71CA14B9-CCAC-FFA9-42E1-B881148706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54" t="12923" r="15162" b="12771"/>
          <a:stretch/>
        </p:blipFill>
        <p:spPr bwMode="auto">
          <a:xfrm>
            <a:off x="1125610" y="1959408"/>
            <a:ext cx="4104455" cy="16561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12ACF9-8DD0-A333-FE9A-FE515D21D563}"/>
              </a:ext>
            </a:extLst>
          </p:cNvPr>
          <p:cNvSpPr txBox="1"/>
          <p:nvPr/>
        </p:nvSpPr>
        <p:spPr>
          <a:xfrm>
            <a:off x="2135559" y="1268760"/>
            <a:ext cx="295232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ARDUINO IDE</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EA2074-C7A8-37F1-5FBC-EA542B4E30EE}"/>
              </a:ext>
            </a:extLst>
          </p:cNvPr>
          <p:cNvPicPr>
            <a:picLocks noChangeAspect="1"/>
          </p:cNvPicPr>
          <p:nvPr/>
        </p:nvPicPr>
        <p:blipFill rotWithShape="1">
          <a:blip r:embed="rId3">
            <a:extLst>
              <a:ext uri="{28A0092B-C50C-407E-A947-70E740481C1C}">
                <a14:useLocalDpi xmlns:a14="http://schemas.microsoft.com/office/drawing/2010/main" val="0"/>
              </a:ext>
            </a:extLst>
          </a:blip>
          <a:srcRect l="14947" t="15968" r="16895" b="6176"/>
          <a:stretch/>
        </p:blipFill>
        <p:spPr>
          <a:xfrm>
            <a:off x="6651498" y="1859765"/>
            <a:ext cx="4610350" cy="1855469"/>
          </a:xfrm>
          <a:prstGeom prst="rect">
            <a:avLst/>
          </a:prstGeom>
        </p:spPr>
      </p:pic>
      <p:sp>
        <p:nvSpPr>
          <p:cNvPr id="6" name="TextBox 5">
            <a:extLst>
              <a:ext uri="{FF2B5EF4-FFF2-40B4-BE49-F238E27FC236}">
                <a16:creationId xmlns:a16="http://schemas.microsoft.com/office/drawing/2014/main" id="{D06F354F-54BA-3CD6-AA1C-60150F16626B}"/>
              </a:ext>
            </a:extLst>
          </p:cNvPr>
          <p:cNvSpPr txBox="1"/>
          <p:nvPr/>
        </p:nvSpPr>
        <p:spPr>
          <a:xfrm>
            <a:off x="6744072" y="1268760"/>
            <a:ext cx="496855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THINGSPEAK IOT CLOUD STORAGE</a:t>
            </a:r>
            <a:endParaRPr lang="en-IN"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54170BE-955E-DDE3-1085-771229A42F41}"/>
              </a:ext>
            </a:extLst>
          </p:cNvPr>
          <p:cNvSpPr/>
          <p:nvPr/>
        </p:nvSpPr>
        <p:spPr>
          <a:xfrm>
            <a:off x="839416" y="4005064"/>
            <a:ext cx="5040560" cy="24482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b="0" i="0" dirty="0">
                <a:solidFill>
                  <a:srgbClr val="0D0D0D"/>
                </a:solidFill>
                <a:effectLst/>
                <a:highlight>
                  <a:srgbClr val="FFFFFF"/>
                </a:highlight>
                <a:latin typeface="Söhne"/>
              </a:rPr>
              <a:t>The software development for the </a:t>
            </a:r>
            <a:r>
              <a:rPr lang="en-IN" b="0" i="0" dirty="0" err="1">
                <a:solidFill>
                  <a:srgbClr val="0D0D0D"/>
                </a:solidFill>
                <a:effectLst/>
                <a:highlight>
                  <a:srgbClr val="FFFFFF"/>
                </a:highlight>
                <a:latin typeface="Söhne"/>
              </a:rPr>
              <a:t>Fetal</a:t>
            </a:r>
            <a:r>
              <a:rPr lang="en-IN" b="0" i="0" dirty="0">
                <a:solidFill>
                  <a:srgbClr val="0D0D0D"/>
                </a:solidFill>
                <a:effectLst/>
                <a:highlight>
                  <a:srgbClr val="FFFFFF"/>
                </a:highlight>
                <a:latin typeface="Söhne"/>
              </a:rPr>
              <a:t> Movement Detection System primarily involves writing Arduino code in the </a:t>
            </a:r>
            <a:r>
              <a:rPr lang="en-IN" b="1" i="0" dirty="0">
                <a:solidFill>
                  <a:srgbClr val="0D0D0D"/>
                </a:solidFill>
                <a:effectLst/>
                <a:highlight>
                  <a:srgbClr val="FFFFFF"/>
                </a:highlight>
                <a:latin typeface="Söhne"/>
              </a:rPr>
              <a:t>Arduino Integrated Development </a:t>
            </a:r>
            <a:r>
              <a:rPr lang="en-IN" b="0" i="0" dirty="0">
                <a:solidFill>
                  <a:srgbClr val="0D0D0D"/>
                </a:solidFill>
                <a:effectLst/>
                <a:highlight>
                  <a:srgbClr val="FFFFFF"/>
                </a:highlight>
                <a:latin typeface="Söhne"/>
              </a:rPr>
              <a:t>Environment (IDE).The code defines the system's </a:t>
            </a:r>
            <a:r>
              <a:rPr lang="en-IN" b="0" i="0" dirty="0" err="1">
                <a:solidFill>
                  <a:srgbClr val="0D0D0D"/>
                </a:solidFill>
                <a:effectLst/>
                <a:highlight>
                  <a:srgbClr val="FFFFFF"/>
                </a:highlight>
                <a:latin typeface="Söhne"/>
              </a:rPr>
              <a:t>behavior</a:t>
            </a:r>
            <a:r>
              <a:rPr lang="en-IN" b="0" i="0" dirty="0">
                <a:solidFill>
                  <a:srgbClr val="0D0D0D"/>
                </a:solidFill>
                <a:effectLst/>
                <a:highlight>
                  <a:srgbClr val="FFFFFF"/>
                </a:highlight>
                <a:latin typeface="Söhne"/>
              </a:rPr>
              <a:t>, including data acquisition from sensors, processing algorithms, and control logic for user interface interactions.</a:t>
            </a:r>
            <a:endParaRPr lang="en-IN" dirty="0"/>
          </a:p>
        </p:txBody>
      </p:sp>
      <p:sp>
        <p:nvSpPr>
          <p:cNvPr id="11" name="Rectangle 10">
            <a:extLst>
              <a:ext uri="{FF2B5EF4-FFF2-40B4-BE49-F238E27FC236}">
                <a16:creationId xmlns:a16="http://schemas.microsoft.com/office/drawing/2014/main" id="{EBF66874-DB48-0A3D-9E0E-B92A3B3DF9C3}"/>
              </a:ext>
            </a:extLst>
          </p:cNvPr>
          <p:cNvSpPr/>
          <p:nvPr/>
        </p:nvSpPr>
        <p:spPr>
          <a:xfrm>
            <a:off x="6600056" y="3861048"/>
            <a:ext cx="4610350" cy="24482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rgbClr val="0D0D0D"/>
                </a:solidFill>
                <a:effectLst/>
                <a:highlight>
                  <a:srgbClr val="FFFFFF"/>
                </a:highlight>
                <a:latin typeface="Söhne"/>
              </a:rPr>
              <a:t>For storing and visualizing the collected data, the Fetal Movement Detection System utilizes </a:t>
            </a:r>
            <a:r>
              <a:rPr lang="en-US" b="1" i="0" dirty="0" err="1">
                <a:solidFill>
                  <a:srgbClr val="0D0D0D"/>
                </a:solidFill>
                <a:effectLst/>
                <a:highlight>
                  <a:srgbClr val="FFFFFF"/>
                </a:highlight>
                <a:latin typeface="Söhne"/>
              </a:rPr>
              <a:t>ThingSpeak</a:t>
            </a:r>
            <a:r>
              <a:rPr lang="en-US" b="1"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IoT Cloud Storage. </a:t>
            </a:r>
            <a:r>
              <a:rPr lang="en-US" b="0" i="0" dirty="0" err="1">
                <a:solidFill>
                  <a:srgbClr val="0D0D0D"/>
                </a:solidFill>
                <a:effectLst/>
                <a:highlight>
                  <a:srgbClr val="FFFFFF"/>
                </a:highlight>
                <a:latin typeface="Söhne"/>
              </a:rPr>
              <a:t>ThingSpeak</a:t>
            </a:r>
            <a:r>
              <a:rPr lang="en-US" b="0" i="0" dirty="0">
                <a:solidFill>
                  <a:srgbClr val="0D0D0D"/>
                </a:solidFill>
                <a:effectLst/>
                <a:highlight>
                  <a:srgbClr val="FFFFFF"/>
                </a:highlight>
                <a:latin typeface="Söhne"/>
              </a:rPr>
              <a:t> is an IoT platform that enables the collection, analysis, and visualization of sensor data in real-time.</a:t>
            </a:r>
            <a:endParaRPr lang="en-IN" dirty="0"/>
          </a:p>
        </p:txBody>
      </p:sp>
    </p:spTree>
    <p:extLst>
      <p:ext uri="{BB962C8B-B14F-4D97-AF65-F5344CB8AC3E}">
        <p14:creationId xmlns:p14="http://schemas.microsoft.com/office/powerpoint/2010/main" val="318603259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506F34-CF74-7FCB-3C16-E98ACDE8E20B}"/>
              </a:ext>
            </a:extLst>
          </p:cNvPr>
          <p:cNvSpPr/>
          <p:nvPr/>
        </p:nvSpPr>
        <p:spPr bwMode="auto">
          <a:xfrm>
            <a:off x="0" y="76200"/>
            <a:ext cx="12192000" cy="533400"/>
          </a:xfrm>
          <a:prstGeom prst="rect">
            <a:avLst/>
          </a:prstGeom>
          <a:solidFill>
            <a:schemeClr val="accent4">
              <a:lumMod val="60000"/>
              <a:lumOff val="4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mj-lt"/>
              </a:rPr>
              <a:t>OVERALL BLOCK/CIRCUIT DIAGRAM</a:t>
            </a:r>
          </a:p>
        </p:txBody>
      </p:sp>
      <p:pic>
        <p:nvPicPr>
          <p:cNvPr id="4100" name="Picture 4" descr="ESP8266 pinout reference and how to use GPIO pins">
            <a:extLst>
              <a:ext uri="{FF2B5EF4-FFF2-40B4-BE49-F238E27FC236}">
                <a16:creationId xmlns:a16="http://schemas.microsoft.com/office/drawing/2014/main" id="{BD55AB90-054F-8F9F-0260-E60223388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0" y="1700808"/>
            <a:ext cx="4382641" cy="354550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ee related image detail. 1602 16X2 LCD IIC/I2C/TWI/SPI Serial Interface Module Display Blue/Yel ...">
            <a:extLst>
              <a:ext uri="{FF2B5EF4-FFF2-40B4-BE49-F238E27FC236}">
                <a16:creationId xmlns:a16="http://schemas.microsoft.com/office/drawing/2014/main" id="{58F86D38-03D7-4123-82E5-B64A97533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0336" y="1268760"/>
            <a:ext cx="2276475" cy="23042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300W 12A DC DC Buck Converter Module Power Step down Module Adjustable ...">
            <a:extLst>
              <a:ext uri="{FF2B5EF4-FFF2-40B4-BE49-F238E27FC236}">
                <a16:creationId xmlns:a16="http://schemas.microsoft.com/office/drawing/2014/main" id="{FAE53C5F-3DFB-CD04-12D0-2278838DFE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221" t="14402" r="18880" b="13676"/>
          <a:stretch/>
        </p:blipFill>
        <p:spPr bwMode="auto">
          <a:xfrm rot="-2340000">
            <a:off x="696235" y="1326157"/>
            <a:ext cx="2331803" cy="1822982"/>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GY 521">
            <a:extLst>
              <a:ext uri="{FF2B5EF4-FFF2-40B4-BE49-F238E27FC236}">
                <a16:creationId xmlns:a16="http://schemas.microsoft.com/office/drawing/2014/main" id="{3872C99E-4C76-0B88-25BD-7EB22E55E57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813" b="14281"/>
          <a:stretch/>
        </p:blipFill>
        <p:spPr bwMode="auto">
          <a:xfrm rot="2760000">
            <a:off x="9091539" y="3988110"/>
            <a:ext cx="2319047" cy="2179978"/>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Image result for buzzer images">
            <a:extLst>
              <a:ext uri="{FF2B5EF4-FFF2-40B4-BE49-F238E27FC236}">
                <a16:creationId xmlns:a16="http://schemas.microsoft.com/office/drawing/2014/main" id="{611FBB6F-EE2D-1277-2A58-B126C0CB56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408" y="4365104"/>
            <a:ext cx="2010993" cy="201099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49640F31-4426-A47A-1A2C-82DB1F8C55A2}"/>
              </a:ext>
            </a:extLst>
          </p:cNvPr>
          <p:cNvCxnSpPr>
            <a:cxnSpLocks/>
          </p:cNvCxnSpPr>
          <p:nvPr/>
        </p:nvCxnSpPr>
        <p:spPr>
          <a:xfrm>
            <a:off x="2351584" y="6093296"/>
            <a:ext cx="504056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8CAD771-552D-410A-065F-1E7E3A1B8978}"/>
              </a:ext>
            </a:extLst>
          </p:cNvPr>
          <p:cNvCxnSpPr/>
          <p:nvPr/>
        </p:nvCxnSpPr>
        <p:spPr>
          <a:xfrm flipV="1">
            <a:off x="7392144" y="4437112"/>
            <a:ext cx="0" cy="1656184"/>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240AD087-8D2B-6D29-3D86-26A497D40B86}"/>
              </a:ext>
            </a:extLst>
          </p:cNvPr>
          <p:cNvCxnSpPr/>
          <p:nvPr/>
        </p:nvCxnSpPr>
        <p:spPr>
          <a:xfrm flipH="1">
            <a:off x="6888088" y="4437112"/>
            <a:ext cx="504056"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38D2EA18-B178-09D1-A8DE-9E87D55A1FB7}"/>
              </a:ext>
            </a:extLst>
          </p:cNvPr>
          <p:cNvCxnSpPr/>
          <p:nvPr/>
        </p:nvCxnSpPr>
        <p:spPr>
          <a:xfrm>
            <a:off x="2207568" y="6093296"/>
            <a:ext cx="0" cy="28280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644F490-2954-5B86-F1CC-05D268A2C86A}"/>
              </a:ext>
            </a:extLst>
          </p:cNvPr>
          <p:cNvCxnSpPr/>
          <p:nvPr/>
        </p:nvCxnSpPr>
        <p:spPr>
          <a:xfrm>
            <a:off x="2207568" y="6376097"/>
            <a:ext cx="5832648"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CF88A98D-5AE8-B212-D83F-D51DA368A2E4}"/>
              </a:ext>
            </a:extLst>
          </p:cNvPr>
          <p:cNvCxnSpPr>
            <a:cxnSpLocks/>
          </p:cNvCxnSpPr>
          <p:nvPr/>
        </p:nvCxnSpPr>
        <p:spPr>
          <a:xfrm flipV="1">
            <a:off x="8040216" y="3429000"/>
            <a:ext cx="0" cy="2947097"/>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9ACC132E-87B5-87C9-7DB9-01D878ACCD61}"/>
              </a:ext>
            </a:extLst>
          </p:cNvPr>
          <p:cNvCxnSpPr>
            <a:cxnSpLocks/>
          </p:cNvCxnSpPr>
          <p:nvPr/>
        </p:nvCxnSpPr>
        <p:spPr>
          <a:xfrm>
            <a:off x="7392144" y="3429000"/>
            <a:ext cx="648072"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586E3A3A-4BEA-FF71-AB15-288891CF782C}"/>
              </a:ext>
            </a:extLst>
          </p:cNvPr>
          <p:cNvCxnSpPr/>
          <p:nvPr/>
        </p:nvCxnSpPr>
        <p:spPr>
          <a:xfrm flipH="1">
            <a:off x="8544272" y="5013176"/>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FBB84B90-D429-827E-4183-32912EB782B4}"/>
              </a:ext>
            </a:extLst>
          </p:cNvPr>
          <p:cNvCxnSpPr>
            <a:cxnSpLocks/>
          </p:cNvCxnSpPr>
          <p:nvPr/>
        </p:nvCxnSpPr>
        <p:spPr>
          <a:xfrm flipV="1">
            <a:off x="8544272" y="2564904"/>
            <a:ext cx="0" cy="2448272"/>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6F61AD1C-BB2C-FB65-B4B7-4503D44CC6F0}"/>
              </a:ext>
            </a:extLst>
          </p:cNvPr>
          <p:cNvCxnSpPr/>
          <p:nvPr/>
        </p:nvCxnSpPr>
        <p:spPr>
          <a:xfrm flipH="1">
            <a:off x="7392144" y="2564904"/>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B3A6D65-B335-E04D-BDF6-3C331465D2B4}"/>
              </a:ext>
            </a:extLst>
          </p:cNvPr>
          <p:cNvCxnSpPr/>
          <p:nvPr/>
        </p:nvCxnSpPr>
        <p:spPr>
          <a:xfrm flipH="1">
            <a:off x="8328248" y="4797152"/>
            <a:ext cx="1368152"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319586B5-DA9F-EF70-C8A1-C5D527110B06}"/>
              </a:ext>
            </a:extLst>
          </p:cNvPr>
          <p:cNvCxnSpPr/>
          <p:nvPr/>
        </p:nvCxnSpPr>
        <p:spPr>
          <a:xfrm flipV="1">
            <a:off x="8328248" y="2420888"/>
            <a:ext cx="0" cy="2376264"/>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263E9BF8-44FF-9CA4-5065-A03405F7EC85}"/>
              </a:ext>
            </a:extLst>
          </p:cNvPr>
          <p:cNvCxnSpPr/>
          <p:nvPr/>
        </p:nvCxnSpPr>
        <p:spPr>
          <a:xfrm flipH="1">
            <a:off x="7392144" y="2420888"/>
            <a:ext cx="936104" cy="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0787565D-E3AA-22D3-69F7-D098E73364AA}"/>
              </a:ext>
            </a:extLst>
          </p:cNvPr>
          <p:cNvCxnSpPr/>
          <p:nvPr/>
        </p:nvCxnSpPr>
        <p:spPr>
          <a:xfrm flipH="1">
            <a:off x="8256240" y="4653136"/>
            <a:ext cx="1440160" cy="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D5E3BBE5-1E44-8039-1447-C24A1168399F}"/>
              </a:ext>
            </a:extLst>
          </p:cNvPr>
          <p:cNvCxnSpPr>
            <a:cxnSpLocks/>
          </p:cNvCxnSpPr>
          <p:nvPr/>
        </p:nvCxnSpPr>
        <p:spPr>
          <a:xfrm flipV="1">
            <a:off x="8256240" y="3257203"/>
            <a:ext cx="0" cy="1395933"/>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DB439067-0C67-042A-067D-F20598A6A5D6}"/>
              </a:ext>
            </a:extLst>
          </p:cNvPr>
          <p:cNvCxnSpPr/>
          <p:nvPr/>
        </p:nvCxnSpPr>
        <p:spPr>
          <a:xfrm flipH="1">
            <a:off x="6816080" y="3257203"/>
            <a:ext cx="1440160" cy="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673C9CFC-FE11-8352-77C4-71273A915E85}"/>
              </a:ext>
            </a:extLst>
          </p:cNvPr>
          <p:cNvCxnSpPr/>
          <p:nvPr/>
        </p:nvCxnSpPr>
        <p:spPr>
          <a:xfrm flipH="1">
            <a:off x="8427028" y="4487008"/>
            <a:ext cx="1269372" cy="0"/>
          </a:xfrm>
          <a:prstGeom prst="line">
            <a:avLst/>
          </a:prstGeom>
        </p:spPr>
        <p:style>
          <a:lnRef idx="2">
            <a:schemeClr val="dk1"/>
          </a:lnRef>
          <a:fillRef idx="0">
            <a:schemeClr val="dk1"/>
          </a:fillRef>
          <a:effectRef idx="1">
            <a:schemeClr val="dk1"/>
          </a:effectRef>
          <a:fontRef idx="minor">
            <a:schemeClr val="tx1"/>
          </a:fontRef>
        </p:style>
      </p:cxnSp>
      <p:cxnSp>
        <p:nvCxnSpPr>
          <p:cNvPr id="4096" name="Straight Connector 4095">
            <a:extLst>
              <a:ext uri="{FF2B5EF4-FFF2-40B4-BE49-F238E27FC236}">
                <a16:creationId xmlns:a16="http://schemas.microsoft.com/office/drawing/2014/main" id="{1BA83943-D91B-7467-0538-D8FA4104E5C0}"/>
              </a:ext>
            </a:extLst>
          </p:cNvPr>
          <p:cNvCxnSpPr>
            <a:cxnSpLocks/>
          </p:cNvCxnSpPr>
          <p:nvPr/>
        </p:nvCxnSpPr>
        <p:spPr>
          <a:xfrm flipV="1">
            <a:off x="8400256" y="3140968"/>
            <a:ext cx="0" cy="1346040"/>
          </a:xfrm>
          <a:prstGeom prst="line">
            <a:avLst/>
          </a:prstGeom>
        </p:spPr>
        <p:style>
          <a:lnRef idx="2">
            <a:schemeClr val="dk1"/>
          </a:lnRef>
          <a:fillRef idx="0">
            <a:schemeClr val="dk1"/>
          </a:fillRef>
          <a:effectRef idx="1">
            <a:schemeClr val="dk1"/>
          </a:effectRef>
          <a:fontRef idx="minor">
            <a:schemeClr val="tx1"/>
          </a:fontRef>
        </p:style>
      </p:cxnSp>
      <p:cxnSp>
        <p:nvCxnSpPr>
          <p:cNvPr id="4099" name="Straight Connector 4098">
            <a:extLst>
              <a:ext uri="{FF2B5EF4-FFF2-40B4-BE49-F238E27FC236}">
                <a16:creationId xmlns:a16="http://schemas.microsoft.com/office/drawing/2014/main" id="{12D52E99-8120-1D51-D758-6F857403C367}"/>
              </a:ext>
            </a:extLst>
          </p:cNvPr>
          <p:cNvCxnSpPr>
            <a:cxnSpLocks/>
          </p:cNvCxnSpPr>
          <p:nvPr/>
        </p:nvCxnSpPr>
        <p:spPr>
          <a:xfrm flipH="1">
            <a:off x="6816080" y="3140968"/>
            <a:ext cx="1584176" cy="0"/>
          </a:xfrm>
          <a:prstGeom prst="line">
            <a:avLst/>
          </a:prstGeom>
        </p:spPr>
        <p:style>
          <a:lnRef idx="2">
            <a:schemeClr val="dk1"/>
          </a:lnRef>
          <a:fillRef idx="0">
            <a:schemeClr val="dk1"/>
          </a:fillRef>
          <a:effectRef idx="1">
            <a:schemeClr val="dk1"/>
          </a:effectRef>
          <a:fontRef idx="minor">
            <a:schemeClr val="tx1"/>
          </a:fontRef>
        </p:style>
      </p:cxnSp>
      <p:cxnSp>
        <p:nvCxnSpPr>
          <p:cNvPr id="4113" name="Straight Connector 4112">
            <a:extLst>
              <a:ext uri="{FF2B5EF4-FFF2-40B4-BE49-F238E27FC236}">
                <a16:creationId xmlns:a16="http://schemas.microsoft.com/office/drawing/2014/main" id="{2829ED75-C66C-50E7-6C3D-88B71F5704CA}"/>
              </a:ext>
            </a:extLst>
          </p:cNvPr>
          <p:cNvCxnSpPr>
            <a:cxnSpLocks/>
          </p:cNvCxnSpPr>
          <p:nvPr/>
        </p:nvCxnSpPr>
        <p:spPr>
          <a:xfrm>
            <a:off x="2711624" y="2492896"/>
            <a:ext cx="0" cy="1944216"/>
          </a:xfrm>
          <a:prstGeom prst="line">
            <a:avLst/>
          </a:prstGeom>
        </p:spPr>
        <p:style>
          <a:lnRef idx="2">
            <a:schemeClr val="dk1"/>
          </a:lnRef>
          <a:fillRef idx="0">
            <a:schemeClr val="dk1"/>
          </a:fillRef>
          <a:effectRef idx="1">
            <a:schemeClr val="dk1"/>
          </a:effectRef>
          <a:fontRef idx="minor">
            <a:schemeClr val="tx1"/>
          </a:fontRef>
        </p:style>
      </p:cxnSp>
      <p:cxnSp>
        <p:nvCxnSpPr>
          <p:cNvPr id="4116" name="Straight Connector 4115">
            <a:extLst>
              <a:ext uri="{FF2B5EF4-FFF2-40B4-BE49-F238E27FC236}">
                <a16:creationId xmlns:a16="http://schemas.microsoft.com/office/drawing/2014/main" id="{A4033C4F-E5E2-2475-A61B-1CE80DC94788}"/>
              </a:ext>
            </a:extLst>
          </p:cNvPr>
          <p:cNvCxnSpPr>
            <a:cxnSpLocks/>
          </p:cNvCxnSpPr>
          <p:nvPr/>
        </p:nvCxnSpPr>
        <p:spPr>
          <a:xfrm>
            <a:off x="2711624" y="4437112"/>
            <a:ext cx="1512168" cy="0"/>
          </a:xfrm>
          <a:prstGeom prst="line">
            <a:avLst/>
          </a:prstGeom>
        </p:spPr>
        <p:style>
          <a:lnRef idx="2">
            <a:schemeClr val="dk1"/>
          </a:lnRef>
          <a:fillRef idx="0">
            <a:schemeClr val="dk1"/>
          </a:fillRef>
          <a:effectRef idx="1">
            <a:schemeClr val="dk1"/>
          </a:effectRef>
          <a:fontRef idx="minor">
            <a:schemeClr val="tx1"/>
          </a:fontRef>
        </p:style>
      </p:cxnSp>
      <p:cxnSp>
        <p:nvCxnSpPr>
          <p:cNvPr id="4119" name="Straight Connector 4118">
            <a:extLst>
              <a:ext uri="{FF2B5EF4-FFF2-40B4-BE49-F238E27FC236}">
                <a16:creationId xmlns:a16="http://schemas.microsoft.com/office/drawing/2014/main" id="{445EA72F-AF12-B190-888B-E055DCF42669}"/>
              </a:ext>
            </a:extLst>
          </p:cNvPr>
          <p:cNvCxnSpPr/>
          <p:nvPr/>
        </p:nvCxnSpPr>
        <p:spPr>
          <a:xfrm>
            <a:off x="2778401" y="1718731"/>
            <a:ext cx="563432" cy="0"/>
          </a:xfrm>
          <a:prstGeom prst="line">
            <a:avLst/>
          </a:prstGeom>
        </p:spPr>
        <p:style>
          <a:lnRef idx="2">
            <a:schemeClr val="dk1"/>
          </a:lnRef>
          <a:fillRef idx="0">
            <a:schemeClr val="dk1"/>
          </a:fillRef>
          <a:effectRef idx="1">
            <a:schemeClr val="dk1"/>
          </a:effectRef>
          <a:fontRef idx="minor">
            <a:schemeClr val="tx1"/>
          </a:fontRef>
        </p:style>
      </p:cxnSp>
      <p:cxnSp>
        <p:nvCxnSpPr>
          <p:cNvPr id="4121" name="Straight Connector 4120">
            <a:extLst>
              <a:ext uri="{FF2B5EF4-FFF2-40B4-BE49-F238E27FC236}">
                <a16:creationId xmlns:a16="http://schemas.microsoft.com/office/drawing/2014/main" id="{972D74EA-5E2D-AAD7-D90F-9E88EEF6DB50}"/>
              </a:ext>
            </a:extLst>
          </p:cNvPr>
          <p:cNvCxnSpPr/>
          <p:nvPr/>
        </p:nvCxnSpPr>
        <p:spPr>
          <a:xfrm>
            <a:off x="3341833" y="1700808"/>
            <a:ext cx="0" cy="2952328"/>
          </a:xfrm>
          <a:prstGeom prst="line">
            <a:avLst/>
          </a:prstGeom>
        </p:spPr>
        <p:style>
          <a:lnRef idx="2">
            <a:schemeClr val="dk1"/>
          </a:lnRef>
          <a:fillRef idx="0">
            <a:schemeClr val="dk1"/>
          </a:fillRef>
          <a:effectRef idx="1">
            <a:schemeClr val="dk1"/>
          </a:effectRef>
          <a:fontRef idx="minor">
            <a:schemeClr val="tx1"/>
          </a:fontRef>
        </p:style>
      </p:cxnSp>
      <p:cxnSp>
        <p:nvCxnSpPr>
          <p:cNvPr id="4123" name="Straight Connector 4122">
            <a:extLst>
              <a:ext uri="{FF2B5EF4-FFF2-40B4-BE49-F238E27FC236}">
                <a16:creationId xmlns:a16="http://schemas.microsoft.com/office/drawing/2014/main" id="{8555E65C-CD36-C15F-3F80-95FA0D7B79E5}"/>
              </a:ext>
            </a:extLst>
          </p:cNvPr>
          <p:cNvCxnSpPr/>
          <p:nvPr/>
        </p:nvCxnSpPr>
        <p:spPr>
          <a:xfrm>
            <a:off x="3341833" y="4653136"/>
            <a:ext cx="881959" cy="0"/>
          </a:xfrm>
          <a:prstGeom prst="line">
            <a:avLst/>
          </a:prstGeom>
        </p:spPr>
        <p:style>
          <a:lnRef idx="2">
            <a:schemeClr val="dk1"/>
          </a:lnRef>
          <a:fillRef idx="0">
            <a:schemeClr val="dk1"/>
          </a:fillRef>
          <a:effectRef idx="1">
            <a:schemeClr val="dk1"/>
          </a:effectRef>
          <a:fontRef idx="minor">
            <a:schemeClr val="tx1"/>
          </a:fontRef>
        </p:style>
      </p:cxnSp>
      <p:cxnSp>
        <p:nvCxnSpPr>
          <p:cNvPr id="4127" name="Straight Connector 4126">
            <a:extLst>
              <a:ext uri="{FF2B5EF4-FFF2-40B4-BE49-F238E27FC236}">
                <a16:creationId xmlns:a16="http://schemas.microsoft.com/office/drawing/2014/main" id="{015551A8-6161-4D24-AE2B-871094816FF9}"/>
              </a:ext>
            </a:extLst>
          </p:cNvPr>
          <p:cNvCxnSpPr>
            <a:cxnSpLocks/>
          </p:cNvCxnSpPr>
          <p:nvPr/>
        </p:nvCxnSpPr>
        <p:spPr>
          <a:xfrm>
            <a:off x="11208568" y="2531703"/>
            <a:ext cx="188243" cy="0"/>
          </a:xfrm>
          <a:prstGeom prst="line">
            <a:avLst/>
          </a:prstGeom>
        </p:spPr>
        <p:style>
          <a:lnRef idx="2">
            <a:schemeClr val="dk1"/>
          </a:lnRef>
          <a:fillRef idx="0">
            <a:schemeClr val="dk1"/>
          </a:fillRef>
          <a:effectRef idx="1">
            <a:schemeClr val="dk1"/>
          </a:effectRef>
          <a:fontRef idx="minor">
            <a:schemeClr val="tx1"/>
          </a:fontRef>
        </p:style>
      </p:cxnSp>
      <p:cxnSp>
        <p:nvCxnSpPr>
          <p:cNvPr id="4130" name="Straight Connector 4129">
            <a:extLst>
              <a:ext uri="{FF2B5EF4-FFF2-40B4-BE49-F238E27FC236}">
                <a16:creationId xmlns:a16="http://schemas.microsoft.com/office/drawing/2014/main" id="{A7845783-9FB4-E70E-18DE-91842630AB71}"/>
              </a:ext>
            </a:extLst>
          </p:cNvPr>
          <p:cNvCxnSpPr>
            <a:cxnSpLocks/>
          </p:cNvCxnSpPr>
          <p:nvPr/>
        </p:nvCxnSpPr>
        <p:spPr>
          <a:xfrm flipV="1">
            <a:off x="11396811" y="1268760"/>
            <a:ext cx="0" cy="1262943"/>
          </a:xfrm>
          <a:prstGeom prst="line">
            <a:avLst/>
          </a:prstGeom>
        </p:spPr>
        <p:style>
          <a:lnRef idx="2">
            <a:schemeClr val="dk1"/>
          </a:lnRef>
          <a:fillRef idx="0">
            <a:schemeClr val="dk1"/>
          </a:fillRef>
          <a:effectRef idx="1">
            <a:schemeClr val="dk1"/>
          </a:effectRef>
          <a:fontRef idx="minor">
            <a:schemeClr val="tx1"/>
          </a:fontRef>
        </p:style>
      </p:cxnSp>
      <p:cxnSp>
        <p:nvCxnSpPr>
          <p:cNvPr id="4133" name="Straight Connector 4132">
            <a:extLst>
              <a:ext uri="{FF2B5EF4-FFF2-40B4-BE49-F238E27FC236}">
                <a16:creationId xmlns:a16="http://schemas.microsoft.com/office/drawing/2014/main" id="{9E227A79-1128-7999-7EC9-98EACC030E68}"/>
              </a:ext>
            </a:extLst>
          </p:cNvPr>
          <p:cNvCxnSpPr>
            <a:cxnSpLocks/>
          </p:cNvCxnSpPr>
          <p:nvPr/>
        </p:nvCxnSpPr>
        <p:spPr>
          <a:xfrm flipH="1">
            <a:off x="3575720" y="1268760"/>
            <a:ext cx="7821091" cy="0"/>
          </a:xfrm>
          <a:prstGeom prst="line">
            <a:avLst/>
          </a:prstGeom>
        </p:spPr>
        <p:style>
          <a:lnRef idx="2">
            <a:schemeClr val="dk1"/>
          </a:lnRef>
          <a:fillRef idx="0">
            <a:schemeClr val="dk1"/>
          </a:fillRef>
          <a:effectRef idx="1">
            <a:schemeClr val="dk1"/>
          </a:effectRef>
          <a:fontRef idx="minor">
            <a:schemeClr val="tx1"/>
          </a:fontRef>
        </p:style>
      </p:cxnSp>
      <p:cxnSp>
        <p:nvCxnSpPr>
          <p:cNvPr id="4135" name="Straight Connector 4134">
            <a:extLst>
              <a:ext uri="{FF2B5EF4-FFF2-40B4-BE49-F238E27FC236}">
                <a16:creationId xmlns:a16="http://schemas.microsoft.com/office/drawing/2014/main" id="{080596CE-2F20-AFE3-42F7-8CC8805015BF}"/>
              </a:ext>
            </a:extLst>
          </p:cNvPr>
          <p:cNvCxnSpPr>
            <a:cxnSpLocks/>
          </p:cNvCxnSpPr>
          <p:nvPr/>
        </p:nvCxnSpPr>
        <p:spPr>
          <a:xfrm>
            <a:off x="3575720" y="1268760"/>
            <a:ext cx="0" cy="2520280"/>
          </a:xfrm>
          <a:prstGeom prst="line">
            <a:avLst/>
          </a:prstGeom>
        </p:spPr>
        <p:style>
          <a:lnRef idx="2">
            <a:schemeClr val="dk1"/>
          </a:lnRef>
          <a:fillRef idx="0">
            <a:schemeClr val="dk1"/>
          </a:fillRef>
          <a:effectRef idx="1">
            <a:schemeClr val="dk1"/>
          </a:effectRef>
          <a:fontRef idx="minor">
            <a:schemeClr val="tx1"/>
          </a:fontRef>
        </p:style>
      </p:cxnSp>
      <p:cxnSp>
        <p:nvCxnSpPr>
          <p:cNvPr id="4140" name="Straight Connector 4139">
            <a:extLst>
              <a:ext uri="{FF2B5EF4-FFF2-40B4-BE49-F238E27FC236}">
                <a16:creationId xmlns:a16="http://schemas.microsoft.com/office/drawing/2014/main" id="{90B0C693-8BC3-6B7A-CBDC-1CD5EC361728}"/>
              </a:ext>
            </a:extLst>
          </p:cNvPr>
          <p:cNvCxnSpPr/>
          <p:nvPr/>
        </p:nvCxnSpPr>
        <p:spPr>
          <a:xfrm>
            <a:off x="3575720" y="3789040"/>
            <a:ext cx="648072" cy="0"/>
          </a:xfrm>
          <a:prstGeom prst="line">
            <a:avLst/>
          </a:prstGeom>
        </p:spPr>
        <p:style>
          <a:lnRef idx="2">
            <a:schemeClr val="dk1"/>
          </a:lnRef>
          <a:fillRef idx="0">
            <a:schemeClr val="dk1"/>
          </a:fillRef>
          <a:effectRef idx="1">
            <a:schemeClr val="dk1"/>
          </a:effectRef>
          <a:fontRef idx="minor">
            <a:schemeClr val="tx1"/>
          </a:fontRef>
        </p:style>
      </p:cxnSp>
      <p:cxnSp>
        <p:nvCxnSpPr>
          <p:cNvPr id="4143" name="Straight Connector 4142">
            <a:extLst>
              <a:ext uri="{FF2B5EF4-FFF2-40B4-BE49-F238E27FC236}">
                <a16:creationId xmlns:a16="http://schemas.microsoft.com/office/drawing/2014/main" id="{F93477CD-AD99-5517-C8C9-7F45DB016276}"/>
              </a:ext>
            </a:extLst>
          </p:cNvPr>
          <p:cNvCxnSpPr/>
          <p:nvPr/>
        </p:nvCxnSpPr>
        <p:spPr>
          <a:xfrm>
            <a:off x="11208568" y="2564904"/>
            <a:ext cx="432048" cy="0"/>
          </a:xfrm>
          <a:prstGeom prst="line">
            <a:avLst/>
          </a:prstGeom>
        </p:spPr>
        <p:style>
          <a:lnRef idx="2">
            <a:schemeClr val="dk1"/>
          </a:lnRef>
          <a:fillRef idx="0">
            <a:schemeClr val="dk1"/>
          </a:fillRef>
          <a:effectRef idx="1">
            <a:schemeClr val="dk1"/>
          </a:effectRef>
          <a:fontRef idx="minor">
            <a:schemeClr val="tx1"/>
          </a:fontRef>
        </p:style>
      </p:cxnSp>
      <p:cxnSp>
        <p:nvCxnSpPr>
          <p:cNvPr id="4145" name="Straight Connector 4144">
            <a:extLst>
              <a:ext uri="{FF2B5EF4-FFF2-40B4-BE49-F238E27FC236}">
                <a16:creationId xmlns:a16="http://schemas.microsoft.com/office/drawing/2014/main" id="{125D5010-4560-383C-1AF8-9B305A43C7FB}"/>
              </a:ext>
            </a:extLst>
          </p:cNvPr>
          <p:cNvCxnSpPr>
            <a:cxnSpLocks/>
          </p:cNvCxnSpPr>
          <p:nvPr/>
        </p:nvCxnSpPr>
        <p:spPr>
          <a:xfrm flipV="1">
            <a:off x="11640616" y="980728"/>
            <a:ext cx="0" cy="1584176"/>
          </a:xfrm>
          <a:prstGeom prst="line">
            <a:avLst/>
          </a:prstGeom>
        </p:spPr>
        <p:style>
          <a:lnRef idx="2">
            <a:schemeClr val="dk1"/>
          </a:lnRef>
          <a:fillRef idx="0">
            <a:schemeClr val="dk1"/>
          </a:fillRef>
          <a:effectRef idx="1">
            <a:schemeClr val="dk1"/>
          </a:effectRef>
          <a:fontRef idx="minor">
            <a:schemeClr val="tx1"/>
          </a:fontRef>
        </p:style>
      </p:cxnSp>
      <p:cxnSp>
        <p:nvCxnSpPr>
          <p:cNvPr id="4147" name="Straight Connector 4146">
            <a:extLst>
              <a:ext uri="{FF2B5EF4-FFF2-40B4-BE49-F238E27FC236}">
                <a16:creationId xmlns:a16="http://schemas.microsoft.com/office/drawing/2014/main" id="{9D1F6A7A-D4E1-61B8-66D6-662DF4EAFBC7}"/>
              </a:ext>
            </a:extLst>
          </p:cNvPr>
          <p:cNvCxnSpPr>
            <a:cxnSpLocks/>
          </p:cNvCxnSpPr>
          <p:nvPr/>
        </p:nvCxnSpPr>
        <p:spPr>
          <a:xfrm flipH="1">
            <a:off x="3431704" y="980728"/>
            <a:ext cx="8208912" cy="0"/>
          </a:xfrm>
          <a:prstGeom prst="line">
            <a:avLst/>
          </a:prstGeom>
        </p:spPr>
        <p:style>
          <a:lnRef idx="2">
            <a:schemeClr val="dk1"/>
          </a:lnRef>
          <a:fillRef idx="0">
            <a:schemeClr val="dk1"/>
          </a:fillRef>
          <a:effectRef idx="1">
            <a:schemeClr val="dk1"/>
          </a:effectRef>
          <a:fontRef idx="minor">
            <a:schemeClr val="tx1"/>
          </a:fontRef>
        </p:style>
      </p:cxnSp>
      <p:cxnSp>
        <p:nvCxnSpPr>
          <p:cNvPr id="4149" name="Straight Connector 4148">
            <a:extLst>
              <a:ext uri="{FF2B5EF4-FFF2-40B4-BE49-F238E27FC236}">
                <a16:creationId xmlns:a16="http://schemas.microsoft.com/office/drawing/2014/main" id="{F4EBD767-962F-BAB7-F80A-C04E1B8E68DD}"/>
              </a:ext>
            </a:extLst>
          </p:cNvPr>
          <p:cNvCxnSpPr>
            <a:cxnSpLocks/>
          </p:cNvCxnSpPr>
          <p:nvPr/>
        </p:nvCxnSpPr>
        <p:spPr>
          <a:xfrm>
            <a:off x="3431704" y="980728"/>
            <a:ext cx="0" cy="2880320"/>
          </a:xfrm>
          <a:prstGeom prst="line">
            <a:avLst/>
          </a:prstGeom>
        </p:spPr>
        <p:style>
          <a:lnRef idx="2">
            <a:schemeClr val="dk1"/>
          </a:lnRef>
          <a:fillRef idx="0">
            <a:schemeClr val="dk1"/>
          </a:fillRef>
          <a:effectRef idx="1">
            <a:schemeClr val="dk1"/>
          </a:effectRef>
          <a:fontRef idx="minor">
            <a:schemeClr val="tx1"/>
          </a:fontRef>
        </p:style>
      </p:cxnSp>
      <p:cxnSp>
        <p:nvCxnSpPr>
          <p:cNvPr id="4156" name="Straight Connector 4155">
            <a:extLst>
              <a:ext uri="{FF2B5EF4-FFF2-40B4-BE49-F238E27FC236}">
                <a16:creationId xmlns:a16="http://schemas.microsoft.com/office/drawing/2014/main" id="{BEFDF6A9-AD15-2176-B889-BECB811F9053}"/>
              </a:ext>
            </a:extLst>
          </p:cNvPr>
          <p:cNvCxnSpPr/>
          <p:nvPr/>
        </p:nvCxnSpPr>
        <p:spPr>
          <a:xfrm>
            <a:off x="3431704" y="3861048"/>
            <a:ext cx="792088" cy="0"/>
          </a:xfrm>
          <a:prstGeom prst="line">
            <a:avLst/>
          </a:prstGeom>
        </p:spPr>
        <p:style>
          <a:lnRef idx="2">
            <a:schemeClr val="dk1"/>
          </a:lnRef>
          <a:fillRef idx="0">
            <a:schemeClr val="dk1"/>
          </a:fillRef>
          <a:effectRef idx="1">
            <a:schemeClr val="dk1"/>
          </a:effectRef>
          <a:fontRef idx="minor">
            <a:schemeClr val="tx1"/>
          </a:fontRef>
        </p:style>
      </p:cxnSp>
      <p:cxnSp>
        <p:nvCxnSpPr>
          <p:cNvPr id="4160" name="Straight Connector 4159">
            <a:extLst>
              <a:ext uri="{FF2B5EF4-FFF2-40B4-BE49-F238E27FC236}">
                <a16:creationId xmlns:a16="http://schemas.microsoft.com/office/drawing/2014/main" id="{FDB3007F-5DA4-5511-45D5-4DD514782002}"/>
              </a:ext>
            </a:extLst>
          </p:cNvPr>
          <p:cNvCxnSpPr/>
          <p:nvPr/>
        </p:nvCxnSpPr>
        <p:spPr>
          <a:xfrm>
            <a:off x="11208568" y="2636912"/>
            <a:ext cx="632040" cy="0"/>
          </a:xfrm>
          <a:prstGeom prst="line">
            <a:avLst/>
          </a:prstGeom>
        </p:spPr>
        <p:style>
          <a:lnRef idx="2">
            <a:schemeClr val="dk1"/>
          </a:lnRef>
          <a:fillRef idx="0">
            <a:schemeClr val="dk1"/>
          </a:fillRef>
          <a:effectRef idx="1">
            <a:schemeClr val="dk1"/>
          </a:effectRef>
          <a:fontRef idx="minor">
            <a:schemeClr val="tx1"/>
          </a:fontRef>
        </p:style>
      </p:cxnSp>
      <p:cxnSp>
        <p:nvCxnSpPr>
          <p:cNvPr id="4162" name="Straight Connector 4161">
            <a:extLst>
              <a:ext uri="{FF2B5EF4-FFF2-40B4-BE49-F238E27FC236}">
                <a16:creationId xmlns:a16="http://schemas.microsoft.com/office/drawing/2014/main" id="{27A37A32-DB7B-68DD-152F-75A3647DA07E}"/>
              </a:ext>
            </a:extLst>
          </p:cNvPr>
          <p:cNvCxnSpPr/>
          <p:nvPr/>
        </p:nvCxnSpPr>
        <p:spPr>
          <a:xfrm>
            <a:off x="11840608" y="2636912"/>
            <a:ext cx="0" cy="1296144"/>
          </a:xfrm>
          <a:prstGeom prst="line">
            <a:avLst/>
          </a:prstGeom>
        </p:spPr>
        <p:style>
          <a:lnRef idx="2">
            <a:schemeClr val="dk1"/>
          </a:lnRef>
          <a:fillRef idx="0">
            <a:schemeClr val="dk1"/>
          </a:fillRef>
          <a:effectRef idx="1">
            <a:schemeClr val="dk1"/>
          </a:effectRef>
          <a:fontRef idx="minor">
            <a:schemeClr val="tx1"/>
          </a:fontRef>
        </p:style>
      </p:cxnSp>
      <p:cxnSp>
        <p:nvCxnSpPr>
          <p:cNvPr id="4164" name="Straight Connector 4163">
            <a:extLst>
              <a:ext uri="{FF2B5EF4-FFF2-40B4-BE49-F238E27FC236}">
                <a16:creationId xmlns:a16="http://schemas.microsoft.com/office/drawing/2014/main" id="{8FAC5752-0671-F30A-0CF2-29E793306836}"/>
              </a:ext>
            </a:extLst>
          </p:cNvPr>
          <p:cNvCxnSpPr/>
          <p:nvPr/>
        </p:nvCxnSpPr>
        <p:spPr>
          <a:xfrm flipH="1">
            <a:off x="8544272" y="3933056"/>
            <a:ext cx="3296336" cy="0"/>
          </a:xfrm>
          <a:prstGeom prst="line">
            <a:avLst/>
          </a:prstGeom>
        </p:spPr>
        <p:style>
          <a:lnRef idx="2">
            <a:schemeClr val="dk1"/>
          </a:lnRef>
          <a:fillRef idx="0">
            <a:schemeClr val="dk1"/>
          </a:fillRef>
          <a:effectRef idx="1">
            <a:schemeClr val="dk1"/>
          </a:effectRef>
          <a:fontRef idx="minor">
            <a:schemeClr val="tx1"/>
          </a:fontRef>
        </p:style>
      </p:cxnSp>
      <p:cxnSp>
        <p:nvCxnSpPr>
          <p:cNvPr id="4166" name="Straight Connector 4165">
            <a:extLst>
              <a:ext uri="{FF2B5EF4-FFF2-40B4-BE49-F238E27FC236}">
                <a16:creationId xmlns:a16="http://schemas.microsoft.com/office/drawing/2014/main" id="{03709F65-B955-4A51-F549-E7F535FBA5E1}"/>
              </a:ext>
            </a:extLst>
          </p:cNvPr>
          <p:cNvCxnSpPr/>
          <p:nvPr/>
        </p:nvCxnSpPr>
        <p:spPr>
          <a:xfrm>
            <a:off x="11208568" y="2708920"/>
            <a:ext cx="432048" cy="0"/>
          </a:xfrm>
          <a:prstGeom prst="line">
            <a:avLst/>
          </a:prstGeom>
        </p:spPr>
        <p:style>
          <a:lnRef idx="2">
            <a:schemeClr val="dk1"/>
          </a:lnRef>
          <a:fillRef idx="0">
            <a:schemeClr val="dk1"/>
          </a:fillRef>
          <a:effectRef idx="1">
            <a:schemeClr val="dk1"/>
          </a:effectRef>
          <a:fontRef idx="minor">
            <a:schemeClr val="tx1"/>
          </a:fontRef>
        </p:style>
      </p:cxnSp>
      <p:cxnSp>
        <p:nvCxnSpPr>
          <p:cNvPr id="4168" name="Straight Connector 4167">
            <a:extLst>
              <a:ext uri="{FF2B5EF4-FFF2-40B4-BE49-F238E27FC236}">
                <a16:creationId xmlns:a16="http://schemas.microsoft.com/office/drawing/2014/main" id="{C0885E36-D155-3622-A2CE-523CC401F098}"/>
              </a:ext>
            </a:extLst>
          </p:cNvPr>
          <p:cNvCxnSpPr>
            <a:cxnSpLocks/>
          </p:cNvCxnSpPr>
          <p:nvPr/>
        </p:nvCxnSpPr>
        <p:spPr>
          <a:xfrm>
            <a:off x="11640616" y="2708920"/>
            <a:ext cx="0" cy="1080120"/>
          </a:xfrm>
          <a:prstGeom prst="line">
            <a:avLst/>
          </a:prstGeom>
        </p:spPr>
        <p:style>
          <a:lnRef idx="2">
            <a:schemeClr val="dk1"/>
          </a:lnRef>
          <a:fillRef idx="0">
            <a:schemeClr val="dk1"/>
          </a:fillRef>
          <a:effectRef idx="1">
            <a:schemeClr val="dk1"/>
          </a:effectRef>
          <a:fontRef idx="minor">
            <a:schemeClr val="tx1"/>
          </a:fontRef>
        </p:style>
      </p:cxnSp>
      <p:cxnSp>
        <p:nvCxnSpPr>
          <p:cNvPr id="4171" name="Straight Connector 4170">
            <a:extLst>
              <a:ext uri="{FF2B5EF4-FFF2-40B4-BE49-F238E27FC236}">
                <a16:creationId xmlns:a16="http://schemas.microsoft.com/office/drawing/2014/main" id="{FFC2EE70-E591-88E2-1CF0-0586D700C598}"/>
              </a:ext>
            </a:extLst>
          </p:cNvPr>
          <p:cNvCxnSpPr/>
          <p:nvPr/>
        </p:nvCxnSpPr>
        <p:spPr>
          <a:xfrm flipH="1">
            <a:off x="8904312" y="3789040"/>
            <a:ext cx="2736304" cy="0"/>
          </a:xfrm>
          <a:prstGeom prst="line">
            <a:avLst/>
          </a:prstGeom>
        </p:spPr>
        <p:style>
          <a:lnRef idx="2">
            <a:schemeClr val="dk1"/>
          </a:lnRef>
          <a:fillRef idx="0">
            <a:schemeClr val="dk1"/>
          </a:fillRef>
          <a:effectRef idx="1">
            <a:schemeClr val="dk1"/>
          </a:effectRef>
          <a:fontRef idx="minor">
            <a:schemeClr val="tx1"/>
          </a:fontRef>
        </p:style>
      </p:cxnSp>
      <p:cxnSp>
        <p:nvCxnSpPr>
          <p:cNvPr id="4173" name="Straight Connector 4172">
            <a:extLst>
              <a:ext uri="{FF2B5EF4-FFF2-40B4-BE49-F238E27FC236}">
                <a16:creationId xmlns:a16="http://schemas.microsoft.com/office/drawing/2014/main" id="{DCC84C14-737B-263C-1C26-872F31D70838}"/>
              </a:ext>
            </a:extLst>
          </p:cNvPr>
          <p:cNvCxnSpPr/>
          <p:nvPr/>
        </p:nvCxnSpPr>
        <p:spPr>
          <a:xfrm flipV="1">
            <a:off x="8904312" y="2420888"/>
            <a:ext cx="0" cy="1368152"/>
          </a:xfrm>
          <a:prstGeom prst="line">
            <a:avLst/>
          </a:prstGeom>
        </p:spPr>
        <p:style>
          <a:lnRef idx="2">
            <a:schemeClr val="dk1"/>
          </a:lnRef>
          <a:fillRef idx="0">
            <a:schemeClr val="dk1"/>
          </a:fillRef>
          <a:effectRef idx="1">
            <a:schemeClr val="dk1"/>
          </a:effectRef>
          <a:fontRef idx="minor">
            <a:schemeClr val="tx1"/>
          </a:fontRef>
        </p:style>
      </p:cxnSp>
      <p:cxnSp>
        <p:nvCxnSpPr>
          <p:cNvPr id="4175" name="Straight Connector 4174">
            <a:extLst>
              <a:ext uri="{FF2B5EF4-FFF2-40B4-BE49-F238E27FC236}">
                <a16:creationId xmlns:a16="http://schemas.microsoft.com/office/drawing/2014/main" id="{D62A9CA4-593B-FC84-6197-48F4D02348A2}"/>
              </a:ext>
            </a:extLst>
          </p:cNvPr>
          <p:cNvCxnSpPr/>
          <p:nvPr/>
        </p:nvCxnSpPr>
        <p:spPr>
          <a:xfrm flipH="1">
            <a:off x="8328248" y="2420888"/>
            <a:ext cx="57606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8174174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3228</TotalTime>
  <Words>1004</Words>
  <Application>Microsoft Office PowerPoint</Application>
  <PresentationFormat>Widescreen</PresentationFormat>
  <Paragraphs>85</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spiro14</dc:creator>
  <cp:lastModifiedBy>Nazreen banu</cp:lastModifiedBy>
  <cp:revision>472</cp:revision>
  <dcterms:created xsi:type="dcterms:W3CDTF">2012-06-21T12:52:53Z</dcterms:created>
  <dcterms:modified xsi:type="dcterms:W3CDTF">2024-04-25T01:23:06Z</dcterms:modified>
</cp:coreProperties>
</file>