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handoutMasterIdLst>
    <p:handoutMasterId r:id="rId10"/>
  </p:handoutMasterIdLst>
  <p:sldIdLst>
    <p:sldId id="271" r:id="rId2"/>
    <p:sldId id="272" r:id="rId3"/>
    <p:sldId id="274" r:id="rId4"/>
    <p:sldId id="273" r:id="rId5"/>
    <p:sldId id="277" r:id="rId6"/>
    <p:sldId id="280" r:id="rId7"/>
    <p:sldId id="279" r:id="rId8"/>
  </p:sldIdLst>
  <p:sldSz cx="9906000" cy="6858000" type="A4"/>
  <p:notesSz cx="6858000" cy="9144000"/>
  <p:defaultText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72" userDrawn="1">
          <p15:clr>
            <a:srgbClr val="A4A3A4"/>
          </p15:clr>
        </p15:guide>
        <p15:guide id="3" orient="horz" pos="482" userDrawn="1">
          <p15:clr>
            <a:srgbClr val="A4A3A4"/>
          </p15:clr>
        </p15:guide>
      </p15:sldGuideLst>
    </p:ext>
    <p:ext uri="{2D200454-40CA-4A62-9FC3-DE9A4176ACB9}">
      <p15:notesGuideLst xmlns:p15="http://schemas.microsoft.com/office/powerpoint/2012/main">
        <p15:guide id="1" orient="horz" pos="3838" userDrawn="1">
          <p15:clr>
            <a:srgbClr val="A4A3A4"/>
          </p15:clr>
        </p15:guide>
        <p15:guide id="2" pos="1620" userDrawn="1">
          <p15:clr>
            <a:srgbClr val="A4A3A4"/>
          </p15:clr>
        </p15:guide>
        <p15:guide id="3" orient="horz" pos="2886" userDrawn="1">
          <p15:clr>
            <a:srgbClr val="A4A3A4"/>
          </p15:clr>
        </p15:guide>
        <p15:guide id="4" pos="2167" userDrawn="1">
          <p15:clr>
            <a:srgbClr val="A4A3A4"/>
          </p15:clr>
        </p15:guide>
        <p15:guide id="5" orient="horz" pos="3833">
          <p15:clr>
            <a:srgbClr val="A4A3A4"/>
          </p15:clr>
        </p15:guide>
        <p15:guide id="6" orient="horz" pos="45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33F48"/>
    <a:srgbClr val="808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3" autoAdjust="0"/>
    <p:restoredTop sz="62959" autoAdjust="0"/>
  </p:normalViewPr>
  <p:slideViewPr>
    <p:cSldViewPr showGuides="1">
      <p:cViewPr varScale="1">
        <p:scale>
          <a:sx n="72" d="100"/>
          <a:sy n="72" d="100"/>
        </p:scale>
        <p:origin x="3096" y="-30"/>
      </p:cViewPr>
      <p:guideLst>
        <p:guide pos="172"/>
        <p:guide orient="horz" pos="482"/>
      </p:guideLst>
    </p:cSldViewPr>
  </p:slideViewPr>
  <p:outlineViewPr>
    <p:cViewPr>
      <p:scale>
        <a:sx n="33" d="100"/>
        <a:sy n="33" d="100"/>
      </p:scale>
      <p:origin x="0" y="-1296"/>
    </p:cViewPr>
  </p:outlineViewPr>
  <p:notesTextViewPr>
    <p:cViewPr>
      <p:scale>
        <a:sx n="75" d="100"/>
        <a:sy n="75" d="100"/>
      </p:scale>
      <p:origin x="0" y="0"/>
    </p:cViewPr>
  </p:notesTextViewPr>
  <p:sorterViewPr>
    <p:cViewPr>
      <p:scale>
        <a:sx n="66" d="100"/>
        <a:sy n="66" d="100"/>
      </p:scale>
      <p:origin x="0" y="0"/>
    </p:cViewPr>
  </p:sorterViewPr>
  <p:notesViewPr>
    <p:cSldViewPr showGuides="1">
      <p:cViewPr varScale="1">
        <p:scale>
          <a:sx n="90" d="100"/>
          <a:sy n="90" d="100"/>
        </p:scale>
        <p:origin x="-3294" y="-96"/>
      </p:cViewPr>
      <p:guideLst>
        <p:guide orient="horz" pos="3838"/>
        <p:guide pos="1620"/>
        <p:guide orient="horz" pos="2886"/>
        <p:guide pos="2167"/>
        <p:guide orient="horz" pos="3833"/>
        <p:guide orient="horz" pos="451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065853-211D-41B8-B676-3DF68509B90E}" type="datetimeFigureOut">
              <a:rPr lang="de-DE" smtClean="0"/>
              <a:pPr/>
              <a:t>18.03.2021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CDCE39-3E12-4CEA-9B89-4FA1B22EBB28}" type="slidenum">
              <a:rPr lang="de-DE" smtClean="0"/>
              <a:pPr/>
              <a:t>‹Nr.›</a:t>
            </a:fld>
            <a:endParaRPr lang="de-DE"/>
          </a:p>
        </p:txBody>
      </p:sp>
    </p:spTree>
    <p:extLst>
      <p:ext uri="{BB962C8B-B14F-4D97-AF65-F5344CB8AC3E}">
        <p14:creationId xmlns:p14="http://schemas.microsoft.com/office/powerpoint/2010/main" val="32022473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izenplatzhalter 4"/>
          <p:cNvSpPr>
            <a:spLocks noGrp="1"/>
          </p:cNvSpPr>
          <p:nvPr>
            <p:ph type="body" sz="quarter" idx="3"/>
          </p:nvPr>
        </p:nvSpPr>
        <p:spPr>
          <a:xfrm>
            <a:off x="548680" y="3850993"/>
            <a:ext cx="5760640" cy="4753455"/>
          </a:xfrm>
          <a:prstGeom prst="rect">
            <a:avLst/>
          </a:prstGeom>
        </p:spPr>
        <p:txBody>
          <a:bodyPr vert="horz" lIns="0" tIns="0" rIns="0" bIns="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548680" y="8685214"/>
            <a:ext cx="1440160" cy="303277"/>
          </a:xfrm>
          <a:prstGeom prst="rect">
            <a:avLst/>
          </a:prstGeom>
        </p:spPr>
        <p:txBody>
          <a:bodyPr vert="horz" lIns="0" tIns="45720" rIns="91440" bIns="45720" rtlCol="0" anchor="b"/>
          <a:lstStyle>
            <a:lvl1pPr algn="l">
              <a:defRPr sz="800" b="1">
                <a:latin typeface="Arial" panose="020B0604020202020204" pitchFamily="34" charset="0"/>
                <a:cs typeface="Arial" panose="020B0604020202020204" pitchFamily="34" charset="0"/>
              </a:defRPr>
            </a:lvl1pPr>
          </a:lstStyle>
          <a:p>
            <a:r>
              <a:rPr lang="de-DE" dirty="0" err="1"/>
              <a:t>ITSBw</a:t>
            </a:r>
            <a:r>
              <a:rPr lang="de-DE" dirty="0"/>
              <a:t> IX. Inspektion</a:t>
            </a:r>
          </a:p>
        </p:txBody>
      </p:sp>
      <p:sp>
        <p:nvSpPr>
          <p:cNvPr id="7" name="Foliennummernplatzhalter 6"/>
          <p:cNvSpPr>
            <a:spLocks noGrp="1"/>
          </p:cNvSpPr>
          <p:nvPr>
            <p:ph type="sldNum" sz="quarter" idx="5"/>
          </p:nvPr>
        </p:nvSpPr>
        <p:spPr>
          <a:xfrm>
            <a:off x="5906243" y="8685213"/>
            <a:ext cx="403077" cy="457200"/>
          </a:xfrm>
          <a:prstGeom prst="rect">
            <a:avLst/>
          </a:prstGeom>
        </p:spPr>
        <p:txBody>
          <a:bodyPr vert="horz" lIns="91440" tIns="45720" rIns="91440" bIns="45720" rtlCol="0" anchor="ctr"/>
          <a:lstStyle>
            <a:lvl1pPr algn="l">
              <a:defRPr sz="800" b="1">
                <a:latin typeface="Arial" panose="020B0604020202020204" pitchFamily="34" charset="0"/>
                <a:cs typeface="Arial" panose="020B0604020202020204" pitchFamily="34" charset="0"/>
              </a:defRPr>
            </a:lvl1pPr>
          </a:lstStyle>
          <a:p>
            <a:fld id="{69FD6EC8-41F9-4909-8444-6ED8E5058E3D}" type="slidenum">
              <a:rPr lang="de-DE" smtClean="0"/>
              <a:pPr/>
              <a:t>‹Nr.›</a:t>
            </a:fld>
            <a:endParaRPr lang="de-DE" dirty="0"/>
          </a:p>
        </p:txBody>
      </p:sp>
      <p:sp>
        <p:nvSpPr>
          <p:cNvPr id="10" name="Fußzeilenplatzhalter 5"/>
          <p:cNvSpPr txBox="1">
            <a:spLocks/>
          </p:cNvSpPr>
          <p:nvPr/>
        </p:nvSpPr>
        <p:spPr>
          <a:xfrm>
            <a:off x="2969949" y="8685214"/>
            <a:ext cx="918102" cy="303277"/>
          </a:xfrm>
          <a:prstGeom prst="rect">
            <a:avLst/>
          </a:prstGeom>
        </p:spPr>
        <p:txBody>
          <a:bodyPr vert="horz" lIns="91440" tIns="45720" rIns="91440" bIns="45720" rtlCol="0" anchor="b"/>
          <a:lstStyle>
            <a:defPPr>
              <a:defRPr lang="de-DE"/>
            </a:defPPr>
            <a:lvl1pPr marL="0" algn="l" defTabSz="914296" rtl="0" eaLnBrk="1" latinLnBrk="0" hangingPunct="1">
              <a:defRPr sz="800" b="1" kern="1200">
                <a:solidFill>
                  <a:schemeClr val="tx1"/>
                </a:solidFill>
                <a:latin typeface="Arial" panose="020B0604020202020204" pitchFamily="34" charset="0"/>
                <a:ea typeface="+mn-ea"/>
                <a:cs typeface="Arial" panose="020B0604020202020204" pitchFamily="34" charset="0"/>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a:lstStyle>
          <a:p>
            <a:pPr algn="ctr"/>
            <a:r>
              <a:rPr lang="de-DE" dirty="0"/>
              <a:t>Offen</a:t>
            </a:r>
          </a:p>
        </p:txBody>
      </p:sp>
      <p:sp>
        <p:nvSpPr>
          <p:cNvPr id="11" name="Folienbildplatzhalter 10"/>
          <p:cNvSpPr>
            <a:spLocks noGrp="1" noRot="1" noChangeAspect="1"/>
          </p:cNvSpPr>
          <p:nvPr>
            <p:ph type="sldImg" idx="2"/>
          </p:nvPr>
        </p:nvSpPr>
        <p:spPr>
          <a:xfrm>
            <a:off x="561984" y="788337"/>
            <a:ext cx="4307176" cy="2981890"/>
          </a:xfrm>
          <a:prstGeom prst="rect">
            <a:avLst/>
          </a:prstGeom>
          <a:noFill/>
          <a:ln w="12700">
            <a:solidFill>
              <a:prstClr val="black"/>
            </a:solidFill>
          </a:ln>
        </p:spPr>
        <p:txBody>
          <a:bodyPr vert="horz" lIns="91440" tIns="45720" rIns="91440" bIns="45720" rtlCol="0" anchor="ctr"/>
          <a:lstStyle/>
          <a:p>
            <a:endParaRPr lang="de-DE"/>
          </a:p>
        </p:txBody>
      </p:sp>
      <p:sp>
        <p:nvSpPr>
          <p:cNvPr id="4" name="Kopfzeilenplatzhalter 3">
            <a:extLst>
              <a:ext uri="{FF2B5EF4-FFF2-40B4-BE49-F238E27FC236}">
                <a16:creationId xmlns:a16="http://schemas.microsoft.com/office/drawing/2014/main" id="{09D77A84-352E-4ECD-8CE2-2061D9AFD235}"/>
              </a:ext>
            </a:extLst>
          </p:cNvPr>
          <p:cNvSpPr>
            <a:spLocks noGrp="1"/>
          </p:cNvSpPr>
          <p:nvPr>
            <p:ph type="hdr" sz="quarter"/>
          </p:nvPr>
        </p:nvSpPr>
        <p:spPr>
          <a:xfrm>
            <a:off x="561984" y="249208"/>
            <a:ext cx="4307176" cy="458788"/>
          </a:xfrm>
          <a:prstGeom prst="rect">
            <a:avLst/>
          </a:prstGeom>
        </p:spPr>
        <p:txBody>
          <a:bodyPr vert="horz" lIns="0" tIns="45720" rIns="91440" bIns="45720" rtlCol="0" anchor="b"/>
          <a:lstStyle>
            <a:lvl1pPr>
              <a:defRPr lang="de-DE" sz="800" b="1" smtClean="0">
                <a:latin typeface="Arial" panose="020B0604020202020204" pitchFamily="34" charset="0"/>
                <a:cs typeface="Arial" panose="020B0604020202020204" pitchFamily="34" charset="0"/>
              </a:defRPr>
            </a:lvl1pPr>
          </a:lstStyle>
          <a:p>
            <a:r>
              <a:rPr lang="de-DE" dirty="0"/>
              <a:t>Mathematische Grundlagen - Skript 1 - Einführung</a:t>
            </a:r>
          </a:p>
        </p:txBody>
      </p:sp>
    </p:spTree>
    <p:extLst>
      <p:ext uri="{BB962C8B-B14F-4D97-AF65-F5344CB8AC3E}">
        <p14:creationId xmlns:p14="http://schemas.microsoft.com/office/powerpoint/2010/main" val="3694065063"/>
      </p:ext>
    </p:extLst>
  </p:cSld>
  <p:clrMap bg1="lt1" tx1="dk1" bg2="lt2" tx2="dk2" accent1="accent1" accent2="accent2" accent3="accent3" accent4="accent4" accent5="accent5" accent6="accent6" hlink="hlink" folHlink="folHlink"/>
  <p:hf dt="0"/>
  <p:notesStyle>
    <a:lvl1pPr marL="0"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1pPr>
    <a:lvl2pPr marL="457148"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2pPr>
    <a:lvl3pPr marL="914296"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3pPr>
    <a:lvl4pPr marL="1371445"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4pPr>
    <a:lvl5pPr marL="1828592"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image" Target="../media/image6.svg"/></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6.svg"/></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6.sv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69FD6EC8-41F9-4909-8444-6ED8E5058E3D}" type="slidenum">
              <a:rPr lang="de-DE" smtClean="0"/>
              <a:pPr/>
              <a:t>1</a:t>
            </a:fld>
            <a:endParaRPr lang="de-DE"/>
          </a:p>
        </p:txBody>
      </p:sp>
      <p:sp>
        <p:nvSpPr>
          <p:cNvPr id="3" name="Folienbildplatzhalter 2">
            <a:extLst>
              <a:ext uri="{FF2B5EF4-FFF2-40B4-BE49-F238E27FC236}">
                <a16:creationId xmlns:a16="http://schemas.microsoft.com/office/drawing/2014/main" id="{1250C6A3-78E3-4E2F-B3FE-89689440580B}"/>
              </a:ext>
            </a:extLst>
          </p:cNvPr>
          <p:cNvSpPr>
            <a:spLocks noGrp="1" noRot="1" noChangeAspect="1"/>
          </p:cNvSpPr>
          <p:nvPr>
            <p:ph type="sldImg"/>
          </p:nvPr>
        </p:nvSpPr>
        <p:spPr>
          <a:xfrm>
            <a:off x="561975" y="788988"/>
            <a:ext cx="4306888" cy="2981325"/>
          </a:xfrm>
        </p:spPr>
      </p:sp>
      <p:sp>
        <p:nvSpPr>
          <p:cNvPr id="5" name="Notizenplatzhalter 4">
            <a:extLst>
              <a:ext uri="{FF2B5EF4-FFF2-40B4-BE49-F238E27FC236}">
                <a16:creationId xmlns:a16="http://schemas.microsoft.com/office/drawing/2014/main" id="{F56E8E2E-C68B-41E6-A765-01B817F27EDC}"/>
              </a:ext>
            </a:extLst>
          </p:cNvPr>
          <p:cNvSpPr>
            <a:spLocks noGrp="1"/>
          </p:cNvSpPr>
          <p:nvPr>
            <p:ph type="body" idx="1"/>
          </p:nvPr>
        </p:nvSpPr>
        <p:spPr/>
        <p:txBody>
          <a:bodyPr/>
          <a:lstStyle/>
          <a:p>
            <a:endParaRPr lang="de-DE" dirty="0"/>
          </a:p>
        </p:txBody>
      </p:sp>
      <p:sp>
        <p:nvSpPr>
          <p:cNvPr id="9" name="Kopfzeilenplatzhalter 8">
            <a:extLst>
              <a:ext uri="{FF2B5EF4-FFF2-40B4-BE49-F238E27FC236}">
                <a16:creationId xmlns:a16="http://schemas.microsoft.com/office/drawing/2014/main" id="{4C7CCADD-32D1-483D-B161-E4ECC713DD3A}"/>
              </a:ext>
            </a:extLst>
          </p:cNvPr>
          <p:cNvSpPr>
            <a:spLocks noGrp="1"/>
          </p:cNvSpPr>
          <p:nvPr>
            <p:ph type="hdr" sz="quarter" idx="12"/>
          </p:nvPr>
        </p:nvSpPr>
        <p:spPr/>
        <p:txBody>
          <a:bodyPr/>
          <a:lstStyle/>
          <a:p>
            <a:r>
              <a:rPr lang="de-DE"/>
              <a:t>Mathematische Grundlagen - Skript 1 - Einführung</a:t>
            </a:r>
            <a:endParaRPr lang="de-DE" dirty="0"/>
          </a:p>
        </p:txBody>
      </p:sp>
      <p:sp>
        <p:nvSpPr>
          <p:cNvPr id="10" name="Fußzeilenplatzhalter 9">
            <a:extLst>
              <a:ext uri="{FF2B5EF4-FFF2-40B4-BE49-F238E27FC236}">
                <a16:creationId xmlns:a16="http://schemas.microsoft.com/office/drawing/2014/main" id="{C2CED67B-3EAE-4034-983F-0777CB6E2DDD}"/>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284392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2</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286732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r>
              <a:rPr lang="de-DE" dirty="0"/>
              <a:t>Jetzt geht´s gleich ums ganze, nämlich um nichts weniger als die Wahrheit. Damit beschäftigt sich die Logik schon seit der Antike, eine Wissenschaft im Grenzgebiet zwischen Mathematik und Philosophie. Auch die Informatik baut letztendlich darauf auf.</a:t>
            </a:r>
          </a:p>
          <a:p>
            <a:r>
              <a:rPr lang="de-DE" dirty="0"/>
              <a:t>Wir werden uns in unserer kurzen Einführung auf die Gesichtspunkte der elementaren Aussagenlogik beschränken, die für eine Einführung in die Programmierung wichtig sind. </a:t>
            </a:r>
          </a:p>
          <a:p>
            <a:r>
              <a:rPr lang="de-DE" b="1" dirty="0"/>
              <a:t>Die Aussagenlogik beschäftigt sich mit Aussagen</a:t>
            </a:r>
            <a:r>
              <a:rPr lang="de-DE" dirty="0"/>
              <a:t>, die entweder </a:t>
            </a:r>
            <a:r>
              <a:rPr lang="de-DE" b="1" dirty="0"/>
              <a:t>wahr oder falsch </a:t>
            </a:r>
            <a:r>
              <a:rPr lang="de-DE" dirty="0"/>
              <a:t>sind. </a:t>
            </a:r>
          </a:p>
          <a:p>
            <a:r>
              <a:rPr lang="de-DE" dirty="0"/>
              <a:t>Beispiele: Die Aussage </a:t>
            </a:r>
            <a:r>
              <a:rPr lang="de-DE" i="1" dirty="0"/>
              <a:t>„Paris ist die Hauptstadt von Frankreich.“</a:t>
            </a:r>
            <a:r>
              <a:rPr lang="de-DE" dirty="0"/>
              <a:t> ist wahr, die Aussage </a:t>
            </a:r>
            <a:br>
              <a:rPr lang="de-DE" dirty="0"/>
            </a:br>
            <a:r>
              <a:rPr lang="de-DE" i="1" dirty="0"/>
              <a:t>„Die Zahl drei ist ein Teiler der Zahl 10.“</a:t>
            </a:r>
            <a:r>
              <a:rPr lang="de-DE" dirty="0"/>
              <a:t> ist falsch. Statt „wahr“ und „falsch“ benutzt man oft die Abkürzungen w und f bzw. t und f (für „</a:t>
            </a:r>
            <a:r>
              <a:rPr lang="de-DE" dirty="0" err="1"/>
              <a:t>true</a:t>
            </a:r>
            <a:r>
              <a:rPr lang="de-DE" dirty="0"/>
              <a:t>“ und „</a:t>
            </a:r>
            <a:r>
              <a:rPr lang="de-DE" dirty="0" err="1"/>
              <a:t>false</a:t>
            </a:r>
            <a:r>
              <a:rPr lang="de-DE" dirty="0"/>
              <a:t>“). In der Informatik ist es auch üblich, „1“ für „wahr“ und „0“ für „falsch“ zu benutzen. Wir werden später dazu übergehen.</a:t>
            </a:r>
          </a:p>
          <a:p>
            <a:r>
              <a:rPr lang="de-DE" dirty="0"/>
              <a:t>Der Mathematiker George Boole hat im 19. Jahrhundert wesentliche Beiträge zur Logik erarbeitet. Die logischen Operatoren, die wir im folgenden betrachten werden, werden ihm zu Ehren oft auch als „</a:t>
            </a:r>
            <a:r>
              <a:rPr lang="de-DE" b="1" dirty="0" err="1"/>
              <a:t>boolsche</a:t>
            </a:r>
            <a:r>
              <a:rPr lang="de-DE" b="1" dirty="0"/>
              <a:t> Operatoren</a:t>
            </a:r>
            <a:r>
              <a:rPr lang="de-DE" dirty="0"/>
              <a:t>“ bezeichnet, in vielen Programmiersprachen werden die Wahrheitswerte als Datentyp BOOL oder BOOLEAN bezeichnet.</a:t>
            </a:r>
          </a:p>
          <a:p>
            <a:endParaRPr lang="de-DE" dirty="0"/>
          </a:p>
          <a:p>
            <a:r>
              <a:rPr lang="de-DE" dirty="0"/>
              <a:t>In der Programmierung hat die Logik den entscheidenden Einfluss auf den Programmablauf. Bei Schleifen und Bedingungen werden Sätze als logische Aussagen formuliert, di e z.B. zu beschreiben wie oft Befehle ausgeführt werden sollen, oder um Fallunterscheidungen zu formulieren.  Genauso besteht direkter Bezug zu logischen Schaltungen, oftmals wird hier „1“ mit Spannung liegt an,  und „0“ mit keine Spannung verbunden.</a:t>
            </a:r>
          </a:p>
          <a:p>
            <a:endParaRPr lang="de-DE" dirty="0"/>
          </a:p>
          <a:p>
            <a:r>
              <a:rPr lang="de-DE" dirty="0"/>
              <a:t>Jede Aussage ist ein Ausdruck, also wie im Beispiel oben </a:t>
            </a:r>
            <a:r>
              <a:rPr lang="de-DE" i="1" dirty="0"/>
              <a:t>„Paris ist die Hauptstadt von Frankreich.“   </a:t>
            </a:r>
            <a:r>
              <a:rPr lang="de-DE" dirty="0"/>
              <a:t>Für allgemeine Betrachtungen benutzen wir üblicherweise Variablen. Seien also A, B, C Aussagen, dann kann z.B. gelten</a:t>
            </a:r>
          </a:p>
          <a:p>
            <a:r>
              <a:rPr lang="de-DE" dirty="0"/>
              <a:t>	A  =  „Paris ist die Hauptstadt von Frankreich.“</a:t>
            </a:r>
          </a:p>
          <a:p>
            <a:endParaRPr lang="de-DE" dirty="0"/>
          </a:p>
          <a:p>
            <a:r>
              <a:rPr lang="de-DE" b="1" dirty="0"/>
              <a:t>Operatoren </a:t>
            </a:r>
            <a:r>
              <a:rPr lang="de-DE" dirty="0"/>
              <a:t>verknüpfen Ausdrücke zu zusammengesetzten Ausdrücken. </a:t>
            </a:r>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3</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278541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normAutofit lnSpcReduction="10000"/>
          </a:bodyPr>
          <a:lstStyle/>
          <a:p>
            <a:r>
              <a:rPr lang="de-DE" dirty="0"/>
              <a:t>Wie Vereinbaren für den weiteren Verlauf folgendes:</a:t>
            </a:r>
          </a:p>
          <a:p>
            <a:endParaRPr lang="de-DE" dirty="0"/>
          </a:p>
          <a:p>
            <a:r>
              <a:rPr lang="de-DE" dirty="0"/>
              <a:t>Neben  einfachen logischen Aussagen  werden oft auch verknüpfte Aussagen betrachtet, wie z.B.: „Rechts von dir ist eine Wand, und vor dir ist eine Wand.“ Eine oder mehrere logische Aussagen können mit logischen Operatoren verknüpft werden, um eine neue Aussage zu erzeugen.</a:t>
            </a:r>
          </a:p>
          <a:p>
            <a:endParaRPr lang="de-DE" dirty="0"/>
          </a:p>
          <a:p>
            <a:r>
              <a:rPr lang="de-DE" dirty="0"/>
              <a:t>Eine </a:t>
            </a:r>
            <a:r>
              <a:rPr lang="de-DE" b="1" dirty="0"/>
              <a:t>Tautologie</a:t>
            </a:r>
            <a:r>
              <a:rPr lang="de-DE" dirty="0"/>
              <a:t> ist eine Aussage, die unabhängig von der Belegung der Variablen immer wahr ist. </a:t>
            </a:r>
            <a:r>
              <a:rPr lang="de-DE" dirty="0" err="1"/>
              <a:t>Bsp</a:t>
            </a:r>
            <a:r>
              <a:rPr lang="de-DE" dirty="0"/>
              <a:t>: „Rechts ist eine Wand oder Rechts ist frei“. Eine der beiden Möglichkeiten trifft immer zu, so dass die gesamte Aussage immer wahr ist.</a:t>
            </a:r>
          </a:p>
          <a:p>
            <a:endParaRPr lang="de-DE" dirty="0"/>
          </a:p>
          <a:p>
            <a:r>
              <a:rPr lang="de-DE" dirty="0"/>
              <a:t>Die Übersicht über die Wirkung von Operatoren machen wir uns über Zuordnungstabellen, hier auch „Wahrheitstabellen“ genannt klar. Der Übersicht halber nutzen wir hier 0 und 1 für die Wahrheitswerte.</a:t>
            </a:r>
          </a:p>
          <a:p>
            <a:endParaRPr lang="de-DE" dirty="0"/>
          </a:p>
          <a:p>
            <a:r>
              <a:rPr lang="de-DE" sz="800" b="1" kern="1200" dirty="0">
                <a:solidFill>
                  <a:schemeClr val="tx1"/>
                </a:solidFill>
                <a:effectLst/>
                <a:latin typeface="Arial" panose="020B0604020202020204" pitchFamily="34" charset="0"/>
                <a:ea typeface="+mn-ea"/>
                <a:cs typeface="Arial" panose="020B0604020202020204" pitchFamily="34" charset="0"/>
              </a:rPr>
              <a:t>Die Negation </a:t>
            </a:r>
            <a:r>
              <a:rPr lang="de-DE" sz="800" kern="1200" dirty="0">
                <a:solidFill>
                  <a:schemeClr val="tx1"/>
                </a:solidFill>
                <a:effectLst/>
                <a:latin typeface="Arial" panose="020B0604020202020204" pitchFamily="34" charset="0"/>
                <a:ea typeface="+mn-ea"/>
                <a:cs typeface="Arial" panose="020B0604020202020204" pitchFamily="34" charset="0"/>
              </a:rPr>
              <a:t>eines Ausdrucks kehrt seinen Wahrheitswert um. Symbol für diesen einstelligen Operator ist das Zeichen „</a:t>
            </a:r>
            <a:r>
              <a:rPr lang="de-DE" sz="800" kern="1200" dirty="0">
                <a:solidFill>
                  <a:schemeClr val="tx1"/>
                </a:solidFill>
                <a:effectLst/>
                <a:latin typeface="Arial" panose="020B0604020202020204" pitchFamily="34" charset="0"/>
                <a:ea typeface="+mn-ea"/>
                <a:cs typeface="Arial" panose="020B0604020202020204" pitchFamily="34" charset="0"/>
                <a:sym typeface="Symbol"/>
              </a:rPr>
              <a:t></a:t>
            </a:r>
            <a:r>
              <a:rPr lang="de-DE" sz="800" kern="1200" dirty="0">
                <a:solidFill>
                  <a:schemeClr val="tx1"/>
                </a:solidFill>
                <a:effectLst/>
                <a:latin typeface="Arial" panose="020B0604020202020204" pitchFamily="34" charset="0"/>
                <a:ea typeface="+mn-ea"/>
                <a:cs typeface="Arial" panose="020B0604020202020204" pitchFamily="34" charset="0"/>
              </a:rPr>
              <a:t>“</a:t>
            </a:r>
          </a:p>
          <a:p>
            <a:endParaRPr lang="de-DE" dirty="0"/>
          </a:p>
          <a:p>
            <a:r>
              <a:rPr lang="de-DE" dirty="0"/>
              <a:t>Bei der </a:t>
            </a:r>
            <a:r>
              <a:rPr lang="de-DE" b="1" dirty="0"/>
              <a:t>Konjunktion</a:t>
            </a:r>
            <a:r>
              <a:rPr lang="de-DE" dirty="0"/>
              <a:t>, Symbol dafür ist das Zeichen „</a:t>
            </a:r>
            <a:r>
              <a:rPr lang="de-DE" dirty="0">
                <a:sym typeface="Symbol"/>
              </a:rPr>
              <a:t></a:t>
            </a:r>
            <a:r>
              <a:rPr lang="de-DE" dirty="0"/>
              <a:t>“, werden zwei Aussagen mit </a:t>
            </a:r>
            <a:r>
              <a:rPr lang="de-DE" b="1" dirty="0"/>
              <a:t>„und“</a:t>
            </a:r>
            <a:r>
              <a:rPr lang="de-DE" dirty="0"/>
              <a:t> verknüpft.  Seien A = </a:t>
            </a:r>
            <a:r>
              <a:rPr lang="de-DE" i="1" dirty="0"/>
              <a:t>„Ein Hund ist ein Tier“ </a:t>
            </a:r>
            <a:r>
              <a:rPr lang="de-DE" dirty="0"/>
              <a:t>sowie  B = </a:t>
            </a:r>
            <a:r>
              <a:rPr lang="de-DE" i="1" dirty="0"/>
              <a:t>„Sieben ist eine positive Zahl“</a:t>
            </a:r>
            <a:r>
              <a:rPr lang="de-DE" dirty="0"/>
              <a:t>. Dann bedeutet  A </a:t>
            </a:r>
            <a:r>
              <a:rPr lang="de-DE" dirty="0">
                <a:sym typeface="Symbol"/>
              </a:rPr>
              <a:t></a:t>
            </a:r>
            <a:r>
              <a:rPr lang="de-DE" dirty="0"/>
              <a:t> B  =  </a:t>
            </a:r>
            <a:r>
              <a:rPr lang="de-DE" i="1" dirty="0"/>
              <a:t>„Ein Hund ist ein Tier und Sieben ist eine positive Zahl.“</a:t>
            </a:r>
            <a:endParaRPr lang="de-DE" dirty="0"/>
          </a:p>
          <a:p>
            <a:r>
              <a:rPr lang="de-DE" dirty="0"/>
              <a:t>Wie wir das auch umgangssprachlich gewohnt sind, ist eine Konjunktion genau dann wahr, wenn </a:t>
            </a:r>
            <a:r>
              <a:rPr lang="de-DE" u="sng" dirty="0"/>
              <a:t>beide</a:t>
            </a:r>
            <a:r>
              <a:rPr lang="de-DE" dirty="0"/>
              <a:t> Operanden wahr sind. Wenn eine der beiden Aussagen falsch ist, ist auch deren Konjunktion falsch. </a:t>
            </a:r>
          </a:p>
          <a:p>
            <a:endParaRPr lang="de-DE" dirty="0"/>
          </a:p>
          <a:p>
            <a:r>
              <a:rPr lang="de-DE" dirty="0"/>
              <a:t>Bei der </a:t>
            </a:r>
            <a:r>
              <a:rPr lang="de-DE" b="1" dirty="0"/>
              <a:t>Disjunktion</a:t>
            </a:r>
            <a:r>
              <a:rPr lang="de-DE" dirty="0"/>
              <a:t>, Symbol dafür ist das Zeichen „</a:t>
            </a:r>
            <a:r>
              <a:rPr lang="de-DE" dirty="0">
                <a:sym typeface="Symbol"/>
              </a:rPr>
              <a:t></a:t>
            </a:r>
            <a:r>
              <a:rPr lang="de-DE" dirty="0"/>
              <a:t>“, werden zwei Aussagen mit </a:t>
            </a:r>
            <a:r>
              <a:rPr lang="de-DE" b="1" dirty="0"/>
              <a:t>„oder“</a:t>
            </a:r>
            <a:r>
              <a:rPr lang="de-DE" dirty="0"/>
              <a:t> verknüpft, d.h. der zusammengesetzte Ausdruck ist wahr, wenn </a:t>
            </a:r>
            <a:r>
              <a:rPr lang="de-DE" u="sng" dirty="0"/>
              <a:t>mindestens</a:t>
            </a:r>
            <a:r>
              <a:rPr lang="de-DE" dirty="0"/>
              <a:t> eine der beiden Teilaussagen wahr ist.</a:t>
            </a:r>
          </a:p>
          <a:p>
            <a:endParaRPr lang="de-DE" dirty="0"/>
          </a:p>
          <a:p>
            <a:endParaRPr lang="de-DE" dirty="0"/>
          </a:p>
          <a:p>
            <a:endParaRPr lang="de-DE" dirty="0"/>
          </a:p>
          <a:p>
            <a:endParaRPr lang="de-DE" dirty="0"/>
          </a:p>
          <a:p>
            <a:endParaRPr lang="de-DE" dirty="0"/>
          </a:p>
          <a:p>
            <a:endParaRPr lang="de-DE" dirty="0"/>
          </a:p>
          <a:p>
            <a:r>
              <a:rPr lang="de-DE" dirty="0"/>
              <a:t>Überprüfen Sie folgende Gleichung mit Hilfe von Wahrheitstabellen:</a:t>
            </a:r>
          </a:p>
          <a:p>
            <a:endParaRPr lang="de-DE" dirty="0"/>
          </a:p>
          <a:p>
            <a:pPr marL="228600" indent="-228600">
              <a:buAutoNum type="alphaLcParenR"/>
            </a:pPr>
            <a:r>
              <a:rPr lang="de-DE" dirty="0">
                <a:sym typeface="Symbol"/>
              </a:rPr>
              <a:t>A  A </a:t>
            </a:r>
            <a:r>
              <a:rPr lang="de-DE" dirty="0">
                <a:sym typeface="Symbol" panose="05050102010706020507" pitchFamily="18" charset="2"/>
              </a:rPr>
              <a:t></a:t>
            </a:r>
            <a:r>
              <a:rPr lang="de-DE" dirty="0">
                <a:sym typeface="Symbol"/>
              </a:rPr>
              <a:t> A	</a:t>
            </a:r>
          </a:p>
          <a:p>
            <a:pPr marL="228600" indent="-228600">
              <a:buFontTx/>
              <a:buAutoNum type="alphaLcParenR"/>
            </a:pPr>
            <a:r>
              <a:rPr lang="de-DE" dirty="0"/>
              <a:t>B </a:t>
            </a:r>
            <a:r>
              <a:rPr lang="de-DE" dirty="0">
                <a:sym typeface="Symbol"/>
              </a:rPr>
              <a:t> B </a:t>
            </a:r>
            <a:r>
              <a:rPr lang="de-DE" dirty="0">
                <a:sym typeface="Symbol" panose="05050102010706020507" pitchFamily="18" charset="2"/>
              </a:rPr>
              <a:t></a:t>
            </a:r>
            <a:r>
              <a:rPr lang="de-DE" dirty="0">
                <a:sym typeface="Symbol"/>
              </a:rPr>
              <a:t> B</a:t>
            </a:r>
          </a:p>
          <a:p>
            <a:pPr marL="228600" indent="-228600">
              <a:buAutoNum type="alphaLcParenR"/>
            </a:pPr>
            <a:r>
              <a:rPr lang="de-DE" dirty="0">
                <a:sym typeface="Symbol"/>
              </a:rPr>
              <a:t>X  (Y  Z) </a:t>
            </a:r>
            <a:r>
              <a:rPr lang="de-DE" dirty="0">
                <a:sym typeface="Symbol" panose="05050102010706020507" pitchFamily="18" charset="2"/>
              </a:rPr>
              <a:t></a:t>
            </a:r>
            <a:r>
              <a:rPr lang="de-DE" dirty="0">
                <a:sym typeface="Symbol"/>
              </a:rPr>
              <a:t> (X  Y)  Z</a:t>
            </a:r>
          </a:p>
          <a:p>
            <a:pPr marL="228600" indent="-228600">
              <a:buFontTx/>
              <a:buAutoNum type="alphaLcParenR"/>
            </a:pPr>
            <a:r>
              <a:rPr lang="de-DE" dirty="0">
                <a:sym typeface="Symbol"/>
              </a:rPr>
              <a:t>X  (Y  Z) </a:t>
            </a:r>
            <a:r>
              <a:rPr lang="de-DE" dirty="0">
                <a:sym typeface="Symbol" panose="05050102010706020507" pitchFamily="18" charset="2"/>
              </a:rPr>
              <a:t></a:t>
            </a:r>
            <a:r>
              <a:rPr lang="de-DE" dirty="0">
                <a:sym typeface="Symbol"/>
              </a:rPr>
              <a:t> (X  Y)  (X  Z)</a:t>
            </a:r>
          </a:p>
          <a:p>
            <a:pPr marL="228600" indent="-228600">
              <a:buFontTx/>
              <a:buAutoNum type="alphaLcParenR"/>
            </a:pPr>
            <a:r>
              <a:rPr lang="de-DE" dirty="0">
                <a:sym typeface="Symbol"/>
              </a:rPr>
              <a:t>X  0 </a:t>
            </a:r>
            <a:r>
              <a:rPr lang="de-DE" dirty="0">
                <a:sym typeface="Symbol" panose="05050102010706020507" pitchFamily="18" charset="2"/>
              </a:rPr>
              <a:t></a:t>
            </a:r>
            <a:r>
              <a:rPr lang="de-DE" dirty="0">
                <a:sym typeface="Symbol"/>
              </a:rPr>
              <a:t> X</a:t>
            </a:r>
          </a:p>
          <a:p>
            <a:pPr marL="228600" indent="-228600">
              <a:buFontTx/>
              <a:buAutoNum type="alphaLcParenR"/>
            </a:pPr>
            <a:r>
              <a:rPr lang="de-DE" dirty="0">
                <a:sym typeface="Symbol"/>
              </a:rPr>
              <a:t>X  1 </a:t>
            </a:r>
            <a:r>
              <a:rPr lang="de-DE" dirty="0">
                <a:sym typeface="Symbol" panose="05050102010706020507" pitchFamily="18" charset="2"/>
              </a:rPr>
              <a:t></a:t>
            </a:r>
            <a:r>
              <a:rPr lang="de-DE" dirty="0">
                <a:sym typeface="Symbol"/>
              </a:rPr>
              <a:t> 1</a:t>
            </a:r>
          </a:p>
          <a:p>
            <a:pPr marL="228600" indent="-228600">
              <a:buFontTx/>
              <a:buAutoNum type="alphaLcParenR"/>
            </a:pPr>
            <a:r>
              <a:rPr lang="de-DE" dirty="0">
                <a:sym typeface="Symbol"/>
              </a:rPr>
              <a:t>X   X </a:t>
            </a:r>
            <a:r>
              <a:rPr lang="de-DE" dirty="0">
                <a:sym typeface="Symbol" panose="05050102010706020507" pitchFamily="18" charset="2"/>
              </a:rPr>
              <a:t></a:t>
            </a:r>
            <a:r>
              <a:rPr lang="de-DE" dirty="0">
                <a:sym typeface="Symbol"/>
              </a:rPr>
              <a:t> 1</a:t>
            </a:r>
          </a:p>
          <a:p>
            <a:pPr marL="228600" indent="-228600">
              <a:buFontTx/>
              <a:buAutoNum type="alphaLcParenR"/>
            </a:pPr>
            <a:endParaRPr lang="de-DE" dirty="0">
              <a:sym typeface="Symbol"/>
            </a:endParaRPr>
          </a:p>
          <a:p>
            <a:pPr marL="228600" indent="-228600">
              <a:buFontTx/>
              <a:buAutoNum type="alphaLcParenR"/>
            </a:pPr>
            <a:endParaRPr lang="de-DE" dirty="0">
              <a:sym typeface="Symbol"/>
            </a:endParaRPr>
          </a:p>
          <a:p>
            <a:pPr marL="228600" indent="-228600">
              <a:buAutoNum type="alphaLcParenR"/>
            </a:pPr>
            <a:endParaRPr lang="de-DE" dirty="0">
              <a:sym typeface="Symbol"/>
            </a:endParaRPr>
          </a:p>
          <a:p>
            <a:endParaRPr lang="de-DE" dirty="0"/>
          </a:p>
          <a:p>
            <a:endParaRPr lang="de-DE" sz="800" kern="1200" dirty="0">
              <a:solidFill>
                <a:schemeClr val="tx1"/>
              </a:solidFill>
              <a:effectLst/>
              <a:latin typeface="Arial" panose="020B0604020202020204" pitchFamily="34" charset="0"/>
              <a:ea typeface="+mn-ea"/>
              <a:cs typeface="Arial" panose="020B0604020202020204" pitchFamily="34" charset="0"/>
              <a:sym typeface="Symbol"/>
            </a:endParaRPr>
          </a:p>
          <a:p>
            <a:r>
              <a:rPr lang="de-DE" sz="800" kern="1200" dirty="0">
                <a:solidFill>
                  <a:schemeClr val="tx1"/>
                </a:solidFill>
                <a:effectLst/>
                <a:latin typeface="Arial" panose="020B0604020202020204" pitchFamily="34" charset="0"/>
                <a:ea typeface="+mn-ea"/>
                <a:cs typeface="Arial" panose="020B0604020202020204" pitchFamily="34" charset="0"/>
                <a:sym typeface="Symbol"/>
              </a:rPr>
              <a:t> </a:t>
            </a:r>
            <a:endParaRPr lang="de-DE" sz="800" kern="1200" dirty="0">
              <a:solidFill>
                <a:schemeClr val="tx1"/>
              </a:solidFill>
              <a:effectLst/>
              <a:latin typeface="Arial" panose="020B0604020202020204" pitchFamily="34" charset="0"/>
              <a:ea typeface="+mn-ea"/>
              <a:cs typeface="Arial" panose="020B0604020202020204" pitchFamily="34" charset="0"/>
            </a:endParaRPr>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4</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pic>
        <p:nvPicPr>
          <p:cNvPr id="10" name="Grafik 9" descr="Tafel">
            <a:extLst>
              <a:ext uri="{FF2B5EF4-FFF2-40B4-BE49-F238E27FC236}">
                <a16:creationId xmlns:a16="http://schemas.microsoft.com/office/drawing/2014/main" id="{7CA785B8-B193-4895-B76E-A236D31AFE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144" y="6372200"/>
            <a:ext cx="556592" cy="556592"/>
          </a:xfrm>
          <a:prstGeom prst="rect">
            <a:avLst/>
          </a:prstGeom>
        </p:spPr>
      </p:pic>
    </p:spTree>
    <p:extLst>
      <p:ext uri="{BB962C8B-B14F-4D97-AF65-F5344CB8AC3E}">
        <p14:creationId xmlns:p14="http://schemas.microsoft.com/office/powerpoint/2010/main" val="2618519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r>
              <a:rPr lang="de-DE" dirty="0"/>
              <a:t>Die</a:t>
            </a:r>
            <a:r>
              <a:rPr lang="de-DE" b="1" dirty="0"/>
              <a:t> Implikation </a:t>
            </a:r>
            <a:r>
              <a:rPr lang="de-DE" dirty="0"/>
              <a:t>findet insbesondere in der Beweisführung Anwendung. Dabei wird die links vom Junktor stehende Aussage </a:t>
            </a:r>
            <a:r>
              <a:rPr lang="de-DE" b="1" dirty="0"/>
              <a:t>Voraussetzung</a:t>
            </a:r>
            <a:r>
              <a:rPr lang="de-DE" dirty="0"/>
              <a:t> und die rechtsstehende </a:t>
            </a:r>
            <a:r>
              <a:rPr lang="de-DE" b="1" dirty="0"/>
              <a:t>Schlussfolgerung</a:t>
            </a:r>
            <a:r>
              <a:rPr lang="de-DE" dirty="0"/>
              <a:t> genannt. </a:t>
            </a:r>
          </a:p>
          <a:p>
            <a:r>
              <a:rPr lang="de-DE" dirty="0"/>
              <a:t>Eine Aussage </a:t>
            </a:r>
            <a:r>
              <a:rPr lang="de-DE" b="1" dirty="0"/>
              <a:t>A ⇒ B</a:t>
            </a:r>
            <a:r>
              <a:rPr lang="de-DE" dirty="0"/>
              <a:t> ist nur dann </a:t>
            </a:r>
            <a:r>
              <a:rPr lang="de-DE" b="1" dirty="0"/>
              <a:t>falsch</a:t>
            </a:r>
            <a:r>
              <a:rPr lang="de-DE" dirty="0"/>
              <a:t>, wenn A </a:t>
            </a:r>
            <a:r>
              <a:rPr lang="de-DE" b="1" dirty="0"/>
              <a:t>wahr</a:t>
            </a:r>
            <a:r>
              <a:rPr lang="de-DE" dirty="0"/>
              <a:t> und B </a:t>
            </a:r>
            <a:r>
              <a:rPr lang="de-DE" b="1" dirty="0"/>
              <a:t>falsch</a:t>
            </a:r>
            <a:r>
              <a:rPr lang="de-DE" dirty="0"/>
              <a:t> ist. Eine Aussage, die von einer </a:t>
            </a:r>
            <a:r>
              <a:rPr lang="de-DE" b="1" dirty="0"/>
              <a:t>falschen</a:t>
            </a:r>
            <a:r>
              <a:rPr lang="de-DE" dirty="0"/>
              <a:t> Voraussetzung A ausgeht und eine </a:t>
            </a:r>
            <a:r>
              <a:rPr lang="de-DE" b="1" dirty="0"/>
              <a:t>wahre</a:t>
            </a:r>
            <a:r>
              <a:rPr lang="de-DE" dirty="0"/>
              <a:t> Schlussfolgerung B hervorbringt, gilt der Implikation als </a:t>
            </a:r>
            <a:r>
              <a:rPr lang="de-DE" i="1" dirty="0"/>
              <a:t>richtig</a:t>
            </a:r>
            <a:r>
              <a:rPr lang="de-DE" dirty="0"/>
              <a:t> (auch unter falschen </a:t>
            </a:r>
            <a:r>
              <a:rPr lang="de-DE" dirty="0" err="1"/>
              <a:t>Vorraussetzungen</a:t>
            </a:r>
            <a:r>
              <a:rPr lang="de-DE" dirty="0"/>
              <a:t> kann man zu richtigen Schlussfolgerungen kommen!). </a:t>
            </a:r>
          </a:p>
          <a:p>
            <a:r>
              <a:rPr lang="de-DE" dirty="0"/>
              <a:t>Die Implikation ist die Verknüpfung, die sich am weitesten von der umgangssprachlichen Logik entfernt. Deshalb ist die umgangssprachliche Übersetzung der Implikation in die Formulierung </a:t>
            </a:r>
            <a:r>
              <a:rPr lang="de-DE" b="1" dirty="0"/>
              <a:t>„Aus A folgt B“</a:t>
            </a:r>
            <a:r>
              <a:rPr lang="de-DE" dirty="0"/>
              <a:t> (oder wenn A, dann B), mit Vorsicht anzuwenden! Anstelle dessen wird die Formulierung </a:t>
            </a:r>
            <a:r>
              <a:rPr lang="de-DE" b="1" dirty="0"/>
              <a:t>„A impliziert B“</a:t>
            </a:r>
            <a:r>
              <a:rPr lang="de-DE" dirty="0"/>
              <a:t> empfohlen. </a:t>
            </a:r>
          </a:p>
          <a:p>
            <a:r>
              <a:rPr lang="de-DE" dirty="0"/>
              <a:t>Weitere gebräuchliche Formulierungen sind: </a:t>
            </a:r>
          </a:p>
          <a:p>
            <a:r>
              <a:rPr lang="de-DE" b="1" dirty="0"/>
              <a:t>„A ist hinreichend für B“</a:t>
            </a:r>
            <a:r>
              <a:rPr lang="de-DE" dirty="0"/>
              <a:t> </a:t>
            </a:r>
          </a:p>
          <a:p>
            <a:r>
              <a:rPr lang="de-DE" b="1" dirty="0"/>
              <a:t>„B ist notwendig für A“</a:t>
            </a:r>
            <a:r>
              <a:rPr lang="de-DE" dirty="0"/>
              <a:t> </a:t>
            </a:r>
          </a:p>
          <a:p>
            <a:endParaRPr lang="de-DE" dirty="0"/>
          </a:p>
          <a:p>
            <a:r>
              <a:rPr lang="de-DE" dirty="0"/>
              <a:t>Zwei Aussagen sind </a:t>
            </a:r>
            <a:r>
              <a:rPr lang="de-DE" b="1" dirty="0"/>
              <a:t>äquivalent</a:t>
            </a:r>
            <a:r>
              <a:rPr lang="de-DE" dirty="0"/>
              <a:t>, wenn sie den gleichen Wahrheitsgehalt haben, die Mathematik hält dafür „</a:t>
            </a:r>
            <a:r>
              <a:rPr lang="de-DE" dirty="0">
                <a:sym typeface="Symbol"/>
              </a:rPr>
              <a:t></a:t>
            </a:r>
            <a:r>
              <a:rPr lang="de-DE" dirty="0"/>
              <a:t>“ bereit. </a:t>
            </a:r>
          </a:p>
          <a:p>
            <a:r>
              <a:rPr lang="de-DE" dirty="0"/>
              <a:t>„A </a:t>
            </a:r>
            <a:r>
              <a:rPr lang="de-DE" dirty="0">
                <a:sym typeface="Symbol"/>
              </a:rPr>
              <a:t></a:t>
            </a:r>
            <a:r>
              <a:rPr lang="de-DE" dirty="0"/>
              <a:t> B“  bedeutet, „Genau dann wenn A wahr ist, ist auch B wahr.“ Etwas einfacher ausgedrückt : A und B haben den gleichen Wahrheitswert.</a:t>
            </a:r>
          </a:p>
          <a:p>
            <a:endParaRPr lang="de-DE" dirty="0"/>
          </a:p>
          <a:p>
            <a:r>
              <a:rPr lang="de-DE" dirty="0"/>
              <a:t>Regeln:</a:t>
            </a:r>
          </a:p>
          <a:p>
            <a:r>
              <a:rPr lang="de-DE" dirty="0"/>
              <a:t>¬ bindet stärker als ∧ </a:t>
            </a:r>
          </a:p>
          <a:p>
            <a:r>
              <a:rPr lang="de-DE" dirty="0"/>
              <a:t>∧ bindet stärker als ∨ </a:t>
            </a:r>
          </a:p>
          <a:p>
            <a:r>
              <a:rPr lang="de-DE" dirty="0"/>
              <a:t>∨ bindet stärker als → </a:t>
            </a:r>
          </a:p>
          <a:p>
            <a:r>
              <a:rPr lang="de-DE" dirty="0"/>
              <a:t>→ ist rechts-assoziativ, d.h. P → Q → R ist kürzer für P → (Q → R).</a:t>
            </a:r>
          </a:p>
          <a:p>
            <a:endParaRPr lang="de-DE" dirty="0"/>
          </a:p>
          <a:p>
            <a:endParaRPr lang="de-DE" dirty="0"/>
          </a:p>
          <a:p>
            <a:endParaRPr lang="de-DE" dirty="0"/>
          </a:p>
          <a:p>
            <a:endParaRPr lang="de-DE" dirty="0"/>
          </a:p>
          <a:p>
            <a:endParaRPr lang="de-DE" dirty="0"/>
          </a:p>
          <a:p>
            <a:r>
              <a:rPr lang="de-DE" dirty="0"/>
              <a:t>Erstellen Sie die Wahrheitstabellen:</a:t>
            </a:r>
          </a:p>
          <a:p>
            <a:endParaRPr lang="de-DE" dirty="0"/>
          </a:p>
          <a:p>
            <a:pPr marL="228600" indent="-228600">
              <a:buAutoNum type="alphaLcParenR"/>
            </a:pPr>
            <a:r>
              <a:rPr lang="de-DE" dirty="0">
                <a:sym typeface="Symbol"/>
              </a:rPr>
              <a:t> </a:t>
            </a:r>
            <a:r>
              <a:rPr lang="de-DE" dirty="0"/>
              <a:t>A </a:t>
            </a:r>
            <a:r>
              <a:rPr lang="de-DE" dirty="0">
                <a:sym typeface="Symbol"/>
              </a:rPr>
              <a:t> </a:t>
            </a:r>
            <a:r>
              <a:rPr lang="de-DE" dirty="0"/>
              <a:t>B</a:t>
            </a:r>
          </a:p>
          <a:p>
            <a:pPr marL="228600" indent="-228600">
              <a:buFontTx/>
              <a:buAutoNum type="alphaLcParenR"/>
            </a:pPr>
            <a:r>
              <a:rPr lang="de-DE" dirty="0">
                <a:sym typeface="Symbol"/>
              </a:rPr>
              <a:t> </a:t>
            </a:r>
            <a:r>
              <a:rPr lang="de-DE" dirty="0"/>
              <a:t>A </a:t>
            </a:r>
            <a:r>
              <a:rPr lang="de-DE" dirty="0">
                <a:sym typeface="Symbol"/>
              </a:rPr>
              <a:t>  </a:t>
            </a:r>
            <a:r>
              <a:rPr lang="de-DE" dirty="0"/>
              <a:t>B</a:t>
            </a:r>
          </a:p>
          <a:p>
            <a:pPr marL="228600" indent="-228600">
              <a:buFontTx/>
              <a:buAutoNum type="alphaLcParenR"/>
            </a:pPr>
            <a:r>
              <a:rPr lang="de-DE" dirty="0">
                <a:sym typeface="Symbol"/>
              </a:rPr>
              <a:t> </a:t>
            </a:r>
            <a:r>
              <a:rPr lang="de-DE" dirty="0"/>
              <a:t>A </a:t>
            </a:r>
            <a:r>
              <a:rPr lang="de-DE" dirty="0">
                <a:sym typeface="Symbol" panose="05050102010706020507" pitchFamily="18" charset="2"/>
              </a:rPr>
              <a:t> B</a:t>
            </a:r>
          </a:p>
          <a:p>
            <a:pPr marL="228600" marR="0" lvl="0" indent="-228600" algn="just" defTabSz="914296" rtl="0" eaLnBrk="1" fontAlgn="auto" latinLnBrk="0" hangingPunct="1">
              <a:lnSpc>
                <a:spcPct val="100000"/>
              </a:lnSpc>
              <a:spcBef>
                <a:spcPts val="0"/>
              </a:spcBef>
              <a:spcAft>
                <a:spcPts val="0"/>
              </a:spcAft>
              <a:buClrTx/>
              <a:buSzTx/>
              <a:buFontTx/>
              <a:buAutoNum type="alphaLcParenR"/>
              <a:tabLst/>
              <a:defRPr/>
            </a:pPr>
            <a:r>
              <a:rPr lang="de-DE" dirty="0">
                <a:sym typeface="Symbol"/>
              </a:rPr>
              <a:t>B</a:t>
            </a:r>
            <a:r>
              <a:rPr lang="de-DE" dirty="0"/>
              <a:t> </a:t>
            </a:r>
            <a:r>
              <a:rPr lang="de-DE" dirty="0">
                <a:sym typeface="Symbol"/>
              </a:rPr>
              <a:t> A</a:t>
            </a:r>
            <a:endParaRPr lang="de-DE" dirty="0"/>
          </a:p>
          <a:p>
            <a:pPr marL="228600" marR="0" lvl="0" indent="-228600" algn="just" defTabSz="914296" rtl="0" eaLnBrk="1" fontAlgn="auto" latinLnBrk="0" hangingPunct="1">
              <a:lnSpc>
                <a:spcPct val="100000"/>
              </a:lnSpc>
              <a:spcBef>
                <a:spcPts val="0"/>
              </a:spcBef>
              <a:spcAft>
                <a:spcPts val="0"/>
              </a:spcAft>
              <a:buClrTx/>
              <a:buSzTx/>
              <a:buFontTx/>
              <a:buAutoNum type="alphaLcParenR"/>
              <a:tabLst/>
              <a:defRPr/>
            </a:pPr>
            <a:r>
              <a:rPr lang="de-DE" dirty="0"/>
              <a:t>(A </a:t>
            </a:r>
            <a:r>
              <a:rPr lang="de-DE" dirty="0">
                <a:sym typeface="Symbol"/>
              </a:rPr>
              <a:t> </a:t>
            </a:r>
            <a:r>
              <a:rPr lang="de-DE" dirty="0"/>
              <a:t>B) </a:t>
            </a:r>
            <a:r>
              <a:rPr lang="de-DE" dirty="0">
                <a:sym typeface="Symbol" panose="05050102010706020507" pitchFamily="18" charset="2"/>
              </a:rPr>
              <a:t> (B</a:t>
            </a:r>
            <a:r>
              <a:rPr lang="de-DE" dirty="0"/>
              <a:t> </a:t>
            </a:r>
            <a:r>
              <a:rPr lang="de-DE" dirty="0">
                <a:sym typeface="Symbol"/>
              </a:rPr>
              <a:t> A)</a:t>
            </a:r>
            <a:endParaRPr lang="de-DE" dirty="0"/>
          </a:p>
          <a:p>
            <a:pPr marL="228600" marR="0" lvl="0" indent="-228600" algn="just" defTabSz="914296" rtl="0" eaLnBrk="1" fontAlgn="auto" latinLnBrk="0" hangingPunct="1">
              <a:lnSpc>
                <a:spcPct val="100000"/>
              </a:lnSpc>
              <a:spcBef>
                <a:spcPts val="0"/>
              </a:spcBef>
              <a:spcAft>
                <a:spcPts val="0"/>
              </a:spcAft>
              <a:buClrTx/>
              <a:buSzTx/>
              <a:buFontTx/>
              <a:buAutoNum type="alphaLcParenR"/>
              <a:tabLst/>
              <a:defRPr/>
            </a:pPr>
            <a:endParaRPr lang="de-DE" dirty="0"/>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5</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pic>
        <p:nvPicPr>
          <p:cNvPr id="7" name="Grafik 6" descr="Tafel">
            <a:extLst>
              <a:ext uri="{FF2B5EF4-FFF2-40B4-BE49-F238E27FC236}">
                <a16:creationId xmlns:a16="http://schemas.microsoft.com/office/drawing/2014/main" id="{7CA785B8-B193-4895-B76E-A236D31AFE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144" y="6175648"/>
            <a:ext cx="556592" cy="556592"/>
          </a:xfrm>
          <a:prstGeom prst="rect">
            <a:avLst/>
          </a:prstGeom>
        </p:spPr>
      </p:pic>
    </p:spTree>
    <p:extLst>
      <p:ext uri="{BB962C8B-B14F-4D97-AF65-F5344CB8AC3E}">
        <p14:creationId xmlns:p14="http://schemas.microsoft.com/office/powerpoint/2010/main" val="240972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r>
              <a:rPr lang="de-DE" dirty="0"/>
              <a:t>Aufgaben: http://www.swisseduc.ch/informatik/infotraffic/logictraffic/ </a:t>
            </a:r>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6</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grpSp>
        <p:nvGrpSpPr>
          <p:cNvPr id="38" name="Gruppieren 37">
            <a:extLst>
              <a:ext uri="{FF2B5EF4-FFF2-40B4-BE49-F238E27FC236}">
                <a16:creationId xmlns:a16="http://schemas.microsoft.com/office/drawing/2014/main" id="{280EE8B4-6F98-4D31-9D18-66060DEE457B}"/>
              </a:ext>
            </a:extLst>
          </p:cNvPr>
          <p:cNvGrpSpPr/>
          <p:nvPr/>
        </p:nvGrpSpPr>
        <p:grpSpPr>
          <a:xfrm>
            <a:off x="610294" y="4572000"/>
            <a:ext cx="1776727" cy="1367723"/>
            <a:chOff x="610294" y="4773864"/>
            <a:chExt cx="2359549" cy="1901938"/>
          </a:xfrm>
        </p:grpSpPr>
        <p:grpSp>
          <p:nvGrpSpPr>
            <p:cNvPr id="7" name="Gruppieren 6">
              <a:extLst>
                <a:ext uri="{FF2B5EF4-FFF2-40B4-BE49-F238E27FC236}">
                  <a16:creationId xmlns:a16="http://schemas.microsoft.com/office/drawing/2014/main" id="{276B7369-B7A3-44F7-93D8-890FB344CC2E}"/>
                </a:ext>
              </a:extLst>
            </p:cNvPr>
            <p:cNvGrpSpPr/>
            <p:nvPr/>
          </p:nvGrpSpPr>
          <p:grpSpPr>
            <a:xfrm>
              <a:off x="610294" y="4773864"/>
              <a:ext cx="2359549" cy="1471228"/>
              <a:chOff x="632520" y="1268760"/>
              <a:chExt cx="4422105" cy="2880320"/>
            </a:xfrm>
          </p:grpSpPr>
          <p:cxnSp>
            <p:nvCxnSpPr>
              <p:cNvPr id="8" name="Gerader Verbinder 7">
                <a:extLst>
                  <a:ext uri="{FF2B5EF4-FFF2-40B4-BE49-F238E27FC236}">
                    <a16:creationId xmlns:a16="http://schemas.microsoft.com/office/drawing/2014/main" id="{8A7FBADD-A4A8-4D08-8EB6-E3E986D8C701}"/>
                  </a:ext>
                </a:extLst>
              </p:cNvPr>
              <p:cNvCxnSpPr>
                <a:cxnSpLocks/>
              </p:cNvCxnSpPr>
              <p:nvPr/>
            </p:nvCxnSpPr>
            <p:spPr>
              <a:xfrm>
                <a:off x="632520" y="1268760"/>
                <a:ext cx="4320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178CB1D8-9512-4F8E-AF33-3ED65609D3D5}"/>
                  </a:ext>
                </a:extLst>
              </p:cNvPr>
              <p:cNvCxnSpPr>
                <a:cxnSpLocks/>
              </p:cNvCxnSpPr>
              <p:nvPr/>
            </p:nvCxnSpPr>
            <p:spPr>
              <a:xfrm>
                <a:off x="632520" y="2708920"/>
                <a:ext cx="144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F73EAF43-927D-4A05-A9D3-4104CCADED8D}"/>
                  </a:ext>
                </a:extLst>
              </p:cNvPr>
              <p:cNvCxnSpPr>
                <a:cxnSpLocks/>
              </p:cNvCxnSpPr>
              <p:nvPr/>
            </p:nvCxnSpPr>
            <p:spPr>
              <a:xfrm>
                <a:off x="3512840" y="2708920"/>
                <a:ext cx="144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078187F-A187-426D-A894-A2DEB748DA51}"/>
                  </a:ext>
                </a:extLst>
              </p:cNvPr>
              <p:cNvCxnSpPr>
                <a:cxnSpLocks/>
              </p:cNvCxnSpPr>
              <p:nvPr/>
            </p:nvCxnSpPr>
            <p:spPr>
              <a:xfrm flipV="1">
                <a:off x="2072680" y="2708920"/>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4DF4C5CB-0EA0-4600-A27C-C5A6B67062F5}"/>
                  </a:ext>
                </a:extLst>
              </p:cNvPr>
              <p:cNvCxnSpPr>
                <a:cxnSpLocks/>
              </p:cNvCxnSpPr>
              <p:nvPr/>
            </p:nvCxnSpPr>
            <p:spPr>
              <a:xfrm flipV="1">
                <a:off x="3512840" y="2708920"/>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918E5AAB-79FE-40A3-B861-E93134F7D4F4}"/>
                  </a:ext>
                </a:extLst>
              </p:cNvPr>
              <p:cNvSpPr txBox="1"/>
              <p:nvPr/>
            </p:nvSpPr>
            <p:spPr>
              <a:xfrm>
                <a:off x="675722" y="1693473"/>
                <a:ext cx="615218" cy="586534"/>
              </a:xfrm>
              <a:prstGeom prst="rect">
                <a:avLst/>
              </a:prstGeom>
              <a:noFill/>
              <a:ln>
                <a:noFill/>
              </a:ln>
            </p:spPr>
            <p:txBody>
              <a:bodyPr wrap="none" rtlCol="0">
                <a:spAutoFit/>
              </a:bodyPr>
              <a:lstStyle/>
              <a:p>
                <a:r>
                  <a:rPr lang="de-DE" sz="800" b="1" dirty="0">
                    <a:solidFill>
                      <a:srgbClr val="00B050"/>
                    </a:solidFill>
                  </a:rPr>
                  <a:t>A</a:t>
                </a:r>
              </a:p>
            </p:txBody>
          </p:sp>
          <p:sp>
            <p:nvSpPr>
              <p:cNvPr id="14" name="Textfeld 13">
                <a:extLst>
                  <a:ext uri="{FF2B5EF4-FFF2-40B4-BE49-F238E27FC236}">
                    <a16:creationId xmlns:a16="http://schemas.microsoft.com/office/drawing/2014/main" id="{464F6C68-0F03-4D8E-88ED-E1961E614102}"/>
                  </a:ext>
                </a:extLst>
              </p:cNvPr>
              <p:cNvSpPr txBox="1"/>
              <p:nvPr/>
            </p:nvSpPr>
            <p:spPr>
              <a:xfrm>
                <a:off x="4451379" y="1384263"/>
                <a:ext cx="603246" cy="586534"/>
              </a:xfrm>
              <a:prstGeom prst="rect">
                <a:avLst/>
              </a:prstGeom>
              <a:noFill/>
            </p:spPr>
            <p:txBody>
              <a:bodyPr wrap="none" rtlCol="0">
                <a:spAutoFit/>
              </a:bodyPr>
              <a:lstStyle/>
              <a:p>
                <a:r>
                  <a:rPr lang="de-DE" sz="800" b="1" dirty="0">
                    <a:solidFill>
                      <a:srgbClr val="00B0F0"/>
                    </a:solidFill>
                  </a:rPr>
                  <a:t>C</a:t>
                </a:r>
              </a:p>
            </p:txBody>
          </p:sp>
          <p:cxnSp>
            <p:nvCxnSpPr>
              <p:cNvPr id="15" name="Gerade Verbindung mit Pfeil 14">
                <a:extLst>
                  <a:ext uri="{FF2B5EF4-FFF2-40B4-BE49-F238E27FC236}">
                    <a16:creationId xmlns:a16="http://schemas.microsoft.com/office/drawing/2014/main" id="{27F08752-943C-4B04-8846-025C14BCC492}"/>
                  </a:ext>
                </a:extLst>
              </p:cNvPr>
              <p:cNvCxnSpPr>
                <a:cxnSpLocks/>
              </p:cNvCxnSpPr>
              <p:nvPr/>
            </p:nvCxnSpPr>
            <p:spPr>
              <a:xfrm>
                <a:off x="2072680" y="1991737"/>
                <a:ext cx="2880319" cy="0"/>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EE89EA45-B7D0-47EB-9A31-1AFDBF69F5D2}"/>
                  </a:ext>
                </a:extLst>
              </p:cNvPr>
              <p:cNvCxnSpPr>
                <a:cxnSpLocks/>
                <a:stCxn id="13" idx="3"/>
              </p:cNvCxnSpPr>
              <p:nvPr/>
            </p:nvCxnSpPr>
            <p:spPr>
              <a:xfrm>
                <a:off x="1290940" y="1986740"/>
                <a:ext cx="9366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Bogen 16">
                <a:extLst>
                  <a:ext uri="{FF2B5EF4-FFF2-40B4-BE49-F238E27FC236}">
                    <a16:creationId xmlns:a16="http://schemas.microsoft.com/office/drawing/2014/main" id="{72AB6083-E0E6-4018-9D93-FF9088C6AD50}"/>
                  </a:ext>
                </a:extLst>
              </p:cNvPr>
              <p:cNvSpPr/>
              <p:nvPr/>
            </p:nvSpPr>
            <p:spPr>
              <a:xfrm rot="16200000">
                <a:off x="2539489" y="1568238"/>
                <a:ext cx="2203280" cy="2424381"/>
              </a:xfrm>
              <a:prstGeom prst="arc">
                <a:avLst/>
              </a:prstGeom>
              <a:ln w="38100">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8" name="Gerader Verbinder 17">
                <a:extLst>
                  <a:ext uri="{FF2B5EF4-FFF2-40B4-BE49-F238E27FC236}">
                    <a16:creationId xmlns:a16="http://schemas.microsoft.com/office/drawing/2014/main" id="{85F9DAC1-D77A-48B7-A129-DB36A3DFE7E3}"/>
                  </a:ext>
                </a:extLst>
              </p:cNvPr>
              <p:cNvCxnSpPr>
                <a:cxnSpLocks/>
                <a:stCxn id="17" idx="2"/>
                <a:endCxn id="14" idx="1"/>
              </p:cNvCxnSpPr>
              <p:nvPr/>
            </p:nvCxnSpPr>
            <p:spPr>
              <a:xfrm flipV="1">
                <a:off x="3641128" y="1677530"/>
                <a:ext cx="810251" cy="126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DD827DF-44FB-4799-838A-56020EDB155B}"/>
                  </a:ext>
                </a:extLst>
              </p:cNvPr>
              <p:cNvCxnSpPr/>
              <p:nvPr/>
            </p:nvCxnSpPr>
            <p:spPr>
              <a:xfrm>
                <a:off x="2428938" y="2780428"/>
                <a:ext cx="0" cy="136865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feld 29">
              <a:extLst>
                <a:ext uri="{FF2B5EF4-FFF2-40B4-BE49-F238E27FC236}">
                  <a16:creationId xmlns:a16="http://schemas.microsoft.com/office/drawing/2014/main" id="{B90D50A8-88D0-4890-9BE6-53EAE5EDF448}"/>
                </a:ext>
              </a:extLst>
            </p:cNvPr>
            <p:cNvSpPr txBox="1"/>
            <p:nvPr/>
          </p:nvSpPr>
          <p:spPr>
            <a:xfrm>
              <a:off x="631302" y="5232479"/>
              <a:ext cx="321880" cy="299594"/>
            </a:xfrm>
            <a:prstGeom prst="rect">
              <a:avLst/>
            </a:prstGeom>
            <a:noFill/>
          </p:spPr>
          <p:txBody>
            <a:bodyPr wrap="none" rtlCol="0">
              <a:spAutoFit/>
            </a:bodyPr>
            <a:lstStyle/>
            <a:p>
              <a:r>
                <a:rPr lang="de-DE" sz="800" b="1" dirty="0">
                  <a:solidFill>
                    <a:srgbClr val="FF0000"/>
                  </a:solidFill>
                </a:rPr>
                <a:t>B</a:t>
              </a:r>
            </a:p>
          </p:txBody>
        </p:sp>
        <p:cxnSp>
          <p:nvCxnSpPr>
            <p:cNvPr id="31" name="Gerader Verbinder 30">
              <a:extLst>
                <a:ext uri="{FF2B5EF4-FFF2-40B4-BE49-F238E27FC236}">
                  <a16:creationId xmlns:a16="http://schemas.microsoft.com/office/drawing/2014/main" id="{DA7BE600-5A55-461A-B6B2-5F9EBBAB9595}"/>
                </a:ext>
              </a:extLst>
            </p:cNvPr>
            <p:cNvCxnSpPr>
              <a:cxnSpLocks/>
            </p:cNvCxnSpPr>
            <p:nvPr/>
          </p:nvCxnSpPr>
          <p:spPr>
            <a:xfrm>
              <a:off x="971688" y="5382200"/>
              <a:ext cx="43233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Bogen 31">
              <a:extLst>
                <a:ext uri="{FF2B5EF4-FFF2-40B4-BE49-F238E27FC236}">
                  <a16:creationId xmlns:a16="http://schemas.microsoft.com/office/drawing/2014/main" id="{C9167EB2-FFE1-4795-9383-87174E65521A}"/>
                </a:ext>
              </a:extLst>
            </p:cNvPr>
            <p:cNvSpPr/>
            <p:nvPr/>
          </p:nvSpPr>
          <p:spPr>
            <a:xfrm>
              <a:off x="778065" y="5382200"/>
              <a:ext cx="1125405" cy="1293602"/>
            </a:xfrm>
            <a:prstGeom prst="arc">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3" name="Gerade Verbindung mit Pfeil 32">
              <a:extLst>
                <a:ext uri="{FF2B5EF4-FFF2-40B4-BE49-F238E27FC236}">
                  <a16:creationId xmlns:a16="http://schemas.microsoft.com/office/drawing/2014/main" id="{142179A7-C34D-49E2-8B88-1EEAF8B0E425}"/>
                </a:ext>
              </a:extLst>
            </p:cNvPr>
            <p:cNvCxnSpPr>
              <a:cxnSpLocks/>
            </p:cNvCxnSpPr>
            <p:nvPr/>
          </p:nvCxnSpPr>
          <p:spPr>
            <a:xfrm>
              <a:off x="1903470" y="6029001"/>
              <a:ext cx="0" cy="2160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7" name="Tabelle 36">
            <a:extLst>
              <a:ext uri="{FF2B5EF4-FFF2-40B4-BE49-F238E27FC236}">
                <a16:creationId xmlns:a16="http://schemas.microsoft.com/office/drawing/2014/main" id="{E404BD64-4AA1-40C1-A8E3-3BDAF90CA8E2}"/>
              </a:ext>
            </a:extLst>
          </p:cNvPr>
          <p:cNvGraphicFramePr>
            <a:graphicFrameLocks noGrp="1"/>
          </p:cNvGraphicFramePr>
          <p:nvPr>
            <p:extLst>
              <p:ext uri="{D42A27DB-BD31-4B8C-83A1-F6EECF244321}">
                <p14:modId xmlns:p14="http://schemas.microsoft.com/office/powerpoint/2010/main" val="1095317629"/>
              </p:ext>
            </p:extLst>
          </p:nvPr>
        </p:nvGraphicFramePr>
        <p:xfrm>
          <a:off x="2571750" y="4583893"/>
          <a:ext cx="1866356" cy="1900777"/>
        </p:xfrm>
        <a:graphic>
          <a:graphicData uri="http://schemas.openxmlformats.org/drawingml/2006/table">
            <a:tbl>
              <a:tblPr firstRow="1" bandRow="1">
                <a:tableStyleId>{5940675A-B579-460E-94D1-54222C63F5DA}</a:tableStyleId>
              </a:tblPr>
              <a:tblGrid>
                <a:gridCol w="466589">
                  <a:extLst>
                    <a:ext uri="{9D8B030D-6E8A-4147-A177-3AD203B41FA5}">
                      <a16:colId xmlns:a16="http://schemas.microsoft.com/office/drawing/2014/main" val="20000"/>
                    </a:ext>
                  </a:extLst>
                </a:gridCol>
                <a:gridCol w="466589">
                  <a:extLst>
                    <a:ext uri="{9D8B030D-6E8A-4147-A177-3AD203B41FA5}">
                      <a16:colId xmlns:a16="http://schemas.microsoft.com/office/drawing/2014/main" val="20001"/>
                    </a:ext>
                  </a:extLst>
                </a:gridCol>
                <a:gridCol w="466589">
                  <a:extLst>
                    <a:ext uri="{9D8B030D-6E8A-4147-A177-3AD203B41FA5}">
                      <a16:colId xmlns:a16="http://schemas.microsoft.com/office/drawing/2014/main" val="4253218728"/>
                    </a:ext>
                  </a:extLst>
                </a:gridCol>
                <a:gridCol w="466589">
                  <a:extLst>
                    <a:ext uri="{9D8B030D-6E8A-4147-A177-3AD203B41FA5}">
                      <a16:colId xmlns:a16="http://schemas.microsoft.com/office/drawing/2014/main" val="20002"/>
                    </a:ext>
                  </a:extLst>
                </a:gridCol>
              </a:tblGrid>
              <a:tr h="193897">
                <a:tc>
                  <a:txBody>
                    <a:bodyPr/>
                    <a:lstStyle/>
                    <a:p>
                      <a:pPr algn="ctr"/>
                      <a:r>
                        <a:rPr lang="de-DE" sz="1200" dirty="0"/>
                        <a:t>A</a:t>
                      </a:r>
                    </a:p>
                  </a:txBody>
                  <a:tcPr marL="0" marR="0" marT="0" marB="0" anchor="ctr"/>
                </a:tc>
                <a:tc>
                  <a:txBody>
                    <a:bodyPr/>
                    <a:lstStyle/>
                    <a:p>
                      <a:pPr algn="ctr"/>
                      <a:r>
                        <a:rPr lang="de-DE" sz="1200" dirty="0"/>
                        <a:t>B</a:t>
                      </a:r>
                    </a:p>
                  </a:txBody>
                  <a:tcPr marL="0" marR="0" marT="0" marB="0" anchor="ctr"/>
                </a:tc>
                <a:tc>
                  <a:txBody>
                    <a:bodyPr/>
                    <a:lstStyle/>
                    <a:p>
                      <a:pPr algn="ctr"/>
                      <a:r>
                        <a:rPr lang="de-DE" sz="1200" dirty="0"/>
                        <a:t>C</a:t>
                      </a:r>
                    </a:p>
                  </a:txBody>
                  <a:tcPr marL="0" marR="0" marT="0" marB="0" anchor="ctr"/>
                </a:tc>
                <a:tc>
                  <a:txBody>
                    <a:bodyPr/>
                    <a:lstStyle/>
                    <a:p>
                      <a:pPr algn="ctr"/>
                      <a:r>
                        <a:rPr lang="de-DE" sz="1200" dirty="0"/>
                        <a:t>sicher?</a:t>
                      </a:r>
                    </a:p>
                  </a:txBody>
                  <a:tcPr marL="0" marR="0" marT="0" marB="0" anchor="ctr"/>
                </a:tc>
                <a:extLst>
                  <a:ext uri="{0D108BD9-81ED-4DB2-BD59-A6C34878D82A}">
                    <a16:rowId xmlns:a16="http://schemas.microsoft.com/office/drawing/2014/main" val="10000"/>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1"/>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2"/>
                  </a:ext>
                </a:extLst>
              </a:tr>
              <a:tr h="193897">
                <a:tc>
                  <a:txBody>
                    <a:bodyPr/>
                    <a:lstStyle/>
                    <a:p>
                      <a:endParaRPr lang="de-DE" sz="140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3"/>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4"/>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5"/>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6"/>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7"/>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8"/>
                  </a:ext>
                </a:extLst>
              </a:tr>
            </a:tbl>
          </a:graphicData>
        </a:graphic>
      </p:graphicFrame>
      <p:grpSp>
        <p:nvGrpSpPr>
          <p:cNvPr id="20" name="Gruppieren 19"/>
          <p:cNvGrpSpPr/>
          <p:nvPr/>
        </p:nvGrpSpPr>
        <p:grpSpPr>
          <a:xfrm>
            <a:off x="563334" y="6588224"/>
            <a:ext cx="1832154" cy="1680928"/>
            <a:chOff x="563334" y="6760392"/>
            <a:chExt cx="1832154" cy="1680928"/>
          </a:xfrm>
        </p:grpSpPr>
        <p:cxnSp>
          <p:nvCxnSpPr>
            <p:cNvPr id="49" name="Gerader Verbinder 48">
              <a:extLst>
                <a:ext uri="{FF2B5EF4-FFF2-40B4-BE49-F238E27FC236}">
                  <a16:creationId xmlns:a16="http://schemas.microsoft.com/office/drawing/2014/main" id="{BC5A26F8-BD90-4034-B54C-AFD9BCE642F5}"/>
                </a:ext>
              </a:extLst>
            </p:cNvPr>
            <p:cNvCxnSpPr>
              <a:cxnSpLocks/>
            </p:cNvCxnSpPr>
            <p:nvPr/>
          </p:nvCxnSpPr>
          <p:spPr>
            <a:xfrm>
              <a:off x="618761" y="7865880"/>
              <a:ext cx="5786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442DA23D-4B68-4D47-86F3-2203C0FC534F}"/>
                </a:ext>
              </a:extLst>
            </p:cNvPr>
            <p:cNvCxnSpPr>
              <a:cxnSpLocks/>
            </p:cNvCxnSpPr>
            <p:nvPr/>
          </p:nvCxnSpPr>
          <p:spPr>
            <a:xfrm>
              <a:off x="1776025" y="7865880"/>
              <a:ext cx="5786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821CFD66-E706-4224-95CE-B2DC79A00F18}"/>
                </a:ext>
              </a:extLst>
            </p:cNvPr>
            <p:cNvCxnSpPr>
              <a:cxnSpLocks/>
            </p:cNvCxnSpPr>
            <p:nvPr/>
          </p:nvCxnSpPr>
          <p:spPr>
            <a:xfrm flipV="1">
              <a:off x="1197393" y="7865880"/>
              <a:ext cx="0" cy="52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91603E57-AB65-4CA5-9F49-A36D0199BCB5}"/>
                </a:ext>
              </a:extLst>
            </p:cNvPr>
            <p:cNvCxnSpPr>
              <a:cxnSpLocks/>
            </p:cNvCxnSpPr>
            <p:nvPr/>
          </p:nvCxnSpPr>
          <p:spPr>
            <a:xfrm flipV="1">
              <a:off x="1776025" y="7865880"/>
              <a:ext cx="0" cy="52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0010946D-4D1A-473C-A14C-98DB14D77B82}"/>
                </a:ext>
              </a:extLst>
            </p:cNvPr>
            <p:cNvSpPr txBox="1"/>
            <p:nvPr/>
          </p:nvSpPr>
          <p:spPr>
            <a:xfrm>
              <a:off x="563334" y="7641733"/>
              <a:ext cx="247184" cy="215444"/>
            </a:xfrm>
            <a:prstGeom prst="rect">
              <a:avLst/>
            </a:prstGeom>
            <a:noFill/>
            <a:ln>
              <a:noFill/>
            </a:ln>
          </p:spPr>
          <p:txBody>
            <a:bodyPr wrap="none" rtlCol="0">
              <a:spAutoFit/>
            </a:bodyPr>
            <a:lstStyle/>
            <a:p>
              <a:r>
                <a:rPr lang="de-DE" sz="800" b="1" dirty="0">
                  <a:solidFill>
                    <a:srgbClr val="00B050"/>
                  </a:solidFill>
                </a:rPr>
                <a:t>A</a:t>
              </a:r>
            </a:p>
          </p:txBody>
        </p:sp>
        <p:sp>
          <p:nvSpPr>
            <p:cNvPr id="54" name="Textfeld 53">
              <a:extLst>
                <a:ext uri="{FF2B5EF4-FFF2-40B4-BE49-F238E27FC236}">
                  <a16:creationId xmlns:a16="http://schemas.microsoft.com/office/drawing/2014/main" id="{6090F9E2-81A6-4096-9D18-A42D65B89FAD}"/>
                </a:ext>
              </a:extLst>
            </p:cNvPr>
            <p:cNvSpPr txBox="1"/>
            <p:nvPr/>
          </p:nvSpPr>
          <p:spPr>
            <a:xfrm>
              <a:off x="2153114" y="7379311"/>
              <a:ext cx="242374" cy="215444"/>
            </a:xfrm>
            <a:prstGeom prst="rect">
              <a:avLst/>
            </a:prstGeom>
            <a:noFill/>
          </p:spPr>
          <p:txBody>
            <a:bodyPr wrap="none" rtlCol="0">
              <a:spAutoFit/>
            </a:bodyPr>
            <a:lstStyle/>
            <a:p>
              <a:r>
                <a:rPr lang="de-DE" sz="800" b="1" dirty="0">
                  <a:solidFill>
                    <a:srgbClr val="00B0F0"/>
                  </a:solidFill>
                </a:rPr>
                <a:t>C</a:t>
              </a:r>
            </a:p>
          </p:txBody>
        </p:sp>
        <p:cxnSp>
          <p:nvCxnSpPr>
            <p:cNvPr id="56" name="Gerader Verbinder 55">
              <a:extLst>
                <a:ext uri="{FF2B5EF4-FFF2-40B4-BE49-F238E27FC236}">
                  <a16:creationId xmlns:a16="http://schemas.microsoft.com/office/drawing/2014/main" id="{ADC8B32F-63F8-4122-BDC3-D590FBADEBC3}"/>
                </a:ext>
              </a:extLst>
            </p:cNvPr>
            <p:cNvCxnSpPr>
              <a:cxnSpLocks/>
              <a:stCxn id="53" idx="3"/>
            </p:cNvCxnSpPr>
            <p:nvPr/>
          </p:nvCxnSpPr>
          <p:spPr>
            <a:xfrm>
              <a:off x="810518" y="7749455"/>
              <a:ext cx="1466354" cy="0"/>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16B8B166-2927-44BA-B1F9-D34A1AC32E85}"/>
                </a:ext>
              </a:extLst>
            </p:cNvPr>
            <p:cNvCxnSpPr>
              <a:cxnSpLocks/>
            </p:cNvCxnSpPr>
            <p:nvPr/>
          </p:nvCxnSpPr>
          <p:spPr>
            <a:xfrm flipH="1" flipV="1">
              <a:off x="626113" y="7487033"/>
              <a:ext cx="1557817" cy="3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Textfeld 41">
              <a:extLst>
                <a:ext uri="{FF2B5EF4-FFF2-40B4-BE49-F238E27FC236}">
                  <a16:creationId xmlns:a16="http://schemas.microsoft.com/office/drawing/2014/main" id="{D583FCB8-E4CC-4B33-99AC-3B5BC834CF6D}"/>
                </a:ext>
              </a:extLst>
            </p:cNvPr>
            <p:cNvSpPr txBox="1"/>
            <p:nvPr/>
          </p:nvSpPr>
          <p:spPr>
            <a:xfrm>
              <a:off x="1474069" y="8225876"/>
              <a:ext cx="242374" cy="215444"/>
            </a:xfrm>
            <a:prstGeom prst="rect">
              <a:avLst/>
            </a:prstGeom>
            <a:noFill/>
          </p:spPr>
          <p:txBody>
            <a:bodyPr wrap="none" rtlCol="0">
              <a:spAutoFit/>
            </a:bodyPr>
            <a:lstStyle/>
            <a:p>
              <a:r>
                <a:rPr lang="de-DE" sz="800" b="1" dirty="0">
                  <a:solidFill>
                    <a:srgbClr val="FF0000"/>
                  </a:solidFill>
                </a:rPr>
                <a:t>B</a:t>
              </a:r>
            </a:p>
          </p:txBody>
        </p:sp>
        <p:cxnSp>
          <p:nvCxnSpPr>
            <p:cNvPr id="45" name="Gerade Verbindung mit Pfeil 44">
              <a:extLst>
                <a:ext uri="{FF2B5EF4-FFF2-40B4-BE49-F238E27FC236}">
                  <a16:creationId xmlns:a16="http://schemas.microsoft.com/office/drawing/2014/main" id="{1E637AF3-1189-4EF4-8014-1820B1BC2167}"/>
                </a:ext>
              </a:extLst>
            </p:cNvPr>
            <p:cNvCxnSpPr>
              <a:cxnSpLocks/>
            </p:cNvCxnSpPr>
            <p:nvPr/>
          </p:nvCxnSpPr>
          <p:spPr>
            <a:xfrm flipH="1" flipV="1">
              <a:off x="1584048" y="6760392"/>
              <a:ext cx="6445" cy="15145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uppieren 69">
              <a:extLst>
                <a:ext uri="{FF2B5EF4-FFF2-40B4-BE49-F238E27FC236}">
                  <a16:creationId xmlns:a16="http://schemas.microsoft.com/office/drawing/2014/main" id="{524F3F64-714C-461F-9F26-43FAD5BC6307}"/>
                </a:ext>
              </a:extLst>
            </p:cNvPr>
            <p:cNvGrpSpPr/>
            <p:nvPr/>
          </p:nvGrpSpPr>
          <p:grpSpPr>
            <a:xfrm rot="10800000">
              <a:off x="620688" y="6807461"/>
              <a:ext cx="1735896" cy="528995"/>
              <a:chOff x="585250" y="6516216"/>
              <a:chExt cx="1735896" cy="528995"/>
            </a:xfrm>
          </p:grpSpPr>
          <p:cxnSp>
            <p:nvCxnSpPr>
              <p:cNvPr id="66" name="Gerader Verbinder 65">
                <a:extLst>
                  <a:ext uri="{FF2B5EF4-FFF2-40B4-BE49-F238E27FC236}">
                    <a16:creationId xmlns:a16="http://schemas.microsoft.com/office/drawing/2014/main" id="{C73E5104-3B3A-4EC2-8749-E8F5D67FB977}"/>
                  </a:ext>
                </a:extLst>
              </p:cNvPr>
              <p:cNvCxnSpPr>
                <a:cxnSpLocks/>
              </p:cNvCxnSpPr>
              <p:nvPr/>
            </p:nvCxnSpPr>
            <p:spPr>
              <a:xfrm>
                <a:off x="585250" y="6516216"/>
                <a:ext cx="5786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E044B48F-4C05-48C4-97CA-46D0B5CCFA60}"/>
                  </a:ext>
                </a:extLst>
              </p:cNvPr>
              <p:cNvCxnSpPr>
                <a:cxnSpLocks/>
              </p:cNvCxnSpPr>
              <p:nvPr/>
            </p:nvCxnSpPr>
            <p:spPr>
              <a:xfrm>
                <a:off x="1742514" y="6516216"/>
                <a:ext cx="5786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73FD86CB-C2FC-4E55-8D96-429AB5FD8C06}"/>
                  </a:ext>
                </a:extLst>
              </p:cNvPr>
              <p:cNvCxnSpPr>
                <a:cxnSpLocks/>
              </p:cNvCxnSpPr>
              <p:nvPr/>
            </p:nvCxnSpPr>
            <p:spPr>
              <a:xfrm flipV="1">
                <a:off x="1163882" y="6516216"/>
                <a:ext cx="0" cy="52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0348A249-01B9-46EF-AFD7-34F83566237B}"/>
                  </a:ext>
                </a:extLst>
              </p:cNvPr>
              <p:cNvCxnSpPr>
                <a:cxnSpLocks/>
              </p:cNvCxnSpPr>
              <p:nvPr/>
            </p:nvCxnSpPr>
            <p:spPr>
              <a:xfrm flipV="1">
                <a:off x="1742514" y="6516216"/>
                <a:ext cx="0" cy="52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78" name="Grafik 77" descr="Tafel">
            <a:extLst>
              <a:ext uri="{FF2B5EF4-FFF2-40B4-BE49-F238E27FC236}">
                <a16:creationId xmlns:a16="http://schemas.microsoft.com/office/drawing/2014/main" id="{C4DF13E2-C6CC-4DC4-A795-2EC2466055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20" y="3995936"/>
            <a:ext cx="556592" cy="556592"/>
          </a:xfrm>
          <a:prstGeom prst="rect">
            <a:avLst/>
          </a:prstGeom>
        </p:spPr>
      </p:pic>
      <p:graphicFrame>
        <p:nvGraphicFramePr>
          <p:cNvPr id="43" name="Tabelle 42">
            <a:extLst>
              <a:ext uri="{FF2B5EF4-FFF2-40B4-BE49-F238E27FC236}">
                <a16:creationId xmlns:a16="http://schemas.microsoft.com/office/drawing/2014/main" id="{E404BD64-4AA1-40C1-A8E3-3BDAF90CA8E2}"/>
              </a:ext>
            </a:extLst>
          </p:cNvPr>
          <p:cNvGraphicFramePr>
            <a:graphicFrameLocks noGrp="1"/>
          </p:cNvGraphicFramePr>
          <p:nvPr>
            <p:extLst>
              <p:ext uri="{D42A27DB-BD31-4B8C-83A1-F6EECF244321}">
                <p14:modId xmlns:p14="http://schemas.microsoft.com/office/powerpoint/2010/main" val="1423004127"/>
              </p:ext>
            </p:extLst>
          </p:nvPr>
        </p:nvGraphicFramePr>
        <p:xfrm>
          <a:off x="2571750" y="6644366"/>
          <a:ext cx="1866356" cy="1900777"/>
        </p:xfrm>
        <a:graphic>
          <a:graphicData uri="http://schemas.openxmlformats.org/drawingml/2006/table">
            <a:tbl>
              <a:tblPr firstRow="1" bandRow="1">
                <a:tableStyleId>{5940675A-B579-460E-94D1-54222C63F5DA}</a:tableStyleId>
              </a:tblPr>
              <a:tblGrid>
                <a:gridCol w="466589">
                  <a:extLst>
                    <a:ext uri="{9D8B030D-6E8A-4147-A177-3AD203B41FA5}">
                      <a16:colId xmlns:a16="http://schemas.microsoft.com/office/drawing/2014/main" val="20000"/>
                    </a:ext>
                  </a:extLst>
                </a:gridCol>
                <a:gridCol w="466589">
                  <a:extLst>
                    <a:ext uri="{9D8B030D-6E8A-4147-A177-3AD203B41FA5}">
                      <a16:colId xmlns:a16="http://schemas.microsoft.com/office/drawing/2014/main" val="20001"/>
                    </a:ext>
                  </a:extLst>
                </a:gridCol>
                <a:gridCol w="466589">
                  <a:extLst>
                    <a:ext uri="{9D8B030D-6E8A-4147-A177-3AD203B41FA5}">
                      <a16:colId xmlns:a16="http://schemas.microsoft.com/office/drawing/2014/main" val="4253218728"/>
                    </a:ext>
                  </a:extLst>
                </a:gridCol>
                <a:gridCol w="466589">
                  <a:extLst>
                    <a:ext uri="{9D8B030D-6E8A-4147-A177-3AD203B41FA5}">
                      <a16:colId xmlns:a16="http://schemas.microsoft.com/office/drawing/2014/main" val="20002"/>
                    </a:ext>
                  </a:extLst>
                </a:gridCol>
              </a:tblGrid>
              <a:tr h="193897">
                <a:tc>
                  <a:txBody>
                    <a:bodyPr/>
                    <a:lstStyle/>
                    <a:p>
                      <a:pPr algn="ctr"/>
                      <a:r>
                        <a:rPr lang="de-DE" sz="1200" dirty="0"/>
                        <a:t>A</a:t>
                      </a:r>
                    </a:p>
                  </a:txBody>
                  <a:tcPr marL="0" marR="0" marT="0" marB="0" anchor="ctr"/>
                </a:tc>
                <a:tc>
                  <a:txBody>
                    <a:bodyPr/>
                    <a:lstStyle/>
                    <a:p>
                      <a:pPr algn="ctr"/>
                      <a:r>
                        <a:rPr lang="de-DE" sz="1200" dirty="0"/>
                        <a:t>B</a:t>
                      </a:r>
                    </a:p>
                  </a:txBody>
                  <a:tcPr marL="0" marR="0" marT="0" marB="0" anchor="ctr"/>
                </a:tc>
                <a:tc>
                  <a:txBody>
                    <a:bodyPr/>
                    <a:lstStyle/>
                    <a:p>
                      <a:pPr algn="ctr"/>
                      <a:r>
                        <a:rPr lang="de-DE" sz="1200" dirty="0"/>
                        <a:t>C</a:t>
                      </a:r>
                    </a:p>
                  </a:txBody>
                  <a:tcPr marL="0" marR="0" marT="0" marB="0" anchor="ctr"/>
                </a:tc>
                <a:tc>
                  <a:txBody>
                    <a:bodyPr/>
                    <a:lstStyle/>
                    <a:p>
                      <a:pPr algn="ctr"/>
                      <a:r>
                        <a:rPr lang="de-DE" sz="1200" dirty="0"/>
                        <a:t>sicher?</a:t>
                      </a:r>
                    </a:p>
                  </a:txBody>
                  <a:tcPr marL="0" marR="0" marT="0" marB="0" anchor="ctr"/>
                </a:tc>
                <a:extLst>
                  <a:ext uri="{0D108BD9-81ED-4DB2-BD59-A6C34878D82A}">
                    <a16:rowId xmlns:a16="http://schemas.microsoft.com/office/drawing/2014/main" val="10000"/>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1"/>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2"/>
                  </a:ext>
                </a:extLst>
              </a:tr>
              <a:tr h="193897">
                <a:tc>
                  <a:txBody>
                    <a:bodyPr/>
                    <a:lstStyle/>
                    <a:p>
                      <a:endParaRPr lang="de-DE" sz="140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3"/>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4"/>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5"/>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6"/>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7"/>
                  </a:ext>
                </a:extLst>
              </a:tr>
              <a:tr h="193897">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tc>
                  <a:txBody>
                    <a:bodyPr/>
                    <a:lstStyle/>
                    <a:p>
                      <a:endParaRPr lang="de-DE" sz="1400" dirty="0"/>
                    </a:p>
                  </a:txBody>
                  <a:tcPr marL="0" marR="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3910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r>
              <a:rPr lang="de-DE" dirty="0"/>
              <a:t>Aufgaben: http://www.swisseduc.ch/informatik/infotraffic/logictraffic/ </a:t>
            </a:r>
          </a:p>
          <a:p>
            <a:endParaRPr lang="de-DE" dirty="0"/>
          </a:p>
          <a:p>
            <a:r>
              <a:rPr lang="de-DE" dirty="0"/>
              <a:t>DNF: Disjunktive Normalform</a:t>
            </a:r>
          </a:p>
          <a:p>
            <a:endParaRPr lang="de-DE" dirty="0"/>
          </a:p>
          <a:p>
            <a:r>
              <a:rPr lang="de-DE" dirty="0"/>
              <a:t>KDNF: Kanonische disjunktive Normalform (mehr Einsen als Nullen am „Ausgang“)</a:t>
            </a:r>
          </a:p>
          <a:p>
            <a:pPr marL="228600" indent="-228600">
              <a:buAutoNum type="arabicPeriod"/>
            </a:pPr>
            <a:r>
              <a:rPr lang="de-DE" dirty="0"/>
              <a:t>Gehe zu  ersten Zeile, in der eine 1 steht</a:t>
            </a:r>
          </a:p>
          <a:p>
            <a:pPr marL="228600" indent="-228600">
              <a:buAutoNum type="arabicPeriod"/>
            </a:pPr>
            <a:r>
              <a:rPr lang="de-DE" dirty="0"/>
              <a:t>Verknüpfe die Eingangsvariablen konjunktiv (0 bewirkt Negation der Variable)</a:t>
            </a:r>
          </a:p>
          <a:p>
            <a:pPr marL="228600" indent="-228600">
              <a:buAutoNum type="arabicPeriod"/>
            </a:pPr>
            <a:r>
              <a:rPr lang="de-DE" dirty="0"/>
              <a:t>Falls nicht letzte Zeile, gehe zur nächsten Zeile und mache mit Punkt 2 weiter</a:t>
            </a:r>
          </a:p>
          <a:p>
            <a:pPr marL="228600" indent="-228600">
              <a:buAutoNum type="arabicPeriod"/>
            </a:pPr>
            <a:r>
              <a:rPr lang="de-DE" dirty="0"/>
              <a:t>Verknüpfe die Konjunktionen disjunktiv (oder)</a:t>
            </a:r>
          </a:p>
          <a:p>
            <a:endParaRPr lang="de-DE" dirty="0"/>
          </a:p>
          <a:p>
            <a:endParaRPr lang="de-DE" dirty="0"/>
          </a:p>
          <a:p>
            <a:r>
              <a:rPr lang="de-DE" dirty="0"/>
              <a:t>KKNF: Kanonische konjunktive Normalform (mehr Nullen als Einsen am „Ausgang“)</a:t>
            </a:r>
          </a:p>
          <a:p>
            <a:endParaRPr lang="de-DE" dirty="0"/>
          </a:p>
          <a:p>
            <a:r>
              <a:rPr lang="de-DE" dirty="0"/>
              <a:t>KV-Diagramm : </a:t>
            </a:r>
            <a:r>
              <a:rPr lang="de-DE" b="1" dirty="0" err="1"/>
              <a:t>Karnaugh</a:t>
            </a:r>
            <a:r>
              <a:rPr lang="de-DE" b="1" dirty="0"/>
              <a:t>-</a:t>
            </a:r>
            <a:r>
              <a:rPr lang="de-DE" b="1" dirty="0" err="1"/>
              <a:t>Veitch</a:t>
            </a:r>
            <a:r>
              <a:rPr lang="de-DE" b="1" dirty="0"/>
              <a:t>-Diagramm</a:t>
            </a:r>
          </a:p>
          <a:p>
            <a:endParaRPr lang="de-DE" b="1" dirty="0"/>
          </a:p>
          <a:p>
            <a:r>
              <a:rPr lang="de-DE" b="1" dirty="0"/>
              <a:t>KV-</a:t>
            </a:r>
            <a:r>
              <a:rPr lang="de-DE" b="1" dirty="0" err="1"/>
              <a:t>Minterm</a:t>
            </a:r>
            <a:r>
              <a:rPr lang="de-DE" b="1" dirty="0"/>
              <a:t>-Methode</a:t>
            </a:r>
          </a:p>
          <a:p>
            <a:endParaRPr lang="de-DE" b="1" dirty="0"/>
          </a:p>
          <a:p>
            <a:pPr marL="228600" indent="-228600">
              <a:buAutoNum type="arabicPeriod"/>
            </a:pPr>
            <a:r>
              <a:rPr lang="de-DE" dirty="0"/>
              <a:t>Blockbildung der Einsen in 2</a:t>
            </a:r>
            <a:r>
              <a:rPr lang="de-DE" baseline="30000" dirty="0"/>
              <a:t>n</a:t>
            </a:r>
            <a:r>
              <a:rPr lang="de-DE" dirty="0"/>
              <a:t> (1,2,4,8…)</a:t>
            </a:r>
          </a:p>
          <a:p>
            <a:pPr marL="228600" indent="-228600">
              <a:buFontTx/>
              <a:buAutoNum type="arabicPeriod"/>
            </a:pPr>
            <a:r>
              <a:rPr lang="de-DE" dirty="0"/>
              <a:t>Variablen, die negiert und nicht negiert vorkommen nicht berücksichtigen, übrige Variablen mit Konjunktion verknüpfen</a:t>
            </a:r>
          </a:p>
          <a:p>
            <a:pPr marL="228600" indent="-228600">
              <a:buFontTx/>
              <a:buAutoNum type="arabicPeriod"/>
            </a:pPr>
            <a:r>
              <a:rPr lang="de-DE" dirty="0"/>
              <a:t>Verbinde die Konjunktionen disjunktiv</a:t>
            </a:r>
          </a:p>
          <a:p>
            <a:pPr marL="228600" indent="-228600">
              <a:buAutoNum type="arabicPeriod"/>
            </a:pPr>
            <a:endParaRPr lang="de-DE" dirty="0"/>
          </a:p>
          <a:p>
            <a:r>
              <a:rPr lang="de-DE" b="1" dirty="0"/>
              <a:t>Beispiel </a:t>
            </a:r>
            <a:r>
              <a:rPr lang="de-DE" b="1" dirty="0">
                <a:sym typeface="Wingdings" panose="05000000000000000000" pitchFamily="2" charset="2"/>
              </a:rPr>
              <a:t>(DNF)</a:t>
            </a:r>
            <a:r>
              <a:rPr lang="de-DE" b="1" dirty="0"/>
              <a:t>	</a:t>
            </a:r>
            <a:r>
              <a:rPr lang="de-DE" dirty="0">
                <a:sym typeface="Symbol"/>
              </a:rPr>
              <a:t></a:t>
            </a:r>
            <a:r>
              <a:rPr lang="de-DE" dirty="0"/>
              <a:t>A </a:t>
            </a:r>
            <a:r>
              <a:rPr lang="de-DE" dirty="0">
                <a:sym typeface="Symbol"/>
              </a:rPr>
              <a:t> B </a:t>
            </a:r>
            <a:r>
              <a:rPr lang="de-DE" dirty="0">
                <a:sym typeface="Symbol" panose="05050102010706020507" pitchFamily="18" charset="2"/>
              </a:rPr>
              <a:t> A  </a:t>
            </a:r>
            <a:r>
              <a:rPr lang="de-DE" dirty="0">
                <a:sym typeface="Symbol"/>
              </a:rPr>
              <a:t>B</a:t>
            </a:r>
            <a:endParaRPr lang="de-DE" b="1" dirty="0"/>
          </a:p>
          <a:p>
            <a:endParaRPr lang="de-DE" b="1" dirty="0"/>
          </a:p>
          <a:p>
            <a:endParaRPr lang="de-DE" b="1" dirty="0"/>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7</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graphicFrame>
        <p:nvGraphicFramePr>
          <p:cNvPr id="7" name="Tabelle 6">
            <a:extLst>
              <a:ext uri="{FF2B5EF4-FFF2-40B4-BE49-F238E27FC236}">
                <a16:creationId xmlns:a16="http://schemas.microsoft.com/office/drawing/2014/main" id="{B102181B-C014-41BE-A6DA-FDEBB74A6830}"/>
              </a:ext>
            </a:extLst>
          </p:cNvPr>
          <p:cNvGraphicFramePr>
            <a:graphicFrameLocks noGrp="1"/>
          </p:cNvGraphicFramePr>
          <p:nvPr>
            <p:extLst>
              <p:ext uri="{D42A27DB-BD31-4B8C-83A1-F6EECF244321}">
                <p14:modId xmlns:p14="http://schemas.microsoft.com/office/powerpoint/2010/main" val="265609308"/>
              </p:ext>
            </p:extLst>
          </p:nvPr>
        </p:nvGraphicFramePr>
        <p:xfrm>
          <a:off x="548681" y="6660232"/>
          <a:ext cx="1512168" cy="936105"/>
        </p:xfrm>
        <a:graphic>
          <a:graphicData uri="http://schemas.openxmlformats.org/drawingml/2006/table">
            <a:tbl>
              <a:tblPr firstRow="1" bandRow="1">
                <a:tableStyleId>{5940675A-B579-460E-94D1-54222C63F5DA}</a:tableStyleId>
              </a:tblPr>
              <a:tblGrid>
                <a:gridCol w="504056">
                  <a:extLst>
                    <a:ext uri="{9D8B030D-6E8A-4147-A177-3AD203B41FA5}">
                      <a16:colId xmlns:a16="http://schemas.microsoft.com/office/drawing/2014/main" val="3781614428"/>
                    </a:ext>
                  </a:extLst>
                </a:gridCol>
                <a:gridCol w="504056">
                  <a:extLst>
                    <a:ext uri="{9D8B030D-6E8A-4147-A177-3AD203B41FA5}">
                      <a16:colId xmlns:a16="http://schemas.microsoft.com/office/drawing/2014/main" val="3898124451"/>
                    </a:ext>
                  </a:extLst>
                </a:gridCol>
                <a:gridCol w="504056">
                  <a:extLst>
                    <a:ext uri="{9D8B030D-6E8A-4147-A177-3AD203B41FA5}">
                      <a16:colId xmlns:a16="http://schemas.microsoft.com/office/drawing/2014/main" val="1312021783"/>
                    </a:ext>
                  </a:extLst>
                </a:gridCol>
              </a:tblGrid>
              <a:tr h="312035">
                <a:tc>
                  <a:txBody>
                    <a:bodyPr/>
                    <a:lstStyle/>
                    <a:p>
                      <a:pPr algn="ctr"/>
                      <a:endParaRPr lang="de-DE" sz="1200" b="1" dirty="0"/>
                    </a:p>
                  </a:txBody>
                  <a:tcPr anchor="ctr"/>
                </a:tc>
                <a:tc>
                  <a:txBody>
                    <a:bodyPr/>
                    <a:lstStyle/>
                    <a:p>
                      <a:pPr algn="ctr"/>
                      <a:r>
                        <a:rPr lang="de-DE" sz="1200" dirty="0"/>
                        <a:t>B</a:t>
                      </a:r>
                      <a:endParaRPr lang="de-DE" sz="1200" b="1" dirty="0"/>
                    </a:p>
                  </a:txBody>
                  <a:tcPr anchor="ctr"/>
                </a:tc>
                <a:tc>
                  <a:txBody>
                    <a:bodyPr/>
                    <a:lstStyle/>
                    <a:p>
                      <a:pPr algn="ctr"/>
                      <a:r>
                        <a:rPr lang="de-DE" sz="1200" dirty="0">
                          <a:sym typeface="Symbol"/>
                        </a:rPr>
                        <a:t></a:t>
                      </a:r>
                      <a:r>
                        <a:rPr lang="de-DE" sz="1200" dirty="0"/>
                        <a:t>B</a:t>
                      </a:r>
                      <a:endParaRPr lang="de-DE" sz="1200" b="1" dirty="0"/>
                    </a:p>
                  </a:txBody>
                  <a:tcPr anchor="ctr"/>
                </a:tc>
                <a:extLst>
                  <a:ext uri="{0D108BD9-81ED-4DB2-BD59-A6C34878D82A}">
                    <a16:rowId xmlns:a16="http://schemas.microsoft.com/office/drawing/2014/main" val="245740540"/>
                  </a:ext>
                </a:extLst>
              </a:tr>
              <a:tr h="312035">
                <a:tc>
                  <a:txBody>
                    <a:bodyPr/>
                    <a:lstStyle/>
                    <a:p>
                      <a:pPr algn="ctr"/>
                      <a:r>
                        <a:rPr lang="de-DE" sz="1200" dirty="0"/>
                        <a:t>A</a:t>
                      </a:r>
                      <a:endParaRPr lang="de-DE" sz="1200" b="1" dirty="0"/>
                    </a:p>
                  </a:txBody>
                  <a:tcPr anchor="ctr"/>
                </a:tc>
                <a:tc>
                  <a:txBody>
                    <a:bodyPr/>
                    <a:lstStyle/>
                    <a:p>
                      <a:pPr algn="ctr"/>
                      <a:r>
                        <a:rPr lang="de-DE" sz="1200" b="1" dirty="0"/>
                        <a:t>0</a:t>
                      </a:r>
                    </a:p>
                  </a:txBody>
                  <a:tcPr anchor="ctr"/>
                </a:tc>
                <a:tc>
                  <a:txBody>
                    <a:bodyPr/>
                    <a:lstStyle/>
                    <a:p>
                      <a:pPr algn="ctr"/>
                      <a:r>
                        <a:rPr lang="de-DE" sz="1200" b="1" dirty="0"/>
                        <a:t>1</a:t>
                      </a:r>
                    </a:p>
                  </a:txBody>
                  <a:tcPr anchor="ctr"/>
                </a:tc>
                <a:extLst>
                  <a:ext uri="{0D108BD9-81ED-4DB2-BD59-A6C34878D82A}">
                    <a16:rowId xmlns:a16="http://schemas.microsoft.com/office/drawing/2014/main" val="1749259230"/>
                  </a:ext>
                </a:extLst>
              </a:tr>
              <a:tr h="312035">
                <a:tc>
                  <a:txBody>
                    <a:bodyPr/>
                    <a:lstStyle/>
                    <a:p>
                      <a:pPr algn="ctr"/>
                      <a:r>
                        <a:rPr lang="de-DE" sz="1200" dirty="0">
                          <a:sym typeface="Symbol"/>
                        </a:rPr>
                        <a:t></a:t>
                      </a:r>
                      <a:r>
                        <a:rPr lang="de-DE" sz="1200" dirty="0"/>
                        <a:t>A</a:t>
                      </a:r>
                      <a:endParaRPr lang="de-DE" sz="1200" b="1" dirty="0"/>
                    </a:p>
                  </a:txBody>
                  <a:tcPr anchor="ctr"/>
                </a:tc>
                <a:tc>
                  <a:txBody>
                    <a:bodyPr/>
                    <a:lstStyle/>
                    <a:p>
                      <a:pPr algn="ctr"/>
                      <a:r>
                        <a:rPr lang="de-DE" sz="1200" b="1" dirty="0"/>
                        <a:t>1</a:t>
                      </a:r>
                    </a:p>
                  </a:txBody>
                  <a:tcPr anchor="ctr"/>
                </a:tc>
                <a:tc>
                  <a:txBody>
                    <a:bodyPr/>
                    <a:lstStyle/>
                    <a:p>
                      <a:pPr algn="ctr"/>
                      <a:r>
                        <a:rPr lang="de-DE" sz="1200" b="1" dirty="0"/>
                        <a:t>1</a:t>
                      </a:r>
                    </a:p>
                  </a:txBody>
                  <a:tcPr anchor="ctr"/>
                </a:tc>
                <a:extLst>
                  <a:ext uri="{0D108BD9-81ED-4DB2-BD59-A6C34878D82A}">
                    <a16:rowId xmlns:a16="http://schemas.microsoft.com/office/drawing/2014/main" val="4288852182"/>
                  </a:ext>
                </a:extLst>
              </a:tr>
            </a:tbl>
          </a:graphicData>
        </a:graphic>
      </p:graphicFrame>
      <p:sp>
        <p:nvSpPr>
          <p:cNvPr id="9" name="Rechteck 8">
            <a:extLst>
              <a:ext uri="{FF2B5EF4-FFF2-40B4-BE49-F238E27FC236}">
                <a16:creationId xmlns:a16="http://schemas.microsoft.com/office/drawing/2014/main" id="{ECFB4D4F-13B5-45FC-BEE3-B4FF78F958F9}"/>
              </a:ext>
            </a:extLst>
          </p:cNvPr>
          <p:cNvSpPr/>
          <p:nvPr/>
        </p:nvSpPr>
        <p:spPr>
          <a:xfrm>
            <a:off x="1124744" y="7331164"/>
            <a:ext cx="864096" cy="216024"/>
          </a:xfrm>
          <a:prstGeom prst="rect">
            <a:avLst/>
          </a:prstGeom>
          <a:solidFill>
            <a:srgbClr val="92D050">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E37C8C9E-C274-4661-B1A7-4A245211B1DA}"/>
              </a:ext>
            </a:extLst>
          </p:cNvPr>
          <p:cNvSpPr/>
          <p:nvPr/>
        </p:nvSpPr>
        <p:spPr>
          <a:xfrm rot="5400000">
            <a:off x="1538791" y="7182290"/>
            <a:ext cx="540060" cy="216024"/>
          </a:xfrm>
          <a:prstGeom prst="rect">
            <a:avLst/>
          </a:prstGeom>
          <a:solidFill>
            <a:srgbClr val="FF0000">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8DE2B2D2-4CBE-4A17-840F-20B03D4FDE78}"/>
              </a:ext>
            </a:extLst>
          </p:cNvPr>
          <p:cNvSpPr txBox="1"/>
          <p:nvPr/>
        </p:nvSpPr>
        <p:spPr>
          <a:xfrm>
            <a:off x="-2763688" y="4211960"/>
            <a:ext cx="2376263" cy="2862322"/>
          </a:xfrm>
          <a:prstGeom prst="rect">
            <a:avLst/>
          </a:prstGeom>
          <a:noFill/>
        </p:spPr>
        <p:txBody>
          <a:bodyPr wrap="square" rtlCol="0">
            <a:spAutoFit/>
          </a:bodyPr>
          <a:lstStyle/>
          <a:p>
            <a:pPr marL="228600" indent="-228600">
              <a:buAutoNum type="alphaLcParenR"/>
            </a:pPr>
            <a:r>
              <a:rPr lang="de-DE" dirty="0">
                <a:sym typeface="Symbol"/>
              </a:rPr>
              <a:t>A  A = A	</a:t>
            </a:r>
          </a:p>
          <a:p>
            <a:pPr marL="228600" indent="-228600">
              <a:buFontTx/>
              <a:buAutoNum type="alphaLcParenR"/>
            </a:pPr>
            <a:r>
              <a:rPr lang="de-DE" dirty="0"/>
              <a:t>B </a:t>
            </a:r>
            <a:r>
              <a:rPr lang="de-DE" dirty="0">
                <a:sym typeface="Symbol"/>
              </a:rPr>
              <a:t> B = B</a:t>
            </a:r>
          </a:p>
          <a:p>
            <a:pPr marL="228600" indent="-228600">
              <a:buAutoNum type="alphaLcParenR"/>
            </a:pPr>
            <a:r>
              <a:rPr lang="de-DE" dirty="0">
                <a:sym typeface="Symbol"/>
              </a:rPr>
              <a:t>X  (Y  Z) = (X  Y)  Z</a:t>
            </a:r>
          </a:p>
          <a:p>
            <a:pPr marL="228600" indent="-228600">
              <a:buFontTx/>
              <a:buAutoNum type="alphaLcParenR"/>
            </a:pPr>
            <a:r>
              <a:rPr lang="de-DE" dirty="0">
                <a:sym typeface="Symbol"/>
              </a:rPr>
              <a:t>X  (Y  Z) = (X  Y)  (X  Z)</a:t>
            </a:r>
          </a:p>
          <a:p>
            <a:pPr marL="228600" indent="-228600">
              <a:buFontTx/>
              <a:buAutoNum type="alphaLcParenR"/>
            </a:pPr>
            <a:r>
              <a:rPr lang="de-DE" dirty="0">
                <a:sym typeface="Symbol"/>
              </a:rPr>
              <a:t>X  0 = X</a:t>
            </a:r>
          </a:p>
          <a:p>
            <a:pPr marL="228600" indent="-228600">
              <a:buFontTx/>
              <a:buAutoNum type="alphaLcParenR"/>
            </a:pPr>
            <a:r>
              <a:rPr lang="de-DE" dirty="0">
                <a:sym typeface="Symbol"/>
              </a:rPr>
              <a:t>X  1 = 1</a:t>
            </a:r>
          </a:p>
          <a:p>
            <a:pPr marL="228600" indent="-228600">
              <a:buFontTx/>
              <a:buAutoNum type="alphaLcParenR"/>
            </a:pPr>
            <a:r>
              <a:rPr lang="de-DE" dirty="0">
                <a:sym typeface="Symbol"/>
              </a:rPr>
              <a:t>X   X = 1</a:t>
            </a:r>
          </a:p>
          <a:p>
            <a:endParaRPr lang="de-DE" dirty="0"/>
          </a:p>
        </p:txBody>
      </p:sp>
    </p:spTree>
    <p:extLst>
      <p:ext uri="{BB962C8B-B14F-4D97-AF65-F5344CB8AC3E}">
        <p14:creationId xmlns:p14="http://schemas.microsoft.com/office/powerpoint/2010/main" val="15702221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2054" name="Picture 6" descr="C:\Users\Marcus\Desktop\CD_ITSBw\binary-2032158_1920.jpg"/>
          <p:cNvPicPr>
            <a:picLocks noChangeAspect="1" noChangeArrowheads="1"/>
          </p:cNvPicPr>
          <p:nvPr userDrawn="1"/>
        </p:nvPicPr>
        <p:blipFill>
          <a:blip r:embed="rId2" cstate="screen">
            <a:duotone>
              <a:prstClr val="black"/>
              <a:schemeClr val="tx2">
                <a:tint val="45000"/>
                <a:satMod val="400000"/>
              </a:schemeClr>
            </a:duotone>
            <a:extLst>
              <a:ext uri="{BEBA8EAE-BF5A-486C-A8C5-ECC9F3942E4B}">
                <a14:imgProps xmlns:a14="http://schemas.microsoft.com/office/drawing/2010/main">
                  <a14:imgLayer r:embed="rId3">
                    <a14:imgEffect>
                      <a14:brightnessContrast contrast="-75000"/>
                    </a14:imgEffect>
                  </a14:imgLayer>
                </a14:imgProps>
              </a:ext>
              <a:ext uri="{28A0092B-C50C-407E-A947-70E740481C1C}">
                <a14:useLocalDpi xmlns:a14="http://schemas.microsoft.com/office/drawing/2010/main"/>
              </a:ext>
            </a:extLst>
          </a:blip>
          <a:srcRect/>
          <a:stretch>
            <a:fillRect/>
          </a:stretch>
        </p:blipFill>
        <p:spPr bwMode="auto">
          <a:xfrm>
            <a:off x="0" y="548680"/>
            <a:ext cx="9906000" cy="4968552"/>
          </a:xfrm>
          <a:prstGeom prst="rect">
            <a:avLst/>
          </a:prstGeom>
          <a:noFill/>
        </p:spPr>
      </p:pic>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6" name="Rechteck 5"/>
          <p:cNvSpPr/>
          <p:nvPr userDrawn="1"/>
        </p:nvSpPr>
        <p:spPr>
          <a:xfrm>
            <a:off x="272480" y="3518006"/>
            <a:ext cx="9633520" cy="1368152"/>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000" b="1" dirty="0">
              <a:latin typeface="Arial" pitchFamily="34" charset="0"/>
              <a:cs typeface="Arial" pitchFamily="34" charset="0"/>
            </a:endParaRPr>
          </a:p>
        </p:txBody>
      </p:sp>
      <p:sp>
        <p:nvSpPr>
          <p:cNvPr id="10" name="Textplatzhalter 9"/>
          <p:cNvSpPr>
            <a:spLocks noGrp="1"/>
          </p:cNvSpPr>
          <p:nvPr>
            <p:ph type="body" sz="quarter" idx="10" hasCustomPrompt="1"/>
          </p:nvPr>
        </p:nvSpPr>
        <p:spPr>
          <a:xfrm>
            <a:off x="272480" y="3878232"/>
            <a:ext cx="9633520" cy="647700"/>
          </a:xfrm>
          <a:prstGeom prst="rect">
            <a:avLst/>
          </a:prstGeom>
        </p:spPr>
        <p:txBody>
          <a:bodyPr/>
          <a:lstStyle>
            <a:lvl1pPr>
              <a:buNone/>
              <a:defRPr sz="3600" b="1">
                <a:solidFill>
                  <a:schemeClr val="bg1"/>
                </a:solidFill>
                <a:latin typeface="Arial" pitchFamily="34" charset="0"/>
                <a:cs typeface="Arial" pitchFamily="34" charset="0"/>
              </a:defRPr>
            </a:lvl1pPr>
          </a:lstStyle>
          <a:p>
            <a:pPr lvl="0"/>
            <a:r>
              <a:rPr lang="de-DE" dirty="0"/>
              <a:t>Thema</a:t>
            </a:r>
          </a:p>
        </p:txBody>
      </p:sp>
      <p:sp>
        <p:nvSpPr>
          <p:cNvPr id="15" name="Textplatzhalter 9"/>
          <p:cNvSpPr>
            <a:spLocks noGrp="1"/>
          </p:cNvSpPr>
          <p:nvPr>
            <p:ph type="body" sz="quarter" idx="11" hasCustomPrompt="1"/>
          </p:nvPr>
        </p:nvSpPr>
        <p:spPr>
          <a:xfrm>
            <a:off x="272480" y="4869532"/>
            <a:ext cx="9633520" cy="6477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algn="l" defTabSz="914296" rtl="0" eaLnBrk="1" latinLnBrk="0" hangingPunct="1">
              <a:buNone/>
              <a:defRPr lang="de-DE" sz="2000" b="1" kern="1200" dirty="0">
                <a:solidFill>
                  <a:schemeClr val="tx2"/>
                </a:solidFill>
                <a:latin typeface="Arial" pitchFamily="34" charset="0"/>
                <a:ea typeface="+mn-ea"/>
                <a:cs typeface="Arial" pitchFamily="34" charset="0"/>
              </a:defRPr>
            </a:lvl1pPr>
          </a:lstStyle>
          <a:p>
            <a:pPr lvl="0"/>
            <a:r>
              <a:rPr lang="de-DE" dirty="0"/>
              <a:t>Unterthema</a:t>
            </a:r>
          </a:p>
        </p:txBody>
      </p:sp>
      <p:sp>
        <p:nvSpPr>
          <p:cNvPr id="16" name="Textplatzhalter 15"/>
          <p:cNvSpPr>
            <a:spLocks noGrp="1"/>
          </p:cNvSpPr>
          <p:nvPr>
            <p:ph type="body" sz="quarter" idx="12" hasCustomPrompt="1"/>
          </p:nvPr>
        </p:nvSpPr>
        <p:spPr>
          <a:xfrm>
            <a:off x="272481" y="5589240"/>
            <a:ext cx="3900681" cy="288032"/>
          </a:xfrm>
          <a:prstGeom prst="rect">
            <a:avLst/>
          </a:prstGeom>
        </p:spPr>
        <p:txBody>
          <a:bodyPr lIns="90000"/>
          <a:lstStyle>
            <a:lvl1pPr>
              <a:buNone/>
              <a:defRPr lang="de-DE" sz="1000" b="1" kern="1200" baseline="0" dirty="0" smtClean="0">
                <a:solidFill>
                  <a:schemeClr val="tx2"/>
                </a:solidFill>
                <a:latin typeface="Levenim MT" panose="02010502060101010101" pitchFamily="2" charset="-79"/>
                <a:ea typeface="+mn-ea"/>
                <a:cs typeface="Levenim MT" panose="02010502060101010101" pitchFamily="2" charset="-79"/>
              </a:defRPr>
            </a:lvl1pPr>
          </a:lstStyle>
          <a:p>
            <a:pPr lvl="0"/>
            <a:r>
              <a:rPr lang="de-DE" dirty="0"/>
              <a:t>&lt;Einheit&gt;, &lt;</a:t>
            </a:r>
            <a:r>
              <a:rPr lang="de-DE" dirty="0" err="1"/>
              <a:t>Dstgrd</a:t>
            </a:r>
            <a:r>
              <a:rPr lang="de-DE" dirty="0"/>
              <a:t>&gt; &lt;Name&gt;, &lt;Monat Jahr&gt;</a:t>
            </a:r>
          </a:p>
        </p:txBody>
      </p:sp>
      <p:grpSp>
        <p:nvGrpSpPr>
          <p:cNvPr id="3" name="Gruppieren 2"/>
          <p:cNvGrpSpPr/>
          <p:nvPr userDrawn="1"/>
        </p:nvGrpSpPr>
        <p:grpSpPr>
          <a:xfrm>
            <a:off x="265832" y="170614"/>
            <a:ext cx="4375134" cy="754008"/>
            <a:chOff x="240445" y="5789839"/>
            <a:chExt cx="4038585" cy="754008"/>
          </a:xfrm>
        </p:grpSpPr>
        <p:grpSp>
          <p:nvGrpSpPr>
            <p:cNvPr id="13" name="Gruppieren 12">
              <a:extLst>
                <a:ext uri="{FF2B5EF4-FFF2-40B4-BE49-F238E27FC236}">
                  <a16:creationId xmlns:a16="http://schemas.microsoft.com/office/drawing/2014/main" id="{CCAD4187-D3DF-4D26-86C8-4BE45F18BCA9}"/>
                </a:ext>
              </a:extLst>
            </p:cNvPr>
            <p:cNvGrpSpPr/>
            <p:nvPr userDrawn="1"/>
          </p:nvGrpSpPr>
          <p:grpSpPr>
            <a:xfrm>
              <a:off x="240445" y="5805264"/>
              <a:ext cx="576064" cy="738583"/>
              <a:chOff x="-3164898" y="908720"/>
              <a:chExt cx="3164898" cy="4057780"/>
            </a:xfrm>
            <a:effectLst/>
          </p:grpSpPr>
          <p:sp>
            <p:nvSpPr>
              <p:cNvPr id="11" name="Rechteck 10">
                <a:extLst>
                  <a:ext uri="{FF2B5EF4-FFF2-40B4-BE49-F238E27FC236}">
                    <a16:creationId xmlns:a16="http://schemas.microsoft.com/office/drawing/2014/main" id="{3806BB71-B12B-4113-97DE-6A505E10BB83}"/>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03BF9418-91D9-42B5-8889-1335A7F45546}"/>
                  </a:ext>
                </a:extLst>
              </p:cNvPr>
              <p:cNvGrpSpPr/>
              <p:nvPr userDrawn="1"/>
            </p:nvGrpSpPr>
            <p:grpSpPr>
              <a:xfrm>
                <a:off x="-3164898" y="908720"/>
                <a:ext cx="3164898" cy="4057780"/>
                <a:chOff x="-2052736" y="-293307"/>
                <a:chExt cx="3164898" cy="4057780"/>
              </a:xfrm>
            </p:grpSpPr>
            <p:sp>
              <p:nvSpPr>
                <p:cNvPr id="4" name="Ellipse 3">
                  <a:extLst>
                    <a:ext uri="{FF2B5EF4-FFF2-40B4-BE49-F238E27FC236}">
                      <a16:creationId xmlns:a16="http://schemas.microsoft.com/office/drawing/2014/main" id="{C4B51B09-756B-4041-A63C-8D39415681FF}"/>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E2A6EB71-298A-4AEE-B5C3-C86E280E9DF3}"/>
                    </a:ext>
                  </a:extLst>
                </p:cNvPr>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2052736" y="-293307"/>
                  <a:ext cx="3164898" cy="4057780"/>
                </a:xfrm>
                <a:prstGeom prst="rect">
                  <a:avLst/>
                </a:prstGeom>
              </p:spPr>
            </p:pic>
          </p:grpSp>
        </p:grpSp>
        <p:sp>
          <p:nvSpPr>
            <p:cNvPr id="17" name="Rechteck 16"/>
            <p:cNvSpPr/>
            <p:nvPr userDrawn="1"/>
          </p:nvSpPr>
          <p:spPr>
            <a:xfrm>
              <a:off x="822646" y="5789839"/>
              <a:ext cx="3456384" cy="722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600" kern="1200" dirty="0">
                  <a:solidFill>
                    <a:srgbClr val="FF9B00"/>
                  </a:solidFill>
                  <a:latin typeface="Lucida Sans" panose="020B0602030504020204" pitchFamily="34" charset="0"/>
                  <a:ea typeface="+mn-ea"/>
                  <a:cs typeface="Lucida Sans Unicode" panose="020B0602030504020204" pitchFamily="34" charset="0"/>
                </a:rPr>
                <a:t>Schule </a:t>
              </a:r>
            </a:p>
            <a:p>
              <a:pPr algn="l"/>
              <a:r>
                <a:rPr lang="de-DE" sz="1600" kern="1200" dirty="0">
                  <a:solidFill>
                    <a:srgbClr val="FF9B00"/>
                  </a:solidFill>
                  <a:latin typeface="Lucida Sans" panose="020B0602030504020204" pitchFamily="34" charset="0"/>
                  <a:ea typeface="+mn-ea"/>
                  <a:cs typeface="Lucida Sans Unicode" panose="020B0602030504020204" pitchFamily="34" charset="0"/>
                </a:rPr>
                <a:t>Informationstechnik </a:t>
              </a:r>
            </a:p>
            <a:p>
              <a:pPr algn="l"/>
              <a:r>
                <a:rPr lang="de-DE" sz="1600" kern="1200" dirty="0">
                  <a:solidFill>
                    <a:srgbClr val="FF9B00"/>
                  </a:solidFill>
                  <a:latin typeface="Lucida Sans" panose="020B0602030504020204" pitchFamily="34" charset="0"/>
                  <a:ea typeface="+mn-ea"/>
                  <a:cs typeface="Lucida Sans Unicode" panose="020B0602030504020204" pitchFamily="34" charset="0"/>
                </a:rPr>
                <a:t>der Bundeswehr</a:t>
              </a:r>
            </a:p>
          </p:txBody>
        </p:sp>
      </p:grpSp>
      <p:sp>
        <p:nvSpPr>
          <p:cNvPr id="19"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sbZi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9"/>
          <p:cNvSpPr>
            <a:spLocks noGrp="1"/>
          </p:cNvSpPr>
          <p:nvPr>
            <p:ph type="body" sz="quarter" idx="12" hasCustomPrompt="1"/>
          </p:nvPr>
        </p:nvSpPr>
        <p:spPr>
          <a:xfrm>
            <a:off x="0" y="1196752"/>
            <a:ext cx="9906000" cy="2232248"/>
          </a:xfrm>
          <a:prstGeom prst="rect">
            <a:avLst/>
          </a:prstGeom>
          <a:noFill/>
        </p:spPr>
        <p:txBody>
          <a:bodyPr lIns="252000" anchor="t"/>
          <a:lstStyle>
            <a:lvl1pPr marL="342861" marR="0" indent="-342861" algn="l" defTabSz="914296" rtl="0" eaLnBrk="1" fontAlgn="auto" latinLnBrk="0" hangingPunct="1">
              <a:lnSpc>
                <a:spcPct val="150000"/>
              </a:lnSpc>
              <a:spcBef>
                <a:spcPct val="20000"/>
              </a:spcBef>
              <a:spcAft>
                <a:spcPts val="0"/>
              </a:spcAft>
              <a:buClrTx/>
              <a:buSzTx/>
              <a:buFont typeface="Arial" pitchFamily="34" charset="0"/>
              <a:buNone/>
              <a:tabLst>
                <a:tab pos="809625" algn="l"/>
              </a:tabLst>
              <a:defRPr sz="1400" b="1" u="none" baseline="0">
                <a:solidFill>
                  <a:schemeClr val="tx2"/>
                </a:solidFill>
                <a:latin typeface="Arial" pitchFamily="34" charset="0"/>
                <a:cs typeface="Arial" pitchFamily="34" charset="0"/>
              </a:defRPr>
            </a:lvl1pPr>
          </a:lstStyle>
          <a:p>
            <a:pPr lvl="0"/>
            <a:r>
              <a:rPr lang="de-DE" dirty="0"/>
              <a:t>Ausbildungsziel:</a:t>
            </a:r>
          </a:p>
        </p:txBody>
      </p:sp>
      <p:sp>
        <p:nvSpPr>
          <p:cNvPr id="8" name="Textplatzhalter 9"/>
          <p:cNvSpPr>
            <a:spLocks noGrp="1"/>
          </p:cNvSpPr>
          <p:nvPr>
            <p:ph type="body" sz="quarter" idx="14" hasCustomPrompt="1"/>
          </p:nvPr>
        </p:nvSpPr>
        <p:spPr>
          <a:xfrm>
            <a:off x="0" y="3933056"/>
            <a:ext cx="9838686" cy="2520280"/>
          </a:xfrm>
          <a:prstGeom prst="rect">
            <a:avLst/>
          </a:prstGeom>
          <a:noFill/>
        </p:spPr>
        <p:txBody>
          <a:bodyPr lIns="252000" anchor="t"/>
          <a:lstStyle>
            <a:lvl1pPr marL="342861" marR="0" indent="-342861" algn="l" defTabSz="914296" rtl="0" eaLnBrk="1" fontAlgn="auto" latinLnBrk="0" hangingPunct="1">
              <a:lnSpc>
                <a:spcPct val="150000"/>
              </a:lnSpc>
              <a:spcBef>
                <a:spcPct val="20000"/>
              </a:spcBef>
              <a:spcAft>
                <a:spcPts val="0"/>
              </a:spcAft>
              <a:buClrTx/>
              <a:buSzTx/>
              <a:buFont typeface="Arial" pitchFamily="34" charset="0"/>
              <a:buNone/>
              <a:tabLst>
                <a:tab pos="809625" algn="l"/>
              </a:tabLst>
              <a:defRPr sz="1200" b="1" u="none" baseline="0">
                <a:solidFill>
                  <a:schemeClr val="tx2"/>
                </a:solidFill>
                <a:latin typeface="Arial" pitchFamily="34" charset="0"/>
                <a:cs typeface="Arial" pitchFamily="34" charset="0"/>
              </a:defRPr>
            </a:lvl1pPr>
          </a:lstStyle>
          <a:p>
            <a:pPr lvl="0"/>
            <a:r>
              <a:rPr lang="de-DE" dirty="0"/>
              <a:t>Bezugsdokumente	</a:t>
            </a:r>
          </a:p>
        </p:txBody>
      </p:sp>
      <p:sp>
        <p:nvSpPr>
          <p:cNvPr id="9" name="Textfeld 8"/>
          <p:cNvSpPr txBox="1"/>
          <p:nvPr userDrawn="1"/>
        </p:nvSpPr>
        <p:spPr>
          <a:xfrm>
            <a:off x="-7050" y="3573016"/>
            <a:ext cx="2619790" cy="360040"/>
          </a:xfrm>
          <a:prstGeom prst="rect">
            <a:avLst/>
          </a:prstGeom>
          <a:noFill/>
        </p:spPr>
        <p:txBody>
          <a:bodyPr wrap="square" lIns="252000" rtlCol="0" anchor="ctr" anchorCtr="0">
            <a:noAutofit/>
          </a:bodyPr>
          <a:lstStyle/>
          <a:p>
            <a:r>
              <a:rPr lang="de-DE" sz="1600" b="1" dirty="0">
                <a:solidFill>
                  <a:schemeClr val="tx2"/>
                </a:solidFill>
              </a:rPr>
              <a:t>Bezugsdokumente:</a:t>
            </a:r>
          </a:p>
        </p:txBody>
      </p:sp>
      <p:sp>
        <p:nvSpPr>
          <p:cNvPr id="2" name="Titel 1">
            <a:extLst>
              <a:ext uri="{FF2B5EF4-FFF2-40B4-BE49-F238E27FC236}">
                <a16:creationId xmlns:a16="http://schemas.microsoft.com/office/drawing/2014/main" id="{146770BE-F2EF-4182-B1CF-C6CC32C7E76C}"/>
              </a:ext>
            </a:extLst>
          </p:cNvPr>
          <p:cNvSpPr>
            <a:spLocks noGrp="1"/>
          </p:cNvSpPr>
          <p:nvPr>
            <p:ph type="title"/>
          </p:nvPr>
        </p:nvSpPr>
        <p:spPr>
          <a:xfrm>
            <a:off x="0" y="44624"/>
            <a:ext cx="9516528" cy="432048"/>
          </a:xfrm>
        </p:spPr>
        <p:txBody>
          <a:bodyPr lIns="252000"/>
          <a:lstStyle/>
          <a:p>
            <a:r>
              <a:rPr lang="de-DE" dirty="0"/>
              <a:t>Titelmasterformat durch Klicken bearbeiten</a:t>
            </a:r>
          </a:p>
        </p:txBody>
      </p:sp>
      <p:sp>
        <p:nvSpPr>
          <p:cNvPr id="13" name="Textfeld 12">
            <a:extLst>
              <a:ext uri="{FF2B5EF4-FFF2-40B4-BE49-F238E27FC236}">
                <a16:creationId xmlns:a16="http://schemas.microsoft.com/office/drawing/2014/main" id="{FB79D8D5-5173-4C8D-90D9-FC4ACE039487}"/>
              </a:ext>
            </a:extLst>
          </p:cNvPr>
          <p:cNvSpPr txBox="1"/>
          <p:nvPr userDrawn="1"/>
        </p:nvSpPr>
        <p:spPr>
          <a:xfrm>
            <a:off x="0" y="836712"/>
            <a:ext cx="2612740" cy="360040"/>
          </a:xfrm>
          <a:prstGeom prst="rect">
            <a:avLst/>
          </a:prstGeom>
          <a:noFill/>
        </p:spPr>
        <p:txBody>
          <a:bodyPr wrap="square" lIns="252000" rtlCol="0" anchor="ctr" anchorCtr="0">
            <a:noAutofit/>
          </a:bodyPr>
          <a:lstStyle/>
          <a:p>
            <a:r>
              <a:rPr lang="de-DE" sz="1600" b="1" dirty="0">
                <a:solidFill>
                  <a:schemeClr val="tx2"/>
                </a:solidFill>
              </a:rPr>
              <a:t>Ausbildungsziel:</a:t>
            </a:r>
          </a:p>
        </p:txBody>
      </p:sp>
      <p:grpSp>
        <p:nvGrpSpPr>
          <p:cNvPr id="18" name="Gruppieren 17">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19" name="Rechteck 18">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0" name="Gruppieren 19">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1" name="Ellipse 20">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 name="Grafik 21">
                <a:extLst>
                  <a:ext uri="{FF2B5EF4-FFF2-40B4-BE49-F238E27FC236}">
                    <a16:creationId xmlns:a16="http://schemas.microsoft.com/office/drawing/2014/main" id="{5AB1215C-D42A-4177-AA0B-F2F430355B18}"/>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4"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2" name="Titel 1">
            <a:extLst>
              <a:ext uri="{FF2B5EF4-FFF2-40B4-BE49-F238E27FC236}">
                <a16:creationId xmlns:a16="http://schemas.microsoft.com/office/drawing/2014/main" id="{B12D168D-1CC5-4829-9C11-75A40B7DC4EC}"/>
              </a:ext>
            </a:extLst>
          </p:cNvPr>
          <p:cNvSpPr>
            <a:spLocks noGrp="1"/>
          </p:cNvSpPr>
          <p:nvPr>
            <p:ph type="title"/>
          </p:nvPr>
        </p:nvSpPr>
        <p:spPr>
          <a:xfrm>
            <a:off x="0" y="44624"/>
            <a:ext cx="9516528" cy="432048"/>
          </a:xfrm>
        </p:spPr>
        <p:txBody>
          <a:bodyPr lIns="252000"/>
          <a:lstStyle/>
          <a:p>
            <a:r>
              <a:rPr lang="de-DE"/>
              <a:t>Titelmasterformat durch Klicken bearbeiten</a:t>
            </a:r>
            <a:endParaRPr lang="de-DE" dirty="0"/>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0"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9" name="Textplatzhalter 8"/>
          <p:cNvSpPr>
            <a:spLocks noGrp="1"/>
          </p:cNvSpPr>
          <p:nvPr>
            <p:ph type="body" sz="quarter" idx="10" hasCustomPrompt="1"/>
          </p:nvPr>
        </p:nvSpPr>
        <p:spPr>
          <a:xfrm>
            <a:off x="0" y="1268762"/>
            <a:ext cx="9906000" cy="5184575"/>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3" name="Textplatzhalter 12"/>
          <p:cNvSpPr>
            <a:spLocks noGrp="1"/>
          </p:cNvSpPr>
          <p:nvPr>
            <p:ph type="body" sz="quarter" idx="12" hasCustomPrompt="1"/>
          </p:nvPr>
        </p:nvSpPr>
        <p:spPr>
          <a:xfrm>
            <a:off x="272481" y="1"/>
            <a:ext cx="624069" cy="548680"/>
          </a:xfrm>
          <a:prstGeom prst="rect">
            <a:avLst/>
          </a:prstGeom>
          <a:solidFill>
            <a:schemeClr val="accent3"/>
          </a:solidFill>
        </p:spPr>
        <p:txBody>
          <a:bodyPr/>
          <a:lstStyle>
            <a:lvl1pPr algn="ctr">
              <a:buNone/>
              <a:defRPr b="1">
                <a:solidFill>
                  <a:schemeClr val="bg1"/>
                </a:solidFill>
              </a:defRPr>
            </a:lvl1pPr>
          </a:lstStyle>
          <a:p>
            <a:pPr lvl="0"/>
            <a:r>
              <a:rPr lang="de-DE" dirty="0"/>
              <a:t>#</a:t>
            </a:r>
          </a:p>
        </p:txBody>
      </p:sp>
      <p:sp>
        <p:nvSpPr>
          <p:cNvPr id="10" name="Titel 1"/>
          <p:cNvSpPr>
            <a:spLocks noGrp="1"/>
          </p:cNvSpPr>
          <p:nvPr>
            <p:ph type="title"/>
          </p:nvPr>
        </p:nvSpPr>
        <p:spPr>
          <a:xfrm>
            <a:off x="993206" y="44624"/>
            <a:ext cx="8523322" cy="432048"/>
          </a:xfrm>
        </p:spPr>
        <p:txBody>
          <a:bodyPr lIns="252000"/>
          <a:lstStyle/>
          <a:p>
            <a:r>
              <a:rPr lang="de-DE"/>
              <a:t>Titelmasterformat durch Klicken bearbeiten</a:t>
            </a:r>
            <a:endParaRPr lang="de-DE" dirty="0"/>
          </a:p>
        </p:txBody>
      </p:sp>
      <p:grpSp>
        <p:nvGrpSpPr>
          <p:cNvPr id="27" name="Gruppieren 26">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8" name="Rechteck 27">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9" name="Gruppieren 28">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30" name="Ellipse 29">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1" name="Grafik 30">
                <a:extLst>
                  <a:ext uri="{FF2B5EF4-FFF2-40B4-BE49-F238E27FC236}">
                    <a16:creationId xmlns:a16="http://schemas.microsoft.com/office/drawing/2014/main" id="{5AB1215C-D42A-4177-AA0B-F2F430355B18}"/>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2"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692150"/>
            <a:ext cx="9906000"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8" name="Titel 1"/>
          <p:cNvSpPr>
            <a:spLocks noGrp="1"/>
          </p:cNvSpPr>
          <p:nvPr>
            <p:ph type="title"/>
          </p:nvPr>
        </p:nvSpPr>
        <p:spPr>
          <a:xfrm>
            <a:off x="0" y="44624"/>
            <a:ext cx="9516528" cy="432048"/>
          </a:xfrm>
        </p:spPr>
        <p:txBody>
          <a:bodyPr lIns="252000"/>
          <a:lstStyle/>
          <a:p>
            <a:r>
              <a:rPr lang="de-DE"/>
              <a:t>Titelmasterformat durch Klicken bearbeiten</a:t>
            </a:r>
            <a:endParaRPr lang="de-DE" dirty="0"/>
          </a:p>
        </p:txBody>
      </p:sp>
      <p:grpSp>
        <p:nvGrpSpPr>
          <p:cNvPr id="24" name="Gruppieren 23">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5" name="Rechteck 24">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 name="Gruppieren 25">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7" name="Ellipse 26">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a:extLst>
                  <a:ext uri="{FF2B5EF4-FFF2-40B4-BE49-F238E27FC236}">
                    <a16:creationId xmlns:a16="http://schemas.microsoft.com/office/drawing/2014/main" id="{5AB1215C-D42A-4177-AA0B-F2F430355B18}"/>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1"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tertitel">
    <p:spTree>
      <p:nvGrpSpPr>
        <p:cNvPr id="1" name=""/>
        <p:cNvGrpSpPr/>
        <p:nvPr/>
      </p:nvGrpSpPr>
      <p:grpSpPr>
        <a:xfrm>
          <a:off x="0" y="0"/>
          <a:ext cx="0" cy="0"/>
          <a:chOff x="0" y="0"/>
          <a:chExt cx="0" cy="0"/>
        </a:xfrm>
      </p:grpSpPr>
      <p:sp>
        <p:nvSpPr>
          <p:cNvPr id="2" name="Titel 1"/>
          <p:cNvSpPr>
            <a:spLocks noGrp="1"/>
          </p:cNvSpPr>
          <p:nvPr>
            <p:ph type="title"/>
          </p:nvPr>
        </p:nvSpPr>
        <p:spPr>
          <a:xfrm>
            <a:off x="0" y="44624"/>
            <a:ext cx="9516528" cy="432048"/>
          </a:xfrm>
        </p:spPr>
        <p:txBody>
          <a:bodyPr lIns="252000"/>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1268760"/>
            <a:ext cx="9906000" cy="518457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2" name="Textplatzhalter 11"/>
          <p:cNvSpPr>
            <a:spLocks noGrp="1"/>
          </p:cNvSpPr>
          <p:nvPr>
            <p:ph type="body" sz="quarter" idx="13" hasCustomPrompt="1"/>
          </p:nvPr>
        </p:nvSpPr>
        <p:spPr>
          <a:xfrm>
            <a:off x="1" y="692150"/>
            <a:ext cx="4953000" cy="4325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lvl1pPr marL="0" algn="l" defTabSz="914296" rtl="0" eaLnBrk="1" latinLnBrk="0" hangingPunct="1">
              <a:buNone/>
              <a:defRPr lang="de-DE" sz="1800" kern="1200" smtClean="0">
                <a:solidFill>
                  <a:schemeClr val="tx2"/>
                </a:solidFill>
                <a:latin typeface="+mn-lt"/>
                <a:ea typeface="+mn-ea"/>
                <a:cs typeface="+mn-cs"/>
              </a:defRPr>
            </a:lvl1pPr>
            <a:lvl2pPr marL="0" algn="ctr" defTabSz="914296" rtl="0" eaLnBrk="1" latinLnBrk="0" hangingPunct="1">
              <a:defRPr lang="de-DE" sz="1800" kern="1200" smtClean="0">
                <a:solidFill>
                  <a:schemeClr val="lt1"/>
                </a:solidFill>
                <a:latin typeface="+mn-lt"/>
                <a:ea typeface="+mn-ea"/>
                <a:cs typeface="+mn-cs"/>
              </a:defRPr>
            </a:lvl2pPr>
            <a:lvl3pPr marL="0" algn="ctr" defTabSz="914296" rtl="0" eaLnBrk="1" latinLnBrk="0" hangingPunct="1">
              <a:defRPr lang="de-DE" sz="1800" kern="1200" smtClean="0">
                <a:solidFill>
                  <a:schemeClr val="lt1"/>
                </a:solidFill>
                <a:latin typeface="+mn-lt"/>
                <a:ea typeface="+mn-ea"/>
                <a:cs typeface="+mn-cs"/>
              </a:defRPr>
            </a:lvl3pPr>
            <a:lvl4pPr marL="0" algn="ctr" defTabSz="914296" rtl="0" eaLnBrk="1" latinLnBrk="0" hangingPunct="1">
              <a:defRPr lang="de-DE" sz="1800" kern="1200" smtClean="0">
                <a:solidFill>
                  <a:schemeClr val="lt1"/>
                </a:solidFill>
                <a:latin typeface="+mn-lt"/>
                <a:ea typeface="+mn-ea"/>
                <a:cs typeface="+mn-cs"/>
              </a:defRPr>
            </a:lvl4pPr>
            <a:lvl5pPr marL="0" algn="ctr" defTabSz="914296" rtl="0" eaLnBrk="1" latinLnBrk="0" hangingPunct="1">
              <a:defRPr lang="de-DE" sz="1800" kern="1200">
                <a:solidFill>
                  <a:schemeClr val="lt1"/>
                </a:solidFill>
                <a:latin typeface="+mn-lt"/>
                <a:ea typeface="+mn-ea"/>
                <a:cs typeface="+mn-cs"/>
              </a:defRPr>
            </a:lvl5pPr>
          </a:lstStyle>
          <a:p>
            <a:pPr lvl="0"/>
            <a:r>
              <a:rPr lang="de-DE" dirty="0"/>
              <a:t>Untertitel</a:t>
            </a:r>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3"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palt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0" y="44624"/>
            <a:ext cx="9516528" cy="432048"/>
          </a:xfrm>
        </p:spPr>
        <p:txBody>
          <a:bodyPr lIns="252000"/>
          <a:lstStyle>
            <a:lvl1pPr algn="l">
              <a:defRPr>
                <a:solidFill>
                  <a:schemeClr val="bg2"/>
                </a:solidFill>
              </a:defRPr>
            </a:lvl1pPr>
          </a:lstStyle>
          <a:p>
            <a:r>
              <a:rPr lang="de-DE" dirty="0"/>
              <a:t>&lt;Überschrift&gt;</a:t>
            </a:r>
          </a:p>
        </p:txBody>
      </p:sp>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9" name="Textplatzhalter 8"/>
          <p:cNvSpPr>
            <a:spLocks noGrp="1"/>
          </p:cNvSpPr>
          <p:nvPr>
            <p:ph type="body" sz="quarter" idx="10" hasCustomPrompt="1"/>
          </p:nvPr>
        </p:nvSpPr>
        <p:spPr>
          <a:xfrm>
            <a:off x="0" y="692150"/>
            <a:ext cx="6393160"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0" name="Textplatzhalter 8"/>
          <p:cNvSpPr>
            <a:spLocks noGrp="1"/>
          </p:cNvSpPr>
          <p:nvPr>
            <p:ph type="body" sz="quarter" idx="12" hasCustomPrompt="1"/>
          </p:nvPr>
        </p:nvSpPr>
        <p:spPr>
          <a:xfrm>
            <a:off x="6537176" y="692150"/>
            <a:ext cx="3368824"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2"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rschrift">
    <p:spTree>
      <p:nvGrpSpPr>
        <p:cNvPr id="1" name=""/>
        <p:cNvGrpSpPr/>
        <p:nvPr/>
      </p:nvGrpSpPr>
      <p:grpSpPr>
        <a:xfrm>
          <a:off x="0" y="0"/>
          <a:ext cx="0" cy="0"/>
          <a:chOff x="0" y="0"/>
          <a:chExt cx="0" cy="0"/>
        </a:xfrm>
      </p:grpSpPr>
      <p:sp>
        <p:nvSpPr>
          <p:cNvPr id="2" name="Titel 1"/>
          <p:cNvSpPr>
            <a:spLocks noGrp="1"/>
          </p:cNvSpPr>
          <p:nvPr>
            <p:ph type="title"/>
          </p:nvPr>
        </p:nvSpPr>
        <p:spPr>
          <a:xfrm>
            <a:off x="0" y="44624"/>
            <a:ext cx="9516528" cy="432048"/>
          </a:xfrm>
        </p:spPr>
        <p:txBody>
          <a:bodyPr lIns="252000"/>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692150"/>
            <a:ext cx="9906000" cy="1584722"/>
          </a:xfrm>
          <a:prstGeom prst="rect">
            <a:avLst/>
          </a:prstGeom>
          <a:solidFill>
            <a:schemeClr val="accent4">
              <a:lumMod val="40000"/>
              <a:lumOff val="60000"/>
            </a:schemeClr>
          </a:solidFill>
        </p:spPr>
        <p:txBody>
          <a:bodyPr lIns="252000" tIns="72000" rIns="252000" bIns="72000"/>
          <a:lstStyle>
            <a:lvl1pPr>
              <a:buFont typeface="Arial" pitchFamily="34" charset="0"/>
              <a:buNone/>
              <a:defRPr sz="1600" b="1" baseline="0">
                <a:solidFill>
                  <a:schemeClr val="tx2"/>
                </a:solidFill>
                <a:effectLst/>
                <a:latin typeface="Corbe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&lt;Vorschriften - Zitat&gt;</a:t>
            </a:r>
          </a:p>
        </p:txBody>
      </p:sp>
      <p:grpSp>
        <p:nvGrpSpPr>
          <p:cNvPr id="23" name="Gruppieren 22">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4" name="Rechteck 23">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4">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6" name="Ellipse 25">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7" name="Grafik 26">
                <a:extLst>
                  <a:ext uri="{FF2B5EF4-FFF2-40B4-BE49-F238E27FC236}">
                    <a16:creationId xmlns:a16="http://schemas.microsoft.com/office/drawing/2014/main" id="{5AB1215C-D42A-4177-AA0B-F2F430355B18}"/>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1"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0"/>
            <a:ext cx="9906000" cy="548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de-DE"/>
          </a:p>
        </p:txBody>
      </p:sp>
      <p:sp>
        <p:nvSpPr>
          <p:cNvPr id="2" name="Titelplatzhalter 1"/>
          <p:cNvSpPr>
            <a:spLocks noGrp="1"/>
          </p:cNvSpPr>
          <p:nvPr>
            <p:ph type="title"/>
          </p:nvPr>
        </p:nvSpPr>
        <p:spPr>
          <a:xfrm>
            <a:off x="273051" y="44624"/>
            <a:ext cx="9243477" cy="432048"/>
          </a:xfrm>
          <a:prstGeom prst="rect">
            <a:avLst/>
          </a:prstGeom>
        </p:spPr>
        <p:txBody>
          <a:bodyPr vert="horz" lIns="91429" tIns="45715" rIns="91429" bIns="45715" rtlCol="0" anchor="ctr">
            <a:noAutofit/>
          </a:bodyPr>
          <a:lstStyle/>
          <a:p>
            <a:r>
              <a:rPr lang="de-DE" dirty="0"/>
              <a:t>Überschrift</a:t>
            </a:r>
          </a:p>
        </p:txBody>
      </p:sp>
      <p:sp>
        <p:nvSpPr>
          <p:cNvPr id="12" name="Rechteck 11"/>
          <p:cNvSpPr/>
          <p:nvPr/>
        </p:nvSpPr>
        <p:spPr>
          <a:xfrm>
            <a:off x="0" y="6597352"/>
            <a:ext cx="9906000" cy="260648"/>
          </a:xfrm>
          <a:prstGeom prst="rect">
            <a:avLst/>
          </a:prstGeom>
          <a:solidFill>
            <a:srgbClr val="333F4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de-DE"/>
          </a:p>
        </p:txBody>
      </p:sp>
      <p:sp>
        <p:nvSpPr>
          <p:cNvPr id="14" name="Fußzeilenplatzhalter 4"/>
          <p:cNvSpPr>
            <a:spLocks noGrp="1"/>
          </p:cNvSpPr>
          <p:nvPr>
            <p:ph type="ftr" sz="quarter" idx="3"/>
          </p:nvPr>
        </p:nvSpPr>
        <p:spPr>
          <a:xfrm>
            <a:off x="3384550" y="6592270"/>
            <a:ext cx="3136900" cy="365125"/>
          </a:xfrm>
          <a:prstGeom prst="rect">
            <a:avLst/>
          </a:prstGeom>
        </p:spPr>
        <p:txBody>
          <a:bodyPr lIns="91429" tIns="45715" rIns="91429" bIns="45715"/>
          <a:lstStyle>
            <a:lvl1pPr algn="ctr">
              <a:defRPr lang="de-DE" sz="1100" b="1" kern="1200" dirty="0" smtClean="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20"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grpSp>
        <p:nvGrpSpPr>
          <p:cNvPr id="7" name="Gruppieren 6"/>
          <p:cNvGrpSpPr/>
          <p:nvPr/>
        </p:nvGrpSpPr>
        <p:grpSpPr>
          <a:xfrm>
            <a:off x="7293747" y="6559243"/>
            <a:ext cx="1793713" cy="338554"/>
            <a:chOff x="4767709" y="2875161"/>
            <a:chExt cx="1655735" cy="437455"/>
          </a:xfrm>
        </p:grpSpPr>
        <p:sp>
          <p:nvSpPr>
            <p:cNvPr id="8" name="Textfeld 7"/>
            <p:cNvSpPr txBox="1"/>
            <p:nvPr/>
          </p:nvSpPr>
          <p:spPr>
            <a:xfrm>
              <a:off x="4767709" y="2875161"/>
              <a:ext cx="1152128" cy="437455"/>
            </a:xfrm>
            <a:prstGeom prst="rect">
              <a:avLst/>
            </a:prstGeom>
            <a:noFill/>
          </p:spPr>
          <p:txBody>
            <a:bodyPr wrap="square" rtlCol="0">
              <a:spAutoFit/>
            </a:bodyPr>
            <a:lstStyle/>
            <a:p>
              <a:r>
                <a:rPr lang="de-DE" sz="1600" b="1" dirty="0">
                  <a:solidFill>
                    <a:srgbClr val="FF9B00"/>
                  </a:solidFill>
                  <a:latin typeface="Lucida Sans" panose="020B0602030504020204" pitchFamily="34" charset="0"/>
                  <a:cs typeface="Lucida Sans Unicode" panose="020B0602030504020204" pitchFamily="34" charset="0"/>
                </a:rPr>
                <a:t>CIR</a:t>
              </a:r>
            </a:p>
          </p:txBody>
        </p:sp>
        <p:sp>
          <p:nvSpPr>
            <p:cNvPr id="9" name="Textfeld 8"/>
            <p:cNvSpPr txBox="1"/>
            <p:nvPr/>
          </p:nvSpPr>
          <p:spPr>
            <a:xfrm>
              <a:off x="5343324" y="2926201"/>
              <a:ext cx="1080120" cy="357918"/>
            </a:xfrm>
            <a:prstGeom prst="rect">
              <a:avLst/>
            </a:prstGeom>
            <a:noFill/>
          </p:spPr>
          <p:txBody>
            <a:bodyPr wrap="square" rtlCol="0">
              <a:spAutoFit/>
            </a:bodyPr>
            <a:lstStyle/>
            <a:p>
              <a:r>
                <a:rPr lang="de-DE" sz="600" dirty="0">
                  <a:solidFill>
                    <a:srgbClr val="FF9B00"/>
                  </a:solidFill>
                  <a:latin typeface="Lucida Sans" panose="020B0602030504020204" pitchFamily="34" charset="0"/>
                  <a:cs typeface="Lucida Sans Unicode" panose="020B0602030504020204" pitchFamily="34" charset="0"/>
                </a:rPr>
                <a:t>CYBER- UND</a:t>
              </a:r>
            </a:p>
            <a:p>
              <a:r>
                <a:rPr lang="de-DE" sz="600" dirty="0">
                  <a:solidFill>
                    <a:srgbClr val="FF9B00"/>
                  </a:solidFill>
                  <a:latin typeface="Lucida Sans" panose="020B0602030504020204" pitchFamily="34" charset="0"/>
                  <a:cs typeface="Lucida Sans Unicode" panose="020B0602030504020204" pitchFamily="34" charset="0"/>
                </a:rPr>
                <a:t>INFORMATIONSRAUM</a:t>
              </a:r>
            </a:p>
          </p:txBody>
        </p:sp>
        <p:cxnSp>
          <p:nvCxnSpPr>
            <p:cNvPr id="10" name="Gerade Verbindung 9"/>
            <p:cNvCxnSpPr/>
            <p:nvPr/>
          </p:nvCxnSpPr>
          <p:spPr>
            <a:xfrm>
              <a:off x="5335250" y="2973736"/>
              <a:ext cx="0" cy="232583"/>
            </a:xfrm>
            <a:prstGeom prst="line">
              <a:avLst/>
            </a:prstGeom>
            <a:ln w="25400">
              <a:solidFill>
                <a:srgbClr val="FF9B00"/>
              </a:solidFill>
              <a:tailEnd type="none"/>
            </a:ln>
          </p:spPr>
          <p:style>
            <a:lnRef idx="1">
              <a:schemeClr val="accent1"/>
            </a:lnRef>
            <a:fillRef idx="0">
              <a:schemeClr val="accent1"/>
            </a:fillRef>
            <a:effectRef idx="0">
              <a:schemeClr val="accent1"/>
            </a:effectRef>
            <a:fontRef idx="minor">
              <a:schemeClr val="tx1"/>
            </a:fontRef>
          </p:style>
        </p:cxnSp>
      </p:grpSp>
      <p:sp>
        <p:nvSpPr>
          <p:cNvPr id="13" name="Rechteck 12"/>
          <p:cNvSpPr/>
          <p:nvPr/>
        </p:nvSpPr>
        <p:spPr>
          <a:xfrm>
            <a:off x="272480" y="6363302"/>
            <a:ext cx="3744416" cy="722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800" kern="1200" dirty="0">
                <a:solidFill>
                  <a:srgbClr val="FF9B00"/>
                </a:solidFill>
                <a:latin typeface="Lucida Sans" panose="020B0602030504020204" pitchFamily="34" charset="0"/>
                <a:ea typeface="+mn-ea"/>
                <a:cs typeface="Lucida Sans Unicode" panose="020B0602030504020204" pitchFamily="34" charset="0"/>
              </a:rPr>
              <a:t>Schule</a:t>
            </a:r>
            <a:r>
              <a:rPr lang="de-DE" sz="800" kern="1200" baseline="0" dirty="0">
                <a:solidFill>
                  <a:srgbClr val="FF9B00"/>
                </a:solidFill>
                <a:latin typeface="Lucida Sans" panose="020B0602030504020204" pitchFamily="34" charset="0"/>
                <a:ea typeface="+mn-ea"/>
                <a:cs typeface="Lucida Sans Unicode" panose="020B0602030504020204" pitchFamily="34" charset="0"/>
              </a:rPr>
              <a:t> </a:t>
            </a:r>
            <a:r>
              <a:rPr lang="de-DE" sz="800" kern="1200" dirty="0">
                <a:solidFill>
                  <a:srgbClr val="FF9B00"/>
                </a:solidFill>
                <a:latin typeface="Lucida Sans" panose="020B0602030504020204" pitchFamily="34" charset="0"/>
                <a:ea typeface="+mn-ea"/>
                <a:cs typeface="Lucida Sans Unicode" panose="020B0602030504020204" pitchFamily="34" charset="0"/>
              </a:rPr>
              <a:t>Informationstechnik der Bundeswehr</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0" r:id="rId4"/>
    <p:sldLayoutId id="2147483654" r:id="rId5"/>
    <p:sldLayoutId id="2147483656" r:id="rId6"/>
    <p:sldLayoutId id="2147483653" r:id="rId7"/>
    <p:sldLayoutId id="2147483655" r:id="rId8"/>
  </p:sldLayoutIdLst>
  <p:hf hdr="0" dt="0"/>
  <p:txStyles>
    <p:titleStyle>
      <a:lvl1pPr algn="l" defTabSz="914296" rtl="0" eaLnBrk="1" latinLnBrk="0" hangingPunct="1">
        <a:spcBef>
          <a:spcPct val="0"/>
        </a:spcBef>
        <a:buNone/>
        <a:defRPr sz="3100" b="1" kern="1200">
          <a:solidFill>
            <a:schemeClr val="bg2"/>
          </a:solidFill>
          <a:latin typeface="Arial" pitchFamily="34" charset="0"/>
          <a:ea typeface="+mj-ea"/>
          <a:cs typeface="Arial" pitchFamily="34" charset="0"/>
        </a:defRPr>
      </a:lvl1pPr>
    </p:titleStyle>
    <p:bodyStyle>
      <a:lvl1pPr marL="342861" indent="-342861" algn="l" defTabSz="91429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6" indent="-285717" algn="l" defTabSz="91429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600017"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sz="3400" dirty="0"/>
              <a:t>Mathematische Grundlagen Programmierung</a:t>
            </a:r>
          </a:p>
        </p:txBody>
      </p:sp>
      <p:sp>
        <p:nvSpPr>
          <p:cNvPr id="3" name="Textplatzhalter 2"/>
          <p:cNvSpPr>
            <a:spLocks noGrp="1"/>
          </p:cNvSpPr>
          <p:nvPr>
            <p:ph type="body" sz="quarter" idx="11"/>
          </p:nvPr>
        </p:nvSpPr>
        <p:spPr/>
        <p:txBody>
          <a:bodyPr/>
          <a:lstStyle/>
          <a:p>
            <a:r>
              <a:rPr lang="de-DE" dirty="0"/>
              <a:t>Logik</a:t>
            </a:r>
          </a:p>
        </p:txBody>
      </p:sp>
      <p:sp>
        <p:nvSpPr>
          <p:cNvPr id="4" name="Textplatzhalter 3"/>
          <p:cNvSpPr>
            <a:spLocks noGrp="1"/>
          </p:cNvSpPr>
          <p:nvPr>
            <p:ph type="body" sz="quarter" idx="12"/>
          </p:nvPr>
        </p:nvSpPr>
        <p:spPr/>
        <p:txBody>
          <a:bodyPr/>
          <a:lstStyle/>
          <a:p>
            <a:r>
              <a:rPr lang="de-DE" dirty="0"/>
              <a:t>IX./</a:t>
            </a:r>
            <a:r>
              <a:rPr lang="de-DE" dirty="0" err="1"/>
              <a:t>ITSBw</a:t>
            </a:r>
            <a:r>
              <a:rPr lang="de-DE" dirty="0"/>
              <a:t>, </a:t>
            </a:r>
            <a:r>
              <a:rPr lang="de-DE" dirty="0" err="1"/>
              <a:t>OFw</a:t>
            </a:r>
            <a:r>
              <a:rPr lang="de-DE" dirty="0"/>
              <a:t> Weidig</a:t>
            </a:r>
          </a:p>
        </p:txBody>
      </p:sp>
      <p:sp>
        <p:nvSpPr>
          <p:cNvPr id="5" name="Fußzeilenplatzhalter 4"/>
          <p:cNvSpPr>
            <a:spLocks noGrp="1"/>
          </p:cNvSpPr>
          <p:nvPr>
            <p:ph type="ftr" sz="quarter" idx="3"/>
          </p:nvPr>
        </p:nvSpPr>
        <p:spPr/>
        <p:txBody>
          <a:bodyPr/>
          <a:lstStyle/>
          <a:p>
            <a:r>
              <a:rPr lang="de-DE"/>
              <a:t>Offen</a:t>
            </a:r>
            <a:endParaRPr lang="de-DE" dirty="0"/>
          </a:p>
        </p:txBody>
      </p:sp>
      <p:sp>
        <p:nvSpPr>
          <p:cNvPr id="6" name="Foliennummernplatzhalter 5"/>
          <p:cNvSpPr>
            <a:spLocks noGrp="1"/>
          </p:cNvSpPr>
          <p:nvPr>
            <p:ph type="sldNum" sz="quarter" idx="4"/>
          </p:nvPr>
        </p:nvSpPr>
        <p:spPr/>
        <p:txBody>
          <a:bodyPr/>
          <a:lstStyle/>
          <a:p>
            <a:pPr lvl="1"/>
            <a:r>
              <a:rPr lang="de-DE"/>
              <a:t>Seite </a:t>
            </a:r>
            <a:fld id="{1D1D483D-FEC3-446D-8179-266568F5915B}" type="slidenum">
              <a:rPr lang="de-DE" smtClean="0"/>
              <a:pPr lvl="1"/>
              <a:t>1</a:t>
            </a:fld>
            <a:endParaRPr lang="de-DE" dirty="0"/>
          </a:p>
        </p:txBody>
      </p:sp>
    </p:spTree>
    <p:extLst>
      <p:ext uri="{BB962C8B-B14F-4D97-AF65-F5344CB8AC3E}">
        <p14:creationId xmlns:p14="http://schemas.microsoft.com/office/powerpoint/2010/main" val="31430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Offen</a:t>
            </a:r>
            <a:endParaRPr lang="de-DE" dirty="0"/>
          </a:p>
        </p:txBody>
      </p:sp>
      <p:sp>
        <p:nvSpPr>
          <p:cNvPr id="3" name="Textplatzhalter 2"/>
          <p:cNvSpPr>
            <a:spLocks noGrp="1"/>
          </p:cNvSpPr>
          <p:nvPr>
            <p:ph type="body" sz="quarter" idx="12"/>
          </p:nvPr>
        </p:nvSpPr>
        <p:spPr/>
        <p:txBody>
          <a:bodyPr/>
          <a:lstStyle/>
          <a:p>
            <a:r>
              <a:rPr lang="de-DE" sz="3200" dirty="0"/>
              <a:t>Die </a:t>
            </a:r>
            <a:r>
              <a:rPr lang="de-DE" sz="3200" dirty="0" err="1"/>
              <a:t>LTn</a:t>
            </a:r>
            <a:r>
              <a:rPr lang="de-DE" sz="3200" dirty="0"/>
              <a:t> verstehen die Grundprinzipien der Aussagenlogik und können diese anwenden.</a:t>
            </a:r>
          </a:p>
        </p:txBody>
      </p:sp>
      <p:sp>
        <p:nvSpPr>
          <p:cNvPr id="4" name="Textplatzhalter 3"/>
          <p:cNvSpPr>
            <a:spLocks noGrp="1"/>
          </p:cNvSpPr>
          <p:nvPr>
            <p:ph type="body" sz="quarter" idx="14"/>
          </p:nvPr>
        </p:nvSpPr>
        <p:spPr/>
        <p:txBody>
          <a:bodyPr/>
          <a:lstStyle/>
          <a:p>
            <a:r>
              <a:rPr lang="de-DE" dirty="0"/>
              <a:t> </a:t>
            </a:r>
          </a:p>
        </p:txBody>
      </p:sp>
      <p:sp>
        <p:nvSpPr>
          <p:cNvPr id="5" name="Titel 4"/>
          <p:cNvSpPr>
            <a:spLocks noGrp="1"/>
          </p:cNvSpPr>
          <p:nvPr>
            <p:ph type="title"/>
          </p:nvPr>
        </p:nvSpPr>
        <p:spPr/>
        <p:txBody>
          <a:bodyPr/>
          <a:lstStyle/>
          <a:p>
            <a:r>
              <a:rPr lang="de-DE" dirty="0"/>
              <a:t>Ausbildungsziel</a:t>
            </a:r>
          </a:p>
        </p:txBody>
      </p:sp>
      <p:sp>
        <p:nvSpPr>
          <p:cNvPr id="6" name="Foliennummernplatzhalter 5"/>
          <p:cNvSpPr>
            <a:spLocks noGrp="1"/>
          </p:cNvSpPr>
          <p:nvPr>
            <p:ph type="sldNum" sz="quarter" idx="4"/>
          </p:nvPr>
        </p:nvSpPr>
        <p:spPr/>
        <p:txBody>
          <a:bodyPr/>
          <a:lstStyle/>
          <a:p>
            <a:pPr lvl="1"/>
            <a:r>
              <a:rPr lang="de-DE"/>
              <a:t>Seite </a:t>
            </a:r>
            <a:fld id="{1D1D483D-FEC3-446D-8179-266568F5915B}" type="slidenum">
              <a:rPr lang="de-DE" smtClean="0"/>
              <a:pPr lvl="1"/>
              <a:t>2</a:t>
            </a:fld>
            <a:endParaRPr lang="de-DE" dirty="0"/>
          </a:p>
        </p:txBody>
      </p:sp>
      <p:sp>
        <p:nvSpPr>
          <p:cNvPr id="7" name="Rechteck 6">
            <a:extLst>
              <a:ext uri="{FF2B5EF4-FFF2-40B4-BE49-F238E27FC236}">
                <a16:creationId xmlns:a16="http://schemas.microsoft.com/office/drawing/2014/main" id="{E32DB8F8-5CD9-4387-A0D7-1E7291B00D3E}"/>
              </a:ext>
            </a:extLst>
          </p:cNvPr>
          <p:cNvSpPr/>
          <p:nvPr/>
        </p:nvSpPr>
        <p:spPr>
          <a:xfrm>
            <a:off x="200472" y="836712"/>
            <a:ext cx="180020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3795EB2E-F746-4665-9617-79CB1BD4C87E}"/>
              </a:ext>
            </a:extLst>
          </p:cNvPr>
          <p:cNvSpPr/>
          <p:nvPr/>
        </p:nvSpPr>
        <p:spPr>
          <a:xfrm>
            <a:off x="190328" y="3607780"/>
            <a:ext cx="2314399" cy="325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8079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p:txBody>
          <a:bodyPr/>
          <a:lstStyle/>
          <a:p>
            <a:r>
              <a:rPr lang="de-DE"/>
              <a:t>Offen</a:t>
            </a:r>
            <a:endParaRPr lang="de-DE" dirty="0"/>
          </a:p>
        </p:txBody>
      </p:sp>
      <p:sp>
        <p:nvSpPr>
          <p:cNvPr id="3" name="Textplatzhalter 2"/>
          <p:cNvSpPr>
            <a:spLocks noGrp="1"/>
          </p:cNvSpPr>
          <p:nvPr>
            <p:ph type="body" sz="quarter" idx="10"/>
          </p:nvPr>
        </p:nvSpPr>
        <p:spPr>
          <a:xfrm>
            <a:off x="0" y="548680"/>
            <a:ext cx="9906000" cy="6048672"/>
          </a:xfrm>
        </p:spPr>
        <p:txBody>
          <a:bodyPr/>
          <a:lstStyle/>
          <a:p>
            <a:pPr algn="ctr">
              <a:lnSpc>
                <a:spcPct val="150000"/>
              </a:lnSpc>
            </a:pPr>
            <a:r>
              <a:rPr lang="de-DE" dirty="0"/>
              <a:t>Als einzigem Lebewesen der Welt ist dem Menschen die Gabe zur Logik gegeben worden, welche er dazu benutzt, eben diese Gabe als logische Konsequenz aus seinem Handeln heraus auszuschalten.</a:t>
            </a:r>
          </a:p>
          <a:p>
            <a:pPr algn="ctr">
              <a:lnSpc>
                <a:spcPct val="150000"/>
              </a:lnSpc>
            </a:pPr>
            <a:endParaRPr lang="de-DE" dirty="0"/>
          </a:p>
          <a:p>
            <a:pPr algn="ctr">
              <a:lnSpc>
                <a:spcPct val="150000"/>
              </a:lnSpc>
            </a:pPr>
            <a:endParaRPr lang="de-DE" sz="1000" dirty="0"/>
          </a:p>
          <a:p>
            <a:pPr algn="ctr">
              <a:lnSpc>
                <a:spcPct val="150000"/>
              </a:lnSpc>
            </a:pPr>
            <a:endParaRPr lang="de-DE" sz="1000" dirty="0"/>
          </a:p>
          <a:p>
            <a:pPr algn="ctr">
              <a:lnSpc>
                <a:spcPct val="150000"/>
              </a:lnSpc>
            </a:pPr>
            <a:endParaRPr lang="de-DE" sz="1000" dirty="0"/>
          </a:p>
          <a:p>
            <a:pPr algn="ctr">
              <a:lnSpc>
                <a:spcPct val="150000"/>
              </a:lnSpc>
            </a:pPr>
            <a:endParaRPr lang="de-DE" sz="1000" dirty="0"/>
          </a:p>
          <a:p>
            <a:pPr algn="ctr">
              <a:lnSpc>
                <a:spcPct val="150000"/>
              </a:lnSpc>
            </a:pPr>
            <a:endParaRPr lang="de-DE" sz="1000" dirty="0"/>
          </a:p>
          <a:p>
            <a:pPr algn="ctr">
              <a:lnSpc>
                <a:spcPct val="150000"/>
              </a:lnSpc>
            </a:pPr>
            <a:r>
              <a:rPr lang="de-DE" sz="1000" dirty="0"/>
              <a:t>Sigrun </a:t>
            </a:r>
            <a:r>
              <a:rPr lang="de-DE" sz="1000" dirty="0" err="1"/>
              <a:t>Hopfensperger</a:t>
            </a:r>
            <a:r>
              <a:rPr lang="de-DE" sz="1000" dirty="0"/>
              <a:t> (*1967), deutsche Aphoristikerin, </a:t>
            </a:r>
            <a:r>
              <a:rPr lang="de-DE" sz="1000" dirty="0" err="1"/>
              <a:t>Universalistin</a:t>
            </a:r>
            <a:r>
              <a:rPr lang="de-DE" sz="1000" dirty="0"/>
              <a:t> und Idealistin</a:t>
            </a:r>
          </a:p>
        </p:txBody>
      </p:sp>
      <p:sp>
        <p:nvSpPr>
          <p:cNvPr id="4" name="Textplatzhalter 3"/>
          <p:cNvSpPr>
            <a:spLocks noGrp="1"/>
          </p:cNvSpPr>
          <p:nvPr>
            <p:ph type="body" sz="quarter" idx="12"/>
          </p:nvPr>
        </p:nvSpPr>
        <p:spPr/>
        <p:txBody>
          <a:bodyPr/>
          <a:lstStyle/>
          <a:p>
            <a:r>
              <a:rPr lang="de-DE"/>
              <a:t>2</a:t>
            </a:r>
            <a:endParaRPr lang="de-DE" dirty="0"/>
          </a:p>
        </p:txBody>
      </p:sp>
      <p:sp>
        <p:nvSpPr>
          <p:cNvPr id="5" name="Titel 4"/>
          <p:cNvSpPr>
            <a:spLocks noGrp="1"/>
          </p:cNvSpPr>
          <p:nvPr>
            <p:ph type="title"/>
          </p:nvPr>
        </p:nvSpPr>
        <p:spPr/>
        <p:txBody>
          <a:bodyPr/>
          <a:lstStyle/>
          <a:p>
            <a:r>
              <a:rPr lang="de-DE" dirty="0"/>
              <a:t>Logik</a:t>
            </a:r>
          </a:p>
        </p:txBody>
      </p:sp>
      <p:sp>
        <p:nvSpPr>
          <p:cNvPr id="6" name="Foliennummernplatzhalter 5"/>
          <p:cNvSpPr>
            <a:spLocks noGrp="1"/>
          </p:cNvSpPr>
          <p:nvPr>
            <p:ph type="sldNum" sz="quarter" idx="4"/>
          </p:nvPr>
        </p:nvSpPr>
        <p:spPr/>
        <p:txBody>
          <a:bodyPr/>
          <a:lstStyle/>
          <a:p>
            <a:pPr lvl="1"/>
            <a:r>
              <a:rPr lang="de-DE"/>
              <a:t>Seite </a:t>
            </a:r>
            <a:fld id="{1D1D483D-FEC3-446D-8179-266568F5915B}" type="slidenum">
              <a:rPr lang="de-DE" smtClean="0"/>
              <a:pPr lvl="1"/>
              <a:t>3</a:t>
            </a:fld>
            <a:endParaRPr lang="de-DE" dirty="0"/>
          </a:p>
        </p:txBody>
      </p:sp>
      <p:pic>
        <p:nvPicPr>
          <p:cNvPr id="24" name="Grafik 23"/>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404828" y="3933056"/>
            <a:ext cx="3096344" cy="2225497"/>
          </a:xfrm>
          <a:prstGeom prst="rect">
            <a:avLst/>
          </a:prstGeom>
        </p:spPr>
      </p:pic>
    </p:spTree>
    <p:extLst>
      <p:ext uri="{BB962C8B-B14F-4D97-AF65-F5344CB8AC3E}">
        <p14:creationId xmlns:p14="http://schemas.microsoft.com/office/powerpoint/2010/main" val="115751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Aussagenlogik</a:t>
            </a:r>
          </a:p>
        </p:txBody>
      </p:sp>
      <p:sp>
        <p:nvSpPr>
          <p:cNvPr id="2" name="Fußzeilenplatzhalter 1"/>
          <p:cNvSpPr>
            <a:spLocks noGrp="1"/>
          </p:cNvSpPr>
          <p:nvPr>
            <p:ph type="ftr" sz="quarter" idx="10"/>
          </p:nvPr>
        </p:nvSpPr>
        <p:spPr/>
        <p:txBody>
          <a:bodyPr/>
          <a:lstStyle/>
          <a:p>
            <a:r>
              <a:rPr lang="de-DE"/>
              <a:t>Offen</a:t>
            </a:r>
            <a:endParaRPr lang="de-DE" dirty="0"/>
          </a:p>
        </p:txBody>
      </p:sp>
      <p:sp>
        <p:nvSpPr>
          <p:cNvPr id="22" name="Textplatzhalter 21"/>
          <p:cNvSpPr>
            <a:spLocks noGrp="1"/>
          </p:cNvSpPr>
          <p:nvPr>
            <p:ph type="body" sz="quarter" idx="13"/>
          </p:nvPr>
        </p:nvSpPr>
        <p:spPr/>
        <p:txBody>
          <a:bodyPr/>
          <a:lstStyle/>
          <a:p>
            <a:r>
              <a:rPr lang="de-DE" dirty="0"/>
              <a:t>Definitionen</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4</a:t>
            </a:fld>
            <a:endParaRPr lang="de-DE" dirty="0"/>
          </a:p>
        </p:txBody>
      </p:sp>
      <p:graphicFrame>
        <p:nvGraphicFramePr>
          <p:cNvPr id="13" name="Tabelle 12"/>
          <p:cNvGraphicFramePr>
            <a:graphicFrameLocks noGrp="1"/>
          </p:cNvGraphicFramePr>
          <p:nvPr>
            <p:extLst>
              <p:ext uri="{D42A27DB-BD31-4B8C-83A1-F6EECF244321}">
                <p14:modId xmlns:p14="http://schemas.microsoft.com/office/powerpoint/2010/main" val="1455819262"/>
              </p:ext>
            </p:extLst>
          </p:nvPr>
        </p:nvGraphicFramePr>
        <p:xfrm>
          <a:off x="273800" y="2852936"/>
          <a:ext cx="2859584" cy="1112520"/>
        </p:xfrm>
        <a:graphic>
          <a:graphicData uri="http://schemas.openxmlformats.org/drawingml/2006/table">
            <a:tbl>
              <a:tblPr firstRow="1" bandRow="1">
                <a:tableStyleId>{93296810-A885-4BE3-A3E7-6D5BEEA58F35}</a:tableStyleId>
              </a:tblPr>
              <a:tblGrid>
                <a:gridCol w="1429792">
                  <a:extLst>
                    <a:ext uri="{9D8B030D-6E8A-4147-A177-3AD203B41FA5}">
                      <a16:colId xmlns:a16="http://schemas.microsoft.com/office/drawing/2014/main" val="20000"/>
                    </a:ext>
                  </a:extLst>
                </a:gridCol>
                <a:gridCol w="1429792">
                  <a:extLst>
                    <a:ext uri="{9D8B030D-6E8A-4147-A177-3AD203B41FA5}">
                      <a16:colId xmlns:a16="http://schemas.microsoft.com/office/drawing/2014/main" val="20001"/>
                    </a:ext>
                  </a:extLst>
                </a:gridCol>
              </a:tblGrid>
              <a:tr h="370840">
                <a:tc>
                  <a:txBody>
                    <a:bodyPr/>
                    <a:lstStyle/>
                    <a:p>
                      <a:pPr algn="ctr"/>
                      <a:r>
                        <a:rPr lang="de-DE" dirty="0"/>
                        <a:t>A</a:t>
                      </a:r>
                    </a:p>
                  </a:txBody>
                  <a:tcPr/>
                </a:tc>
                <a:tc>
                  <a:txBody>
                    <a:bodyPr/>
                    <a:lstStyle/>
                    <a:p>
                      <a:pPr algn="ctr"/>
                      <a:r>
                        <a:rPr lang="de-DE" sz="1800" b="1" kern="1200" dirty="0">
                          <a:solidFill>
                            <a:schemeClr val="lt1"/>
                          </a:solidFill>
                          <a:effectLst/>
                          <a:latin typeface="+mn-lt"/>
                          <a:ea typeface="+mn-ea"/>
                          <a:cs typeface="+mn-cs"/>
                          <a:sym typeface="Symbol"/>
                        </a:rPr>
                        <a:t> A</a:t>
                      </a:r>
                      <a:endParaRPr lang="de-DE" b="1" dirty="0"/>
                    </a:p>
                  </a:txBody>
                  <a:tcPr/>
                </a:tc>
                <a:extLst>
                  <a:ext uri="{0D108BD9-81ED-4DB2-BD59-A6C34878D82A}">
                    <a16:rowId xmlns:a16="http://schemas.microsoft.com/office/drawing/2014/main" val="10000"/>
                  </a:ext>
                </a:extLst>
              </a:tr>
              <a:tr h="370840">
                <a:tc>
                  <a:txBody>
                    <a:bodyPr/>
                    <a:lstStyle/>
                    <a:p>
                      <a:pPr algn="ctr"/>
                      <a:r>
                        <a:rPr lang="de-DE" dirty="0"/>
                        <a:t>0</a:t>
                      </a:r>
                    </a:p>
                  </a:txBody>
                  <a:tcPr/>
                </a:tc>
                <a:tc>
                  <a:txBody>
                    <a:bodyPr/>
                    <a:lstStyle/>
                    <a:p>
                      <a:pPr algn="ctr"/>
                      <a:r>
                        <a:rPr lang="de-DE" dirty="0"/>
                        <a:t>1</a:t>
                      </a:r>
                    </a:p>
                  </a:txBody>
                  <a:tcPr/>
                </a:tc>
                <a:extLst>
                  <a:ext uri="{0D108BD9-81ED-4DB2-BD59-A6C34878D82A}">
                    <a16:rowId xmlns:a16="http://schemas.microsoft.com/office/drawing/2014/main" val="10001"/>
                  </a:ext>
                </a:extLst>
              </a:tr>
              <a:tr h="370840">
                <a:tc>
                  <a:txBody>
                    <a:bodyPr/>
                    <a:lstStyle/>
                    <a:p>
                      <a:pPr algn="ctr"/>
                      <a:r>
                        <a:rPr lang="de-DE" dirty="0"/>
                        <a:t>1</a:t>
                      </a:r>
                    </a:p>
                  </a:txBody>
                  <a:tcPr/>
                </a:tc>
                <a:tc>
                  <a:txBody>
                    <a:bodyPr/>
                    <a:lstStyle/>
                    <a:p>
                      <a:pPr algn="ctr"/>
                      <a:r>
                        <a:rPr lang="de-DE" dirty="0"/>
                        <a:t>0</a:t>
                      </a:r>
                    </a:p>
                  </a:txBody>
                  <a:tcPr/>
                </a:tc>
                <a:extLst>
                  <a:ext uri="{0D108BD9-81ED-4DB2-BD59-A6C34878D82A}">
                    <a16:rowId xmlns:a16="http://schemas.microsoft.com/office/drawing/2014/main" val="10002"/>
                  </a:ext>
                </a:extLst>
              </a:tr>
            </a:tbl>
          </a:graphicData>
        </a:graphic>
      </p:graphicFrame>
      <p:sp>
        <p:nvSpPr>
          <p:cNvPr id="15" name="Textplatzhalter 8"/>
          <p:cNvSpPr txBox="1">
            <a:spLocks/>
          </p:cNvSpPr>
          <p:nvPr/>
        </p:nvSpPr>
        <p:spPr>
          <a:xfrm>
            <a:off x="272480" y="1988840"/>
            <a:ext cx="2847236" cy="720626"/>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Negation</a:t>
            </a:r>
            <a:endParaRPr lang="de-DE" sz="2600" dirty="0">
              <a:solidFill>
                <a:schemeClr val="bg1"/>
              </a:solidFill>
            </a:endParaRPr>
          </a:p>
        </p:txBody>
      </p:sp>
      <p:graphicFrame>
        <p:nvGraphicFramePr>
          <p:cNvPr id="19" name="Tabelle 18"/>
          <p:cNvGraphicFramePr>
            <a:graphicFrameLocks noGrp="1"/>
          </p:cNvGraphicFramePr>
          <p:nvPr>
            <p:extLst>
              <p:ext uri="{D42A27DB-BD31-4B8C-83A1-F6EECF244321}">
                <p14:modId xmlns:p14="http://schemas.microsoft.com/office/powerpoint/2010/main" val="3018996797"/>
              </p:ext>
            </p:extLst>
          </p:nvPr>
        </p:nvGraphicFramePr>
        <p:xfrm>
          <a:off x="3494744" y="2852936"/>
          <a:ext cx="2859585" cy="1854200"/>
        </p:xfrm>
        <a:graphic>
          <a:graphicData uri="http://schemas.openxmlformats.org/drawingml/2006/table">
            <a:tbl>
              <a:tblPr firstRow="1" bandRow="1">
                <a:tableStyleId>{93296810-A885-4BE3-A3E7-6D5BEEA58F35}</a:tableStyleId>
              </a:tblPr>
              <a:tblGrid>
                <a:gridCol w="953195">
                  <a:extLst>
                    <a:ext uri="{9D8B030D-6E8A-4147-A177-3AD203B41FA5}">
                      <a16:colId xmlns:a16="http://schemas.microsoft.com/office/drawing/2014/main" val="20000"/>
                    </a:ext>
                  </a:extLst>
                </a:gridCol>
                <a:gridCol w="953195">
                  <a:extLst>
                    <a:ext uri="{9D8B030D-6E8A-4147-A177-3AD203B41FA5}">
                      <a16:colId xmlns:a16="http://schemas.microsoft.com/office/drawing/2014/main" val="20001"/>
                    </a:ext>
                  </a:extLst>
                </a:gridCol>
                <a:gridCol w="953195">
                  <a:extLst>
                    <a:ext uri="{9D8B030D-6E8A-4147-A177-3AD203B41FA5}">
                      <a16:colId xmlns:a16="http://schemas.microsoft.com/office/drawing/2014/main" val="20002"/>
                    </a:ext>
                  </a:extLst>
                </a:gridCol>
              </a:tblGrid>
              <a:tr h="370840">
                <a:tc>
                  <a:txBody>
                    <a:bodyPr/>
                    <a:lstStyle/>
                    <a:p>
                      <a:pPr algn="ctr"/>
                      <a:r>
                        <a:rPr lang="de-DE" dirty="0"/>
                        <a:t>A</a:t>
                      </a:r>
                    </a:p>
                  </a:txBody>
                  <a:tcPr/>
                </a:tc>
                <a:tc>
                  <a:txBody>
                    <a:bodyPr/>
                    <a:lstStyle/>
                    <a:p>
                      <a:pPr algn="ctr"/>
                      <a:r>
                        <a:rPr lang="de-DE" b="1" dirty="0"/>
                        <a:t>B</a:t>
                      </a:r>
                    </a:p>
                  </a:txBody>
                  <a:tcPr/>
                </a:tc>
                <a:tc>
                  <a:txBody>
                    <a:bodyPr/>
                    <a:lstStyle/>
                    <a:p>
                      <a:pPr algn="ctr"/>
                      <a:r>
                        <a:rPr lang="de-DE" sz="1800" b="1" kern="1200" dirty="0">
                          <a:solidFill>
                            <a:schemeClr val="lt1"/>
                          </a:solidFill>
                          <a:effectLst/>
                          <a:latin typeface="+mn-lt"/>
                          <a:ea typeface="+mn-ea"/>
                          <a:cs typeface="+mn-cs"/>
                          <a:sym typeface="Symbol"/>
                        </a:rPr>
                        <a:t>A  B</a:t>
                      </a:r>
                      <a:endParaRPr lang="de-DE" b="1" dirty="0"/>
                    </a:p>
                  </a:txBody>
                  <a:tcPr/>
                </a:tc>
                <a:extLst>
                  <a:ext uri="{0D108BD9-81ED-4DB2-BD59-A6C34878D82A}">
                    <a16:rowId xmlns:a16="http://schemas.microsoft.com/office/drawing/2014/main" val="10000"/>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1"/>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a:t>
                      </a:r>
                    </a:p>
                  </a:txBody>
                  <a:tcPr/>
                </a:tc>
                <a:extLst>
                  <a:ext uri="{0D108BD9-81ED-4DB2-BD59-A6C34878D82A}">
                    <a16:rowId xmlns:a16="http://schemas.microsoft.com/office/drawing/2014/main" val="10002"/>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3"/>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1</a:t>
                      </a:r>
                    </a:p>
                  </a:txBody>
                  <a:tcPr/>
                </a:tc>
                <a:extLst>
                  <a:ext uri="{0D108BD9-81ED-4DB2-BD59-A6C34878D82A}">
                    <a16:rowId xmlns:a16="http://schemas.microsoft.com/office/drawing/2014/main" val="10004"/>
                  </a:ext>
                </a:extLst>
              </a:tr>
            </a:tbl>
          </a:graphicData>
        </a:graphic>
      </p:graphicFrame>
      <p:sp>
        <p:nvSpPr>
          <p:cNvPr id="20" name="Textplatzhalter 8"/>
          <p:cNvSpPr txBox="1">
            <a:spLocks/>
          </p:cNvSpPr>
          <p:nvPr/>
        </p:nvSpPr>
        <p:spPr>
          <a:xfrm>
            <a:off x="3493424" y="1988840"/>
            <a:ext cx="2847236" cy="720626"/>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err="1">
                <a:solidFill>
                  <a:schemeClr val="bg1"/>
                </a:solidFill>
                <a:sym typeface="Symbol"/>
              </a:rPr>
              <a:t>Konjuktion</a:t>
            </a:r>
            <a:endParaRPr lang="de-DE" sz="2600" dirty="0">
              <a:solidFill>
                <a:schemeClr val="bg1"/>
              </a:solidFill>
            </a:endParaRPr>
          </a:p>
        </p:txBody>
      </p:sp>
      <p:graphicFrame>
        <p:nvGraphicFramePr>
          <p:cNvPr id="23" name="Tabelle 22"/>
          <p:cNvGraphicFramePr>
            <a:graphicFrameLocks noGrp="1"/>
          </p:cNvGraphicFramePr>
          <p:nvPr>
            <p:extLst>
              <p:ext uri="{D42A27DB-BD31-4B8C-83A1-F6EECF244321}">
                <p14:modId xmlns:p14="http://schemas.microsoft.com/office/powerpoint/2010/main" val="1527451109"/>
              </p:ext>
            </p:extLst>
          </p:nvPr>
        </p:nvGraphicFramePr>
        <p:xfrm>
          <a:off x="6735104" y="2852936"/>
          <a:ext cx="2859585" cy="1854200"/>
        </p:xfrm>
        <a:graphic>
          <a:graphicData uri="http://schemas.openxmlformats.org/drawingml/2006/table">
            <a:tbl>
              <a:tblPr firstRow="1" bandRow="1">
                <a:tableStyleId>{93296810-A885-4BE3-A3E7-6D5BEEA58F35}</a:tableStyleId>
              </a:tblPr>
              <a:tblGrid>
                <a:gridCol w="953195">
                  <a:extLst>
                    <a:ext uri="{9D8B030D-6E8A-4147-A177-3AD203B41FA5}">
                      <a16:colId xmlns:a16="http://schemas.microsoft.com/office/drawing/2014/main" val="20000"/>
                    </a:ext>
                  </a:extLst>
                </a:gridCol>
                <a:gridCol w="721085">
                  <a:extLst>
                    <a:ext uri="{9D8B030D-6E8A-4147-A177-3AD203B41FA5}">
                      <a16:colId xmlns:a16="http://schemas.microsoft.com/office/drawing/2014/main" val="20001"/>
                    </a:ext>
                  </a:extLst>
                </a:gridCol>
                <a:gridCol w="1185305">
                  <a:extLst>
                    <a:ext uri="{9D8B030D-6E8A-4147-A177-3AD203B41FA5}">
                      <a16:colId xmlns:a16="http://schemas.microsoft.com/office/drawing/2014/main" val="20002"/>
                    </a:ext>
                  </a:extLst>
                </a:gridCol>
              </a:tblGrid>
              <a:tr h="370840">
                <a:tc>
                  <a:txBody>
                    <a:bodyPr/>
                    <a:lstStyle/>
                    <a:p>
                      <a:pPr algn="ctr"/>
                      <a:r>
                        <a:rPr lang="de-DE" dirty="0"/>
                        <a:t>A</a:t>
                      </a:r>
                    </a:p>
                  </a:txBody>
                  <a:tcPr/>
                </a:tc>
                <a:tc>
                  <a:txBody>
                    <a:bodyPr/>
                    <a:lstStyle/>
                    <a:p>
                      <a:pPr algn="ctr"/>
                      <a:r>
                        <a:rPr lang="de-DE" b="1" dirty="0"/>
                        <a:t>B</a:t>
                      </a:r>
                    </a:p>
                  </a:txBody>
                  <a:tcPr/>
                </a:tc>
                <a:tc>
                  <a:txBody>
                    <a:bodyPr/>
                    <a:lstStyle/>
                    <a:p>
                      <a:pPr algn="ctr"/>
                      <a:r>
                        <a:rPr lang="de-DE" sz="1800" b="1" kern="1200" dirty="0">
                          <a:solidFill>
                            <a:schemeClr val="lt1"/>
                          </a:solidFill>
                          <a:effectLst/>
                          <a:latin typeface="+mn-lt"/>
                          <a:ea typeface="+mn-ea"/>
                          <a:cs typeface="+mn-cs"/>
                          <a:sym typeface="Symbol"/>
                        </a:rPr>
                        <a:t>A  B </a:t>
                      </a:r>
                      <a:endParaRPr lang="de-DE" b="1" dirty="0"/>
                    </a:p>
                  </a:txBody>
                  <a:tcPr/>
                </a:tc>
                <a:extLst>
                  <a:ext uri="{0D108BD9-81ED-4DB2-BD59-A6C34878D82A}">
                    <a16:rowId xmlns:a16="http://schemas.microsoft.com/office/drawing/2014/main" val="10000"/>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1"/>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1</a:t>
                      </a:r>
                    </a:p>
                  </a:txBody>
                  <a:tcPr/>
                </a:tc>
                <a:extLst>
                  <a:ext uri="{0D108BD9-81ED-4DB2-BD59-A6C34878D82A}">
                    <a16:rowId xmlns:a16="http://schemas.microsoft.com/office/drawing/2014/main" val="10002"/>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1</a:t>
                      </a:r>
                    </a:p>
                  </a:txBody>
                  <a:tcPr/>
                </a:tc>
                <a:extLst>
                  <a:ext uri="{0D108BD9-81ED-4DB2-BD59-A6C34878D82A}">
                    <a16:rowId xmlns:a16="http://schemas.microsoft.com/office/drawing/2014/main" val="10003"/>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1</a:t>
                      </a:r>
                    </a:p>
                  </a:txBody>
                  <a:tcPr/>
                </a:tc>
                <a:extLst>
                  <a:ext uri="{0D108BD9-81ED-4DB2-BD59-A6C34878D82A}">
                    <a16:rowId xmlns:a16="http://schemas.microsoft.com/office/drawing/2014/main" val="10004"/>
                  </a:ext>
                </a:extLst>
              </a:tr>
            </a:tbl>
          </a:graphicData>
        </a:graphic>
      </p:graphicFrame>
      <p:sp>
        <p:nvSpPr>
          <p:cNvPr id="24" name="Textplatzhalter 8"/>
          <p:cNvSpPr txBox="1">
            <a:spLocks/>
          </p:cNvSpPr>
          <p:nvPr/>
        </p:nvSpPr>
        <p:spPr>
          <a:xfrm>
            <a:off x="6733784" y="1988840"/>
            <a:ext cx="2847236" cy="720626"/>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Disjunktion</a:t>
            </a:r>
            <a:endParaRPr lang="de-DE" sz="2600" dirty="0">
              <a:solidFill>
                <a:schemeClr val="bg1"/>
              </a:solidFill>
            </a:endParaRPr>
          </a:p>
        </p:txBody>
      </p:sp>
    </p:spTree>
    <p:extLst>
      <p:ext uri="{BB962C8B-B14F-4D97-AF65-F5344CB8AC3E}">
        <p14:creationId xmlns:p14="http://schemas.microsoft.com/office/powerpoint/2010/main" val="194305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Aussagenlogik</a:t>
            </a:r>
          </a:p>
        </p:txBody>
      </p:sp>
      <p:sp>
        <p:nvSpPr>
          <p:cNvPr id="3" name="Fußzeilenplatzhalter 2"/>
          <p:cNvSpPr>
            <a:spLocks noGrp="1"/>
          </p:cNvSpPr>
          <p:nvPr>
            <p:ph type="ftr" sz="quarter" idx="10"/>
          </p:nvPr>
        </p:nvSpPr>
        <p:spPr/>
        <p:txBody>
          <a:bodyPr/>
          <a:lstStyle/>
          <a:p>
            <a:r>
              <a:rPr lang="de-DE" dirty="0"/>
              <a:t>Offen</a:t>
            </a:r>
          </a:p>
        </p:txBody>
      </p:sp>
      <p:sp>
        <p:nvSpPr>
          <p:cNvPr id="5" name="Textplatzhalter 4"/>
          <p:cNvSpPr>
            <a:spLocks noGrp="1"/>
          </p:cNvSpPr>
          <p:nvPr>
            <p:ph type="body" sz="quarter" idx="13"/>
          </p:nvPr>
        </p:nvSpPr>
        <p:spPr/>
        <p:txBody>
          <a:bodyPr/>
          <a:lstStyle/>
          <a:p>
            <a:r>
              <a:rPr lang="de-DE" dirty="0"/>
              <a:t>Definitionen</a:t>
            </a:r>
          </a:p>
        </p:txBody>
      </p:sp>
      <p:sp>
        <p:nvSpPr>
          <p:cNvPr id="6" name="Foliennummernplatzhalter 5"/>
          <p:cNvSpPr>
            <a:spLocks noGrp="1"/>
          </p:cNvSpPr>
          <p:nvPr>
            <p:ph type="sldNum" sz="quarter" idx="4"/>
          </p:nvPr>
        </p:nvSpPr>
        <p:spPr/>
        <p:txBody>
          <a:bodyPr/>
          <a:lstStyle/>
          <a:p>
            <a:pPr lvl="1"/>
            <a:r>
              <a:rPr lang="de-DE" dirty="0"/>
              <a:t>Seite </a:t>
            </a:r>
            <a:fld id="{1D1D483D-FEC3-446D-8179-266568F5915B}" type="slidenum">
              <a:rPr lang="de-DE" smtClean="0"/>
              <a:pPr lvl="1"/>
              <a:t>5</a:t>
            </a:fld>
            <a:endParaRPr lang="de-DE" dirty="0"/>
          </a:p>
        </p:txBody>
      </p:sp>
      <p:graphicFrame>
        <p:nvGraphicFramePr>
          <p:cNvPr id="9" name="Tabelle 8"/>
          <p:cNvGraphicFramePr>
            <a:graphicFrameLocks noGrp="1"/>
          </p:cNvGraphicFramePr>
          <p:nvPr>
            <p:extLst>
              <p:ext uri="{D42A27DB-BD31-4B8C-83A1-F6EECF244321}">
                <p14:modId xmlns:p14="http://schemas.microsoft.com/office/powerpoint/2010/main" val="2045152106"/>
              </p:ext>
            </p:extLst>
          </p:nvPr>
        </p:nvGraphicFramePr>
        <p:xfrm>
          <a:off x="1929984" y="2852936"/>
          <a:ext cx="2859585" cy="1854200"/>
        </p:xfrm>
        <a:graphic>
          <a:graphicData uri="http://schemas.openxmlformats.org/drawingml/2006/table">
            <a:tbl>
              <a:tblPr firstRow="1" bandRow="1">
                <a:tableStyleId>{93296810-A885-4BE3-A3E7-6D5BEEA58F35}</a:tableStyleId>
              </a:tblPr>
              <a:tblGrid>
                <a:gridCol w="953195">
                  <a:extLst>
                    <a:ext uri="{9D8B030D-6E8A-4147-A177-3AD203B41FA5}">
                      <a16:colId xmlns:a16="http://schemas.microsoft.com/office/drawing/2014/main" val="20000"/>
                    </a:ext>
                  </a:extLst>
                </a:gridCol>
                <a:gridCol w="953195">
                  <a:extLst>
                    <a:ext uri="{9D8B030D-6E8A-4147-A177-3AD203B41FA5}">
                      <a16:colId xmlns:a16="http://schemas.microsoft.com/office/drawing/2014/main" val="20001"/>
                    </a:ext>
                  </a:extLst>
                </a:gridCol>
                <a:gridCol w="953195">
                  <a:extLst>
                    <a:ext uri="{9D8B030D-6E8A-4147-A177-3AD203B41FA5}">
                      <a16:colId xmlns:a16="http://schemas.microsoft.com/office/drawing/2014/main" val="20002"/>
                    </a:ext>
                  </a:extLst>
                </a:gridCol>
              </a:tblGrid>
              <a:tr h="370840">
                <a:tc>
                  <a:txBody>
                    <a:bodyPr/>
                    <a:lstStyle/>
                    <a:p>
                      <a:pPr algn="ctr"/>
                      <a:r>
                        <a:rPr lang="de-DE" dirty="0"/>
                        <a:t>A</a:t>
                      </a:r>
                    </a:p>
                  </a:txBody>
                  <a:tcPr/>
                </a:tc>
                <a:tc>
                  <a:txBody>
                    <a:bodyPr/>
                    <a:lstStyle/>
                    <a:p>
                      <a:pPr algn="ctr"/>
                      <a:r>
                        <a:rPr lang="de-DE" b="1" dirty="0"/>
                        <a:t>B</a:t>
                      </a:r>
                    </a:p>
                  </a:txBody>
                  <a:tcPr/>
                </a:tc>
                <a:tc>
                  <a:txBody>
                    <a:bodyPr/>
                    <a:lstStyle/>
                    <a:p>
                      <a:pPr algn="ctr"/>
                      <a:r>
                        <a:rPr lang="de-DE" sz="1800" b="1" kern="1200" dirty="0">
                          <a:solidFill>
                            <a:schemeClr val="lt1"/>
                          </a:solidFill>
                          <a:effectLst/>
                          <a:latin typeface="+mn-lt"/>
                          <a:ea typeface="+mn-ea"/>
                          <a:cs typeface="+mn-cs"/>
                          <a:sym typeface="Symbol"/>
                        </a:rPr>
                        <a:t>A </a:t>
                      </a:r>
                      <a:r>
                        <a:rPr lang="de-DE" sz="1800" b="1" u="none" kern="1200" dirty="0">
                          <a:solidFill>
                            <a:schemeClr val="lt1"/>
                          </a:solidFill>
                          <a:effectLst/>
                          <a:latin typeface="+mn-lt"/>
                          <a:ea typeface="+mn-ea"/>
                          <a:cs typeface="+mn-cs"/>
                          <a:sym typeface="Symbol"/>
                        </a:rPr>
                        <a:t></a:t>
                      </a:r>
                      <a:r>
                        <a:rPr lang="de-DE" sz="1800" b="1" kern="1200" dirty="0">
                          <a:solidFill>
                            <a:schemeClr val="lt1"/>
                          </a:solidFill>
                          <a:effectLst/>
                          <a:latin typeface="+mn-lt"/>
                          <a:ea typeface="+mn-ea"/>
                          <a:cs typeface="+mn-cs"/>
                          <a:sym typeface="Symbol"/>
                        </a:rPr>
                        <a:t> B</a:t>
                      </a:r>
                      <a:endParaRPr lang="de-DE" b="1" dirty="0"/>
                    </a:p>
                  </a:txBody>
                  <a:tcPr/>
                </a:tc>
                <a:extLst>
                  <a:ext uri="{0D108BD9-81ED-4DB2-BD59-A6C34878D82A}">
                    <a16:rowId xmlns:a16="http://schemas.microsoft.com/office/drawing/2014/main" val="10000"/>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1</a:t>
                      </a:r>
                    </a:p>
                  </a:txBody>
                  <a:tcPr/>
                </a:tc>
                <a:extLst>
                  <a:ext uri="{0D108BD9-81ED-4DB2-BD59-A6C34878D82A}">
                    <a16:rowId xmlns:a16="http://schemas.microsoft.com/office/drawing/2014/main" val="10001"/>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1</a:t>
                      </a:r>
                    </a:p>
                  </a:txBody>
                  <a:tcPr/>
                </a:tc>
                <a:extLst>
                  <a:ext uri="{0D108BD9-81ED-4DB2-BD59-A6C34878D82A}">
                    <a16:rowId xmlns:a16="http://schemas.microsoft.com/office/drawing/2014/main" val="10002"/>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3"/>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1</a:t>
                      </a:r>
                    </a:p>
                  </a:txBody>
                  <a:tcPr/>
                </a:tc>
                <a:extLst>
                  <a:ext uri="{0D108BD9-81ED-4DB2-BD59-A6C34878D82A}">
                    <a16:rowId xmlns:a16="http://schemas.microsoft.com/office/drawing/2014/main" val="10004"/>
                  </a:ext>
                </a:extLst>
              </a:tr>
            </a:tbl>
          </a:graphicData>
        </a:graphic>
      </p:graphicFrame>
      <p:sp>
        <p:nvSpPr>
          <p:cNvPr id="10" name="Textplatzhalter 8"/>
          <p:cNvSpPr txBox="1">
            <a:spLocks/>
          </p:cNvSpPr>
          <p:nvPr/>
        </p:nvSpPr>
        <p:spPr>
          <a:xfrm>
            <a:off x="1928664" y="1988840"/>
            <a:ext cx="2847236" cy="720626"/>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Implikation</a:t>
            </a:r>
            <a:endParaRPr lang="de-DE" sz="2600" dirty="0">
              <a:solidFill>
                <a:schemeClr val="bg1"/>
              </a:solidFill>
            </a:endParaRPr>
          </a:p>
        </p:txBody>
      </p:sp>
      <p:graphicFrame>
        <p:nvGraphicFramePr>
          <p:cNvPr id="11" name="Tabelle 10"/>
          <p:cNvGraphicFramePr>
            <a:graphicFrameLocks noGrp="1"/>
          </p:cNvGraphicFramePr>
          <p:nvPr>
            <p:extLst>
              <p:ext uri="{D42A27DB-BD31-4B8C-83A1-F6EECF244321}">
                <p14:modId xmlns:p14="http://schemas.microsoft.com/office/powerpoint/2010/main" val="1837747077"/>
              </p:ext>
            </p:extLst>
          </p:nvPr>
        </p:nvGraphicFramePr>
        <p:xfrm>
          <a:off x="5170344" y="2852936"/>
          <a:ext cx="2859585" cy="1854200"/>
        </p:xfrm>
        <a:graphic>
          <a:graphicData uri="http://schemas.openxmlformats.org/drawingml/2006/table">
            <a:tbl>
              <a:tblPr firstRow="1" bandRow="1">
                <a:tableStyleId>{93296810-A885-4BE3-A3E7-6D5BEEA58F35}</a:tableStyleId>
              </a:tblPr>
              <a:tblGrid>
                <a:gridCol w="953195">
                  <a:extLst>
                    <a:ext uri="{9D8B030D-6E8A-4147-A177-3AD203B41FA5}">
                      <a16:colId xmlns:a16="http://schemas.microsoft.com/office/drawing/2014/main" val="20000"/>
                    </a:ext>
                  </a:extLst>
                </a:gridCol>
                <a:gridCol w="721085">
                  <a:extLst>
                    <a:ext uri="{9D8B030D-6E8A-4147-A177-3AD203B41FA5}">
                      <a16:colId xmlns:a16="http://schemas.microsoft.com/office/drawing/2014/main" val="20001"/>
                    </a:ext>
                  </a:extLst>
                </a:gridCol>
                <a:gridCol w="1185305">
                  <a:extLst>
                    <a:ext uri="{9D8B030D-6E8A-4147-A177-3AD203B41FA5}">
                      <a16:colId xmlns:a16="http://schemas.microsoft.com/office/drawing/2014/main" val="20002"/>
                    </a:ext>
                  </a:extLst>
                </a:gridCol>
              </a:tblGrid>
              <a:tr h="370840">
                <a:tc>
                  <a:txBody>
                    <a:bodyPr/>
                    <a:lstStyle/>
                    <a:p>
                      <a:pPr algn="ctr"/>
                      <a:r>
                        <a:rPr lang="de-DE" dirty="0"/>
                        <a:t>A</a:t>
                      </a:r>
                    </a:p>
                  </a:txBody>
                  <a:tcPr/>
                </a:tc>
                <a:tc>
                  <a:txBody>
                    <a:bodyPr/>
                    <a:lstStyle/>
                    <a:p>
                      <a:pPr algn="ctr"/>
                      <a:r>
                        <a:rPr lang="de-DE" b="1" dirty="0"/>
                        <a:t>B</a:t>
                      </a:r>
                    </a:p>
                  </a:txBody>
                  <a:tcPr/>
                </a:tc>
                <a:tc>
                  <a:txBody>
                    <a:bodyPr/>
                    <a:lstStyle/>
                    <a:p>
                      <a:pPr algn="ctr"/>
                      <a:r>
                        <a:rPr lang="de-DE" sz="1800" b="1" kern="1200" dirty="0">
                          <a:solidFill>
                            <a:schemeClr val="lt1"/>
                          </a:solidFill>
                          <a:effectLst/>
                          <a:latin typeface="+mn-lt"/>
                          <a:ea typeface="+mn-ea"/>
                          <a:cs typeface="+mn-cs"/>
                          <a:sym typeface="Symbol"/>
                        </a:rPr>
                        <a:t>A </a:t>
                      </a:r>
                      <a:r>
                        <a:rPr lang="de-DE" sz="1800" b="1" kern="1200" dirty="0">
                          <a:solidFill>
                            <a:schemeClr val="lt1"/>
                          </a:solidFill>
                          <a:effectLst/>
                          <a:latin typeface="+mn-lt"/>
                          <a:ea typeface="+mn-ea"/>
                          <a:cs typeface="+mn-cs"/>
                          <a:sym typeface="Symbol" panose="05050102010706020507" pitchFamily="18" charset="2"/>
                        </a:rPr>
                        <a:t></a:t>
                      </a:r>
                      <a:r>
                        <a:rPr lang="de-DE" sz="1800" b="1" kern="1200" dirty="0">
                          <a:solidFill>
                            <a:schemeClr val="lt1"/>
                          </a:solidFill>
                          <a:effectLst/>
                          <a:latin typeface="+mn-lt"/>
                          <a:ea typeface="+mn-ea"/>
                          <a:cs typeface="+mn-cs"/>
                          <a:sym typeface="Symbol"/>
                        </a:rPr>
                        <a:t> B </a:t>
                      </a:r>
                      <a:endParaRPr lang="de-DE" b="1" dirty="0"/>
                    </a:p>
                  </a:txBody>
                  <a:tcPr/>
                </a:tc>
                <a:extLst>
                  <a:ext uri="{0D108BD9-81ED-4DB2-BD59-A6C34878D82A}">
                    <a16:rowId xmlns:a16="http://schemas.microsoft.com/office/drawing/2014/main" val="10000"/>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1</a:t>
                      </a:r>
                    </a:p>
                  </a:txBody>
                  <a:tcPr/>
                </a:tc>
                <a:extLst>
                  <a:ext uri="{0D108BD9-81ED-4DB2-BD59-A6C34878D82A}">
                    <a16:rowId xmlns:a16="http://schemas.microsoft.com/office/drawing/2014/main" val="10001"/>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a:t>
                      </a:r>
                    </a:p>
                  </a:txBody>
                  <a:tcPr/>
                </a:tc>
                <a:extLst>
                  <a:ext uri="{0D108BD9-81ED-4DB2-BD59-A6C34878D82A}">
                    <a16:rowId xmlns:a16="http://schemas.microsoft.com/office/drawing/2014/main" val="10002"/>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3"/>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1</a:t>
                      </a:r>
                    </a:p>
                  </a:txBody>
                  <a:tcPr/>
                </a:tc>
                <a:extLst>
                  <a:ext uri="{0D108BD9-81ED-4DB2-BD59-A6C34878D82A}">
                    <a16:rowId xmlns:a16="http://schemas.microsoft.com/office/drawing/2014/main" val="10004"/>
                  </a:ext>
                </a:extLst>
              </a:tr>
            </a:tbl>
          </a:graphicData>
        </a:graphic>
      </p:graphicFrame>
      <p:sp>
        <p:nvSpPr>
          <p:cNvPr id="12" name="Textplatzhalter 8"/>
          <p:cNvSpPr txBox="1">
            <a:spLocks/>
          </p:cNvSpPr>
          <p:nvPr/>
        </p:nvSpPr>
        <p:spPr>
          <a:xfrm>
            <a:off x="5169024" y="1988840"/>
            <a:ext cx="2847236" cy="720626"/>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Äquivalenz</a:t>
            </a:r>
            <a:endParaRPr lang="de-DE" sz="2600" dirty="0">
              <a:solidFill>
                <a:schemeClr val="bg1"/>
              </a:solidFill>
            </a:endParaRPr>
          </a:p>
        </p:txBody>
      </p:sp>
    </p:spTree>
    <p:extLst>
      <p:ext uri="{BB962C8B-B14F-4D97-AF65-F5344CB8AC3E}">
        <p14:creationId xmlns:p14="http://schemas.microsoft.com/office/powerpoint/2010/main" val="115378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C7BB894-A556-4502-A2DE-391E116EB040}"/>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38100FB2-408A-409B-AF04-530269FCE551}"/>
              </a:ext>
            </a:extLst>
          </p:cNvPr>
          <p:cNvSpPr>
            <a:spLocks noGrp="1"/>
          </p:cNvSpPr>
          <p:nvPr>
            <p:ph type="title"/>
          </p:nvPr>
        </p:nvSpPr>
        <p:spPr/>
        <p:txBody>
          <a:bodyPr/>
          <a:lstStyle/>
          <a:p>
            <a:r>
              <a:rPr lang="de-DE" dirty="0"/>
              <a:t>Aussagenlogik</a:t>
            </a:r>
          </a:p>
        </p:txBody>
      </p:sp>
      <p:sp>
        <p:nvSpPr>
          <p:cNvPr id="5" name="Foliennummernplatzhalter 4">
            <a:extLst>
              <a:ext uri="{FF2B5EF4-FFF2-40B4-BE49-F238E27FC236}">
                <a16:creationId xmlns:a16="http://schemas.microsoft.com/office/drawing/2014/main" id="{6A4FA26A-E062-43FB-9ED1-B7234DA0CF2B}"/>
              </a:ext>
            </a:extLst>
          </p:cNvPr>
          <p:cNvSpPr>
            <a:spLocks noGrp="1"/>
          </p:cNvSpPr>
          <p:nvPr>
            <p:ph type="sldNum" sz="quarter" idx="4"/>
          </p:nvPr>
        </p:nvSpPr>
        <p:spPr/>
        <p:txBody>
          <a:bodyPr/>
          <a:lstStyle/>
          <a:p>
            <a:pPr lvl="1"/>
            <a:r>
              <a:rPr lang="de-DE"/>
              <a:t>Seite </a:t>
            </a:r>
            <a:fld id="{1D1D483D-FEC3-446D-8179-266568F5915B}" type="slidenum">
              <a:rPr lang="de-DE" smtClean="0"/>
              <a:pPr lvl="1"/>
              <a:t>6</a:t>
            </a:fld>
            <a:endParaRPr lang="de-DE" dirty="0"/>
          </a:p>
        </p:txBody>
      </p:sp>
      <p:grpSp>
        <p:nvGrpSpPr>
          <p:cNvPr id="47" name="Gruppieren 46">
            <a:extLst>
              <a:ext uri="{FF2B5EF4-FFF2-40B4-BE49-F238E27FC236}">
                <a16:creationId xmlns:a16="http://schemas.microsoft.com/office/drawing/2014/main" id="{59D12855-1DC5-4177-B179-E07FEB40C7A1}"/>
              </a:ext>
            </a:extLst>
          </p:cNvPr>
          <p:cNvGrpSpPr/>
          <p:nvPr/>
        </p:nvGrpSpPr>
        <p:grpSpPr>
          <a:xfrm>
            <a:off x="560512" y="1737653"/>
            <a:ext cx="4492170" cy="3275523"/>
            <a:chOff x="560512" y="873557"/>
            <a:chExt cx="4492170" cy="3275523"/>
          </a:xfrm>
        </p:grpSpPr>
        <p:cxnSp>
          <p:nvCxnSpPr>
            <p:cNvPr id="7" name="Gerader Verbinder 6">
              <a:extLst>
                <a:ext uri="{FF2B5EF4-FFF2-40B4-BE49-F238E27FC236}">
                  <a16:creationId xmlns:a16="http://schemas.microsoft.com/office/drawing/2014/main" id="{83AE1F57-C519-4D64-9797-7579B9CD8E0E}"/>
                </a:ext>
              </a:extLst>
            </p:cNvPr>
            <p:cNvCxnSpPr>
              <a:cxnSpLocks/>
            </p:cNvCxnSpPr>
            <p:nvPr/>
          </p:nvCxnSpPr>
          <p:spPr>
            <a:xfrm>
              <a:off x="632520" y="1268760"/>
              <a:ext cx="4320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D282A99E-1CC7-4760-BD89-060FD6E40028}"/>
                </a:ext>
              </a:extLst>
            </p:cNvPr>
            <p:cNvCxnSpPr>
              <a:cxnSpLocks/>
            </p:cNvCxnSpPr>
            <p:nvPr/>
          </p:nvCxnSpPr>
          <p:spPr>
            <a:xfrm>
              <a:off x="632520" y="2708920"/>
              <a:ext cx="144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2220C22-C1E2-4D91-B5E8-542CA8AB73C4}"/>
                </a:ext>
              </a:extLst>
            </p:cNvPr>
            <p:cNvCxnSpPr>
              <a:cxnSpLocks/>
            </p:cNvCxnSpPr>
            <p:nvPr/>
          </p:nvCxnSpPr>
          <p:spPr>
            <a:xfrm>
              <a:off x="3512840" y="2708920"/>
              <a:ext cx="144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34260001-F209-44C7-BF83-12A50161C202}"/>
                </a:ext>
              </a:extLst>
            </p:cNvPr>
            <p:cNvCxnSpPr>
              <a:cxnSpLocks/>
            </p:cNvCxnSpPr>
            <p:nvPr/>
          </p:nvCxnSpPr>
          <p:spPr>
            <a:xfrm flipV="1">
              <a:off x="2072680" y="2708920"/>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FCC1A406-5AB5-4F60-B2C2-D3E195E0E45F}"/>
                </a:ext>
              </a:extLst>
            </p:cNvPr>
            <p:cNvCxnSpPr>
              <a:cxnSpLocks/>
            </p:cNvCxnSpPr>
            <p:nvPr/>
          </p:nvCxnSpPr>
          <p:spPr>
            <a:xfrm flipV="1">
              <a:off x="3512840" y="2708920"/>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2880BF5-44F6-4A9D-A9F3-FCA0AD66534B}"/>
                </a:ext>
              </a:extLst>
            </p:cNvPr>
            <p:cNvSpPr txBox="1"/>
            <p:nvPr/>
          </p:nvSpPr>
          <p:spPr>
            <a:xfrm>
              <a:off x="560512" y="2064298"/>
              <a:ext cx="351378" cy="369332"/>
            </a:xfrm>
            <a:prstGeom prst="rect">
              <a:avLst/>
            </a:prstGeom>
            <a:noFill/>
            <a:ln>
              <a:noFill/>
            </a:ln>
          </p:spPr>
          <p:txBody>
            <a:bodyPr wrap="none" rtlCol="0">
              <a:spAutoFit/>
            </a:bodyPr>
            <a:lstStyle/>
            <a:p>
              <a:r>
                <a:rPr lang="de-DE" b="1" dirty="0">
                  <a:solidFill>
                    <a:schemeClr val="accent5"/>
                  </a:solidFill>
                </a:rPr>
                <a:t>A</a:t>
              </a:r>
            </a:p>
          </p:txBody>
        </p:sp>
        <p:sp>
          <p:nvSpPr>
            <p:cNvPr id="21" name="Textfeld 20">
              <a:extLst>
                <a:ext uri="{FF2B5EF4-FFF2-40B4-BE49-F238E27FC236}">
                  <a16:creationId xmlns:a16="http://schemas.microsoft.com/office/drawing/2014/main" id="{079B33DE-0BE3-4490-96B0-F6B20F9AEF98}"/>
                </a:ext>
              </a:extLst>
            </p:cNvPr>
            <p:cNvSpPr txBox="1"/>
            <p:nvPr/>
          </p:nvSpPr>
          <p:spPr>
            <a:xfrm>
              <a:off x="4701304" y="1494121"/>
              <a:ext cx="351378" cy="369332"/>
            </a:xfrm>
            <a:prstGeom prst="rect">
              <a:avLst/>
            </a:prstGeom>
            <a:noFill/>
          </p:spPr>
          <p:txBody>
            <a:bodyPr wrap="none" rtlCol="0">
              <a:spAutoFit/>
            </a:bodyPr>
            <a:lstStyle/>
            <a:p>
              <a:r>
                <a:rPr lang="de-DE" b="1" dirty="0">
                  <a:solidFill>
                    <a:srgbClr val="00B0F0"/>
                  </a:solidFill>
                </a:rPr>
                <a:t>B</a:t>
              </a:r>
            </a:p>
          </p:txBody>
        </p:sp>
        <p:cxnSp>
          <p:nvCxnSpPr>
            <p:cNvPr id="23" name="Gerade Verbindung mit Pfeil 22">
              <a:extLst>
                <a:ext uri="{FF2B5EF4-FFF2-40B4-BE49-F238E27FC236}">
                  <a16:creationId xmlns:a16="http://schemas.microsoft.com/office/drawing/2014/main" id="{A61844CF-61B1-47E0-8D8B-2432616BCA64}"/>
                </a:ext>
              </a:extLst>
            </p:cNvPr>
            <p:cNvCxnSpPr>
              <a:cxnSpLocks/>
            </p:cNvCxnSpPr>
            <p:nvPr/>
          </p:nvCxnSpPr>
          <p:spPr>
            <a:xfrm>
              <a:off x="2072680" y="2245515"/>
              <a:ext cx="2880320" cy="0"/>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07CC86AD-A924-48B6-93BB-ACBEE2B01D34}"/>
                </a:ext>
              </a:extLst>
            </p:cNvPr>
            <p:cNvCxnSpPr>
              <a:cxnSpLocks/>
              <a:stCxn id="20" idx="3"/>
            </p:cNvCxnSpPr>
            <p:nvPr/>
          </p:nvCxnSpPr>
          <p:spPr>
            <a:xfrm>
              <a:off x="911890" y="2248964"/>
              <a:ext cx="1088782"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Bogen 28">
              <a:extLst>
                <a:ext uri="{FF2B5EF4-FFF2-40B4-BE49-F238E27FC236}">
                  <a16:creationId xmlns:a16="http://schemas.microsoft.com/office/drawing/2014/main" id="{D141A86E-86B3-44FE-89CF-EFE4288E56BE}"/>
                </a:ext>
              </a:extLst>
            </p:cNvPr>
            <p:cNvSpPr/>
            <p:nvPr/>
          </p:nvSpPr>
          <p:spPr>
            <a:xfrm rot="16200000">
              <a:off x="2539489" y="1568238"/>
              <a:ext cx="2203280" cy="2424381"/>
            </a:xfrm>
            <a:prstGeom prst="arc">
              <a:avLst/>
            </a:prstGeom>
            <a:ln w="38100">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r Verbinder 30">
              <a:extLst>
                <a:ext uri="{FF2B5EF4-FFF2-40B4-BE49-F238E27FC236}">
                  <a16:creationId xmlns:a16="http://schemas.microsoft.com/office/drawing/2014/main" id="{9A10FE50-05D8-4CE0-83B1-C3712CF1B9D3}"/>
                </a:ext>
              </a:extLst>
            </p:cNvPr>
            <p:cNvCxnSpPr>
              <a:cxnSpLocks/>
              <a:stCxn id="29" idx="2"/>
              <a:endCxn id="21" idx="1"/>
            </p:cNvCxnSpPr>
            <p:nvPr/>
          </p:nvCxnSpPr>
          <p:spPr>
            <a:xfrm flipV="1">
              <a:off x="3641129" y="1678787"/>
              <a:ext cx="1060175" cy="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0DB4576D-75A5-4858-9448-BFF53382B350}"/>
                </a:ext>
              </a:extLst>
            </p:cNvPr>
            <p:cNvCxnSpPr/>
            <p:nvPr/>
          </p:nvCxnSpPr>
          <p:spPr>
            <a:xfrm>
              <a:off x="2428938" y="2780428"/>
              <a:ext cx="0" cy="136865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pieren 42">
              <a:extLst>
                <a:ext uri="{FF2B5EF4-FFF2-40B4-BE49-F238E27FC236}">
                  <a16:creationId xmlns:a16="http://schemas.microsoft.com/office/drawing/2014/main" id="{AB323C86-658D-4D26-A7CA-2BAF4C121CE6}"/>
                </a:ext>
              </a:extLst>
            </p:cNvPr>
            <p:cNvGrpSpPr/>
            <p:nvPr/>
          </p:nvGrpSpPr>
          <p:grpSpPr>
            <a:xfrm>
              <a:off x="3512840" y="873557"/>
              <a:ext cx="722374" cy="315434"/>
              <a:chOff x="7148099" y="1583764"/>
              <a:chExt cx="722374" cy="315434"/>
            </a:xfrm>
          </p:grpSpPr>
          <p:sp>
            <p:nvSpPr>
              <p:cNvPr id="42" name="Rechteck 41">
                <a:extLst>
                  <a:ext uri="{FF2B5EF4-FFF2-40B4-BE49-F238E27FC236}">
                    <a16:creationId xmlns:a16="http://schemas.microsoft.com/office/drawing/2014/main" id="{14610767-B0EF-43F3-877E-74165C2BCE8A}"/>
                  </a:ext>
                </a:extLst>
              </p:cNvPr>
              <p:cNvSpPr/>
              <p:nvPr/>
            </p:nvSpPr>
            <p:spPr>
              <a:xfrm rot="16200000">
                <a:off x="7351569" y="1380294"/>
                <a:ext cx="315434" cy="722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Pfeil: nach rechts 40">
                <a:extLst>
                  <a:ext uri="{FF2B5EF4-FFF2-40B4-BE49-F238E27FC236}">
                    <a16:creationId xmlns:a16="http://schemas.microsoft.com/office/drawing/2014/main" id="{584AD768-842D-4598-B45C-7D4994CE40D4}"/>
                  </a:ext>
                </a:extLst>
              </p:cNvPr>
              <p:cNvSpPr/>
              <p:nvPr/>
            </p:nvSpPr>
            <p:spPr>
              <a:xfrm rot="5400000">
                <a:off x="7217046" y="1633469"/>
                <a:ext cx="216002" cy="2160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4" name="Gruppieren 43">
              <a:extLst>
                <a:ext uri="{FF2B5EF4-FFF2-40B4-BE49-F238E27FC236}">
                  <a16:creationId xmlns:a16="http://schemas.microsoft.com/office/drawing/2014/main" id="{B5C70BCD-7A43-4652-80C3-9DD0BEC97A51}"/>
                </a:ext>
              </a:extLst>
            </p:cNvPr>
            <p:cNvGrpSpPr/>
            <p:nvPr/>
          </p:nvGrpSpPr>
          <p:grpSpPr>
            <a:xfrm>
              <a:off x="1250626" y="2780428"/>
              <a:ext cx="722374" cy="315434"/>
              <a:chOff x="7148099" y="1583764"/>
              <a:chExt cx="722374" cy="315434"/>
            </a:xfrm>
          </p:grpSpPr>
          <p:sp>
            <p:nvSpPr>
              <p:cNvPr id="45" name="Rechteck 44">
                <a:extLst>
                  <a:ext uri="{FF2B5EF4-FFF2-40B4-BE49-F238E27FC236}">
                    <a16:creationId xmlns:a16="http://schemas.microsoft.com/office/drawing/2014/main" id="{C67B6DAE-F7E8-4052-9840-46A704CC6CF0}"/>
                  </a:ext>
                </a:extLst>
              </p:cNvPr>
              <p:cNvSpPr/>
              <p:nvPr/>
            </p:nvSpPr>
            <p:spPr>
              <a:xfrm rot="16200000">
                <a:off x="7351569" y="1380294"/>
                <a:ext cx="315434" cy="722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Pfeil: nach rechts 45">
                <a:extLst>
                  <a:ext uri="{FF2B5EF4-FFF2-40B4-BE49-F238E27FC236}">
                    <a16:creationId xmlns:a16="http://schemas.microsoft.com/office/drawing/2014/main" id="{B506A632-FF59-4F61-A280-1F163020DBB8}"/>
                  </a:ext>
                </a:extLst>
              </p:cNvPr>
              <p:cNvSpPr/>
              <p:nvPr/>
            </p:nvSpPr>
            <p:spPr>
              <a:xfrm>
                <a:off x="7612776" y="1633467"/>
                <a:ext cx="216002" cy="2160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aphicFrame>
        <p:nvGraphicFramePr>
          <p:cNvPr id="48" name="Tabelle 47">
            <a:extLst>
              <a:ext uri="{FF2B5EF4-FFF2-40B4-BE49-F238E27FC236}">
                <a16:creationId xmlns:a16="http://schemas.microsoft.com/office/drawing/2014/main" id="{D57E7C83-DCDA-45A9-B4E7-49C1D0BF5D6F}"/>
              </a:ext>
            </a:extLst>
          </p:cNvPr>
          <p:cNvGraphicFramePr>
            <a:graphicFrameLocks noGrp="1"/>
          </p:cNvGraphicFramePr>
          <p:nvPr>
            <p:extLst>
              <p:ext uri="{D42A27DB-BD31-4B8C-83A1-F6EECF244321}">
                <p14:modId xmlns:p14="http://schemas.microsoft.com/office/powerpoint/2010/main" val="4277243643"/>
              </p:ext>
            </p:extLst>
          </p:nvPr>
        </p:nvGraphicFramePr>
        <p:xfrm>
          <a:off x="6064579" y="2698563"/>
          <a:ext cx="3136893" cy="1854200"/>
        </p:xfrm>
        <a:graphic>
          <a:graphicData uri="http://schemas.openxmlformats.org/drawingml/2006/table">
            <a:tbl>
              <a:tblPr firstRow="1" bandRow="1">
                <a:tableStyleId>{5C22544A-7EE6-4342-B048-85BDC9FD1C3A}</a:tableStyleId>
              </a:tblPr>
              <a:tblGrid>
                <a:gridCol w="1045631">
                  <a:extLst>
                    <a:ext uri="{9D8B030D-6E8A-4147-A177-3AD203B41FA5}">
                      <a16:colId xmlns:a16="http://schemas.microsoft.com/office/drawing/2014/main" val="20000"/>
                    </a:ext>
                  </a:extLst>
                </a:gridCol>
                <a:gridCol w="1045631">
                  <a:extLst>
                    <a:ext uri="{9D8B030D-6E8A-4147-A177-3AD203B41FA5}">
                      <a16:colId xmlns:a16="http://schemas.microsoft.com/office/drawing/2014/main" val="20001"/>
                    </a:ext>
                  </a:extLst>
                </a:gridCol>
                <a:gridCol w="1045631">
                  <a:extLst>
                    <a:ext uri="{9D8B030D-6E8A-4147-A177-3AD203B41FA5}">
                      <a16:colId xmlns:a16="http://schemas.microsoft.com/office/drawing/2014/main" val="20002"/>
                    </a:ext>
                  </a:extLst>
                </a:gridCol>
              </a:tblGrid>
              <a:tr h="370840">
                <a:tc>
                  <a:txBody>
                    <a:bodyPr/>
                    <a:lstStyle/>
                    <a:p>
                      <a:pPr algn="ctr"/>
                      <a:r>
                        <a:rPr lang="de-DE" dirty="0"/>
                        <a:t>A</a:t>
                      </a:r>
                    </a:p>
                  </a:txBody>
                  <a:tcPr/>
                </a:tc>
                <a:tc>
                  <a:txBody>
                    <a:bodyPr/>
                    <a:lstStyle/>
                    <a:p>
                      <a:pPr algn="ctr"/>
                      <a:r>
                        <a:rPr lang="de-DE" dirty="0"/>
                        <a:t>B</a:t>
                      </a:r>
                    </a:p>
                  </a:txBody>
                  <a:tcPr/>
                </a:tc>
                <a:tc>
                  <a:txBody>
                    <a:bodyPr/>
                    <a:lstStyle/>
                    <a:p>
                      <a:pPr algn="ctr"/>
                      <a:r>
                        <a:rPr lang="de-DE" dirty="0"/>
                        <a:t>sicher?</a:t>
                      </a: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endParaRPr lang="de-DE" dirty="0"/>
                    </a:p>
                  </a:txBody>
                  <a:tcPr/>
                </a:tc>
                <a:tc>
                  <a:txBody>
                    <a:bodyPr/>
                    <a:lstStyle/>
                    <a:p>
                      <a:endParaRPr lang="de-DE"/>
                    </a:p>
                  </a:txBody>
                  <a:tcPr/>
                </a:tc>
                <a:extLst>
                  <a:ext uri="{0D108BD9-81ED-4DB2-BD59-A6C34878D82A}">
                    <a16:rowId xmlns:a16="http://schemas.microsoft.com/office/drawing/2014/main" val="10001"/>
                  </a:ext>
                </a:extLst>
              </a:tr>
              <a:tr h="370840">
                <a:tc>
                  <a:txBody>
                    <a:bodyPr/>
                    <a:lstStyle/>
                    <a:p>
                      <a:endParaRPr lang="de-DE" dirty="0"/>
                    </a:p>
                  </a:txBody>
                  <a:tcPr/>
                </a:tc>
                <a:tc>
                  <a:txBody>
                    <a:bodyPr/>
                    <a:lstStyle/>
                    <a:p>
                      <a:endParaRPr lang="de-DE" dirty="0"/>
                    </a:p>
                  </a:txBody>
                  <a:tcPr/>
                </a:tc>
                <a:tc>
                  <a:txBody>
                    <a:bodyPr/>
                    <a:lstStyle/>
                    <a:p>
                      <a:endParaRPr lang="de-DE"/>
                    </a:p>
                  </a:txBody>
                  <a:tcPr/>
                </a:tc>
                <a:extLst>
                  <a:ext uri="{0D108BD9-81ED-4DB2-BD59-A6C34878D82A}">
                    <a16:rowId xmlns:a16="http://schemas.microsoft.com/office/drawing/2014/main" val="10002"/>
                  </a:ext>
                </a:extLst>
              </a:tr>
              <a:tr h="370840">
                <a:tc>
                  <a:txBody>
                    <a:bodyPr/>
                    <a:lstStyle/>
                    <a:p>
                      <a:endParaRPr lang="de-DE"/>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3"/>
                  </a:ext>
                </a:extLst>
              </a:tr>
              <a:tr h="370840">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pic>
        <p:nvPicPr>
          <p:cNvPr id="50" name="Grafik 49" descr="Tafel">
            <a:extLst>
              <a:ext uri="{FF2B5EF4-FFF2-40B4-BE49-F238E27FC236}">
                <a16:creationId xmlns:a16="http://schemas.microsoft.com/office/drawing/2014/main" id="{CC32B902-5088-4283-B9C6-53F5A72775C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7196" y="1988840"/>
            <a:ext cx="556592" cy="556592"/>
          </a:xfrm>
          <a:prstGeom prst="rect">
            <a:avLst/>
          </a:prstGeom>
        </p:spPr>
      </p:pic>
    </p:spTree>
    <p:extLst>
      <p:ext uri="{BB962C8B-B14F-4D97-AF65-F5344CB8AC3E}">
        <p14:creationId xmlns:p14="http://schemas.microsoft.com/office/powerpoint/2010/main" val="208060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C7BB894-A556-4502-A2DE-391E116EB040}"/>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38100FB2-408A-409B-AF04-530269FCE551}"/>
              </a:ext>
            </a:extLst>
          </p:cNvPr>
          <p:cNvSpPr>
            <a:spLocks noGrp="1"/>
          </p:cNvSpPr>
          <p:nvPr>
            <p:ph type="title"/>
          </p:nvPr>
        </p:nvSpPr>
        <p:spPr/>
        <p:txBody>
          <a:bodyPr/>
          <a:lstStyle/>
          <a:p>
            <a:r>
              <a:rPr lang="de-DE" dirty="0"/>
              <a:t>Aussagenlogik</a:t>
            </a:r>
          </a:p>
        </p:txBody>
      </p:sp>
      <p:sp>
        <p:nvSpPr>
          <p:cNvPr id="5" name="Foliennummernplatzhalter 4">
            <a:extLst>
              <a:ext uri="{FF2B5EF4-FFF2-40B4-BE49-F238E27FC236}">
                <a16:creationId xmlns:a16="http://schemas.microsoft.com/office/drawing/2014/main" id="{6A4FA26A-E062-43FB-9ED1-B7234DA0CF2B}"/>
              </a:ext>
            </a:extLst>
          </p:cNvPr>
          <p:cNvSpPr>
            <a:spLocks noGrp="1"/>
          </p:cNvSpPr>
          <p:nvPr>
            <p:ph type="sldNum" sz="quarter" idx="4"/>
          </p:nvPr>
        </p:nvSpPr>
        <p:spPr/>
        <p:txBody>
          <a:bodyPr/>
          <a:lstStyle/>
          <a:p>
            <a:pPr lvl="1"/>
            <a:r>
              <a:rPr lang="de-DE"/>
              <a:t>Seite </a:t>
            </a:r>
            <a:fld id="{1D1D483D-FEC3-446D-8179-266568F5915B}" type="slidenum">
              <a:rPr lang="de-DE" smtClean="0"/>
              <a:pPr lvl="1"/>
              <a:t>7</a:t>
            </a:fld>
            <a:endParaRPr lang="de-DE" dirty="0"/>
          </a:p>
        </p:txBody>
      </p:sp>
      <p:grpSp>
        <p:nvGrpSpPr>
          <p:cNvPr id="47" name="Gruppieren 46">
            <a:extLst>
              <a:ext uri="{FF2B5EF4-FFF2-40B4-BE49-F238E27FC236}">
                <a16:creationId xmlns:a16="http://schemas.microsoft.com/office/drawing/2014/main" id="{59D12855-1DC5-4177-B179-E07FEB40C7A1}"/>
              </a:ext>
            </a:extLst>
          </p:cNvPr>
          <p:cNvGrpSpPr/>
          <p:nvPr/>
        </p:nvGrpSpPr>
        <p:grpSpPr>
          <a:xfrm>
            <a:off x="560512" y="873557"/>
            <a:ext cx="4492170" cy="3275523"/>
            <a:chOff x="560512" y="873557"/>
            <a:chExt cx="4492170" cy="3275523"/>
          </a:xfrm>
        </p:grpSpPr>
        <p:cxnSp>
          <p:nvCxnSpPr>
            <p:cNvPr id="7" name="Gerader Verbinder 6">
              <a:extLst>
                <a:ext uri="{FF2B5EF4-FFF2-40B4-BE49-F238E27FC236}">
                  <a16:creationId xmlns:a16="http://schemas.microsoft.com/office/drawing/2014/main" id="{83AE1F57-C519-4D64-9797-7579B9CD8E0E}"/>
                </a:ext>
              </a:extLst>
            </p:cNvPr>
            <p:cNvCxnSpPr>
              <a:cxnSpLocks/>
            </p:cNvCxnSpPr>
            <p:nvPr/>
          </p:nvCxnSpPr>
          <p:spPr>
            <a:xfrm>
              <a:off x="632520" y="1268760"/>
              <a:ext cx="4320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D282A99E-1CC7-4760-BD89-060FD6E40028}"/>
                </a:ext>
              </a:extLst>
            </p:cNvPr>
            <p:cNvCxnSpPr>
              <a:cxnSpLocks/>
            </p:cNvCxnSpPr>
            <p:nvPr/>
          </p:nvCxnSpPr>
          <p:spPr>
            <a:xfrm>
              <a:off x="632520" y="2708920"/>
              <a:ext cx="144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2220C22-C1E2-4D91-B5E8-542CA8AB73C4}"/>
                </a:ext>
              </a:extLst>
            </p:cNvPr>
            <p:cNvCxnSpPr>
              <a:cxnSpLocks/>
            </p:cNvCxnSpPr>
            <p:nvPr/>
          </p:nvCxnSpPr>
          <p:spPr>
            <a:xfrm>
              <a:off x="3512840" y="2708920"/>
              <a:ext cx="144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34260001-F209-44C7-BF83-12A50161C202}"/>
                </a:ext>
              </a:extLst>
            </p:cNvPr>
            <p:cNvCxnSpPr>
              <a:cxnSpLocks/>
            </p:cNvCxnSpPr>
            <p:nvPr/>
          </p:nvCxnSpPr>
          <p:spPr>
            <a:xfrm flipV="1">
              <a:off x="2072680" y="2708920"/>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FCC1A406-5AB5-4F60-B2C2-D3E195E0E45F}"/>
                </a:ext>
              </a:extLst>
            </p:cNvPr>
            <p:cNvCxnSpPr>
              <a:cxnSpLocks/>
            </p:cNvCxnSpPr>
            <p:nvPr/>
          </p:nvCxnSpPr>
          <p:spPr>
            <a:xfrm flipV="1">
              <a:off x="3512840" y="2708920"/>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2880BF5-44F6-4A9D-A9F3-FCA0AD66534B}"/>
                </a:ext>
              </a:extLst>
            </p:cNvPr>
            <p:cNvSpPr txBox="1"/>
            <p:nvPr/>
          </p:nvSpPr>
          <p:spPr>
            <a:xfrm>
              <a:off x="560512" y="2064298"/>
              <a:ext cx="351378" cy="369332"/>
            </a:xfrm>
            <a:prstGeom prst="rect">
              <a:avLst/>
            </a:prstGeom>
            <a:noFill/>
            <a:ln>
              <a:noFill/>
            </a:ln>
          </p:spPr>
          <p:txBody>
            <a:bodyPr wrap="none" rtlCol="0">
              <a:spAutoFit/>
            </a:bodyPr>
            <a:lstStyle/>
            <a:p>
              <a:r>
                <a:rPr lang="de-DE" b="1" dirty="0">
                  <a:solidFill>
                    <a:schemeClr val="accent5"/>
                  </a:solidFill>
                </a:rPr>
                <a:t>A</a:t>
              </a:r>
            </a:p>
          </p:txBody>
        </p:sp>
        <p:sp>
          <p:nvSpPr>
            <p:cNvPr id="21" name="Textfeld 20">
              <a:extLst>
                <a:ext uri="{FF2B5EF4-FFF2-40B4-BE49-F238E27FC236}">
                  <a16:creationId xmlns:a16="http://schemas.microsoft.com/office/drawing/2014/main" id="{079B33DE-0BE3-4490-96B0-F6B20F9AEF98}"/>
                </a:ext>
              </a:extLst>
            </p:cNvPr>
            <p:cNvSpPr txBox="1"/>
            <p:nvPr/>
          </p:nvSpPr>
          <p:spPr>
            <a:xfrm>
              <a:off x="4701304" y="1494121"/>
              <a:ext cx="351378" cy="369332"/>
            </a:xfrm>
            <a:prstGeom prst="rect">
              <a:avLst/>
            </a:prstGeom>
            <a:noFill/>
          </p:spPr>
          <p:txBody>
            <a:bodyPr wrap="none" rtlCol="0">
              <a:spAutoFit/>
            </a:bodyPr>
            <a:lstStyle/>
            <a:p>
              <a:r>
                <a:rPr lang="de-DE" b="1" dirty="0">
                  <a:solidFill>
                    <a:srgbClr val="00B0F0"/>
                  </a:solidFill>
                </a:rPr>
                <a:t>B</a:t>
              </a:r>
            </a:p>
          </p:txBody>
        </p:sp>
        <p:cxnSp>
          <p:nvCxnSpPr>
            <p:cNvPr id="23" name="Gerade Verbindung mit Pfeil 22">
              <a:extLst>
                <a:ext uri="{FF2B5EF4-FFF2-40B4-BE49-F238E27FC236}">
                  <a16:creationId xmlns:a16="http://schemas.microsoft.com/office/drawing/2014/main" id="{A61844CF-61B1-47E0-8D8B-2432616BCA64}"/>
                </a:ext>
              </a:extLst>
            </p:cNvPr>
            <p:cNvCxnSpPr>
              <a:cxnSpLocks/>
            </p:cNvCxnSpPr>
            <p:nvPr/>
          </p:nvCxnSpPr>
          <p:spPr>
            <a:xfrm>
              <a:off x="2072680" y="2245515"/>
              <a:ext cx="2880320" cy="0"/>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07CC86AD-A924-48B6-93BB-ACBEE2B01D34}"/>
                </a:ext>
              </a:extLst>
            </p:cNvPr>
            <p:cNvCxnSpPr>
              <a:cxnSpLocks/>
              <a:stCxn id="20" idx="3"/>
            </p:cNvCxnSpPr>
            <p:nvPr/>
          </p:nvCxnSpPr>
          <p:spPr>
            <a:xfrm>
              <a:off x="911890" y="2248964"/>
              <a:ext cx="1088782"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Bogen 28">
              <a:extLst>
                <a:ext uri="{FF2B5EF4-FFF2-40B4-BE49-F238E27FC236}">
                  <a16:creationId xmlns:a16="http://schemas.microsoft.com/office/drawing/2014/main" id="{D141A86E-86B3-44FE-89CF-EFE4288E56BE}"/>
                </a:ext>
              </a:extLst>
            </p:cNvPr>
            <p:cNvSpPr/>
            <p:nvPr/>
          </p:nvSpPr>
          <p:spPr>
            <a:xfrm rot="16200000">
              <a:off x="2539489" y="1568238"/>
              <a:ext cx="2203280" cy="2424381"/>
            </a:xfrm>
            <a:prstGeom prst="arc">
              <a:avLst/>
            </a:prstGeom>
            <a:ln w="38100">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r Verbinder 30">
              <a:extLst>
                <a:ext uri="{FF2B5EF4-FFF2-40B4-BE49-F238E27FC236}">
                  <a16:creationId xmlns:a16="http://schemas.microsoft.com/office/drawing/2014/main" id="{9A10FE50-05D8-4CE0-83B1-C3712CF1B9D3}"/>
                </a:ext>
              </a:extLst>
            </p:cNvPr>
            <p:cNvCxnSpPr>
              <a:cxnSpLocks/>
              <a:stCxn id="29" idx="2"/>
              <a:endCxn id="21" idx="1"/>
            </p:cNvCxnSpPr>
            <p:nvPr/>
          </p:nvCxnSpPr>
          <p:spPr>
            <a:xfrm flipV="1">
              <a:off x="3641129" y="1678787"/>
              <a:ext cx="1060175" cy="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0DB4576D-75A5-4858-9448-BFF53382B350}"/>
                </a:ext>
              </a:extLst>
            </p:cNvPr>
            <p:cNvCxnSpPr/>
            <p:nvPr/>
          </p:nvCxnSpPr>
          <p:spPr>
            <a:xfrm>
              <a:off x="2428938" y="2780428"/>
              <a:ext cx="0" cy="136865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pieren 42">
              <a:extLst>
                <a:ext uri="{FF2B5EF4-FFF2-40B4-BE49-F238E27FC236}">
                  <a16:creationId xmlns:a16="http://schemas.microsoft.com/office/drawing/2014/main" id="{AB323C86-658D-4D26-A7CA-2BAF4C121CE6}"/>
                </a:ext>
              </a:extLst>
            </p:cNvPr>
            <p:cNvGrpSpPr/>
            <p:nvPr/>
          </p:nvGrpSpPr>
          <p:grpSpPr>
            <a:xfrm>
              <a:off x="3512840" y="873557"/>
              <a:ext cx="722374" cy="315434"/>
              <a:chOff x="7148099" y="1583764"/>
              <a:chExt cx="722374" cy="315434"/>
            </a:xfrm>
          </p:grpSpPr>
          <p:sp>
            <p:nvSpPr>
              <p:cNvPr id="42" name="Rechteck 41">
                <a:extLst>
                  <a:ext uri="{FF2B5EF4-FFF2-40B4-BE49-F238E27FC236}">
                    <a16:creationId xmlns:a16="http://schemas.microsoft.com/office/drawing/2014/main" id="{14610767-B0EF-43F3-877E-74165C2BCE8A}"/>
                  </a:ext>
                </a:extLst>
              </p:cNvPr>
              <p:cNvSpPr/>
              <p:nvPr/>
            </p:nvSpPr>
            <p:spPr>
              <a:xfrm rot="16200000">
                <a:off x="7351569" y="1380294"/>
                <a:ext cx="315434" cy="722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Pfeil: nach rechts 40">
                <a:extLst>
                  <a:ext uri="{FF2B5EF4-FFF2-40B4-BE49-F238E27FC236}">
                    <a16:creationId xmlns:a16="http://schemas.microsoft.com/office/drawing/2014/main" id="{584AD768-842D-4598-B45C-7D4994CE40D4}"/>
                  </a:ext>
                </a:extLst>
              </p:cNvPr>
              <p:cNvSpPr/>
              <p:nvPr/>
            </p:nvSpPr>
            <p:spPr>
              <a:xfrm rot="5400000">
                <a:off x="7217046" y="1633469"/>
                <a:ext cx="216002" cy="2160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4" name="Gruppieren 43">
              <a:extLst>
                <a:ext uri="{FF2B5EF4-FFF2-40B4-BE49-F238E27FC236}">
                  <a16:creationId xmlns:a16="http://schemas.microsoft.com/office/drawing/2014/main" id="{B5C70BCD-7A43-4652-80C3-9DD0BEC97A51}"/>
                </a:ext>
              </a:extLst>
            </p:cNvPr>
            <p:cNvGrpSpPr/>
            <p:nvPr/>
          </p:nvGrpSpPr>
          <p:grpSpPr>
            <a:xfrm>
              <a:off x="1250626" y="2780428"/>
              <a:ext cx="722374" cy="315434"/>
              <a:chOff x="7148099" y="1583764"/>
              <a:chExt cx="722374" cy="315434"/>
            </a:xfrm>
          </p:grpSpPr>
          <p:sp>
            <p:nvSpPr>
              <p:cNvPr id="45" name="Rechteck 44">
                <a:extLst>
                  <a:ext uri="{FF2B5EF4-FFF2-40B4-BE49-F238E27FC236}">
                    <a16:creationId xmlns:a16="http://schemas.microsoft.com/office/drawing/2014/main" id="{C67B6DAE-F7E8-4052-9840-46A704CC6CF0}"/>
                  </a:ext>
                </a:extLst>
              </p:cNvPr>
              <p:cNvSpPr/>
              <p:nvPr/>
            </p:nvSpPr>
            <p:spPr>
              <a:xfrm rot="16200000">
                <a:off x="7351569" y="1380294"/>
                <a:ext cx="315434" cy="722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Pfeil: nach rechts 45">
                <a:extLst>
                  <a:ext uri="{FF2B5EF4-FFF2-40B4-BE49-F238E27FC236}">
                    <a16:creationId xmlns:a16="http://schemas.microsoft.com/office/drawing/2014/main" id="{B506A632-FF59-4F61-A280-1F163020DBB8}"/>
                  </a:ext>
                </a:extLst>
              </p:cNvPr>
              <p:cNvSpPr/>
              <p:nvPr/>
            </p:nvSpPr>
            <p:spPr>
              <a:xfrm>
                <a:off x="7612776" y="1633467"/>
                <a:ext cx="216002" cy="2160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aphicFrame>
        <p:nvGraphicFramePr>
          <p:cNvPr id="48" name="Tabelle 47">
            <a:extLst>
              <a:ext uri="{FF2B5EF4-FFF2-40B4-BE49-F238E27FC236}">
                <a16:creationId xmlns:a16="http://schemas.microsoft.com/office/drawing/2014/main" id="{D57E7C83-DCDA-45A9-B4E7-49C1D0BF5D6F}"/>
              </a:ext>
            </a:extLst>
          </p:cNvPr>
          <p:cNvGraphicFramePr>
            <a:graphicFrameLocks noGrp="1"/>
          </p:cNvGraphicFramePr>
          <p:nvPr>
            <p:extLst>
              <p:ext uri="{D42A27DB-BD31-4B8C-83A1-F6EECF244321}">
                <p14:modId xmlns:p14="http://schemas.microsoft.com/office/powerpoint/2010/main" val="2877635511"/>
              </p:ext>
            </p:extLst>
          </p:nvPr>
        </p:nvGraphicFramePr>
        <p:xfrm>
          <a:off x="4978863" y="1273921"/>
          <a:ext cx="4654658" cy="1854200"/>
        </p:xfrm>
        <a:graphic>
          <a:graphicData uri="http://schemas.openxmlformats.org/drawingml/2006/table">
            <a:tbl>
              <a:tblPr firstRow="1" bandRow="1">
                <a:tableStyleId>{5C22544A-7EE6-4342-B048-85BDC9FD1C3A}</a:tableStyleId>
              </a:tblPr>
              <a:tblGrid>
                <a:gridCol w="766225">
                  <a:extLst>
                    <a:ext uri="{9D8B030D-6E8A-4147-A177-3AD203B41FA5}">
                      <a16:colId xmlns:a16="http://schemas.microsoft.com/office/drawing/2014/main" val="2841932524"/>
                    </a:ext>
                  </a:extLst>
                </a:gridCol>
                <a:gridCol w="432048">
                  <a:extLst>
                    <a:ext uri="{9D8B030D-6E8A-4147-A177-3AD203B41FA5}">
                      <a16:colId xmlns:a16="http://schemas.microsoft.com/office/drawing/2014/main" val="20000"/>
                    </a:ext>
                  </a:extLst>
                </a:gridCol>
                <a:gridCol w="372113">
                  <a:extLst>
                    <a:ext uri="{9D8B030D-6E8A-4147-A177-3AD203B41FA5}">
                      <a16:colId xmlns:a16="http://schemas.microsoft.com/office/drawing/2014/main" val="20001"/>
                    </a:ext>
                  </a:extLst>
                </a:gridCol>
                <a:gridCol w="996039">
                  <a:extLst>
                    <a:ext uri="{9D8B030D-6E8A-4147-A177-3AD203B41FA5}">
                      <a16:colId xmlns:a16="http://schemas.microsoft.com/office/drawing/2014/main" val="20002"/>
                    </a:ext>
                  </a:extLst>
                </a:gridCol>
                <a:gridCol w="2088233">
                  <a:extLst>
                    <a:ext uri="{9D8B030D-6E8A-4147-A177-3AD203B41FA5}">
                      <a16:colId xmlns:a16="http://schemas.microsoft.com/office/drawing/2014/main" val="2295952278"/>
                    </a:ext>
                  </a:extLst>
                </a:gridCol>
              </a:tblGrid>
              <a:tr h="370840">
                <a:tc>
                  <a:txBody>
                    <a:bodyPr/>
                    <a:lstStyle/>
                    <a:p>
                      <a:pPr algn="ctr"/>
                      <a:r>
                        <a:rPr lang="de-DE" dirty="0">
                          <a:solidFill>
                            <a:schemeClr val="accent5"/>
                          </a:solidFill>
                        </a:rPr>
                        <a:t>Zeile</a:t>
                      </a:r>
                    </a:p>
                  </a:txBody>
                  <a:tcPr>
                    <a:noFill/>
                  </a:tcPr>
                </a:tc>
                <a:tc>
                  <a:txBody>
                    <a:bodyPr/>
                    <a:lstStyle/>
                    <a:p>
                      <a:pPr algn="ctr"/>
                      <a:r>
                        <a:rPr lang="de-DE" dirty="0"/>
                        <a:t>A</a:t>
                      </a:r>
                    </a:p>
                  </a:txBody>
                  <a:tcPr/>
                </a:tc>
                <a:tc>
                  <a:txBody>
                    <a:bodyPr/>
                    <a:lstStyle/>
                    <a:p>
                      <a:pPr algn="ctr"/>
                      <a:r>
                        <a:rPr lang="de-DE" dirty="0"/>
                        <a:t>B</a:t>
                      </a:r>
                    </a:p>
                  </a:txBody>
                  <a:tcPr/>
                </a:tc>
                <a:tc>
                  <a:txBody>
                    <a:bodyPr/>
                    <a:lstStyle/>
                    <a:p>
                      <a:pPr algn="ctr"/>
                      <a:r>
                        <a:rPr lang="de-DE" dirty="0"/>
                        <a:t>sicher?</a:t>
                      </a:r>
                    </a:p>
                  </a:txBody>
                  <a:tcPr/>
                </a:tc>
                <a:tc>
                  <a:txBody>
                    <a:bodyPr/>
                    <a:lstStyle/>
                    <a:p>
                      <a:pPr algn="ctr"/>
                      <a:r>
                        <a:rPr lang="de-DE" dirty="0"/>
                        <a:t>Aussage</a:t>
                      </a:r>
                    </a:p>
                  </a:txBody>
                  <a:tcPr/>
                </a:tc>
                <a:extLst>
                  <a:ext uri="{0D108BD9-81ED-4DB2-BD59-A6C34878D82A}">
                    <a16:rowId xmlns:a16="http://schemas.microsoft.com/office/drawing/2014/main" val="10000"/>
                  </a:ext>
                </a:extLst>
              </a:tr>
              <a:tr h="370840">
                <a:tc>
                  <a:txBody>
                    <a:bodyPr/>
                    <a:lstStyle/>
                    <a:p>
                      <a:pPr algn="ctr"/>
                      <a:r>
                        <a:rPr lang="de-DE" sz="1800" dirty="0">
                          <a:solidFill>
                            <a:schemeClr val="accent5"/>
                          </a:solidFill>
                        </a:rPr>
                        <a:t>1</a:t>
                      </a:r>
                    </a:p>
                  </a:txBody>
                  <a:tcPr>
                    <a:noFill/>
                  </a:tcPr>
                </a:tc>
                <a:tc>
                  <a:txBody>
                    <a:bodyPr/>
                    <a:lstStyle/>
                    <a:p>
                      <a:pPr algn="ctr"/>
                      <a:r>
                        <a:rPr lang="de-DE" sz="1800" dirty="0">
                          <a:solidFill>
                            <a:schemeClr val="tx1"/>
                          </a:solidFill>
                        </a:rPr>
                        <a:t>0</a:t>
                      </a:r>
                    </a:p>
                  </a:txBody>
                  <a:tcPr/>
                </a:tc>
                <a:tc>
                  <a:txBody>
                    <a:bodyPr/>
                    <a:lstStyle/>
                    <a:p>
                      <a:pPr algn="ctr"/>
                      <a:r>
                        <a:rPr lang="de-DE" sz="1800" dirty="0">
                          <a:solidFill>
                            <a:schemeClr val="tx1"/>
                          </a:solidFill>
                        </a:rPr>
                        <a:t>0</a:t>
                      </a:r>
                    </a:p>
                  </a:txBody>
                  <a:tcPr/>
                </a:tc>
                <a:tc>
                  <a:txBody>
                    <a:bodyPr/>
                    <a:lstStyle/>
                    <a:p>
                      <a:pPr algn="ctr"/>
                      <a:r>
                        <a:rPr lang="de-DE" sz="1800" dirty="0">
                          <a:solidFill>
                            <a:schemeClr val="tx1"/>
                          </a:solidFill>
                        </a:rPr>
                        <a:t>1</a:t>
                      </a:r>
                    </a:p>
                  </a:txBody>
                  <a:tcPr/>
                </a:tc>
                <a:tc>
                  <a:txBody>
                    <a:bodyPr/>
                    <a:lstStyle/>
                    <a:p>
                      <a:pPr marL="0" marR="0" lvl="0" indent="0" algn="r" defTabSz="914296" rtl="0" eaLnBrk="1" fontAlgn="auto" latinLnBrk="0" hangingPunct="1">
                        <a:lnSpc>
                          <a:spcPct val="100000"/>
                        </a:lnSpc>
                        <a:spcBef>
                          <a:spcPts val="0"/>
                        </a:spcBef>
                        <a:spcAft>
                          <a:spcPts val="0"/>
                        </a:spcAft>
                        <a:buClrTx/>
                        <a:buSzTx/>
                        <a:buFontTx/>
                        <a:buNone/>
                        <a:tabLst/>
                        <a:defRPr/>
                      </a:pPr>
                      <a:r>
                        <a:rPr lang="de-DE" sz="1800" b="1" dirty="0">
                          <a:solidFill>
                            <a:schemeClr val="tx1"/>
                          </a:solidFill>
                          <a:sym typeface="Symbol"/>
                        </a:rPr>
                        <a:t> A   B</a:t>
                      </a:r>
                      <a:endParaRPr lang="de-DE" sz="1800"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de-DE" sz="1800" dirty="0">
                          <a:solidFill>
                            <a:schemeClr val="accent5"/>
                          </a:solidFill>
                        </a:rPr>
                        <a:t>2</a:t>
                      </a:r>
                    </a:p>
                  </a:txBody>
                  <a:tcPr>
                    <a:noFill/>
                  </a:tcPr>
                </a:tc>
                <a:tc>
                  <a:txBody>
                    <a:bodyPr/>
                    <a:lstStyle/>
                    <a:p>
                      <a:pPr algn="ctr"/>
                      <a:r>
                        <a:rPr lang="de-DE" sz="1800" dirty="0">
                          <a:solidFill>
                            <a:schemeClr val="tx1"/>
                          </a:solidFill>
                        </a:rPr>
                        <a:t>0</a:t>
                      </a:r>
                    </a:p>
                  </a:txBody>
                  <a:tcPr/>
                </a:tc>
                <a:tc>
                  <a:txBody>
                    <a:bodyPr/>
                    <a:lstStyle/>
                    <a:p>
                      <a:pPr algn="ctr"/>
                      <a:r>
                        <a:rPr lang="de-DE" sz="1800" dirty="0">
                          <a:solidFill>
                            <a:schemeClr val="tx1"/>
                          </a:solidFill>
                        </a:rPr>
                        <a:t>1</a:t>
                      </a:r>
                    </a:p>
                  </a:txBody>
                  <a:tcPr/>
                </a:tc>
                <a:tc>
                  <a:txBody>
                    <a:bodyPr/>
                    <a:lstStyle/>
                    <a:p>
                      <a:pPr algn="ctr"/>
                      <a:r>
                        <a:rPr lang="de-DE" sz="1800" dirty="0">
                          <a:solidFill>
                            <a:schemeClr val="tx1"/>
                          </a:solidFill>
                        </a:rPr>
                        <a:t>1</a:t>
                      </a:r>
                    </a:p>
                  </a:txBody>
                  <a:tcPr/>
                </a:tc>
                <a:tc>
                  <a:txBody>
                    <a:bodyPr/>
                    <a:lstStyle/>
                    <a:p>
                      <a:pPr marL="0" marR="0" lvl="0" indent="0" algn="r" defTabSz="914296" rtl="0" eaLnBrk="1" fontAlgn="auto" latinLnBrk="0" hangingPunct="1">
                        <a:lnSpc>
                          <a:spcPct val="100000"/>
                        </a:lnSpc>
                        <a:spcBef>
                          <a:spcPts val="0"/>
                        </a:spcBef>
                        <a:spcAft>
                          <a:spcPts val="0"/>
                        </a:spcAft>
                        <a:buClrTx/>
                        <a:buSzTx/>
                        <a:buFontTx/>
                        <a:buNone/>
                        <a:tabLst/>
                        <a:defRPr/>
                      </a:pPr>
                      <a:r>
                        <a:rPr lang="de-DE" sz="1800" b="1" dirty="0">
                          <a:solidFill>
                            <a:schemeClr val="tx1"/>
                          </a:solidFill>
                          <a:sym typeface="Symbol"/>
                        </a:rPr>
                        <a:t> A  B</a:t>
                      </a:r>
                      <a:endParaRPr lang="de-DE" sz="1800"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de-DE" sz="1800" dirty="0">
                          <a:solidFill>
                            <a:schemeClr val="accent5"/>
                          </a:solidFill>
                        </a:rPr>
                        <a:t>3</a:t>
                      </a:r>
                    </a:p>
                  </a:txBody>
                  <a:tcPr>
                    <a:noFill/>
                  </a:tcPr>
                </a:tc>
                <a:tc>
                  <a:txBody>
                    <a:bodyPr/>
                    <a:lstStyle/>
                    <a:p>
                      <a:pPr algn="ctr"/>
                      <a:r>
                        <a:rPr lang="de-DE" sz="1800" dirty="0">
                          <a:solidFill>
                            <a:schemeClr val="tx1"/>
                          </a:solidFill>
                        </a:rPr>
                        <a:t>1</a:t>
                      </a:r>
                    </a:p>
                  </a:txBody>
                  <a:tcPr/>
                </a:tc>
                <a:tc>
                  <a:txBody>
                    <a:bodyPr/>
                    <a:lstStyle/>
                    <a:p>
                      <a:pPr algn="ctr"/>
                      <a:r>
                        <a:rPr lang="de-DE" sz="1800" dirty="0">
                          <a:solidFill>
                            <a:schemeClr val="tx1"/>
                          </a:solidFill>
                        </a:rPr>
                        <a:t>0</a:t>
                      </a:r>
                    </a:p>
                  </a:txBody>
                  <a:tcPr/>
                </a:tc>
                <a:tc>
                  <a:txBody>
                    <a:bodyPr/>
                    <a:lstStyle/>
                    <a:p>
                      <a:pPr algn="ctr"/>
                      <a:r>
                        <a:rPr lang="de-DE" sz="1800" dirty="0">
                          <a:solidFill>
                            <a:schemeClr val="tx1"/>
                          </a:solidFill>
                        </a:rPr>
                        <a:t>1</a:t>
                      </a:r>
                    </a:p>
                  </a:txBody>
                  <a:tcPr/>
                </a:tc>
                <a:tc>
                  <a:txBody>
                    <a:bodyPr/>
                    <a:lstStyle/>
                    <a:p>
                      <a:pPr marL="0" marR="0" lvl="0" indent="0" algn="r" defTabSz="914296" rtl="0" eaLnBrk="1" fontAlgn="auto" latinLnBrk="0" hangingPunct="1">
                        <a:lnSpc>
                          <a:spcPct val="100000"/>
                        </a:lnSpc>
                        <a:spcBef>
                          <a:spcPts val="0"/>
                        </a:spcBef>
                        <a:spcAft>
                          <a:spcPts val="0"/>
                        </a:spcAft>
                        <a:buClrTx/>
                        <a:buSzTx/>
                        <a:buFontTx/>
                        <a:buNone/>
                        <a:tabLst/>
                        <a:defRPr/>
                      </a:pPr>
                      <a:r>
                        <a:rPr lang="de-DE" sz="1800" b="1" dirty="0">
                          <a:solidFill>
                            <a:schemeClr val="tx1"/>
                          </a:solidFill>
                          <a:sym typeface="Symbol"/>
                        </a:rPr>
                        <a:t>A   B</a:t>
                      </a:r>
                      <a:endParaRPr lang="de-DE" sz="1800" dirty="0">
                        <a:solidFill>
                          <a:schemeClr val="tx1"/>
                        </a:solidFill>
                      </a:endParaRPr>
                    </a:p>
                  </a:txBody>
                  <a:tcPr/>
                </a:tc>
                <a:extLst>
                  <a:ext uri="{0D108BD9-81ED-4DB2-BD59-A6C34878D82A}">
                    <a16:rowId xmlns:a16="http://schemas.microsoft.com/office/drawing/2014/main" val="10003"/>
                  </a:ext>
                </a:extLst>
              </a:tr>
              <a:tr h="370840">
                <a:tc>
                  <a:txBody>
                    <a:bodyPr/>
                    <a:lstStyle/>
                    <a:p>
                      <a:pPr algn="ctr"/>
                      <a:r>
                        <a:rPr lang="de-DE" sz="1800" dirty="0">
                          <a:solidFill>
                            <a:schemeClr val="accent5"/>
                          </a:solidFill>
                        </a:rPr>
                        <a:t>4</a:t>
                      </a:r>
                    </a:p>
                  </a:txBody>
                  <a:tcPr>
                    <a:noFill/>
                  </a:tcPr>
                </a:tc>
                <a:tc>
                  <a:txBody>
                    <a:bodyPr/>
                    <a:lstStyle/>
                    <a:p>
                      <a:pPr algn="ctr"/>
                      <a:r>
                        <a:rPr lang="de-DE" sz="1800" dirty="0">
                          <a:solidFill>
                            <a:schemeClr val="tx1"/>
                          </a:solidFill>
                        </a:rPr>
                        <a:t>1</a:t>
                      </a:r>
                    </a:p>
                  </a:txBody>
                  <a:tcPr/>
                </a:tc>
                <a:tc>
                  <a:txBody>
                    <a:bodyPr/>
                    <a:lstStyle/>
                    <a:p>
                      <a:pPr algn="ctr"/>
                      <a:r>
                        <a:rPr lang="de-DE" sz="1800" dirty="0">
                          <a:solidFill>
                            <a:schemeClr val="tx1"/>
                          </a:solidFill>
                        </a:rPr>
                        <a:t>1</a:t>
                      </a:r>
                    </a:p>
                  </a:txBody>
                  <a:tcPr/>
                </a:tc>
                <a:tc>
                  <a:txBody>
                    <a:bodyPr/>
                    <a:lstStyle/>
                    <a:p>
                      <a:pPr algn="ctr"/>
                      <a:r>
                        <a:rPr lang="de-DE" sz="1800" dirty="0">
                          <a:solidFill>
                            <a:schemeClr val="tx1"/>
                          </a:solidFill>
                        </a:rPr>
                        <a:t>0</a:t>
                      </a:r>
                    </a:p>
                  </a:txBody>
                  <a:tcPr/>
                </a:tc>
                <a:tc>
                  <a:txBody>
                    <a:bodyPr/>
                    <a:lstStyle/>
                    <a:p>
                      <a:pPr marL="0" marR="0" lvl="0" indent="0" algn="r" defTabSz="914296" rtl="0" eaLnBrk="1" fontAlgn="auto" latinLnBrk="0" hangingPunct="1">
                        <a:lnSpc>
                          <a:spcPct val="100000"/>
                        </a:lnSpc>
                        <a:spcBef>
                          <a:spcPts val="0"/>
                        </a:spcBef>
                        <a:spcAft>
                          <a:spcPts val="0"/>
                        </a:spcAft>
                        <a:buClrTx/>
                        <a:buSzTx/>
                        <a:buFontTx/>
                        <a:buNone/>
                        <a:tabLst/>
                        <a:defRPr/>
                      </a:pPr>
                      <a:r>
                        <a:rPr lang="de-DE" sz="1800" b="1" dirty="0">
                          <a:solidFill>
                            <a:schemeClr val="tx1"/>
                          </a:solidFill>
                          <a:sym typeface="Symbol"/>
                        </a:rPr>
                        <a:t>A  B</a:t>
                      </a:r>
                      <a:endParaRPr lang="de-DE" sz="1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51" name="Rechteck 50">
            <a:extLst>
              <a:ext uri="{FF2B5EF4-FFF2-40B4-BE49-F238E27FC236}">
                <a16:creationId xmlns:a16="http://schemas.microsoft.com/office/drawing/2014/main" id="{A318357A-F6BE-4B13-9998-20C118CA3AB3}"/>
              </a:ext>
            </a:extLst>
          </p:cNvPr>
          <p:cNvSpPr/>
          <p:nvPr/>
        </p:nvSpPr>
        <p:spPr>
          <a:xfrm>
            <a:off x="8659845" y="0"/>
            <a:ext cx="632346" cy="5486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000" b="1" dirty="0"/>
              <a:t>L</a:t>
            </a:r>
          </a:p>
        </p:txBody>
      </p:sp>
    </p:spTree>
    <p:extLst>
      <p:ext uri="{BB962C8B-B14F-4D97-AF65-F5344CB8AC3E}">
        <p14:creationId xmlns:p14="http://schemas.microsoft.com/office/powerpoint/2010/main" val="2623878750"/>
      </p:ext>
    </p:extLst>
  </p:cSld>
  <p:clrMapOvr>
    <a:masterClrMapping/>
  </p:clrMapOvr>
</p:sld>
</file>

<file path=ppt/theme/theme1.xml><?xml version="1.0" encoding="utf-8"?>
<a:theme xmlns:a="http://schemas.openxmlformats.org/drawingml/2006/main" name="Master_ITSBw">
  <a:themeElements>
    <a:clrScheme name="ITSBw">
      <a:dk1>
        <a:sysClr val="windowText" lastClr="000000"/>
      </a:dk1>
      <a:lt1>
        <a:sysClr val="window" lastClr="FFFFFF"/>
      </a:lt1>
      <a:dk2>
        <a:srgbClr val="4E4F53"/>
      </a:dk2>
      <a:lt2>
        <a:srgbClr val="F2EADC"/>
      </a:lt2>
      <a:accent1>
        <a:srgbClr val="FAB128"/>
      </a:accent1>
      <a:accent2>
        <a:srgbClr val="FED464"/>
      </a:accent2>
      <a:accent3>
        <a:srgbClr val="AAC287"/>
      </a:accent3>
      <a:accent4>
        <a:srgbClr val="598F7A"/>
      </a:accent4>
      <a:accent5>
        <a:srgbClr val="496A61"/>
      </a:accent5>
      <a:accent6>
        <a:srgbClr val="C4B291"/>
      </a:accent6>
      <a:hlink>
        <a:srgbClr val="B292CA"/>
      </a:hlink>
      <a:folHlink>
        <a:srgbClr val="6B5680"/>
      </a:folHlink>
    </a:clrScheme>
    <a:fontScheme name="ITSBw">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Master_ITSBw</Template>
  <TotalTime>0</TotalTime>
  <Words>1550</Words>
  <Application>Microsoft Office PowerPoint</Application>
  <PresentationFormat>A4-Papier (210 x 297 mm)</PresentationFormat>
  <Paragraphs>288</Paragraphs>
  <Slides>7</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Arial</vt:lpstr>
      <vt:lpstr>Calibri</vt:lpstr>
      <vt:lpstr>Corbel</vt:lpstr>
      <vt:lpstr>Levenim MT</vt:lpstr>
      <vt:lpstr>Lucida Sans</vt:lpstr>
      <vt:lpstr>Symbol</vt:lpstr>
      <vt:lpstr>Master_ITSBw</vt:lpstr>
      <vt:lpstr>PowerPoint-Präsentation</vt:lpstr>
      <vt:lpstr>Ausbildungsziel</vt:lpstr>
      <vt:lpstr>Logik</vt:lpstr>
      <vt:lpstr>Aussagenlogik</vt:lpstr>
      <vt:lpstr>Aussagenlogik</vt:lpstr>
      <vt:lpstr>Aussagenlogik</vt:lpstr>
      <vt:lpstr>Aussagenlogik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02_MG_Logik</dc:title>
  <dc:creator/>
  <cp:keywords>Aussgenlogik; Logik</cp:keywords>
  <cp:lastModifiedBy/>
  <cp:revision>1</cp:revision>
  <dcterms:created xsi:type="dcterms:W3CDTF">2017-10-19T11:10:47Z</dcterms:created>
  <dcterms:modified xsi:type="dcterms:W3CDTF">2021-03-18T08:35:28Z</dcterms:modified>
  <cp:category>MG_Unterricht</cp:category>
</cp:coreProperties>
</file>