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62" r:id="rId2"/>
  </p:sldMasterIdLst>
  <p:notesMasterIdLst>
    <p:notesMasterId r:id="rId35"/>
  </p:notesMasterIdLst>
  <p:handoutMasterIdLst>
    <p:handoutMasterId r:id="rId36"/>
  </p:handoutMasterIdLst>
  <p:sldIdLst>
    <p:sldId id="258" r:id="rId3"/>
    <p:sldId id="259" r:id="rId4"/>
    <p:sldId id="260" r:id="rId5"/>
    <p:sldId id="262" r:id="rId6"/>
    <p:sldId id="263" r:id="rId7"/>
    <p:sldId id="261"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FFA300"/>
    <a:srgbClr val="FABB00"/>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2105" autoAdjust="0"/>
  </p:normalViewPr>
  <p:slideViewPr>
    <p:cSldViewPr showGuides="1">
      <p:cViewPr varScale="1">
        <p:scale>
          <a:sx n="90" d="100"/>
          <a:sy n="90" d="100"/>
        </p:scale>
        <p:origin x="1734" y="96"/>
      </p:cViewPr>
      <p:guideLst>
        <p:guide orient="horz" pos="2160"/>
        <p:guide pos="2880"/>
      </p:guideLst>
    </p:cSldViewPr>
  </p:slideViewPr>
  <p:outlineViewPr>
    <p:cViewPr>
      <p:scale>
        <a:sx n="33" d="100"/>
        <a:sy n="33" d="100"/>
      </p:scale>
      <p:origin x="0" y="0"/>
    </p:cViewPr>
    <p:sldLst>
      <p:sld r:id="rId1" collapse="1"/>
    </p:sldLst>
  </p:outlineViewPr>
  <p:notesTextViewPr>
    <p:cViewPr>
      <p:scale>
        <a:sx n="3" d="2"/>
        <a:sy n="3" d="2"/>
      </p:scale>
      <p:origin x="0" y="0"/>
    </p:cViewPr>
  </p:notesTextViewPr>
  <p:notesViewPr>
    <p:cSldViewPr>
      <p:cViewPr varScale="1">
        <p:scale>
          <a:sx n="84" d="100"/>
          <a:sy n="84"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31CA1A7F-DE74-4180-B62A-77D5E5D300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FFA5D72A-F938-4C1B-9080-A9EEE607D7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793D6A-9748-41C1-9267-38801F59E488}" type="datetimeFigureOut">
              <a:rPr lang="de-DE" smtClean="0"/>
              <a:t>2018-05-11</a:t>
            </a:fld>
            <a:endParaRPr lang="de-DE"/>
          </a:p>
        </p:txBody>
      </p:sp>
      <p:sp>
        <p:nvSpPr>
          <p:cNvPr id="4" name="Fußzeilenplatzhalter 3">
            <a:extLst>
              <a:ext uri="{FF2B5EF4-FFF2-40B4-BE49-F238E27FC236}">
                <a16:creationId xmlns:a16="http://schemas.microsoft.com/office/drawing/2014/main" id="{756FCE8F-299D-4E00-ACF9-81C746BBD49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72C91DC-0C19-4E4B-A2F0-28EF49B201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BE2192-1699-4E7F-9260-D883BCD89ACA}" type="slidenum">
              <a:rPr lang="de-DE" smtClean="0"/>
              <a:t>‹Nr.›</a:t>
            </a:fld>
            <a:endParaRPr lang="de-DE"/>
          </a:p>
        </p:txBody>
      </p:sp>
    </p:spTree>
    <p:extLst>
      <p:ext uri="{BB962C8B-B14F-4D97-AF65-F5344CB8AC3E}">
        <p14:creationId xmlns:p14="http://schemas.microsoft.com/office/powerpoint/2010/main" val="3776013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B52649-0C64-4C41-A074-D141F8305F86}" type="datetimeFigureOut">
              <a:rPr lang="de-DE" smtClean="0"/>
              <a:t>2018-05-11</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9F27D7-6B8D-47C5-82E9-EFA38E4095D9}" type="slidenum">
              <a:rPr lang="de-DE" smtClean="0"/>
              <a:t>‹Nr.›</a:t>
            </a:fld>
            <a:endParaRPr lang="de-DE"/>
          </a:p>
        </p:txBody>
      </p:sp>
    </p:spTree>
    <p:extLst>
      <p:ext uri="{BB962C8B-B14F-4D97-AF65-F5344CB8AC3E}">
        <p14:creationId xmlns:p14="http://schemas.microsoft.com/office/powerpoint/2010/main" val="2546960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de.wikipedia.org/wiki/Lexik" TargetMode="External"/><Relationship Id="rId13" Type="http://schemas.openxmlformats.org/officeDocument/2006/relationships/hyperlink" Target="http://de.wikipedia.org/wiki/Lexikalischer_Scanner" TargetMode="External"/><Relationship Id="rId18" Type="http://schemas.openxmlformats.org/officeDocument/2006/relationships/hyperlink" Target="http://de.wikipedia.org/wiki/Parser" TargetMode="External"/><Relationship Id="rId26" Type="http://schemas.openxmlformats.org/officeDocument/2006/relationships/hyperlink" Target="http://de.wikipedia.org/wiki/Linker_(Computerprogramm)" TargetMode="External"/><Relationship Id="rId3" Type="http://schemas.openxmlformats.org/officeDocument/2006/relationships/hyperlink" Target="http://de.wikipedia.org/wiki/Computerprogramm" TargetMode="External"/><Relationship Id="rId21" Type="http://schemas.openxmlformats.org/officeDocument/2006/relationships/hyperlink" Target="http://de.wikipedia.org/wiki/Datentyp" TargetMode="External"/><Relationship Id="rId7" Type="http://schemas.openxmlformats.org/officeDocument/2006/relationships/hyperlink" Target="http://de.wikipedia.org/wiki/Makro" TargetMode="External"/><Relationship Id="rId12" Type="http://schemas.openxmlformats.org/officeDocument/2006/relationships/hyperlink" Target="http://de.wikipedia.org/wiki/Operator_(Mathematik)" TargetMode="External"/><Relationship Id="rId17" Type="http://schemas.openxmlformats.org/officeDocument/2006/relationships/hyperlink" Target="http://de.wikipedia.org/wiki/Syntax" TargetMode="External"/><Relationship Id="rId25" Type="http://schemas.openxmlformats.org/officeDocument/2006/relationships/hyperlink" Target="http://de.wikipedia.org/wiki/Objektdatei" TargetMode="External"/><Relationship Id="rId2" Type="http://schemas.openxmlformats.org/officeDocument/2006/relationships/slide" Target="../slides/slide32.xml"/><Relationship Id="rId16" Type="http://schemas.openxmlformats.org/officeDocument/2006/relationships/hyperlink" Target="http://de.wikipedia.org/wiki/Kommentar_(Programmierung)" TargetMode="External"/><Relationship Id="rId20" Type="http://schemas.openxmlformats.org/officeDocument/2006/relationships/hyperlink" Target="http://de.wikipedia.org/wiki/Semantik" TargetMode="External"/><Relationship Id="rId29" Type="http://schemas.openxmlformats.org/officeDocument/2006/relationships/hyperlink" Target="http://de.wikipedia.org/wiki/Ausf%C3%BChrbares_Programm" TargetMode="External"/><Relationship Id="rId1" Type="http://schemas.openxmlformats.org/officeDocument/2006/relationships/notesMaster" Target="../notesMasters/notesMaster1.xml"/><Relationship Id="rId6" Type="http://schemas.openxmlformats.org/officeDocument/2006/relationships/hyperlink" Target="http://de.wikipedia.org/wiki/Trigraph" TargetMode="External"/><Relationship Id="rId11" Type="http://schemas.openxmlformats.org/officeDocument/2006/relationships/hyperlink" Target="http://de.wikipedia.org/wiki/Zahl" TargetMode="External"/><Relationship Id="rId24" Type="http://schemas.openxmlformats.org/officeDocument/2006/relationships/hyperlink" Target="http://de.wikipedia.org/wiki/Plattform_(Computer)" TargetMode="External"/><Relationship Id="rId5" Type="http://schemas.openxmlformats.org/officeDocument/2006/relationships/hyperlink" Target="http://de.wikipedia.org/wiki/Compiler" TargetMode="External"/><Relationship Id="rId15" Type="http://schemas.openxmlformats.org/officeDocument/2006/relationships/hyperlink" Target="http://de.wikipedia.org/wiki/Leerraum" TargetMode="External"/><Relationship Id="rId23" Type="http://schemas.openxmlformats.org/officeDocument/2006/relationships/hyperlink" Target="http://de.wikipedia.org/wiki/Zwischencode" TargetMode="External"/><Relationship Id="rId28" Type="http://schemas.openxmlformats.org/officeDocument/2006/relationships/hyperlink" Target="http://de.wikipedia.org/wiki/Programmbibliothek" TargetMode="External"/><Relationship Id="rId10" Type="http://schemas.openxmlformats.org/officeDocument/2006/relationships/hyperlink" Target="http://de.wikipedia.org/wiki/Schl%C3%BCsselwort_(Informatik)" TargetMode="External"/><Relationship Id="rId19" Type="http://schemas.openxmlformats.org/officeDocument/2006/relationships/hyperlink" Target="http://de.wikipedia.org/wiki/Syntaxfehler" TargetMode="External"/><Relationship Id="rId4" Type="http://schemas.openxmlformats.org/officeDocument/2006/relationships/hyperlink" Target="http://de.wikipedia.org/wiki/C_(Programmiersprache)" TargetMode="External"/><Relationship Id="rId9" Type="http://schemas.openxmlformats.org/officeDocument/2006/relationships/hyperlink" Target="http://de.wikipedia.org/wiki/Token_(Compilerbau)" TargetMode="External"/><Relationship Id="rId14" Type="http://schemas.openxmlformats.org/officeDocument/2006/relationships/hyperlink" Target="http://de.wikipedia.org/wiki/Screener_(Informatik)" TargetMode="External"/><Relationship Id="rId22" Type="http://schemas.openxmlformats.org/officeDocument/2006/relationships/hyperlink" Target="http://de.wikipedia.org/wiki/Quelltext" TargetMode="External"/><Relationship Id="rId27" Type="http://schemas.openxmlformats.org/officeDocument/2006/relationships/hyperlink" Target="http://de.wikipedia.org/wiki/Laufzeitbibliothe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spcBef>
                <a:spcPct val="50000"/>
              </a:spcBef>
              <a:buFont typeface="Arial" panose="020B0604020202020204" pitchFamily="34" charset="0"/>
              <a:buChar char="•"/>
            </a:pPr>
            <a:r>
              <a:rPr lang="de-DE" altLang="de-DE" sz="1800" dirty="0">
                <a:latin typeface="Arial" charset="0"/>
              </a:rPr>
              <a:t>1991: Projekt „Green“ (</a:t>
            </a:r>
            <a:r>
              <a:rPr lang="de-DE" altLang="de-DE" sz="1800" dirty="0" err="1">
                <a:latin typeface="Arial" charset="0"/>
              </a:rPr>
              <a:t>consumer</a:t>
            </a:r>
            <a:r>
              <a:rPr lang="de-DE" altLang="de-DE" sz="1800" dirty="0">
                <a:latin typeface="Arial" charset="0"/>
              </a:rPr>
              <a:t> </a:t>
            </a:r>
            <a:r>
              <a:rPr lang="de-DE" altLang="de-DE" sz="1800" dirty="0" err="1">
                <a:latin typeface="Arial" charset="0"/>
              </a:rPr>
              <a:t>electronics</a:t>
            </a:r>
            <a:r>
              <a:rPr lang="de-DE" altLang="de-DE" sz="1800" dirty="0">
                <a:latin typeface="Arial" charset="0"/>
              </a:rPr>
              <a:t>) bei Sun zunächst basierend auf C++, das sich aber im Hinblick auf Sicherheit, Portabilität und Zuverlässigkeit als unzureichend herausgestellt hatte</a:t>
            </a:r>
          </a:p>
          <a:p>
            <a:pPr>
              <a:spcBef>
                <a:spcPct val="50000"/>
              </a:spcBef>
            </a:pPr>
            <a:r>
              <a:rPr lang="de-DE" altLang="de-DE" sz="1800" dirty="0">
                <a:latin typeface="Arial" charset="0"/>
              </a:rPr>
              <a:t>	=&gt; Entwicklung einer eigenen Sprache „Oak“, später Java </a:t>
            </a:r>
          </a:p>
          <a:p>
            <a:pPr marL="285750" indent="-285750">
              <a:spcBef>
                <a:spcPct val="50000"/>
              </a:spcBef>
              <a:buFont typeface="Arial" panose="020B0604020202020204" pitchFamily="34" charset="0"/>
              <a:buChar char="•"/>
            </a:pPr>
            <a:r>
              <a:rPr lang="de-DE" altLang="de-DE" sz="1800" dirty="0">
                <a:latin typeface="Arial" charset="0"/>
              </a:rPr>
              <a:t>1994: Entwicklung des </a:t>
            </a:r>
            <a:r>
              <a:rPr lang="de-DE" altLang="de-DE" sz="1800" dirty="0" err="1">
                <a:latin typeface="Arial" charset="0"/>
              </a:rPr>
              <a:t>HotJava</a:t>
            </a:r>
            <a:r>
              <a:rPr lang="de-DE" altLang="de-DE" sz="1800" dirty="0">
                <a:latin typeface="Arial" charset="0"/>
              </a:rPr>
              <a:t>-Browsers (Java Applets)</a:t>
            </a:r>
          </a:p>
          <a:p>
            <a:pPr marL="285750" indent="-285750">
              <a:spcBef>
                <a:spcPct val="50000"/>
              </a:spcBef>
              <a:buFont typeface="Arial" panose="020B0604020202020204" pitchFamily="34" charset="0"/>
              <a:buChar char="•"/>
            </a:pPr>
            <a:r>
              <a:rPr lang="de-DE" altLang="de-DE" sz="1800" dirty="0">
                <a:latin typeface="Arial" charset="0"/>
              </a:rPr>
              <a:t>1995: offizielle Vorstellung von Java, Netscape lizenziert Java </a:t>
            </a:r>
          </a:p>
          <a:p>
            <a:pPr marL="285750" indent="-285750">
              <a:spcBef>
                <a:spcPct val="50000"/>
              </a:spcBef>
              <a:buFont typeface="Arial" panose="020B0604020202020204" pitchFamily="34" charset="0"/>
              <a:buChar char="•"/>
            </a:pPr>
            <a:r>
              <a:rPr lang="de-DE" altLang="de-DE" sz="1800" dirty="0">
                <a:latin typeface="Arial" charset="0"/>
              </a:rPr>
              <a:t>1996: Gründung von </a:t>
            </a:r>
            <a:r>
              <a:rPr lang="de-DE" altLang="de-DE" sz="1800" dirty="0" err="1">
                <a:latin typeface="Arial" charset="0"/>
              </a:rPr>
              <a:t>JavaSoft</a:t>
            </a:r>
            <a:r>
              <a:rPr lang="de-DE" altLang="de-DE" sz="1800" dirty="0">
                <a:latin typeface="Arial" charset="0"/>
              </a:rPr>
              <a:t> bei Sun, Release 1.0 des Java Development Kits (JDK)</a:t>
            </a:r>
          </a:p>
          <a:p>
            <a:pPr marL="285750" lvl="0" indent="-285750">
              <a:spcBef>
                <a:spcPct val="50000"/>
              </a:spcBef>
              <a:buFont typeface="Arial" panose="020B0604020202020204" pitchFamily="34" charset="0"/>
              <a:buChar char="•"/>
            </a:pPr>
            <a:r>
              <a:rPr lang="de-DE" altLang="de-DE" sz="1800" dirty="0">
                <a:latin typeface="Arial" charset="0"/>
              </a:rPr>
              <a:t>1997: JDK 1.1</a:t>
            </a:r>
          </a:p>
          <a:p>
            <a:pPr marL="285750" lvl="0" indent="-285750">
              <a:spcBef>
                <a:spcPct val="50000"/>
              </a:spcBef>
              <a:buFont typeface="Arial" panose="020B0604020202020204" pitchFamily="34" charset="0"/>
              <a:buChar char="•"/>
            </a:pPr>
            <a:r>
              <a:rPr lang="de-DE" altLang="de-DE" sz="1800" dirty="0">
                <a:latin typeface="Arial" charset="0"/>
              </a:rPr>
              <a:t>1998: JDK 1.2 = Java 2 </a:t>
            </a:r>
            <a:r>
              <a:rPr lang="de-DE" altLang="de-DE" sz="1800" dirty="0" err="1">
                <a:latin typeface="Arial" charset="0"/>
              </a:rPr>
              <a:t>Platform</a:t>
            </a:r>
            <a:endParaRPr lang="de-DE" altLang="de-DE" sz="1800" dirty="0">
              <a:latin typeface="Arial" charset="0"/>
            </a:endParaRPr>
          </a:p>
          <a:p>
            <a:pPr marL="285750" lvl="0" indent="-285750">
              <a:spcBef>
                <a:spcPct val="50000"/>
              </a:spcBef>
              <a:buFont typeface="Arial" panose="020B0604020202020204" pitchFamily="34" charset="0"/>
              <a:buChar char="•"/>
            </a:pPr>
            <a:r>
              <a:rPr lang="de-DE" altLang="de-DE" sz="1800" dirty="0">
                <a:latin typeface="Arial" charset="0"/>
              </a:rPr>
              <a:t>2000: JDK 1.3</a:t>
            </a:r>
          </a:p>
          <a:p>
            <a:pPr marL="285750" lvl="0" indent="-285750">
              <a:spcBef>
                <a:spcPct val="50000"/>
              </a:spcBef>
              <a:buFont typeface="Arial" panose="020B0604020202020204" pitchFamily="34" charset="0"/>
              <a:buChar char="•"/>
            </a:pPr>
            <a:r>
              <a:rPr lang="de-DE" altLang="de-DE" sz="1800" dirty="0">
                <a:latin typeface="Arial" charset="0"/>
              </a:rPr>
              <a:t>2002: SDK 1.4</a:t>
            </a:r>
          </a:p>
          <a:p>
            <a:pPr marL="285750" lvl="0" indent="-285750">
              <a:spcBef>
                <a:spcPct val="50000"/>
              </a:spcBef>
              <a:buFont typeface="Arial" panose="020B0604020202020204" pitchFamily="34" charset="0"/>
              <a:buChar char="•"/>
            </a:pPr>
            <a:r>
              <a:rPr lang="de-DE" altLang="de-DE" sz="1800" dirty="0">
                <a:latin typeface="Arial" charset="0"/>
              </a:rPr>
              <a:t>2004: JDK 5.0 = Version 1.5</a:t>
            </a:r>
          </a:p>
          <a:p>
            <a:pPr marL="285750" lvl="0" indent="-285750">
              <a:spcBef>
                <a:spcPct val="50000"/>
              </a:spcBef>
              <a:buFont typeface="Arial" panose="020B0604020202020204" pitchFamily="34" charset="0"/>
              <a:buChar char="•"/>
            </a:pPr>
            <a:r>
              <a:rPr lang="de-DE" altLang="de-DE" sz="1800" dirty="0">
                <a:latin typeface="Arial" charset="0"/>
              </a:rPr>
              <a:t>2006: JDK 6.0</a:t>
            </a:r>
          </a:p>
          <a:p>
            <a:pPr marL="285750" lvl="0" indent="-285750">
              <a:spcBef>
                <a:spcPct val="50000"/>
              </a:spcBef>
              <a:buFont typeface="Arial" panose="020B0604020202020204" pitchFamily="34" charset="0"/>
              <a:buChar char="•"/>
            </a:pPr>
            <a:r>
              <a:rPr lang="de-DE" altLang="de-DE" sz="1800" dirty="0">
                <a:latin typeface="Arial" charset="0"/>
              </a:rPr>
              <a:t>2012: JDK 7.0</a:t>
            </a:r>
          </a:p>
          <a:p>
            <a:pPr marL="285750" lvl="0" indent="-285750">
              <a:spcBef>
                <a:spcPct val="50000"/>
              </a:spcBef>
              <a:buFont typeface="Arial" panose="020B0604020202020204" pitchFamily="34" charset="0"/>
              <a:buChar char="•"/>
            </a:pPr>
            <a:r>
              <a:rPr lang="de-DE" altLang="de-DE" sz="1800" dirty="0">
                <a:latin typeface="Arial" charset="0"/>
              </a:rPr>
              <a:t>2014: JDK 8.0</a:t>
            </a:r>
          </a:p>
          <a:p>
            <a:pPr marL="285750" lvl="0" indent="-285750">
              <a:spcBef>
                <a:spcPct val="50000"/>
              </a:spcBef>
              <a:buFont typeface="Arial" panose="020B0604020202020204" pitchFamily="34" charset="0"/>
              <a:buChar char="•"/>
            </a:pPr>
            <a:r>
              <a:rPr lang="de-DE" altLang="de-DE" sz="1800" dirty="0">
                <a:latin typeface="Arial" charset="0"/>
              </a:rPr>
              <a:t>2017: JDK 9.0 (Start des 6 </a:t>
            </a:r>
            <a:r>
              <a:rPr lang="de-DE" altLang="de-DE" sz="1800" dirty="0" err="1">
                <a:latin typeface="Arial" charset="0"/>
              </a:rPr>
              <a:t>Monatsrythmus</a:t>
            </a:r>
            <a:r>
              <a:rPr lang="de-DE" altLang="de-DE" sz="1800" dirty="0">
                <a:latin typeface="Arial" charset="0"/>
              </a:rPr>
              <a:t>)</a:t>
            </a:r>
          </a:p>
          <a:p>
            <a:pPr marL="285750" lvl="0" indent="-285750">
              <a:spcBef>
                <a:spcPct val="50000"/>
              </a:spcBef>
              <a:buFont typeface="Arial" panose="020B0604020202020204" pitchFamily="34" charset="0"/>
              <a:buChar char="•"/>
            </a:pPr>
            <a:r>
              <a:rPr lang="de-DE" altLang="de-DE" sz="1800" dirty="0">
                <a:latin typeface="Arial" charset="0"/>
              </a:rPr>
              <a:t>2018 März: JDK 10</a:t>
            </a:r>
          </a:p>
          <a:p>
            <a:pPr marL="285750" lvl="0" indent="-285750">
              <a:spcBef>
                <a:spcPct val="50000"/>
              </a:spcBef>
              <a:buFont typeface="Arial" panose="020B0604020202020204" pitchFamily="34" charset="0"/>
              <a:buChar char="•"/>
            </a:pPr>
            <a:r>
              <a:rPr lang="de-DE" altLang="de-DE" sz="1800" dirty="0">
                <a:latin typeface="Arial" charset="0"/>
              </a:rPr>
              <a:t>2018 September: JDK 11 (geplant)</a:t>
            </a:r>
            <a:endParaRPr lang="de-DE" altLang="de-DE" dirty="0"/>
          </a:p>
          <a:p>
            <a:endParaRPr lang="de-DE" dirty="0"/>
          </a:p>
        </p:txBody>
      </p:sp>
      <p:sp>
        <p:nvSpPr>
          <p:cNvPr id="4" name="Foliennummernplatzhalter 3"/>
          <p:cNvSpPr>
            <a:spLocks noGrp="1"/>
          </p:cNvSpPr>
          <p:nvPr>
            <p:ph type="sldNum" sz="quarter" idx="10"/>
          </p:nvPr>
        </p:nvSpPr>
        <p:spPr/>
        <p:txBody>
          <a:bodyPr/>
          <a:lstStyle/>
          <a:p>
            <a:fld id="{849F27D7-6B8D-47C5-82E9-EFA38E4095D9}" type="slidenum">
              <a:rPr lang="de-DE" smtClean="0"/>
              <a:t>13</a:t>
            </a:fld>
            <a:endParaRPr lang="de-DE"/>
          </a:p>
        </p:txBody>
      </p:sp>
    </p:spTree>
    <p:extLst>
      <p:ext uri="{BB962C8B-B14F-4D97-AF65-F5344CB8AC3E}">
        <p14:creationId xmlns:p14="http://schemas.microsoft.com/office/powerpoint/2010/main" val="2566078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Korrektheit (richtige Ausgabe bei richtiger Eingabe)</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Effizienz (Umgang Ressourcen Zeit und Speicher)</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Zuverlässigkeit/Robustheit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Wartbarkeit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Bedienbarkeit</a:t>
            </a:r>
          </a:p>
        </p:txBody>
      </p:sp>
      <p:sp>
        <p:nvSpPr>
          <p:cNvPr id="4" name="Foliennummernplatzhalter 3"/>
          <p:cNvSpPr>
            <a:spLocks noGrp="1"/>
          </p:cNvSpPr>
          <p:nvPr>
            <p:ph type="sldNum" sz="quarter" idx="10"/>
          </p:nvPr>
        </p:nvSpPr>
        <p:spPr/>
        <p:txBody>
          <a:bodyPr/>
          <a:lstStyle/>
          <a:p>
            <a:fld id="{849F27D7-6B8D-47C5-82E9-EFA38E4095D9}" type="slidenum">
              <a:rPr lang="de-DE" smtClean="0"/>
              <a:t>15</a:t>
            </a:fld>
            <a:endParaRPr lang="de-DE"/>
          </a:p>
        </p:txBody>
      </p:sp>
    </p:spTree>
    <p:extLst>
      <p:ext uri="{BB962C8B-B14F-4D97-AF65-F5344CB8AC3E}">
        <p14:creationId xmlns:p14="http://schemas.microsoft.com/office/powerpoint/2010/main" val="33467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927100">
              <a:defRPr b="1">
                <a:solidFill>
                  <a:srgbClr val="FF0000"/>
                </a:solidFill>
                <a:latin typeface="Arial" charset="0"/>
              </a:defRPr>
            </a:lvl1pPr>
            <a:lvl2pPr marL="742950" indent="-285750" defTabSz="927100">
              <a:defRPr b="1">
                <a:solidFill>
                  <a:srgbClr val="FF0000"/>
                </a:solidFill>
                <a:latin typeface="Arial" charset="0"/>
              </a:defRPr>
            </a:lvl2pPr>
            <a:lvl3pPr marL="1143000" indent="-228600" defTabSz="927100">
              <a:defRPr b="1">
                <a:solidFill>
                  <a:srgbClr val="FF0000"/>
                </a:solidFill>
                <a:latin typeface="Arial" charset="0"/>
              </a:defRPr>
            </a:lvl3pPr>
            <a:lvl4pPr marL="1600200" indent="-228600" defTabSz="927100">
              <a:defRPr b="1">
                <a:solidFill>
                  <a:srgbClr val="FF0000"/>
                </a:solidFill>
                <a:latin typeface="Arial" charset="0"/>
              </a:defRPr>
            </a:lvl4pPr>
            <a:lvl5pPr marL="2057400" indent="-228600" defTabSz="927100">
              <a:defRPr b="1">
                <a:solidFill>
                  <a:srgbClr val="FF0000"/>
                </a:solidFill>
                <a:latin typeface="Arial" charset="0"/>
              </a:defRPr>
            </a:lvl5pPr>
            <a:lvl6pPr marL="2514600" indent="-228600" algn="ctr" defTabSz="927100" eaLnBrk="0" fontAlgn="base" hangingPunct="0">
              <a:spcBef>
                <a:spcPct val="50000"/>
              </a:spcBef>
              <a:spcAft>
                <a:spcPct val="0"/>
              </a:spcAft>
              <a:defRPr b="1">
                <a:solidFill>
                  <a:srgbClr val="FF0000"/>
                </a:solidFill>
                <a:latin typeface="Arial" charset="0"/>
              </a:defRPr>
            </a:lvl6pPr>
            <a:lvl7pPr marL="2971800" indent="-228600" algn="ctr" defTabSz="927100" eaLnBrk="0" fontAlgn="base" hangingPunct="0">
              <a:spcBef>
                <a:spcPct val="50000"/>
              </a:spcBef>
              <a:spcAft>
                <a:spcPct val="0"/>
              </a:spcAft>
              <a:defRPr b="1">
                <a:solidFill>
                  <a:srgbClr val="FF0000"/>
                </a:solidFill>
                <a:latin typeface="Arial" charset="0"/>
              </a:defRPr>
            </a:lvl7pPr>
            <a:lvl8pPr marL="3429000" indent="-228600" algn="ctr" defTabSz="927100" eaLnBrk="0" fontAlgn="base" hangingPunct="0">
              <a:spcBef>
                <a:spcPct val="50000"/>
              </a:spcBef>
              <a:spcAft>
                <a:spcPct val="0"/>
              </a:spcAft>
              <a:defRPr b="1">
                <a:solidFill>
                  <a:srgbClr val="FF0000"/>
                </a:solidFill>
                <a:latin typeface="Arial" charset="0"/>
              </a:defRPr>
            </a:lvl8pPr>
            <a:lvl9pPr marL="3886200" indent="-228600" algn="ctr" defTabSz="927100" eaLnBrk="0" fontAlgn="base" hangingPunct="0">
              <a:spcBef>
                <a:spcPct val="50000"/>
              </a:spcBef>
              <a:spcAft>
                <a:spcPct val="0"/>
              </a:spcAft>
              <a:defRPr b="1">
                <a:solidFill>
                  <a:srgbClr val="FF0000"/>
                </a:solidFill>
                <a:latin typeface="Arial" charset="0"/>
              </a:defRPr>
            </a:lvl9pPr>
          </a:lstStyle>
          <a:p>
            <a:fld id="{B3D78026-68B4-4F31-8300-0B4DCD1DA827}" type="slidenum">
              <a:rPr lang="de-DE" altLang="de-DE" b="0">
                <a:solidFill>
                  <a:schemeClr val="tx1"/>
                </a:solidFill>
                <a:latin typeface="Times New Roman" pitchFamily="18" charset="0"/>
              </a:rPr>
              <a:pPr/>
              <a:t>32</a:t>
            </a:fld>
            <a:endParaRPr lang="de-DE" altLang="de-DE" b="0">
              <a:solidFill>
                <a:schemeClr val="tx1"/>
              </a:solidFill>
              <a:latin typeface="Times New Roman"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r>
              <a:rPr lang="de-DE" altLang="de-DE" sz="1400"/>
              <a:t>Ein </a:t>
            </a:r>
            <a:r>
              <a:rPr lang="de-DE" altLang="de-DE" sz="1400" b="1"/>
              <a:t>Präprozessor</a:t>
            </a:r>
            <a:r>
              <a:rPr lang="de-DE" altLang="de-DE" sz="1400"/>
              <a:t> ist ein </a:t>
            </a:r>
            <a:r>
              <a:rPr lang="de-DE" altLang="de-DE" sz="1400">
                <a:hlinkClick r:id="rId3" tooltip="Computerprogramm"/>
              </a:rPr>
              <a:t>Computerprogramm</a:t>
            </a:r>
            <a:r>
              <a:rPr lang="de-DE" altLang="de-DE" sz="1400"/>
              <a:t>, das einen Eingabetext konvertiert und das Ergebnis ausgibt.</a:t>
            </a:r>
          </a:p>
          <a:p>
            <a:pPr eaLnBrk="1" hangingPunct="1"/>
            <a:endParaRPr lang="de-DE" altLang="de-DE" sz="1400"/>
          </a:p>
          <a:p>
            <a:pPr eaLnBrk="1" hangingPunct="1"/>
            <a:r>
              <a:rPr lang="de-DE" altLang="de-DE" sz="1400" u="sng"/>
              <a:t>Präprozessor der Sprache C:</a:t>
            </a:r>
          </a:p>
          <a:p>
            <a:pPr eaLnBrk="1" hangingPunct="1"/>
            <a:r>
              <a:rPr lang="de-DE" altLang="de-DE"/>
              <a:t>folgende Änderungen am Programmtext durch, bevor der eigentliche </a:t>
            </a:r>
            <a:r>
              <a:rPr lang="de-DE" altLang="de-DE">
                <a:hlinkClick r:id="rId4" tooltip="C (Programmiersprache)"/>
              </a:rPr>
              <a:t>C</a:t>
            </a:r>
            <a:r>
              <a:rPr lang="de-DE" altLang="de-DE"/>
              <a:t>-</a:t>
            </a:r>
            <a:r>
              <a:rPr lang="de-DE" altLang="de-DE">
                <a:hlinkClick r:id="rId5" tooltip="Compiler"/>
              </a:rPr>
              <a:t>Compiler</a:t>
            </a:r>
            <a:r>
              <a:rPr lang="de-DE" altLang="de-DE"/>
              <a:t> das Programm übersetzt:</a:t>
            </a:r>
          </a:p>
          <a:p>
            <a:pPr eaLnBrk="1" hangingPunct="1">
              <a:buFontTx/>
              <a:buChar char="•"/>
            </a:pPr>
            <a:r>
              <a:rPr lang="de-DE" altLang="de-DE"/>
              <a:t>Ersetzen von </a:t>
            </a:r>
            <a:r>
              <a:rPr lang="de-DE" altLang="de-DE">
                <a:hlinkClick r:id="rId6" tooltip="Trigraph"/>
              </a:rPr>
              <a:t>Trigraph</a:t>
            </a:r>
            <a:r>
              <a:rPr lang="de-DE" altLang="de-DE"/>
              <a:t>-Symbolen wie </a:t>
            </a:r>
            <a:r>
              <a:rPr lang="de-DE" altLang="de-DE">
                <a:latin typeface="Arial Unicode MS" pitchFamily="34" charset="-128"/>
              </a:rPr>
              <a:t>??=</a:t>
            </a:r>
            <a:r>
              <a:rPr lang="de-DE" altLang="de-DE"/>
              <a:t>, </a:t>
            </a:r>
            <a:r>
              <a:rPr lang="de-DE" altLang="de-DE">
                <a:latin typeface="Arial Unicode MS" pitchFamily="34" charset="-128"/>
              </a:rPr>
              <a:t>??(</a:t>
            </a:r>
            <a:r>
              <a:rPr lang="de-DE" altLang="de-DE"/>
              <a:t>, </a:t>
            </a:r>
            <a:r>
              <a:rPr lang="de-DE" altLang="de-DE">
                <a:latin typeface="Arial Unicode MS" pitchFamily="34" charset="-128"/>
              </a:rPr>
              <a:t>??)</a:t>
            </a:r>
            <a:r>
              <a:rPr lang="de-DE" altLang="de-DE"/>
              <a:t> durch Symbole wie </a:t>
            </a:r>
            <a:r>
              <a:rPr lang="de-DE" altLang="de-DE">
                <a:latin typeface="Arial Unicode MS" pitchFamily="34" charset="-128"/>
              </a:rPr>
              <a:t>#</a:t>
            </a:r>
            <a:r>
              <a:rPr lang="de-DE" altLang="de-DE"/>
              <a:t>,</a:t>
            </a:r>
            <a:r>
              <a:rPr lang="de-DE" altLang="de-DE">
                <a:latin typeface="Arial Unicode MS" pitchFamily="34" charset="-128"/>
              </a:rPr>
              <a:t>{</a:t>
            </a:r>
            <a:r>
              <a:rPr lang="de-DE" altLang="de-DE"/>
              <a:t>,</a:t>
            </a:r>
            <a:r>
              <a:rPr lang="de-DE" altLang="de-DE">
                <a:latin typeface="Arial Unicode MS" pitchFamily="34" charset="-128"/>
              </a:rPr>
              <a:t>}</a:t>
            </a:r>
            <a:r>
              <a:rPr lang="de-DE" altLang="de-DE"/>
              <a:t> </a:t>
            </a:r>
          </a:p>
          <a:p>
            <a:pPr eaLnBrk="1" hangingPunct="1">
              <a:buFontTx/>
              <a:buChar char="•"/>
            </a:pPr>
            <a:r>
              <a:rPr lang="de-DE" altLang="de-DE"/>
              <a:t>Ersetzen von Kommentartext durch Leerzeichen </a:t>
            </a:r>
          </a:p>
          <a:p>
            <a:pPr eaLnBrk="1" hangingPunct="1">
              <a:buFontTx/>
              <a:buChar char="•"/>
            </a:pPr>
            <a:r>
              <a:rPr lang="de-DE" altLang="de-DE"/>
              <a:t>Ersetzen von vordefinierten oder über </a:t>
            </a:r>
            <a:r>
              <a:rPr lang="de-DE" altLang="de-DE" b="1"/>
              <a:t>#define</a:t>
            </a:r>
            <a:r>
              <a:rPr lang="de-DE" altLang="de-DE"/>
              <a:t> definierten </a:t>
            </a:r>
            <a:r>
              <a:rPr lang="de-DE" altLang="de-DE">
                <a:hlinkClick r:id="rId7" tooltip="Makro"/>
              </a:rPr>
              <a:t>Makros</a:t>
            </a:r>
            <a:r>
              <a:rPr lang="de-DE" altLang="de-DE"/>
              <a:t>  (z.b. #define PI 3.141592f)</a:t>
            </a:r>
          </a:p>
          <a:p>
            <a:pPr eaLnBrk="1" hangingPunct="1">
              <a:buFontTx/>
              <a:buChar char="•"/>
            </a:pPr>
            <a:r>
              <a:rPr lang="de-DE" altLang="de-DE"/>
              <a:t>Bedingte Übersetzung von Zeilen, die zwischen </a:t>
            </a:r>
            <a:r>
              <a:rPr lang="de-DE" altLang="de-DE" b="1"/>
              <a:t>#if</a:t>
            </a:r>
            <a:r>
              <a:rPr lang="de-DE" altLang="de-DE"/>
              <a:t>, </a:t>
            </a:r>
            <a:r>
              <a:rPr lang="de-DE" altLang="de-DE" b="1"/>
              <a:t>#ifdef</a:t>
            </a:r>
            <a:r>
              <a:rPr lang="de-DE" altLang="de-DE"/>
              <a:t>, </a:t>
            </a:r>
            <a:r>
              <a:rPr lang="de-DE" altLang="de-DE" b="1"/>
              <a:t>#ifndef</a:t>
            </a:r>
            <a:r>
              <a:rPr lang="de-DE" altLang="de-DE"/>
              <a:t> und </a:t>
            </a:r>
            <a:r>
              <a:rPr lang="de-DE" altLang="de-DE" b="1"/>
              <a:t>#endif</a:t>
            </a:r>
            <a:r>
              <a:rPr lang="de-DE" altLang="de-DE"/>
              <a:t> stehen, wobei #if auch mit Ausdrücken wie "==", "!=", "&gt;", "&lt;", ... umgehen kann </a:t>
            </a:r>
          </a:p>
          <a:p>
            <a:pPr eaLnBrk="1" hangingPunct="1">
              <a:buFontTx/>
              <a:buChar char="•"/>
            </a:pPr>
            <a:r>
              <a:rPr lang="de-DE" altLang="de-DE"/>
              <a:t>Definition von Makros über </a:t>
            </a:r>
            <a:r>
              <a:rPr lang="de-DE" altLang="de-DE" b="1"/>
              <a:t>#define</a:t>
            </a:r>
            <a:r>
              <a:rPr lang="de-DE" altLang="de-DE"/>
              <a:t> </a:t>
            </a:r>
          </a:p>
          <a:p>
            <a:pPr eaLnBrk="1" hangingPunct="1">
              <a:buFontTx/>
              <a:buChar char="•"/>
            </a:pPr>
            <a:r>
              <a:rPr lang="de-DE" altLang="de-DE"/>
              <a:t>Einfügen von Dateien über </a:t>
            </a:r>
            <a:r>
              <a:rPr lang="de-DE" altLang="de-DE" b="1"/>
              <a:t>#include</a:t>
            </a:r>
            <a:r>
              <a:rPr lang="de-DE" altLang="de-DE"/>
              <a:t> </a:t>
            </a:r>
          </a:p>
          <a:p>
            <a:pPr eaLnBrk="1" hangingPunct="1"/>
            <a:endParaRPr lang="de-DE" altLang="de-DE"/>
          </a:p>
          <a:p>
            <a:pPr eaLnBrk="1" hangingPunct="1"/>
            <a:r>
              <a:rPr lang="de-DE" altLang="de-DE" b="1" u="sng"/>
              <a:t>Compiler:</a:t>
            </a:r>
          </a:p>
          <a:p>
            <a:pPr eaLnBrk="1" hangingPunct="1"/>
            <a:endParaRPr lang="de-DE" altLang="de-DE" b="1" u="sng"/>
          </a:p>
          <a:p>
            <a:pPr eaLnBrk="1" hangingPunct="1"/>
            <a:r>
              <a:rPr lang="de-DE" altLang="de-DE" b="1"/>
              <a:t>Frontend (auch „Analysephase“) </a:t>
            </a:r>
          </a:p>
          <a:p>
            <a:pPr eaLnBrk="1" hangingPunct="1"/>
            <a:r>
              <a:rPr lang="de-DE" altLang="de-DE"/>
              <a:t>Im Frontend wird der Code analysiert, strukturiert und auf Fehler geprüft. Es ist auch selbst wieder in Phasen gegliedert:</a:t>
            </a:r>
          </a:p>
          <a:p>
            <a:pPr eaLnBrk="1" hangingPunct="1"/>
            <a:r>
              <a:rPr lang="de-DE" altLang="de-DE" b="1"/>
              <a:t>	Lexikalische Analyse </a:t>
            </a:r>
          </a:p>
          <a:p>
            <a:pPr eaLnBrk="1" hangingPunct="1"/>
            <a:r>
              <a:rPr lang="de-DE" altLang="de-DE"/>
              <a:t>	Die </a:t>
            </a:r>
            <a:r>
              <a:rPr lang="de-DE" altLang="de-DE">
                <a:hlinkClick r:id="rId8" tooltip="Lexik"/>
              </a:rPr>
              <a:t>lexikalische</a:t>
            </a:r>
            <a:r>
              <a:rPr lang="de-DE" altLang="de-DE"/>
              <a:t> Analyse zerteilt den eingelesenen Quelltext in zusammengehörende </a:t>
            </a:r>
            <a:r>
              <a:rPr lang="de-DE" altLang="de-DE" i="1">
                <a:hlinkClick r:id="rId9" tooltip="Token (Compilerbau)"/>
              </a:rPr>
              <a:t>Token</a:t>
            </a:r>
            <a:r>
              <a:rPr lang="de-DE" altLang="de-DE"/>
              <a:t> verschiedener Klassen, z. B. </a:t>
            </a:r>
            <a:r>
              <a:rPr lang="de-DE" altLang="de-DE">
                <a:hlinkClick r:id="rId10" tooltip="Schlüsselwort (Informatik)"/>
              </a:rPr>
              <a:t>Schlüsselwörter</a:t>
            </a:r>
            <a:r>
              <a:rPr lang="de-DE" altLang="de-DE"/>
              <a:t>, Bezeichner, </a:t>
            </a:r>
            <a:r>
              <a:rPr lang="de-DE" altLang="de-DE">
                <a:hlinkClick r:id="rId11" tooltip="Zahl"/>
              </a:rPr>
              <a:t>Zahlen</a:t>
            </a:r>
            <a:r>
              <a:rPr lang="de-DE" altLang="de-DE"/>
              <a:t> 	und </a:t>
            </a:r>
            <a:r>
              <a:rPr lang="de-DE" altLang="de-DE">
                <a:hlinkClick r:id="rId12" tooltip="Operator (Mathematik)"/>
              </a:rPr>
              <a:t>Operatoren</a:t>
            </a:r>
            <a:r>
              <a:rPr lang="de-DE" altLang="de-DE"/>
              <a:t>. Dieser Teil des Compilers heißt </a:t>
            </a:r>
            <a:r>
              <a:rPr lang="de-DE" altLang="de-DE" i="1">
                <a:hlinkClick r:id="rId13" tooltip="Lexikalischer Scanner"/>
              </a:rPr>
              <a:t>Scanner</a:t>
            </a:r>
            <a:r>
              <a:rPr lang="de-DE" altLang="de-DE"/>
              <a:t> oder </a:t>
            </a:r>
            <a:r>
              <a:rPr lang="de-DE" altLang="de-DE">
                <a:hlinkClick r:id="rId13" tooltip="Lexikalischer Scanner"/>
              </a:rPr>
              <a:t>Lexer</a:t>
            </a:r>
            <a:r>
              <a:rPr lang="de-DE" altLang="de-DE"/>
              <a:t>.</a:t>
            </a:r>
          </a:p>
          <a:p>
            <a:pPr eaLnBrk="1" hangingPunct="1"/>
            <a:r>
              <a:rPr lang="de-DE" altLang="de-DE"/>
              <a:t>	Ein Scanner benutzt gelegentlich einen separaten </a:t>
            </a:r>
            <a:r>
              <a:rPr lang="de-DE" altLang="de-DE">
                <a:hlinkClick r:id="rId14" tooltip="Screener (Informatik)"/>
              </a:rPr>
              <a:t>Screener</a:t>
            </a:r>
            <a:r>
              <a:rPr lang="de-DE" altLang="de-DE"/>
              <a:t>, um Whitespace (</a:t>
            </a:r>
            <a:r>
              <a:rPr lang="de-DE" altLang="de-DE">
                <a:hlinkClick r:id="rId15" tooltip="Leerraum"/>
              </a:rPr>
              <a:t>Leerraum</a:t>
            </a:r>
            <a:r>
              <a:rPr lang="de-DE" altLang="de-DE"/>
              <a:t>, also Leerzeichen, Tabulatorzeichen, Zeilenenden, usw.) und 	</a:t>
            </a:r>
            <a:r>
              <a:rPr lang="de-DE" altLang="de-DE">
                <a:hlinkClick r:id="rId16" tooltip="Kommentar (Programmierung)"/>
              </a:rPr>
              <a:t>Kommentare</a:t>
            </a:r>
            <a:r>
              <a:rPr lang="de-DE" altLang="de-DE"/>
              <a:t> zu überspringen.</a:t>
            </a:r>
          </a:p>
          <a:p>
            <a:pPr eaLnBrk="1" hangingPunct="1"/>
            <a:r>
              <a:rPr lang="de-DE" altLang="de-DE" b="1"/>
              <a:t>	Syntaktische Analyse </a:t>
            </a:r>
          </a:p>
          <a:p>
            <a:pPr eaLnBrk="1" hangingPunct="1"/>
            <a:r>
              <a:rPr lang="de-DE" altLang="de-DE"/>
              <a:t>	Die syntaktische Analyse überprüft, ob der eingelesene Quellcode ein korrektes Programm der zu übersetzenden Quellsprache ist, d. h., der </a:t>
            </a:r>
            <a:r>
              <a:rPr lang="de-DE" altLang="de-DE">
                <a:hlinkClick r:id="rId17" tooltip="Syntax"/>
              </a:rPr>
              <a:t>Syntax</a:t>
            </a:r>
            <a:r>
              <a:rPr lang="de-DE" altLang="de-DE"/>
              <a:t> 	(Grammatik) der Quellsprache entspricht. Dieser Teil wird auch als </a:t>
            </a:r>
            <a:r>
              <a:rPr lang="de-DE" altLang="de-DE">
                <a:hlinkClick r:id="rId18" tooltip="Parser"/>
              </a:rPr>
              <a:t>Parser</a:t>
            </a:r>
            <a:r>
              <a:rPr lang="de-DE" altLang="de-DE"/>
              <a:t> bezeichnet. Falls der Quellcode nicht zur Grammatik der Quellsprache passt, gibt 	der Parser einen </a:t>
            </a:r>
            <a:r>
              <a:rPr lang="de-DE" altLang="de-DE">
                <a:hlinkClick r:id="rId19" tooltip="Syntaxfehler"/>
              </a:rPr>
              <a:t>Syntaxfehler</a:t>
            </a:r>
            <a:r>
              <a:rPr lang="de-DE" altLang="de-DE"/>
              <a:t> aus.</a:t>
            </a:r>
          </a:p>
          <a:p>
            <a:pPr eaLnBrk="1" hangingPunct="1"/>
            <a:r>
              <a:rPr lang="de-DE" altLang="de-DE" b="1"/>
              <a:t>	Semantische Analyse </a:t>
            </a:r>
          </a:p>
          <a:p>
            <a:pPr eaLnBrk="1" hangingPunct="1"/>
            <a:r>
              <a:rPr lang="de-DE" altLang="de-DE"/>
              <a:t>	Die semantische Analyse überprüft die statische </a:t>
            </a:r>
            <a:r>
              <a:rPr lang="de-DE" altLang="de-DE">
                <a:hlinkClick r:id="rId20" tooltip="Semantik"/>
              </a:rPr>
              <a:t>Semantik</a:t>
            </a:r>
            <a:r>
              <a:rPr lang="de-DE" altLang="de-DE"/>
              <a:t>, also über die syntaktische Analyse hinausgehende Bedingungen an das Programm. Zum Beispiel 	muss eine Variable in der Regel deklariert worden sein, bevor sie verwendet wird, und Zuweisungen müssen mit kompatiblen (verträglichen) </a:t>
            </a:r>
            <a:r>
              <a:rPr lang="de-DE" altLang="de-DE">
                <a:hlinkClick r:id="rId21" tooltip="Datentyp"/>
              </a:rPr>
              <a:t>Datentypen</a:t>
            </a:r>
            <a:r>
              <a:rPr lang="de-DE" altLang="de-DE"/>
              <a:t> 	erfolgen. </a:t>
            </a:r>
          </a:p>
          <a:p>
            <a:pPr eaLnBrk="1" hangingPunct="1"/>
            <a:endParaRPr lang="de-DE" altLang="de-DE"/>
          </a:p>
          <a:p>
            <a:pPr eaLnBrk="1" hangingPunct="1"/>
            <a:r>
              <a:rPr lang="de-DE" altLang="de-DE" b="1"/>
              <a:t>Backend (auch „Synthesephase“) </a:t>
            </a:r>
          </a:p>
          <a:p>
            <a:pPr eaLnBrk="1" hangingPunct="1"/>
            <a:r>
              <a:rPr lang="de-DE" altLang="de-DE"/>
              <a:t>Das Backend erzeugt aus dem Ergebnis vom Frontend den </a:t>
            </a:r>
            <a:r>
              <a:rPr lang="de-DE" altLang="de-DE">
                <a:hlinkClick r:id="rId22" tooltip="Quelltext"/>
              </a:rPr>
              <a:t>Programmcode</a:t>
            </a:r>
            <a:r>
              <a:rPr lang="de-DE" altLang="de-DE"/>
              <a:t> der Zielsprache.</a:t>
            </a:r>
          </a:p>
          <a:p>
            <a:pPr lvl="2" eaLnBrk="1" hangingPunct="1"/>
            <a:r>
              <a:rPr lang="de-DE" altLang="de-DE" b="1"/>
              <a:t>	Zwischencodeerzeugung </a:t>
            </a:r>
          </a:p>
          <a:p>
            <a:pPr lvl="2" eaLnBrk="1" hangingPunct="1"/>
            <a:r>
              <a:rPr lang="de-DE" altLang="de-DE" b="1"/>
              <a:t>	</a:t>
            </a:r>
            <a:r>
              <a:rPr lang="de-DE" altLang="de-DE"/>
              <a:t>Viele moderne Compiler erzeugen aus dem Syntaxbaum einen </a:t>
            </a:r>
            <a:r>
              <a:rPr lang="de-DE" altLang="de-DE">
                <a:hlinkClick r:id="rId23" tooltip="Zwischencode"/>
              </a:rPr>
              <a:t>Zwischencode</a:t>
            </a:r>
            <a:r>
              <a:rPr lang="de-DE" altLang="de-DE"/>
              <a:t>, der schon relativ maschinennah sein kann und führen auf diesem Zwischencode 	z. B. Programmoptimierungen durch. Das bietet sich besonders bei Compilern an, die mehrere Quellsprachen oder verschiedene </a:t>
            </a:r>
            <a:r>
              <a:rPr lang="de-DE" altLang="de-DE">
                <a:hlinkClick r:id="rId24" tooltip="Plattform (Computer)"/>
              </a:rPr>
              <a:t>Zielplattformen</a:t>
            </a:r>
            <a:r>
              <a:rPr lang="de-DE" altLang="de-DE"/>
              <a:t> unterstützen. 	Hier kann der Zwischencode auch ein Austauschformat sein.</a:t>
            </a:r>
          </a:p>
          <a:p>
            <a:pPr eaLnBrk="1" hangingPunct="1"/>
            <a:r>
              <a:rPr lang="de-DE" altLang="de-DE" b="1"/>
              <a:t>	Programmoptimierung </a:t>
            </a:r>
          </a:p>
          <a:p>
            <a:pPr eaLnBrk="1" hangingPunct="1"/>
            <a:r>
              <a:rPr lang="de-DE" altLang="de-DE" b="1"/>
              <a:t>	</a:t>
            </a:r>
            <a:r>
              <a:rPr lang="de-DE" altLang="de-DE"/>
              <a:t>Der Zwischencode ist Basis vieler Programmoptimierungen. Siehe </a:t>
            </a:r>
            <a:r>
              <a:rPr lang="de-DE" altLang="de-DE">
                <a:hlinkClick r:id="" action="ppaction://noaction"/>
              </a:rPr>
              <a:t>Programmoptimierung</a:t>
            </a:r>
            <a:r>
              <a:rPr lang="de-DE" altLang="de-DE"/>
              <a:t>.</a:t>
            </a:r>
          </a:p>
          <a:p>
            <a:pPr eaLnBrk="1" hangingPunct="1"/>
            <a:r>
              <a:rPr lang="de-DE" altLang="de-DE" b="1"/>
              <a:t>	Codegenerierung </a:t>
            </a:r>
          </a:p>
          <a:p>
            <a:pPr eaLnBrk="1" hangingPunct="1"/>
            <a:r>
              <a:rPr lang="de-DE" altLang="de-DE" b="1"/>
              <a:t>	</a:t>
            </a:r>
            <a:r>
              <a:rPr lang="de-DE" altLang="de-DE"/>
              <a:t>Bei der Codegenerierung wird der Programmcode der Zielsprache erzeugt. Falls die Zielsprache eine Maschinensprache ist, kann das Ergebnis direkt ein 	ausführbares Programm sein oder eine sogenannte </a:t>
            </a:r>
            <a:r>
              <a:rPr lang="de-DE" altLang="de-DE">
                <a:hlinkClick r:id="rId25" tooltip="Objektdatei"/>
              </a:rPr>
              <a:t>Objektdatei</a:t>
            </a:r>
            <a:r>
              <a:rPr lang="de-DE" altLang="de-DE"/>
              <a:t>, die durch das </a:t>
            </a:r>
            <a:r>
              <a:rPr lang="de-DE" altLang="de-DE">
                <a:hlinkClick r:id="rId26" tooltip="Linker (Computerprogramm)"/>
              </a:rPr>
              <a:t>Linken</a:t>
            </a:r>
            <a:r>
              <a:rPr lang="de-DE" altLang="de-DE"/>
              <a:t> mit der </a:t>
            </a:r>
            <a:r>
              <a:rPr lang="de-DE" altLang="de-DE">
                <a:hlinkClick r:id="rId27" tooltip="Laufzeitbibliothek"/>
              </a:rPr>
              <a:t>Laufzeitbibliothek</a:t>
            </a:r>
            <a:r>
              <a:rPr lang="de-DE" altLang="de-DE"/>
              <a:t> und evtl. weiteren Objektdateien zu einer 	</a:t>
            </a:r>
            <a:r>
              <a:rPr lang="de-DE" altLang="de-DE">
                <a:hlinkClick r:id="rId28" tooltip="Programmbibliothek"/>
              </a:rPr>
              <a:t>Bibliothek</a:t>
            </a:r>
            <a:r>
              <a:rPr lang="de-DE" altLang="de-DE"/>
              <a:t> oder einem </a:t>
            </a:r>
            <a:r>
              <a:rPr lang="de-DE" altLang="de-DE">
                <a:hlinkClick r:id="rId29" tooltip="Ausführbares Programm"/>
              </a:rPr>
              <a:t>ausführbaren Programm</a:t>
            </a:r>
            <a:r>
              <a:rPr lang="de-DE" altLang="de-DE"/>
              <a:t> führt.</a:t>
            </a:r>
          </a:p>
          <a:p>
            <a:pPr eaLnBrk="1" hangingPunct="1"/>
            <a:endParaRPr lang="de-DE" altLang="de-DE"/>
          </a:p>
          <a:p>
            <a:pPr eaLnBrk="1" hangingPunct="1"/>
            <a:r>
              <a:rPr lang="de-DE" altLang="de-DE" b="1" u="sng"/>
              <a:t>Linker:</a:t>
            </a:r>
          </a:p>
          <a:p>
            <a:pPr eaLnBrk="1" hangingPunct="1"/>
            <a:r>
              <a:rPr lang="de-DE" altLang="de-DE"/>
              <a:t>Unter einem </a:t>
            </a:r>
            <a:r>
              <a:rPr lang="de-DE" altLang="de-DE" b="1"/>
              <a:t>Linker</a:t>
            </a:r>
            <a:r>
              <a:rPr lang="de-DE" altLang="de-DE"/>
              <a:t> oder </a:t>
            </a:r>
            <a:r>
              <a:rPr lang="de-DE" altLang="de-DE" b="1"/>
              <a:t>Binder</a:t>
            </a:r>
            <a:r>
              <a:rPr lang="de-DE" altLang="de-DE"/>
              <a:t> (auch: „Bindelader“) versteht man ein </a:t>
            </a:r>
            <a:r>
              <a:rPr lang="de-DE" altLang="de-DE">
                <a:hlinkClick r:id="rId3" tooltip="Computerprogramm"/>
              </a:rPr>
              <a:t>Programm</a:t>
            </a:r>
            <a:r>
              <a:rPr lang="de-DE" altLang="de-DE"/>
              <a:t>, das einzelne Programmmodule zu einem ausführbaren Programm zusammenstellt (verbindet).</a:t>
            </a:r>
          </a:p>
          <a:p>
            <a:pPr eaLnBrk="1" hangingPunct="1"/>
            <a:r>
              <a:rPr lang="de-DE" altLang="de-DE"/>
              <a:t>Die meisten Programme enthalten Bestandteile oder Module, die in anderen Programmen Verwendung finden können. Mehrere kompilierte Module mit Funktionen (so genannte </a:t>
            </a:r>
            <a:r>
              <a:rPr lang="de-DE" altLang="de-DE" i="1"/>
              <a:t>Objektdateien</a:t>
            </a:r>
            <a:r>
              <a:rPr lang="de-DE" altLang="de-DE"/>
              <a:t>) können zu Funktionsbibliotheken (</a:t>
            </a:r>
            <a:r>
              <a:rPr lang="de-DE" altLang="de-DE" i="1">
                <a:hlinkClick r:id="rId28" tooltip="Programmbibliothek"/>
              </a:rPr>
              <a:t>Programmbibliotheken</a:t>
            </a:r>
            <a:r>
              <a:rPr lang="de-DE" altLang="de-DE"/>
              <a:t>) zusammengefasst werden. Der Code wird vom Linker zum Hauptprogramm hinzugefügt, falls die entsprechende Funktion benötigt wird.</a:t>
            </a:r>
          </a:p>
          <a:p>
            <a:pPr eaLnBrk="1" hangingPunct="1"/>
            <a:endParaRPr lang="de-DE" altLang="de-DE"/>
          </a:p>
        </p:txBody>
      </p:sp>
    </p:spTree>
    <p:extLst>
      <p:ext uri="{BB962C8B-B14F-4D97-AF65-F5344CB8AC3E}">
        <p14:creationId xmlns:p14="http://schemas.microsoft.com/office/powerpoint/2010/main" val="267891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5" name="Fußzeilenplatzhalter 4"/>
          <p:cNvSpPr>
            <a:spLocks noGrp="1"/>
          </p:cNvSpPr>
          <p:nvPr>
            <p:ph type="ftr" sz="quarter" idx="11"/>
          </p:nvPr>
        </p:nvSpPr>
        <p:spPr>
          <a:xfrm>
            <a:off x="0" y="327571"/>
            <a:ext cx="9144000" cy="365125"/>
          </a:xfrm>
          <a:prstGeom prst="rect">
            <a:avLst/>
          </a:prstGeom>
        </p:spPr>
        <p:txBody>
          <a:bodyPr/>
          <a:lstStyle>
            <a:lvl1pPr algn="ctr">
              <a:defRPr sz="1200" b="1">
                <a:solidFill>
                  <a:srgbClr val="CDCDCD"/>
                </a:solidFill>
                <a:latin typeface="Arial" panose="020B0604020202020204" pitchFamily="34" charset="0"/>
                <a:cs typeface="Arial" panose="020B0604020202020204" pitchFamily="34" charset="0"/>
              </a:defRPr>
            </a:lvl1pPr>
          </a:lstStyle>
          <a:p>
            <a:endParaRPr lang="de-DE" dirty="0"/>
          </a:p>
        </p:txBody>
      </p:sp>
      <p:sp>
        <p:nvSpPr>
          <p:cNvPr id="7" name="Titel 1"/>
          <p:cNvSpPr>
            <a:spLocks noGrp="1"/>
          </p:cNvSpPr>
          <p:nvPr>
            <p:ph type="title"/>
          </p:nvPr>
        </p:nvSpPr>
        <p:spPr>
          <a:xfrm>
            <a:off x="539552" y="4509120"/>
            <a:ext cx="8229600" cy="1143000"/>
          </a:xfrm>
          <a:prstGeom prst="rect">
            <a:avLst/>
          </a:prstGeom>
        </p:spPr>
        <p:txBody>
          <a:bodyPr/>
          <a:lstStyle>
            <a:lvl1pPr algn="r">
              <a:defRPr sz="3600" b="1">
                <a:solidFill>
                  <a:schemeClr val="bg1"/>
                </a:solidFill>
                <a:latin typeface="Arial" panose="020B0604020202020204" pitchFamily="34" charset="0"/>
                <a:cs typeface="Arial" panose="020B0604020202020204" pitchFamily="34" charset="0"/>
              </a:defRPr>
            </a:lvl1pPr>
          </a:lstStyle>
          <a:p>
            <a:r>
              <a:rPr lang="de-DE" dirty="0"/>
              <a:t>Titelmasterformat durch Klicken bearbeiten</a:t>
            </a:r>
          </a:p>
        </p:txBody>
      </p:sp>
    </p:spTree>
    <p:extLst>
      <p:ext uri="{BB962C8B-B14F-4D97-AF65-F5344CB8AC3E}">
        <p14:creationId xmlns:p14="http://schemas.microsoft.com/office/powerpoint/2010/main" val="386907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5" name="Textplatzhalter 7"/>
          <p:cNvSpPr>
            <a:spLocks noGrp="1"/>
          </p:cNvSpPr>
          <p:nvPr>
            <p:ph type="body" sz="quarter" idx="13"/>
          </p:nvPr>
        </p:nvSpPr>
        <p:spPr>
          <a:xfrm>
            <a:off x="2051720" y="1"/>
            <a:ext cx="5040559" cy="332656"/>
          </a:xfrm>
        </p:spPr>
        <p:txBody>
          <a:bodyPr>
            <a:noAutofit/>
          </a:bodyPr>
          <a:lstStyle>
            <a:lvl1pPr marL="0" indent="0" algn="ctr">
              <a:buNone/>
              <a:defRPr sz="1400" b="1">
                <a:solidFill>
                  <a:srgbClr val="CDCDCD"/>
                </a:solidFill>
              </a:defRPr>
            </a:lvl1pPr>
          </a:lstStyle>
          <a:p>
            <a:pPr lvl="0"/>
            <a:r>
              <a:rPr lang="de-DE" dirty="0"/>
              <a:t>Textmasterformat bearbeiten</a:t>
            </a:r>
          </a:p>
        </p:txBody>
      </p:sp>
      <p:sp>
        <p:nvSpPr>
          <p:cNvPr id="2" name="Fußzeilenplatzhalter 1"/>
          <p:cNvSpPr>
            <a:spLocks noGrp="1"/>
          </p:cNvSpPr>
          <p:nvPr>
            <p:ph type="ftr" sz="quarter" idx="14"/>
          </p:nvPr>
        </p:nvSpPr>
        <p:spPr/>
        <p:txBody>
          <a:bodyPr/>
          <a:lstStyle/>
          <a:p>
            <a:endParaRPr lang="de-DE" dirty="0"/>
          </a:p>
        </p:txBody>
      </p:sp>
      <p:sp>
        <p:nvSpPr>
          <p:cNvPr id="3" name="Foliennummernplatzhalter 2"/>
          <p:cNvSpPr>
            <a:spLocks noGrp="1"/>
          </p:cNvSpPr>
          <p:nvPr>
            <p:ph type="sldNum" sz="quarter" idx="15"/>
          </p:nvPr>
        </p:nvSpPr>
        <p:spPr>
          <a:xfrm>
            <a:off x="7694984" y="6597352"/>
            <a:ext cx="1269504" cy="289159"/>
          </a:xfrm>
          <a:prstGeom prst="rect">
            <a:avLst/>
          </a:prstGeom>
        </p:spPr>
        <p:txBody>
          <a:bodyPr/>
          <a:lstStyle/>
          <a:p>
            <a:fld id="{100B42D5-F436-4CBB-ADE2-3BAD53BA9B53}" type="slidenum">
              <a:rPr lang="de-DE" smtClean="0"/>
              <a:pPr/>
              <a:t>‹Nr.›</a:t>
            </a:fld>
            <a:endParaRPr lang="de-DE" dirty="0"/>
          </a:p>
        </p:txBody>
      </p:sp>
    </p:spTree>
    <p:extLst>
      <p:ext uri="{BB962C8B-B14F-4D97-AF65-F5344CB8AC3E}">
        <p14:creationId xmlns:p14="http://schemas.microsoft.com/office/powerpoint/2010/main" val="2992904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51520" y="528215"/>
            <a:ext cx="3213993" cy="1162050"/>
          </a:xfrm>
        </p:spPr>
        <p:txBody>
          <a:bodyPr anchor="b">
            <a:noAutofit/>
          </a:bodyPr>
          <a:lstStyle>
            <a:lvl1pPr algn="l">
              <a:defRPr sz="2000" b="1"/>
            </a:lvl1pPr>
          </a:lstStyle>
          <a:p>
            <a:r>
              <a:rPr lang="de-DE" dirty="0"/>
              <a:t>Titelmasterformat durch Klicken bearbeiten</a:t>
            </a:r>
          </a:p>
        </p:txBody>
      </p:sp>
      <p:sp>
        <p:nvSpPr>
          <p:cNvPr id="3" name="Inhaltsplatzhalter 2"/>
          <p:cNvSpPr>
            <a:spLocks noGrp="1"/>
          </p:cNvSpPr>
          <p:nvPr>
            <p:ph idx="1"/>
          </p:nvPr>
        </p:nvSpPr>
        <p:spPr>
          <a:xfrm>
            <a:off x="3575050" y="528215"/>
            <a:ext cx="5317430" cy="5853113"/>
          </a:xfrm>
          <a:effectLst>
            <a:outerShdw blurRad="50800" dist="50800" dir="5400000" algn="ctr" rotWithShape="0">
              <a:schemeClr val="tx1">
                <a:lumMod val="85000"/>
                <a:lumOff val="15000"/>
                <a:alpha val="40000"/>
              </a:schemeClr>
            </a:outerShdw>
          </a:effectLst>
        </p:spPr>
        <p:txBody>
          <a:bodyPr>
            <a:no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251520" y="1690265"/>
            <a:ext cx="3213993" cy="4691063"/>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8" name="Textplatzhalter 7"/>
          <p:cNvSpPr>
            <a:spLocks noGrp="1"/>
          </p:cNvSpPr>
          <p:nvPr>
            <p:ph type="body" sz="quarter" idx="13"/>
          </p:nvPr>
        </p:nvSpPr>
        <p:spPr>
          <a:xfrm>
            <a:off x="2051720" y="1"/>
            <a:ext cx="5040559" cy="332656"/>
          </a:xfrm>
        </p:spPr>
        <p:txBody>
          <a:bodyPr>
            <a:noAutofit/>
          </a:bodyPr>
          <a:lstStyle>
            <a:lvl1pPr marL="0" indent="0" algn="ctr">
              <a:buNone/>
              <a:defRPr sz="1400" b="1">
                <a:solidFill>
                  <a:srgbClr val="CDCDCD"/>
                </a:solidFill>
              </a:defRPr>
            </a:lvl1pPr>
          </a:lstStyle>
          <a:p>
            <a:pPr lvl="0"/>
            <a:r>
              <a:rPr lang="de-DE" dirty="0"/>
              <a:t>Textmasterformat bearbeiten</a:t>
            </a:r>
          </a:p>
        </p:txBody>
      </p:sp>
      <p:sp>
        <p:nvSpPr>
          <p:cNvPr id="5" name="Fußzeilenplatzhalter 4"/>
          <p:cNvSpPr>
            <a:spLocks noGrp="1"/>
          </p:cNvSpPr>
          <p:nvPr>
            <p:ph type="ftr" sz="quarter" idx="14"/>
          </p:nvPr>
        </p:nvSpPr>
        <p:spPr/>
        <p:txBody>
          <a:bodyPr/>
          <a:lstStyle/>
          <a:p>
            <a:endParaRPr lang="de-DE" dirty="0"/>
          </a:p>
        </p:txBody>
      </p:sp>
      <p:sp>
        <p:nvSpPr>
          <p:cNvPr id="6" name="Foliennummernplatzhalter 5"/>
          <p:cNvSpPr>
            <a:spLocks noGrp="1"/>
          </p:cNvSpPr>
          <p:nvPr>
            <p:ph type="sldNum" sz="quarter" idx="15"/>
          </p:nvPr>
        </p:nvSpPr>
        <p:spPr>
          <a:xfrm>
            <a:off x="7694984" y="6597352"/>
            <a:ext cx="1269504" cy="289159"/>
          </a:xfrm>
          <a:prstGeom prst="rect">
            <a:avLst/>
          </a:prstGeom>
        </p:spPr>
        <p:txBody>
          <a:bodyPr/>
          <a:lstStyle/>
          <a:p>
            <a:fld id="{100B42D5-F436-4CBB-ADE2-3BAD53BA9B53}" type="slidenum">
              <a:rPr lang="de-DE" smtClean="0"/>
              <a:pPr/>
              <a:t>‹Nr.›</a:t>
            </a:fld>
            <a:endParaRPr lang="de-DE" dirty="0"/>
          </a:p>
        </p:txBody>
      </p:sp>
    </p:spTree>
    <p:extLst>
      <p:ext uri="{BB962C8B-B14F-4D97-AF65-F5344CB8AC3E}">
        <p14:creationId xmlns:p14="http://schemas.microsoft.com/office/powerpoint/2010/main" val="1535031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736505"/>
            <a:ext cx="5486400" cy="566738"/>
          </a:xfrm>
        </p:spPr>
        <p:txBody>
          <a:bodyPr anchor="b">
            <a:noAutofit/>
          </a:bodyPr>
          <a:lstStyle>
            <a:lvl1pPr algn="l">
              <a:defRPr sz="2000" b="1"/>
            </a:lvl1pPr>
          </a:lstStyle>
          <a:p>
            <a:r>
              <a:rPr lang="de-DE" dirty="0"/>
              <a:t>Titelmasterformat durch Klicken bearbeiten</a:t>
            </a:r>
          </a:p>
        </p:txBody>
      </p:sp>
      <p:sp>
        <p:nvSpPr>
          <p:cNvPr id="3" name="Bildplatzhalter 2"/>
          <p:cNvSpPr>
            <a:spLocks noGrp="1"/>
          </p:cNvSpPr>
          <p:nvPr>
            <p:ph type="pic" idx="1"/>
          </p:nvPr>
        </p:nvSpPr>
        <p:spPr>
          <a:xfrm>
            <a:off x="1792288" y="548680"/>
            <a:ext cx="5486400" cy="4114800"/>
          </a:xfrm>
          <a:effectLst>
            <a:outerShdw blurRad="50800" dist="50800" dir="5400000" algn="ctr" rotWithShape="0">
              <a:schemeClr val="tx1">
                <a:lumMod val="85000"/>
                <a:lumOff val="15000"/>
                <a:alpha val="40000"/>
              </a:scheme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03243"/>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8" name="Textplatzhalter 7"/>
          <p:cNvSpPr>
            <a:spLocks noGrp="1"/>
          </p:cNvSpPr>
          <p:nvPr>
            <p:ph type="body" sz="quarter" idx="13"/>
          </p:nvPr>
        </p:nvSpPr>
        <p:spPr>
          <a:xfrm>
            <a:off x="2051720" y="1"/>
            <a:ext cx="5040559" cy="332656"/>
          </a:xfrm>
        </p:spPr>
        <p:txBody>
          <a:bodyPr>
            <a:noAutofit/>
          </a:bodyPr>
          <a:lstStyle>
            <a:lvl1pPr marL="0" indent="0" algn="ctr">
              <a:buNone/>
              <a:defRPr sz="1400" b="1">
                <a:solidFill>
                  <a:srgbClr val="CDCDCD"/>
                </a:solidFill>
              </a:defRPr>
            </a:lvl1pPr>
          </a:lstStyle>
          <a:p>
            <a:pPr lvl="0"/>
            <a:r>
              <a:rPr lang="de-DE" dirty="0"/>
              <a:t>Textmasterformat bearbeiten</a:t>
            </a:r>
          </a:p>
        </p:txBody>
      </p:sp>
      <p:sp>
        <p:nvSpPr>
          <p:cNvPr id="5" name="Fußzeilenplatzhalter 4"/>
          <p:cNvSpPr>
            <a:spLocks noGrp="1"/>
          </p:cNvSpPr>
          <p:nvPr>
            <p:ph type="ftr" sz="quarter" idx="14"/>
          </p:nvPr>
        </p:nvSpPr>
        <p:spPr/>
        <p:txBody>
          <a:bodyPr/>
          <a:lstStyle/>
          <a:p>
            <a:endParaRPr lang="de-DE" dirty="0"/>
          </a:p>
        </p:txBody>
      </p:sp>
      <p:sp>
        <p:nvSpPr>
          <p:cNvPr id="6" name="Foliennummernplatzhalter 5"/>
          <p:cNvSpPr>
            <a:spLocks noGrp="1"/>
          </p:cNvSpPr>
          <p:nvPr>
            <p:ph type="sldNum" sz="quarter" idx="15"/>
          </p:nvPr>
        </p:nvSpPr>
        <p:spPr>
          <a:xfrm>
            <a:off x="7694984" y="6597352"/>
            <a:ext cx="1269504" cy="289159"/>
          </a:xfrm>
          <a:prstGeom prst="rect">
            <a:avLst/>
          </a:prstGeom>
        </p:spPr>
        <p:txBody>
          <a:bodyPr/>
          <a:lstStyle/>
          <a:p>
            <a:fld id="{100B42D5-F436-4CBB-ADE2-3BAD53BA9B53}" type="slidenum">
              <a:rPr lang="de-DE" smtClean="0"/>
              <a:pPr/>
              <a:t>‹Nr.›</a:t>
            </a:fld>
            <a:endParaRPr lang="de-DE" dirty="0"/>
          </a:p>
        </p:txBody>
      </p:sp>
    </p:spTree>
    <p:extLst>
      <p:ext uri="{BB962C8B-B14F-4D97-AF65-F5344CB8AC3E}">
        <p14:creationId xmlns:p14="http://schemas.microsoft.com/office/powerpoint/2010/main" val="3470564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457200" y="1600200"/>
            <a:ext cx="8229600" cy="4525963"/>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716724445"/>
      </p:ext>
    </p:extLst>
  </p:cSld>
  <p:clrMapOvr>
    <a:masterClrMapping/>
  </p:clrMapOvr>
  <p:transition>
    <p:cut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1_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414158"/>
      </p:ext>
    </p:extLst>
  </p:cSld>
  <p:clrMapOvr>
    <a:masterClrMapping/>
  </p:clrMapOvr>
  <p:transition>
    <p:cut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TSBw">
    <p:spTree>
      <p:nvGrpSpPr>
        <p:cNvPr id="1" name=""/>
        <p:cNvGrpSpPr/>
        <p:nvPr/>
      </p:nvGrpSpPr>
      <p:grpSpPr>
        <a:xfrm>
          <a:off x="0" y="0"/>
          <a:ext cx="0" cy="0"/>
          <a:chOff x="0" y="0"/>
          <a:chExt cx="0" cy="0"/>
        </a:xfrm>
      </p:grpSpPr>
      <p:sp>
        <p:nvSpPr>
          <p:cNvPr id="3" name="Titel 1"/>
          <p:cNvSpPr>
            <a:spLocks noGrp="1"/>
          </p:cNvSpPr>
          <p:nvPr>
            <p:ph type="title"/>
          </p:nvPr>
        </p:nvSpPr>
        <p:spPr>
          <a:xfrm>
            <a:off x="539552" y="4509120"/>
            <a:ext cx="8229600" cy="1143000"/>
          </a:xfrm>
          <a:prstGeom prst="rect">
            <a:avLst/>
          </a:prstGeom>
        </p:spPr>
        <p:txBody>
          <a:bodyPr/>
          <a:lstStyle>
            <a:lvl1pPr algn="r">
              <a:defRPr sz="3600" b="1">
                <a:solidFill>
                  <a:schemeClr val="bg1"/>
                </a:solidFill>
                <a:latin typeface="Arial" panose="020B0604020202020204" pitchFamily="34" charset="0"/>
                <a:cs typeface="Arial" panose="020B0604020202020204" pitchFamily="34" charset="0"/>
              </a:defRPr>
            </a:lvl1pPr>
          </a:lstStyle>
          <a:p>
            <a:r>
              <a:rPr lang="de-DE" dirty="0"/>
              <a:t>Titelmasterformat durch Klicken bearbeiten</a:t>
            </a:r>
          </a:p>
        </p:txBody>
      </p:sp>
      <p:sp>
        <p:nvSpPr>
          <p:cNvPr id="4" name="Fußzeilenplatzhalter 4"/>
          <p:cNvSpPr>
            <a:spLocks noGrp="1"/>
          </p:cNvSpPr>
          <p:nvPr>
            <p:ph type="ftr" sz="quarter" idx="11"/>
          </p:nvPr>
        </p:nvSpPr>
        <p:spPr>
          <a:xfrm>
            <a:off x="0" y="327571"/>
            <a:ext cx="9144000" cy="365125"/>
          </a:xfrm>
          <a:prstGeom prst="rect">
            <a:avLst/>
          </a:prstGeom>
        </p:spPr>
        <p:txBody>
          <a:bodyPr/>
          <a:lstStyle>
            <a:lvl1pPr algn="ctr">
              <a:defRPr sz="1200" b="1">
                <a:solidFill>
                  <a:srgbClr val="CDCDCD"/>
                </a:solidFill>
                <a:latin typeface="Arial" panose="020B0604020202020204" pitchFamily="34" charset="0"/>
                <a:cs typeface="Arial" panose="020B0604020202020204" pitchFamily="34" charset="0"/>
              </a:defRPr>
            </a:lvl1pPr>
          </a:lstStyle>
          <a:p>
            <a:endParaRPr lang="de-DE" dirty="0"/>
          </a:p>
        </p:txBody>
      </p:sp>
      <p:sp>
        <p:nvSpPr>
          <p:cNvPr id="5" name="Textfeld 4"/>
          <p:cNvSpPr txBox="1"/>
          <p:nvPr userDrawn="1"/>
        </p:nvSpPr>
        <p:spPr>
          <a:xfrm>
            <a:off x="2411760" y="1412775"/>
            <a:ext cx="5472609" cy="830997"/>
          </a:xfrm>
          <a:prstGeom prst="rect">
            <a:avLst/>
          </a:prstGeom>
          <a:noFill/>
        </p:spPr>
        <p:txBody>
          <a:bodyPr wrap="square" rtlCol="0">
            <a:spAutoFit/>
          </a:bodyPr>
          <a:lstStyle/>
          <a:p>
            <a:pPr algn="r"/>
            <a:r>
              <a:rPr lang="de-DE" sz="2400" b="1" dirty="0">
                <a:solidFill>
                  <a:srgbClr val="CDCDCD"/>
                </a:solidFill>
              </a:rPr>
              <a:t>Schule Informationstechnik</a:t>
            </a:r>
            <a:r>
              <a:rPr lang="de-DE" sz="2400" b="1" baseline="0" dirty="0">
                <a:solidFill>
                  <a:srgbClr val="CDCDCD"/>
                </a:solidFill>
              </a:rPr>
              <a:t> </a:t>
            </a:r>
            <a:br>
              <a:rPr lang="de-DE" sz="2400" b="1" baseline="0" dirty="0">
                <a:solidFill>
                  <a:srgbClr val="CDCDCD"/>
                </a:solidFill>
              </a:rPr>
            </a:br>
            <a:r>
              <a:rPr lang="de-DE" sz="2400" b="1" baseline="0" dirty="0">
                <a:solidFill>
                  <a:srgbClr val="CDCDCD"/>
                </a:solidFill>
              </a:rPr>
              <a:t>der Bundeswehr</a:t>
            </a:r>
            <a:endParaRPr lang="de-DE" sz="2400" b="1" dirty="0">
              <a:solidFill>
                <a:srgbClr val="CDCDCD"/>
              </a:solidFill>
            </a:endParaRPr>
          </a:p>
        </p:txBody>
      </p:sp>
      <p:pic>
        <p:nvPicPr>
          <p:cNvPr id="6" name="Picture 343" descr="Wappen-FüUstgSB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23832" y="1393726"/>
            <a:ext cx="749523" cy="938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929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TSBw mit Namen">
    <p:spTree>
      <p:nvGrpSpPr>
        <p:cNvPr id="1" name=""/>
        <p:cNvGrpSpPr/>
        <p:nvPr/>
      </p:nvGrpSpPr>
      <p:grpSpPr>
        <a:xfrm>
          <a:off x="0" y="0"/>
          <a:ext cx="0" cy="0"/>
          <a:chOff x="0" y="0"/>
          <a:chExt cx="0" cy="0"/>
        </a:xfrm>
      </p:grpSpPr>
      <p:sp>
        <p:nvSpPr>
          <p:cNvPr id="2" name="Titel 1"/>
          <p:cNvSpPr>
            <a:spLocks noGrp="1"/>
          </p:cNvSpPr>
          <p:nvPr>
            <p:ph type="title"/>
          </p:nvPr>
        </p:nvSpPr>
        <p:spPr>
          <a:xfrm>
            <a:off x="539552" y="4509120"/>
            <a:ext cx="8229600" cy="1143000"/>
          </a:xfrm>
          <a:prstGeom prst="rect">
            <a:avLst/>
          </a:prstGeom>
        </p:spPr>
        <p:txBody>
          <a:bodyPr/>
          <a:lstStyle>
            <a:lvl1pPr algn="r">
              <a:defRPr sz="3600" b="1">
                <a:solidFill>
                  <a:schemeClr val="bg1"/>
                </a:solidFill>
                <a:latin typeface="Arial" panose="020B0604020202020204" pitchFamily="34" charset="0"/>
                <a:cs typeface="Arial" panose="020B0604020202020204" pitchFamily="34" charset="0"/>
              </a:defRPr>
            </a:lvl1pPr>
          </a:lstStyle>
          <a:p>
            <a:r>
              <a:rPr lang="de-DE" dirty="0"/>
              <a:t>Titelmasterformat durch Klicken bearbeiten</a:t>
            </a:r>
          </a:p>
        </p:txBody>
      </p:sp>
      <p:sp>
        <p:nvSpPr>
          <p:cNvPr id="3" name="Fußzeilenplatzhalter 4"/>
          <p:cNvSpPr>
            <a:spLocks noGrp="1"/>
          </p:cNvSpPr>
          <p:nvPr>
            <p:ph type="ftr" sz="quarter" idx="11"/>
          </p:nvPr>
        </p:nvSpPr>
        <p:spPr>
          <a:xfrm>
            <a:off x="0" y="327571"/>
            <a:ext cx="9144000" cy="365125"/>
          </a:xfrm>
          <a:prstGeom prst="rect">
            <a:avLst/>
          </a:prstGeom>
        </p:spPr>
        <p:txBody>
          <a:bodyPr/>
          <a:lstStyle>
            <a:lvl1pPr algn="ctr">
              <a:defRPr sz="1200" b="1">
                <a:solidFill>
                  <a:srgbClr val="CDCDCD"/>
                </a:solidFill>
                <a:latin typeface="Arial" panose="020B0604020202020204" pitchFamily="34" charset="0"/>
                <a:cs typeface="Arial" panose="020B0604020202020204" pitchFamily="34" charset="0"/>
              </a:defRPr>
            </a:lvl1pPr>
          </a:lstStyle>
          <a:p>
            <a:endParaRPr lang="de-DE" dirty="0"/>
          </a:p>
        </p:txBody>
      </p:sp>
      <p:sp>
        <p:nvSpPr>
          <p:cNvPr id="4" name="Textfeld 3"/>
          <p:cNvSpPr txBox="1"/>
          <p:nvPr userDrawn="1"/>
        </p:nvSpPr>
        <p:spPr>
          <a:xfrm>
            <a:off x="2411760" y="1412775"/>
            <a:ext cx="5472609" cy="830997"/>
          </a:xfrm>
          <a:prstGeom prst="rect">
            <a:avLst/>
          </a:prstGeom>
          <a:noFill/>
        </p:spPr>
        <p:txBody>
          <a:bodyPr wrap="square" rtlCol="0">
            <a:spAutoFit/>
          </a:bodyPr>
          <a:lstStyle/>
          <a:p>
            <a:pPr algn="r"/>
            <a:r>
              <a:rPr lang="de-DE" sz="2400" b="1" dirty="0">
                <a:solidFill>
                  <a:srgbClr val="CDCDCD"/>
                </a:solidFill>
              </a:rPr>
              <a:t>Schule Informationstechnik</a:t>
            </a:r>
            <a:r>
              <a:rPr lang="de-DE" sz="2400" b="1" baseline="0" dirty="0">
                <a:solidFill>
                  <a:srgbClr val="CDCDCD"/>
                </a:solidFill>
              </a:rPr>
              <a:t> </a:t>
            </a:r>
            <a:br>
              <a:rPr lang="de-DE" sz="2400" b="1" baseline="0" dirty="0">
                <a:solidFill>
                  <a:srgbClr val="CDCDCD"/>
                </a:solidFill>
              </a:rPr>
            </a:br>
            <a:r>
              <a:rPr lang="de-DE" sz="2400" b="1" baseline="0" dirty="0">
                <a:solidFill>
                  <a:srgbClr val="CDCDCD"/>
                </a:solidFill>
              </a:rPr>
              <a:t>der Bundeswehr</a:t>
            </a:r>
            <a:endParaRPr lang="de-DE" sz="2400" b="1" dirty="0">
              <a:solidFill>
                <a:srgbClr val="CDCDCD"/>
              </a:solidFill>
            </a:endParaRPr>
          </a:p>
        </p:txBody>
      </p:sp>
      <p:pic>
        <p:nvPicPr>
          <p:cNvPr id="5" name="Picture 343" descr="Wappen-FüUstgSBw"/>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923832" y="1393726"/>
            <a:ext cx="749523" cy="938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platzhalter 7"/>
          <p:cNvSpPr>
            <a:spLocks noGrp="1"/>
          </p:cNvSpPr>
          <p:nvPr>
            <p:ph type="body" sz="quarter" idx="10" hasCustomPrompt="1"/>
            <p:custDataLst>
              <p:tags r:id="rId1"/>
            </p:custDataLst>
          </p:nvPr>
        </p:nvSpPr>
        <p:spPr>
          <a:xfrm>
            <a:off x="4067944" y="2564907"/>
            <a:ext cx="4680000" cy="360037"/>
          </a:xfrm>
          <a:prstGeom prst="rect">
            <a:avLst/>
          </a:prstGeom>
        </p:spPr>
        <p:txBody>
          <a:bodyPr/>
          <a:lstStyle>
            <a:lvl1pPr marL="0" indent="0" algn="r">
              <a:buNone/>
              <a:defRPr sz="1800" baseline="0">
                <a:solidFill>
                  <a:srgbClr val="CDCDCD"/>
                </a:solidFill>
                <a:latin typeface="Arial" panose="020B0604020202020204" pitchFamily="34" charset="0"/>
                <a:cs typeface="Arial" panose="020B0604020202020204" pitchFamily="34" charset="0"/>
              </a:defRPr>
            </a:lvl1pPr>
          </a:lstStyle>
          <a:p>
            <a:pPr lvl="0"/>
            <a:r>
              <a:rPr lang="de-DE" dirty="0"/>
              <a:t>Dienstgrad Vorname Nachname</a:t>
            </a:r>
          </a:p>
        </p:txBody>
      </p:sp>
      <p:sp>
        <p:nvSpPr>
          <p:cNvPr id="7" name="Textplatzhalter 7"/>
          <p:cNvSpPr>
            <a:spLocks noGrp="1"/>
          </p:cNvSpPr>
          <p:nvPr>
            <p:ph type="body" sz="quarter" idx="14" hasCustomPrompt="1"/>
            <p:custDataLst>
              <p:tags r:id="rId2"/>
            </p:custDataLst>
          </p:nvPr>
        </p:nvSpPr>
        <p:spPr>
          <a:xfrm>
            <a:off x="4067944" y="2996954"/>
            <a:ext cx="4680000" cy="360038"/>
          </a:xfrm>
          <a:prstGeom prst="rect">
            <a:avLst/>
          </a:prstGeom>
        </p:spPr>
        <p:txBody>
          <a:bodyPr/>
          <a:lstStyle>
            <a:lvl1pPr marL="0" indent="0" algn="r">
              <a:buNone/>
              <a:defRPr sz="1800" baseline="0">
                <a:solidFill>
                  <a:srgbClr val="CDCDCD"/>
                </a:solidFill>
                <a:latin typeface="Arial" panose="020B0604020202020204" pitchFamily="34" charset="0"/>
                <a:cs typeface="Arial" panose="020B0604020202020204" pitchFamily="34" charset="0"/>
              </a:defRPr>
            </a:lvl1pPr>
          </a:lstStyle>
          <a:p>
            <a:pPr lvl="0"/>
            <a:r>
              <a:rPr lang="de-DE" dirty="0"/>
              <a:t>Funktion / Fachbereich</a:t>
            </a:r>
          </a:p>
        </p:txBody>
      </p:sp>
      <p:sp>
        <p:nvSpPr>
          <p:cNvPr id="8" name="Textplatzhalter 7"/>
          <p:cNvSpPr>
            <a:spLocks noGrp="1"/>
          </p:cNvSpPr>
          <p:nvPr>
            <p:ph type="body" sz="quarter" idx="15" hasCustomPrompt="1"/>
            <p:custDataLst>
              <p:tags r:id="rId3"/>
            </p:custDataLst>
          </p:nvPr>
        </p:nvSpPr>
        <p:spPr>
          <a:xfrm>
            <a:off x="4067944" y="3429000"/>
            <a:ext cx="4680000" cy="360040"/>
          </a:xfrm>
          <a:prstGeom prst="rect">
            <a:avLst/>
          </a:prstGeom>
        </p:spPr>
        <p:txBody>
          <a:bodyPr/>
          <a:lstStyle>
            <a:lvl1pPr marL="0" indent="0" algn="r">
              <a:buNone/>
              <a:defRPr sz="1800" baseline="0">
                <a:solidFill>
                  <a:srgbClr val="CDCDCD"/>
                </a:solidFill>
                <a:latin typeface="Arial" panose="020B0604020202020204" pitchFamily="34" charset="0"/>
                <a:cs typeface="Arial" panose="020B0604020202020204" pitchFamily="34" charset="0"/>
              </a:defRPr>
            </a:lvl1pPr>
          </a:lstStyle>
          <a:p>
            <a:pPr lvl="0"/>
            <a:r>
              <a:rPr lang="de-DE" dirty="0"/>
              <a:t>Tag. Monat Jahr</a:t>
            </a:r>
          </a:p>
        </p:txBody>
      </p:sp>
    </p:spTree>
    <p:extLst>
      <p:ext uri="{BB962C8B-B14F-4D97-AF65-F5344CB8AC3E}">
        <p14:creationId xmlns:p14="http://schemas.microsoft.com/office/powerpoint/2010/main" val="1795265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51520" y="1988840"/>
            <a:ext cx="8640960" cy="1470025"/>
          </a:xfrm>
        </p:spPr>
        <p:txBody>
          <a:bodyPr>
            <a:noAutofit/>
          </a:bodyPr>
          <a:lstStyle/>
          <a:p>
            <a:r>
              <a:rPr lang="de-DE"/>
              <a:t>Titelmasterformat durch Klicken bearbeiten</a:t>
            </a:r>
          </a:p>
        </p:txBody>
      </p:sp>
      <p:sp>
        <p:nvSpPr>
          <p:cNvPr id="3" name="Untertitel 2"/>
          <p:cNvSpPr>
            <a:spLocks noGrp="1"/>
          </p:cNvSpPr>
          <p:nvPr>
            <p:ph type="subTitle" idx="1"/>
          </p:nvPr>
        </p:nvSpPr>
        <p:spPr>
          <a:xfrm>
            <a:off x="1371600" y="3744615"/>
            <a:ext cx="6400800" cy="1752600"/>
          </a:xfrm>
        </p:spPr>
        <p:txBody>
          <a:bodyPr>
            <a:noAutofit/>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8" name="Textplatzhalter 7"/>
          <p:cNvSpPr>
            <a:spLocks noGrp="1"/>
          </p:cNvSpPr>
          <p:nvPr>
            <p:ph type="body" sz="quarter" idx="13"/>
          </p:nvPr>
        </p:nvSpPr>
        <p:spPr>
          <a:xfrm>
            <a:off x="2051720" y="1"/>
            <a:ext cx="5040559" cy="332656"/>
          </a:xfrm>
        </p:spPr>
        <p:txBody>
          <a:bodyPr>
            <a:noAutofit/>
          </a:bodyPr>
          <a:lstStyle>
            <a:lvl1pPr marL="0" indent="0" algn="ctr">
              <a:buNone/>
              <a:defRPr sz="1400" b="1">
                <a:solidFill>
                  <a:srgbClr val="CDCDCD"/>
                </a:solidFill>
              </a:defRPr>
            </a:lvl1pPr>
          </a:lstStyle>
          <a:p>
            <a:pPr lvl="0"/>
            <a:r>
              <a:rPr lang="de-DE" dirty="0"/>
              <a:t>Textmasterformat bearbeiten</a:t>
            </a:r>
          </a:p>
        </p:txBody>
      </p:sp>
      <p:sp>
        <p:nvSpPr>
          <p:cNvPr id="4" name="Fußzeilenplatzhalter 3"/>
          <p:cNvSpPr>
            <a:spLocks noGrp="1"/>
          </p:cNvSpPr>
          <p:nvPr>
            <p:ph type="ftr" sz="quarter" idx="14"/>
          </p:nvPr>
        </p:nvSpPr>
        <p:spPr>
          <a:xfrm>
            <a:off x="2411760" y="6597352"/>
            <a:ext cx="4320480" cy="291600"/>
          </a:xfrm>
        </p:spPr>
        <p:txBody>
          <a:bodyPr/>
          <a:lstStyle/>
          <a:p>
            <a:endParaRPr lang="de-DE" dirty="0"/>
          </a:p>
        </p:txBody>
      </p:sp>
      <p:sp>
        <p:nvSpPr>
          <p:cNvPr id="5" name="Foliennummernplatzhalter 4"/>
          <p:cNvSpPr>
            <a:spLocks noGrp="1"/>
          </p:cNvSpPr>
          <p:nvPr>
            <p:ph type="sldNum" sz="quarter" idx="15"/>
          </p:nvPr>
        </p:nvSpPr>
        <p:spPr>
          <a:xfrm>
            <a:off x="7694984" y="6597352"/>
            <a:ext cx="1269504" cy="289159"/>
          </a:xfrm>
          <a:prstGeom prst="rect">
            <a:avLst/>
          </a:prstGeom>
        </p:spPr>
        <p:txBody>
          <a:bodyPr/>
          <a:lstStyle/>
          <a:p>
            <a:fld id="{100B42D5-F436-4CBB-ADE2-3BAD53BA9B53}" type="slidenum">
              <a:rPr lang="de-DE" smtClean="0"/>
              <a:pPr/>
              <a:t>‹Nr.›</a:t>
            </a:fld>
            <a:endParaRPr lang="de-DE" dirty="0"/>
          </a:p>
        </p:txBody>
      </p:sp>
    </p:spTree>
    <p:extLst>
      <p:ext uri="{BB962C8B-B14F-4D97-AF65-F5344CB8AC3E}">
        <p14:creationId xmlns:p14="http://schemas.microsoft.com/office/powerpoint/2010/main" val="270269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effectLst/>
        </p:spPr>
        <p:txBody>
          <a:bodyPr>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Textplatzhalter 7"/>
          <p:cNvSpPr>
            <a:spLocks noGrp="1"/>
          </p:cNvSpPr>
          <p:nvPr>
            <p:ph type="body" sz="quarter" idx="13"/>
          </p:nvPr>
        </p:nvSpPr>
        <p:spPr>
          <a:xfrm>
            <a:off x="2051720" y="1"/>
            <a:ext cx="5040559" cy="332656"/>
          </a:xfrm>
        </p:spPr>
        <p:txBody>
          <a:bodyPr>
            <a:noAutofit/>
          </a:bodyPr>
          <a:lstStyle>
            <a:lvl1pPr marL="0" indent="0" algn="ctr">
              <a:buNone/>
              <a:defRPr sz="1400" b="1">
                <a:solidFill>
                  <a:srgbClr val="CDCDCD"/>
                </a:solidFill>
              </a:defRPr>
            </a:lvl1pPr>
          </a:lstStyle>
          <a:p>
            <a:pPr lvl="0"/>
            <a:r>
              <a:rPr lang="de-DE" dirty="0"/>
              <a:t>Textmasterformat bearbeiten</a:t>
            </a:r>
          </a:p>
        </p:txBody>
      </p:sp>
      <p:sp>
        <p:nvSpPr>
          <p:cNvPr id="5" name="Fußzeilenplatzhalter 4"/>
          <p:cNvSpPr>
            <a:spLocks noGrp="1"/>
          </p:cNvSpPr>
          <p:nvPr>
            <p:ph type="ftr" sz="quarter" idx="14"/>
          </p:nvPr>
        </p:nvSpPr>
        <p:spPr/>
        <p:txBody>
          <a:bodyPr/>
          <a:lstStyle/>
          <a:p>
            <a:endParaRPr lang="de-DE" dirty="0"/>
          </a:p>
        </p:txBody>
      </p:sp>
      <p:sp>
        <p:nvSpPr>
          <p:cNvPr id="6" name="Foliennummernplatzhalter 5"/>
          <p:cNvSpPr>
            <a:spLocks noGrp="1"/>
          </p:cNvSpPr>
          <p:nvPr>
            <p:ph type="sldNum" sz="quarter" idx="15"/>
          </p:nvPr>
        </p:nvSpPr>
        <p:spPr>
          <a:xfrm>
            <a:off x="7694984" y="6597352"/>
            <a:ext cx="1269504" cy="289159"/>
          </a:xfrm>
          <a:prstGeom prst="rect">
            <a:avLst/>
          </a:prstGeom>
        </p:spPr>
        <p:txBody>
          <a:bodyPr/>
          <a:lstStyle/>
          <a:p>
            <a:fld id="{100B42D5-F436-4CBB-ADE2-3BAD53BA9B53}" type="slidenum">
              <a:rPr lang="de-DE" smtClean="0"/>
              <a:pPr/>
              <a:t>‹Nr.›</a:t>
            </a:fld>
            <a:endParaRPr lang="de-DE" dirty="0"/>
          </a:p>
        </p:txBody>
      </p:sp>
      <p:sp>
        <p:nvSpPr>
          <p:cNvPr id="2" name="Titel 1">
            <a:extLst>
              <a:ext uri="{FF2B5EF4-FFF2-40B4-BE49-F238E27FC236}">
                <a16:creationId xmlns:a16="http://schemas.microsoft.com/office/drawing/2014/main" id="{C171CA84-2835-4FCD-A52F-DE0F1B98B8B4}"/>
              </a:ext>
            </a:extLst>
          </p:cNvPr>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42636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51520" y="4137099"/>
            <a:ext cx="8640959" cy="1372953"/>
          </a:xfrm>
        </p:spPr>
        <p:txBody>
          <a:bodyPr anchor="t">
            <a:noAutofit/>
          </a:bodyPr>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251520" y="2636912"/>
            <a:ext cx="8640959" cy="1512168"/>
          </a:xfrm>
        </p:spPr>
        <p:txBody>
          <a:bodyPr anchor="b">
            <a:noAutofit/>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7" name="Textplatzhalter 7"/>
          <p:cNvSpPr>
            <a:spLocks noGrp="1"/>
          </p:cNvSpPr>
          <p:nvPr>
            <p:ph type="body" sz="quarter" idx="13"/>
          </p:nvPr>
        </p:nvSpPr>
        <p:spPr>
          <a:xfrm>
            <a:off x="2051720" y="1"/>
            <a:ext cx="5040559" cy="332656"/>
          </a:xfrm>
        </p:spPr>
        <p:txBody>
          <a:bodyPr>
            <a:noAutofit/>
          </a:bodyPr>
          <a:lstStyle>
            <a:lvl1pPr marL="0" indent="0" algn="ctr">
              <a:buNone/>
              <a:defRPr sz="1400" b="1">
                <a:solidFill>
                  <a:srgbClr val="CDCDCD"/>
                </a:solidFill>
              </a:defRPr>
            </a:lvl1pPr>
          </a:lstStyle>
          <a:p>
            <a:pPr lvl="0"/>
            <a:r>
              <a:rPr lang="de-DE" dirty="0"/>
              <a:t>Textmasterformat bearbeiten</a:t>
            </a:r>
          </a:p>
        </p:txBody>
      </p:sp>
      <p:sp>
        <p:nvSpPr>
          <p:cNvPr id="4" name="Fußzeilenplatzhalter 3"/>
          <p:cNvSpPr>
            <a:spLocks noGrp="1"/>
          </p:cNvSpPr>
          <p:nvPr>
            <p:ph type="ftr" sz="quarter" idx="14"/>
          </p:nvPr>
        </p:nvSpPr>
        <p:spPr/>
        <p:txBody>
          <a:bodyPr/>
          <a:lstStyle/>
          <a:p>
            <a:endParaRPr lang="de-DE" dirty="0"/>
          </a:p>
        </p:txBody>
      </p:sp>
      <p:sp>
        <p:nvSpPr>
          <p:cNvPr id="5" name="Foliennummernplatzhalter 4"/>
          <p:cNvSpPr>
            <a:spLocks noGrp="1"/>
          </p:cNvSpPr>
          <p:nvPr>
            <p:ph type="sldNum" sz="quarter" idx="15"/>
          </p:nvPr>
        </p:nvSpPr>
        <p:spPr>
          <a:xfrm>
            <a:off x="7694984" y="6597352"/>
            <a:ext cx="1269504" cy="289159"/>
          </a:xfrm>
          <a:prstGeom prst="rect">
            <a:avLst/>
          </a:prstGeom>
        </p:spPr>
        <p:txBody>
          <a:bodyPr/>
          <a:lstStyle/>
          <a:p>
            <a:fld id="{100B42D5-F436-4CBB-ADE2-3BAD53BA9B53}" type="slidenum">
              <a:rPr lang="de-DE" smtClean="0"/>
              <a:pPr/>
              <a:t>‹Nr.›</a:t>
            </a:fld>
            <a:endParaRPr lang="de-DE" dirty="0"/>
          </a:p>
        </p:txBody>
      </p:sp>
    </p:spTree>
    <p:extLst>
      <p:ext uri="{BB962C8B-B14F-4D97-AF65-F5344CB8AC3E}">
        <p14:creationId xmlns:p14="http://schemas.microsoft.com/office/powerpoint/2010/main" val="358315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a:t>Titelmasterformat durch Klicken bearbeiten</a:t>
            </a:r>
          </a:p>
        </p:txBody>
      </p:sp>
      <p:sp>
        <p:nvSpPr>
          <p:cNvPr id="3" name="Inhaltsplatzhalter 2"/>
          <p:cNvSpPr>
            <a:spLocks noGrp="1"/>
          </p:cNvSpPr>
          <p:nvPr>
            <p:ph sz="half" idx="1"/>
          </p:nvPr>
        </p:nvSpPr>
        <p:spPr>
          <a:xfrm>
            <a:off x="251520" y="1855365"/>
            <a:ext cx="4244280" cy="4525963"/>
          </a:xfrm>
          <a:effectLst/>
        </p:spPr>
        <p:txBody>
          <a:bodyPr>
            <a:noAutofit/>
          </a:bodyPr>
          <a:lstStyle>
            <a:lvl1pPr>
              <a:defRPr sz="2800">
                <a:effectLst/>
              </a:defRPr>
            </a:lvl1pPr>
            <a:lvl2pPr>
              <a:defRPr sz="2400">
                <a:effectLst/>
              </a:defRPr>
            </a:lvl2pPr>
            <a:lvl3pPr>
              <a:defRPr sz="2000">
                <a:effectLst/>
              </a:defRPr>
            </a:lvl3pPr>
            <a:lvl4pPr>
              <a:defRPr sz="1800">
                <a:effectLst/>
              </a:defRPr>
            </a:lvl4pPr>
            <a:lvl5pPr>
              <a:defRPr sz="1800">
                <a:effectLst/>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48200" y="1855365"/>
            <a:ext cx="4244280" cy="4525963"/>
          </a:xfrm>
          <a:effectLst/>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7"/>
          <p:cNvSpPr>
            <a:spLocks noGrp="1"/>
          </p:cNvSpPr>
          <p:nvPr>
            <p:ph type="body" sz="quarter" idx="13"/>
          </p:nvPr>
        </p:nvSpPr>
        <p:spPr>
          <a:xfrm>
            <a:off x="2051720" y="1"/>
            <a:ext cx="5040559" cy="332656"/>
          </a:xfrm>
        </p:spPr>
        <p:txBody>
          <a:bodyPr>
            <a:noAutofit/>
          </a:bodyPr>
          <a:lstStyle>
            <a:lvl1pPr marL="0" indent="0" algn="ctr">
              <a:buNone/>
              <a:defRPr sz="1400" b="1">
                <a:solidFill>
                  <a:srgbClr val="CDCDCD"/>
                </a:solidFill>
              </a:defRPr>
            </a:lvl1pPr>
          </a:lstStyle>
          <a:p>
            <a:pPr lvl="0"/>
            <a:r>
              <a:rPr lang="de-DE" dirty="0"/>
              <a:t>Textmasterformat bearbeiten</a:t>
            </a:r>
          </a:p>
        </p:txBody>
      </p:sp>
      <p:sp>
        <p:nvSpPr>
          <p:cNvPr id="5" name="Fußzeilenplatzhalter 4"/>
          <p:cNvSpPr>
            <a:spLocks noGrp="1"/>
          </p:cNvSpPr>
          <p:nvPr>
            <p:ph type="ftr" sz="quarter" idx="14"/>
          </p:nvPr>
        </p:nvSpPr>
        <p:spPr/>
        <p:txBody>
          <a:bodyPr/>
          <a:lstStyle/>
          <a:p>
            <a:endParaRPr lang="de-DE" dirty="0"/>
          </a:p>
        </p:txBody>
      </p:sp>
      <p:sp>
        <p:nvSpPr>
          <p:cNvPr id="6" name="Foliennummernplatzhalter 5"/>
          <p:cNvSpPr>
            <a:spLocks noGrp="1"/>
          </p:cNvSpPr>
          <p:nvPr>
            <p:ph type="sldNum" sz="quarter" idx="15"/>
          </p:nvPr>
        </p:nvSpPr>
        <p:spPr>
          <a:xfrm>
            <a:off x="7694984" y="6597352"/>
            <a:ext cx="1269504" cy="289159"/>
          </a:xfrm>
          <a:prstGeom prst="rect">
            <a:avLst/>
          </a:prstGeom>
        </p:spPr>
        <p:txBody>
          <a:bodyPr/>
          <a:lstStyle/>
          <a:p>
            <a:fld id="{100B42D5-F436-4CBB-ADE2-3BAD53BA9B53}" type="slidenum">
              <a:rPr lang="de-DE" smtClean="0"/>
              <a:pPr/>
              <a:t>‹Nr.›</a:t>
            </a:fld>
            <a:endParaRPr lang="de-DE" dirty="0"/>
          </a:p>
        </p:txBody>
      </p:sp>
    </p:spTree>
    <p:extLst>
      <p:ext uri="{BB962C8B-B14F-4D97-AF65-F5344CB8AC3E}">
        <p14:creationId xmlns:p14="http://schemas.microsoft.com/office/powerpoint/2010/main" val="3201263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49457" y="548680"/>
            <a:ext cx="8617767" cy="1126649"/>
          </a:xfrm>
        </p:spPr>
        <p:txBody>
          <a:bodyPr>
            <a:noAutofit/>
          </a:bodyPr>
          <a:lstStyle>
            <a:lvl1pPr>
              <a:defRPr/>
            </a:lvl1pPr>
          </a:lstStyle>
          <a:p>
            <a:r>
              <a:rPr lang="de-DE"/>
              <a:t>Titelmasterformat durch Klicken bearbeiten</a:t>
            </a:r>
          </a:p>
        </p:txBody>
      </p:sp>
      <p:sp>
        <p:nvSpPr>
          <p:cNvPr id="3" name="Textplatzhalter 2"/>
          <p:cNvSpPr>
            <a:spLocks noGrp="1"/>
          </p:cNvSpPr>
          <p:nvPr>
            <p:ph type="body" idx="1"/>
          </p:nvPr>
        </p:nvSpPr>
        <p:spPr>
          <a:xfrm>
            <a:off x="250503" y="1790278"/>
            <a:ext cx="4246885" cy="630610"/>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250503" y="2430040"/>
            <a:ext cx="4246885" cy="3894764"/>
          </a:xfrm>
          <a:effectLst>
            <a:outerShdw blurRad="50800" dist="50800" dir="5400000" algn="ctr" rotWithShape="0">
              <a:schemeClr val="tx1">
                <a:lumMod val="85000"/>
                <a:lumOff val="15000"/>
                <a:alpha val="40000"/>
              </a:schemeClr>
            </a:outerShdw>
          </a:effectLst>
        </p:spPr>
        <p:txBody>
          <a:bodyPr>
            <a:no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4644009" y="1790278"/>
            <a:ext cx="4248472" cy="630610"/>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4009" y="2430040"/>
            <a:ext cx="4248472" cy="3894764"/>
          </a:xfrm>
          <a:effectLst>
            <a:outerShdw blurRad="50800" dist="50800" dir="5400000" algn="ctr" rotWithShape="0">
              <a:schemeClr val="tx1">
                <a:lumMod val="85000"/>
                <a:lumOff val="15000"/>
                <a:alpha val="40000"/>
              </a:schemeClr>
            </a:outerShdw>
          </a:effectLst>
        </p:spPr>
        <p:txBody>
          <a:bodyPr>
            <a:no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Textplatzhalter 7"/>
          <p:cNvSpPr>
            <a:spLocks noGrp="1"/>
          </p:cNvSpPr>
          <p:nvPr>
            <p:ph type="body" sz="quarter" idx="13"/>
          </p:nvPr>
        </p:nvSpPr>
        <p:spPr>
          <a:xfrm>
            <a:off x="2051720" y="1"/>
            <a:ext cx="5040559" cy="332656"/>
          </a:xfrm>
        </p:spPr>
        <p:txBody>
          <a:bodyPr>
            <a:noAutofit/>
          </a:bodyPr>
          <a:lstStyle>
            <a:lvl1pPr marL="0" indent="0" algn="ctr">
              <a:buNone/>
              <a:defRPr sz="1400" b="1">
                <a:solidFill>
                  <a:srgbClr val="CDCDCD"/>
                </a:solidFill>
              </a:defRPr>
            </a:lvl1pPr>
          </a:lstStyle>
          <a:p>
            <a:pPr lvl="0"/>
            <a:r>
              <a:rPr lang="de-DE" dirty="0"/>
              <a:t>Textmasterformat bearbeiten</a:t>
            </a:r>
          </a:p>
        </p:txBody>
      </p:sp>
      <p:sp>
        <p:nvSpPr>
          <p:cNvPr id="7" name="Fußzeilenplatzhalter 6"/>
          <p:cNvSpPr>
            <a:spLocks noGrp="1"/>
          </p:cNvSpPr>
          <p:nvPr>
            <p:ph type="ftr" sz="quarter" idx="14"/>
          </p:nvPr>
        </p:nvSpPr>
        <p:spPr/>
        <p:txBody>
          <a:bodyPr/>
          <a:lstStyle/>
          <a:p>
            <a:endParaRPr lang="de-DE" dirty="0"/>
          </a:p>
        </p:txBody>
      </p:sp>
      <p:sp>
        <p:nvSpPr>
          <p:cNvPr id="8" name="Foliennummernplatzhalter 7"/>
          <p:cNvSpPr>
            <a:spLocks noGrp="1"/>
          </p:cNvSpPr>
          <p:nvPr>
            <p:ph type="sldNum" sz="quarter" idx="15"/>
          </p:nvPr>
        </p:nvSpPr>
        <p:spPr>
          <a:xfrm>
            <a:off x="7694984" y="6597352"/>
            <a:ext cx="1269504" cy="289159"/>
          </a:xfrm>
          <a:prstGeom prst="rect">
            <a:avLst/>
          </a:prstGeom>
        </p:spPr>
        <p:txBody>
          <a:bodyPr/>
          <a:lstStyle/>
          <a:p>
            <a:fld id="{100B42D5-F436-4CBB-ADE2-3BAD53BA9B53}" type="slidenum">
              <a:rPr lang="de-DE" smtClean="0"/>
              <a:pPr/>
              <a:t>‹Nr.›</a:t>
            </a:fld>
            <a:endParaRPr lang="de-DE" dirty="0"/>
          </a:p>
        </p:txBody>
      </p:sp>
    </p:spTree>
    <p:extLst>
      <p:ext uri="{BB962C8B-B14F-4D97-AF65-F5344CB8AC3E}">
        <p14:creationId xmlns:p14="http://schemas.microsoft.com/office/powerpoint/2010/main" val="3642176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6" name="Textplatzhalter 7"/>
          <p:cNvSpPr>
            <a:spLocks noGrp="1"/>
          </p:cNvSpPr>
          <p:nvPr>
            <p:ph type="body" sz="quarter" idx="13"/>
          </p:nvPr>
        </p:nvSpPr>
        <p:spPr>
          <a:xfrm>
            <a:off x="2051720" y="1"/>
            <a:ext cx="5040559" cy="332656"/>
          </a:xfrm>
        </p:spPr>
        <p:txBody>
          <a:bodyPr>
            <a:noAutofit/>
          </a:bodyPr>
          <a:lstStyle>
            <a:lvl1pPr marL="0" indent="0" algn="ctr">
              <a:buNone/>
              <a:defRPr sz="1400" b="1">
                <a:solidFill>
                  <a:srgbClr val="CDCDCD"/>
                </a:solidFill>
              </a:defRPr>
            </a:lvl1pPr>
          </a:lstStyle>
          <a:p>
            <a:pPr lvl="0"/>
            <a:r>
              <a:rPr lang="de-DE" dirty="0"/>
              <a:t>Textmasterformat bearbeiten</a:t>
            </a:r>
          </a:p>
        </p:txBody>
      </p:sp>
      <p:sp>
        <p:nvSpPr>
          <p:cNvPr id="3" name="Fußzeilenplatzhalter 2"/>
          <p:cNvSpPr>
            <a:spLocks noGrp="1"/>
          </p:cNvSpPr>
          <p:nvPr>
            <p:ph type="ftr" sz="quarter" idx="14"/>
          </p:nvPr>
        </p:nvSpPr>
        <p:spPr/>
        <p:txBody>
          <a:bodyPr/>
          <a:lstStyle/>
          <a:p>
            <a:endParaRPr lang="de-DE" dirty="0"/>
          </a:p>
        </p:txBody>
      </p:sp>
      <p:sp>
        <p:nvSpPr>
          <p:cNvPr id="4" name="Foliennummernplatzhalter 3"/>
          <p:cNvSpPr>
            <a:spLocks noGrp="1"/>
          </p:cNvSpPr>
          <p:nvPr>
            <p:ph type="sldNum" sz="quarter" idx="15"/>
          </p:nvPr>
        </p:nvSpPr>
        <p:spPr>
          <a:xfrm>
            <a:off x="7694984" y="6597352"/>
            <a:ext cx="1269504" cy="289159"/>
          </a:xfrm>
          <a:prstGeom prst="rect">
            <a:avLst/>
          </a:prstGeom>
        </p:spPr>
        <p:txBody>
          <a:bodyPr/>
          <a:lstStyle/>
          <a:p>
            <a:fld id="{100B42D5-F436-4CBB-ADE2-3BAD53BA9B53}" type="slidenum">
              <a:rPr lang="de-DE" smtClean="0"/>
              <a:pPr/>
              <a:t>‹Nr.›</a:t>
            </a:fld>
            <a:endParaRPr lang="de-DE" dirty="0"/>
          </a:p>
        </p:txBody>
      </p:sp>
    </p:spTree>
    <p:extLst>
      <p:ext uri="{BB962C8B-B14F-4D97-AF65-F5344CB8AC3E}">
        <p14:creationId xmlns:p14="http://schemas.microsoft.com/office/powerpoint/2010/main" val="149904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ags" Target="../tags/tag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ags" Target="../tags/tag7.xml"/><Relationship Id="rId18" Type="http://schemas.openxmlformats.org/officeDocument/2006/relationships/image" Target="../media/image5.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17" Type="http://schemas.openxmlformats.org/officeDocument/2006/relationships/image" Target="../media/image4.png"/><Relationship Id="rId2" Type="http://schemas.openxmlformats.org/officeDocument/2006/relationships/slideLayout" Target="../slideLayouts/slideLayout5.xml"/><Relationship Id="rId16"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ags" Target="../tags/tag9.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ine Ecke des Rechtecks schneiden 6"/>
          <p:cNvSpPr/>
          <p:nvPr userDrawn="1">
            <p:custDataLst>
              <p:tags r:id="rId5"/>
            </p:custDataLst>
          </p:nvPr>
        </p:nvSpPr>
        <p:spPr>
          <a:xfrm>
            <a:off x="206245" y="293100"/>
            <a:ext cx="8716584" cy="6328792"/>
          </a:xfrm>
          <a:prstGeom prst="snip1Rect">
            <a:avLst/>
          </a:prstGeom>
          <a:solidFill>
            <a:srgbClr val="333F48"/>
          </a:solidFill>
          <a:ln>
            <a:solidFill>
              <a:srgbClr val="FFA300"/>
            </a:solidFill>
          </a:ln>
        </p:spPr>
        <p:style>
          <a:lnRef idx="1">
            <a:schemeClr val="accent1"/>
          </a:lnRef>
          <a:fillRef idx="3">
            <a:schemeClr val="accent1"/>
          </a:fillRef>
          <a:effectRef idx="2">
            <a:schemeClr val="accent1"/>
          </a:effectRef>
          <a:fontRef idx="minor">
            <a:schemeClr val="lt1"/>
          </a:fontRef>
        </p:style>
        <p:txBody>
          <a:bodyPr rtlCol="0" anchor="ctr"/>
          <a:lstStyle/>
          <a:p>
            <a:pPr algn="r"/>
            <a:endParaRPr lang="de-DE" sz="4000" dirty="0">
              <a:solidFill>
                <a:srgbClr val="FFA300"/>
              </a:solidFill>
              <a:latin typeface="+mj-lt"/>
              <a:cs typeface="Arial"/>
            </a:endParaRPr>
          </a:p>
        </p:txBody>
      </p:sp>
      <p:pic>
        <p:nvPicPr>
          <p:cNvPr id="4" name="Grafik 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685859" y="6208305"/>
            <a:ext cx="240976" cy="245315"/>
          </a:xfrm>
          <a:prstGeom prst="rect">
            <a:avLst/>
          </a:prstGeom>
        </p:spPr>
      </p:pic>
      <p:grpSp>
        <p:nvGrpSpPr>
          <p:cNvPr id="6" name="Gruppieren 5"/>
          <p:cNvGrpSpPr/>
          <p:nvPr userDrawn="1"/>
        </p:nvGrpSpPr>
        <p:grpSpPr>
          <a:xfrm>
            <a:off x="6876256" y="6165304"/>
            <a:ext cx="1872208" cy="372409"/>
            <a:chOff x="107504" y="-5898"/>
            <a:chExt cx="1872208" cy="338554"/>
          </a:xfrm>
        </p:grpSpPr>
        <p:sp>
          <p:nvSpPr>
            <p:cNvPr id="8" name="Textfeld 7"/>
            <p:cNvSpPr txBox="1"/>
            <p:nvPr userDrawn="1">
              <p:custDataLst>
                <p:tags r:id="rId6"/>
              </p:custDataLst>
            </p:nvPr>
          </p:nvSpPr>
          <p:spPr>
            <a:xfrm>
              <a:off x="672944" y="-5898"/>
              <a:ext cx="1306768" cy="338554"/>
            </a:xfrm>
            <a:prstGeom prst="rect">
              <a:avLst/>
            </a:prstGeom>
            <a:noFill/>
          </p:spPr>
          <p:txBody>
            <a:bodyPr wrap="square" lIns="72000" rtlCol="0">
              <a:spAutoFit/>
            </a:bodyPr>
            <a:lstStyle/>
            <a:p>
              <a:pPr algn="l"/>
              <a:r>
                <a:rPr lang="de-DE" sz="800" b="1" dirty="0">
                  <a:solidFill>
                    <a:srgbClr val="FFA300"/>
                  </a:solidFill>
                  <a:latin typeface="Arial" panose="020B0604020202020204" pitchFamily="34" charset="0"/>
                  <a:ea typeface="Tahoma" panose="020B0604030504040204" pitchFamily="34" charset="0"/>
                  <a:cs typeface="Arial" panose="020B0604020202020204" pitchFamily="34" charset="0"/>
                </a:rPr>
                <a:t>CYBER</a:t>
              </a:r>
              <a:r>
                <a:rPr lang="de-DE" sz="800" b="0" dirty="0">
                  <a:solidFill>
                    <a:srgbClr val="FFA300"/>
                  </a:solidFill>
                  <a:latin typeface="Arial" panose="020B0604020202020204" pitchFamily="34" charset="0"/>
                  <a:ea typeface="Tahoma" panose="020B0604030504040204" pitchFamily="34" charset="0"/>
                  <a:cs typeface="Arial" panose="020B0604020202020204" pitchFamily="34" charset="0"/>
                </a:rPr>
                <a:t>-</a:t>
              </a:r>
              <a:r>
                <a:rPr lang="de-DE" sz="800" b="1" dirty="0">
                  <a:solidFill>
                    <a:srgbClr val="FFA300"/>
                  </a:solidFill>
                  <a:latin typeface="Arial" panose="020B0604020202020204" pitchFamily="34" charset="0"/>
                  <a:ea typeface="Tahoma" panose="020B0604030504040204" pitchFamily="34" charset="0"/>
                  <a:cs typeface="Arial" panose="020B0604020202020204" pitchFamily="34" charset="0"/>
                </a:rPr>
                <a:t> UND</a:t>
              </a:r>
            </a:p>
            <a:p>
              <a:pPr algn="l"/>
              <a:r>
                <a:rPr lang="de-DE" sz="800" b="1" dirty="0">
                  <a:solidFill>
                    <a:srgbClr val="FFA300"/>
                  </a:solidFill>
                  <a:latin typeface="Arial" panose="020B0604020202020204" pitchFamily="34" charset="0"/>
                  <a:ea typeface="Tahoma" panose="020B0604030504040204" pitchFamily="34" charset="0"/>
                  <a:cs typeface="Arial" panose="020B0604020202020204" pitchFamily="34" charset="0"/>
                </a:rPr>
                <a:t>INFORMATIONSRAUM</a:t>
              </a:r>
            </a:p>
          </p:txBody>
        </p:sp>
        <p:sp>
          <p:nvSpPr>
            <p:cNvPr id="10" name="Textfeld 9"/>
            <p:cNvSpPr txBox="1"/>
            <p:nvPr userDrawn="1">
              <p:custDataLst>
                <p:tags r:id="rId7"/>
              </p:custDataLst>
            </p:nvPr>
          </p:nvSpPr>
          <p:spPr>
            <a:xfrm>
              <a:off x="107504" y="4554"/>
              <a:ext cx="648072" cy="307777"/>
            </a:xfrm>
            <a:prstGeom prst="rect">
              <a:avLst/>
            </a:prstGeom>
            <a:noFill/>
          </p:spPr>
          <p:txBody>
            <a:bodyPr wrap="square" tIns="0" bIns="0" rtlCol="0">
              <a:spAutoFit/>
            </a:bodyPr>
            <a:lstStyle/>
            <a:p>
              <a:pPr algn="l"/>
              <a:r>
                <a:rPr lang="de-DE" sz="2000" b="1" dirty="0">
                  <a:solidFill>
                    <a:srgbClr val="FFA300"/>
                  </a:solidFill>
                  <a:latin typeface="Arial" panose="020B0604020202020204" pitchFamily="34" charset="0"/>
                  <a:ea typeface="Tahoma" panose="020B0604030504040204" pitchFamily="34" charset="0"/>
                  <a:cs typeface="Arial" panose="020B0604020202020204" pitchFamily="34" charset="0"/>
                </a:rPr>
                <a:t>CIR</a:t>
              </a:r>
            </a:p>
          </p:txBody>
        </p:sp>
        <p:cxnSp>
          <p:nvCxnSpPr>
            <p:cNvPr id="11" name="Gerade Verbindung 10"/>
            <p:cNvCxnSpPr/>
            <p:nvPr userDrawn="1"/>
          </p:nvCxnSpPr>
          <p:spPr>
            <a:xfrm>
              <a:off x="683568" y="52546"/>
              <a:ext cx="0" cy="208102"/>
            </a:xfrm>
            <a:prstGeom prst="line">
              <a:avLst/>
            </a:prstGeom>
            <a:ln w="15875">
              <a:solidFill>
                <a:srgbClr val="FFA300"/>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766833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696"/>
            <a:ext cx="9180000" cy="6901545"/>
          </a:xfrm>
          <a:prstGeom prst="rect">
            <a:avLst/>
          </a:prstGeom>
        </p:spPr>
      </p:pic>
      <p:sp>
        <p:nvSpPr>
          <p:cNvPr id="9" name="Textfeld 8"/>
          <p:cNvSpPr txBox="1"/>
          <p:nvPr userDrawn="1">
            <p:custDataLst>
              <p:tags r:id="rId13"/>
            </p:custDataLst>
          </p:nvPr>
        </p:nvSpPr>
        <p:spPr>
          <a:xfrm>
            <a:off x="7092280" y="-5898"/>
            <a:ext cx="1738816" cy="338554"/>
          </a:xfrm>
          <a:prstGeom prst="rect">
            <a:avLst/>
          </a:prstGeom>
          <a:noFill/>
        </p:spPr>
        <p:txBody>
          <a:bodyPr wrap="square" rtlCol="0">
            <a:spAutoFit/>
          </a:bodyPr>
          <a:lstStyle/>
          <a:p>
            <a:pPr algn="r"/>
            <a:r>
              <a:rPr lang="de-DE" sz="800" b="1" dirty="0">
                <a:solidFill>
                  <a:srgbClr val="B2B2B2"/>
                </a:solidFill>
                <a:latin typeface="Arial" panose="020B0604020202020204" pitchFamily="34" charset="0"/>
                <a:ea typeface="Tahoma" panose="020B0604030504040204" pitchFamily="34" charset="0"/>
                <a:cs typeface="Arial" panose="020B0604020202020204" pitchFamily="34" charset="0"/>
              </a:rPr>
              <a:t>Schule Informationstechnik</a:t>
            </a:r>
          </a:p>
          <a:p>
            <a:pPr algn="r"/>
            <a:r>
              <a:rPr lang="de-DE" sz="800" b="0" dirty="0">
                <a:solidFill>
                  <a:srgbClr val="B2B2B2"/>
                </a:solidFill>
                <a:latin typeface="Arial" panose="020B0604020202020204" pitchFamily="34" charset="0"/>
                <a:ea typeface="Tahoma" panose="020B0604030504040204" pitchFamily="34" charset="0"/>
                <a:cs typeface="Arial" panose="020B0604020202020204" pitchFamily="34" charset="0"/>
              </a:rPr>
              <a:t>der</a:t>
            </a:r>
            <a:r>
              <a:rPr lang="de-DE" sz="800" b="0" baseline="0" dirty="0">
                <a:solidFill>
                  <a:srgbClr val="B2B2B2"/>
                </a:solidFill>
                <a:latin typeface="Arial" panose="020B0604020202020204" pitchFamily="34" charset="0"/>
                <a:ea typeface="Tahoma" panose="020B0604030504040204" pitchFamily="34" charset="0"/>
                <a:cs typeface="Arial" panose="020B0604020202020204" pitchFamily="34" charset="0"/>
              </a:rPr>
              <a:t> Bundeswehr</a:t>
            </a:r>
            <a:endParaRPr lang="de-DE" sz="800" b="0" dirty="0">
              <a:solidFill>
                <a:srgbClr val="B2B2B2"/>
              </a:solidFill>
              <a:latin typeface="Arial" panose="020B0604020202020204" pitchFamily="34" charset="0"/>
              <a:ea typeface="Tahoma" panose="020B0604030504040204" pitchFamily="34" charset="0"/>
              <a:cs typeface="Arial" panose="020B0604020202020204" pitchFamily="34" charset="0"/>
            </a:endParaRPr>
          </a:p>
        </p:txBody>
      </p:sp>
      <p:pic>
        <p:nvPicPr>
          <p:cNvPr id="11" name="Picture 343" descr="Wappen-FüUstgSBw"/>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8769961" y="44624"/>
            <a:ext cx="194527" cy="24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platzhalter 1"/>
          <p:cNvSpPr>
            <a:spLocks noGrp="1"/>
          </p:cNvSpPr>
          <p:nvPr>
            <p:ph type="title"/>
          </p:nvPr>
        </p:nvSpPr>
        <p:spPr>
          <a:xfrm>
            <a:off x="251520" y="548680"/>
            <a:ext cx="8615704" cy="1143000"/>
          </a:xfrm>
          <a:prstGeom prst="rect">
            <a:avLst/>
          </a:prstGeom>
        </p:spPr>
        <p:txBody>
          <a:bodyPr vert="horz" lIns="91440" tIns="45720" rIns="91440" bIns="45720" rtlCol="0" anchor="ctr">
            <a:noAutofit/>
          </a:bodyPr>
          <a:lstStyle/>
          <a:p>
            <a:r>
              <a:rPr lang="de-DE" dirty="0"/>
              <a:t>Titelmasterformat durch Klicken bearbeiten</a:t>
            </a:r>
          </a:p>
        </p:txBody>
      </p:sp>
      <p:sp>
        <p:nvSpPr>
          <p:cNvPr id="3" name="Textplatzhalter 2"/>
          <p:cNvSpPr>
            <a:spLocks noGrp="1"/>
          </p:cNvSpPr>
          <p:nvPr>
            <p:ph type="body" idx="1"/>
          </p:nvPr>
        </p:nvSpPr>
        <p:spPr>
          <a:xfrm>
            <a:off x="251520" y="1874242"/>
            <a:ext cx="8615704" cy="4525963"/>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ußzeilenplatzhalter 3"/>
          <p:cNvSpPr>
            <a:spLocks noGrp="1"/>
          </p:cNvSpPr>
          <p:nvPr>
            <p:ph type="ftr" sz="quarter" idx="3"/>
          </p:nvPr>
        </p:nvSpPr>
        <p:spPr>
          <a:xfrm>
            <a:off x="2411760" y="6597352"/>
            <a:ext cx="4320480" cy="293117"/>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de-DE" dirty="0"/>
          </a:p>
        </p:txBody>
      </p:sp>
      <p:grpSp>
        <p:nvGrpSpPr>
          <p:cNvPr id="18" name="Gruppieren 17"/>
          <p:cNvGrpSpPr/>
          <p:nvPr userDrawn="1"/>
        </p:nvGrpSpPr>
        <p:grpSpPr>
          <a:xfrm>
            <a:off x="359821" y="-5898"/>
            <a:ext cx="1872208" cy="338554"/>
            <a:chOff x="107504" y="-5898"/>
            <a:chExt cx="1872208" cy="338554"/>
          </a:xfrm>
        </p:grpSpPr>
        <p:sp>
          <p:nvSpPr>
            <p:cNvPr id="10" name="Textfeld 9"/>
            <p:cNvSpPr txBox="1"/>
            <p:nvPr userDrawn="1">
              <p:custDataLst>
                <p:tags r:id="rId14"/>
              </p:custDataLst>
            </p:nvPr>
          </p:nvSpPr>
          <p:spPr>
            <a:xfrm>
              <a:off x="672944" y="-5898"/>
              <a:ext cx="1306768" cy="338554"/>
            </a:xfrm>
            <a:prstGeom prst="rect">
              <a:avLst/>
            </a:prstGeom>
            <a:noFill/>
          </p:spPr>
          <p:txBody>
            <a:bodyPr wrap="square" lIns="72000" rtlCol="0">
              <a:spAutoFit/>
            </a:bodyPr>
            <a:lstStyle/>
            <a:p>
              <a:pPr algn="l"/>
              <a:r>
                <a:rPr lang="de-DE" sz="800" b="1" dirty="0">
                  <a:solidFill>
                    <a:srgbClr val="FFA300"/>
                  </a:solidFill>
                  <a:latin typeface="Arial" panose="020B0604020202020204" pitchFamily="34" charset="0"/>
                  <a:ea typeface="Tahoma" panose="020B0604030504040204" pitchFamily="34" charset="0"/>
                  <a:cs typeface="Arial" panose="020B0604020202020204" pitchFamily="34" charset="0"/>
                </a:rPr>
                <a:t>CYBER</a:t>
              </a:r>
              <a:r>
                <a:rPr lang="de-DE" sz="800" b="0" dirty="0">
                  <a:solidFill>
                    <a:srgbClr val="FFA300"/>
                  </a:solidFill>
                  <a:latin typeface="Arial" panose="020B0604020202020204" pitchFamily="34" charset="0"/>
                  <a:ea typeface="Tahoma" panose="020B0604030504040204" pitchFamily="34" charset="0"/>
                  <a:cs typeface="Arial" panose="020B0604020202020204" pitchFamily="34" charset="0"/>
                </a:rPr>
                <a:t>-</a:t>
              </a:r>
              <a:r>
                <a:rPr lang="de-DE" sz="800" b="1" dirty="0">
                  <a:solidFill>
                    <a:srgbClr val="FFA300"/>
                  </a:solidFill>
                  <a:latin typeface="Arial" panose="020B0604020202020204" pitchFamily="34" charset="0"/>
                  <a:ea typeface="Tahoma" panose="020B0604030504040204" pitchFamily="34" charset="0"/>
                  <a:cs typeface="Arial" panose="020B0604020202020204" pitchFamily="34" charset="0"/>
                </a:rPr>
                <a:t> UND</a:t>
              </a:r>
            </a:p>
            <a:p>
              <a:pPr algn="l"/>
              <a:r>
                <a:rPr lang="de-DE" sz="800" b="1" dirty="0">
                  <a:solidFill>
                    <a:srgbClr val="FFA300"/>
                  </a:solidFill>
                  <a:latin typeface="Arial" panose="020B0604020202020204" pitchFamily="34" charset="0"/>
                  <a:ea typeface="Tahoma" panose="020B0604030504040204" pitchFamily="34" charset="0"/>
                  <a:cs typeface="Arial" panose="020B0604020202020204" pitchFamily="34" charset="0"/>
                </a:rPr>
                <a:t>INFORMATIONSRAUM</a:t>
              </a:r>
            </a:p>
          </p:txBody>
        </p:sp>
        <p:sp>
          <p:nvSpPr>
            <p:cNvPr id="13" name="Textfeld 12"/>
            <p:cNvSpPr txBox="1"/>
            <p:nvPr userDrawn="1">
              <p:custDataLst>
                <p:tags r:id="rId15"/>
              </p:custDataLst>
            </p:nvPr>
          </p:nvSpPr>
          <p:spPr>
            <a:xfrm>
              <a:off x="107504" y="4554"/>
              <a:ext cx="648072" cy="307777"/>
            </a:xfrm>
            <a:prstGeom prst="rect">
              <a:avLst/>
            </a:prstGeom>
            <a:noFill/>
          </p:spPr>
          <p:txBody>
            <a:bodyPr wrap="square" tIns="0" bIns="0" rtlCol="0">
              <a:spAutoFit/>
            </a:bodyPr>
            <a:lstStyle/>
            <a:p>
              <a:pPr algn="l"/>
              <a:r>
                <a:rPr lang="de-DE" sz="2000" b="1" dirty="0">
                  <a:solidFill>
                    <a:srgbClr val="FFA300"/>
                  </a:solidFill>
                  <a:latin typeface="Arial" panose="020B0604020202020204" pitchFamily="34" charset="0"/>
                  <a:ea typeface="Tahoma" panose="020B0604030504040204" pitchFamily="34" charset="0"/>
                  <a:cs typeface="Arial" panose="020B0604020202020204" pitchFamily="34" charset="0"/>
                </a:rPr>
                <a:t>CIR</a:t>
              </a:r>
            </a:p>
          </p:txBody>
        </p:sp>
        <p:cxnSp>
          <p:nvCxnSpPr>
            <p:cNvPr id="14" name="Gerade Verbindung 13"/>
            <p:cNvCxnSpPr/>
            <p:nvPr userDrawn="1"/>
          </p:nvCxnSpPr>
          <p:spPr>
            <a:xfrm>
              <a:off x="683568" y="52546"/>
              <a:ext cx="0" cy="208102"/>
            </a:xfrm>
            <a:prstGeom prst="line">
              <a:avLst/>
            </a:prstGeom>
            <a:ln w="15875">
              <a:solidFill>
                <a:srgbClr val="FFA300"/>
              </a:solidFill>
              <a:tailEnd type="none"/>
            </a:ln>
          </p:spPr>
          <p:style>
            <a:lnRef idx="1">
              <a:schemeClr val="accent1"/>
            </a:lnRef>
            <a:fillRef idx="0">
              <a:schemeClr val="accent1"/>
            </a:fillRef>
            <a:effectRef idx="0">
              <a:schemeClr val="accent1"/>
            </a:effectRef>
            <a:fontRef idx="minor">
              <a:schemeClr val="tx1"/>
            </a:fontRef>
          </p:style>
        </p:cxnSp>
      </p:grpSp>
      <p:pic>
        <p:nvPicPr>
          <p:cNvPr id="15" name="Grafik 14"/>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59037" y="37004"/>
            <a:ext cx="251687" cy="254614"/>
          </a:xfrm>
          <a:prstGeom prst="rect">
            <a:avLst/>
          </a:prstGeom>
          <a:effectLst>
            <a:outerShdw blurRad="50800" dir="2700000" algn="tl" rotWithShape="0">
              <a:schemeClr val="tx1">
                <a:alpha val="61000"/>
              </a:schemeClr>
            </a:outerShdw>
          </a:effectLst>
        </p:spPr>
      </p:pic>
      <p:sp>
        <p:nvSpPr>
          <p:cNvPr id="6" name="Foliennummernplatzhalter 5">
            <a:extLst>
              <a:ext uri="{FF2B5EF4-FFF2-40B4-BE49-F238E27FC236}">
                <a16:creationId xmlns:a16="http://schemas.microsoft.com/office/drawing/2014/main" id="{75333F6C-E6E8-47D1-9EE7-2927353B3E36}"/>
              </a:ext>
            </a:extLst>
          </p:cNvPr>
          <p:cNvSpPr>
            <a:spLocks noGrp="1"/>
          </p:cNvSpPr>
          <p:nvPr>
            <p:ph type="sldNum" sz="quarter" idx="4"/>
          </p:nvPr>
        </p:nvSpPr>
        <p:spPr>
          <a:xfrm>
            <a:off x="6809824" y="6595289"/>
            <a:ext cx="2057400" cy="293117"/>
          </a:xfrm>
          <a:prstGeom prst="rect">
            <a:avLst/>
          </a:prstGeom>
        </p:spPr>
        <p:txBody>
          <a:bodyPr vert="horz" lIns="91440" tIns="45720" rIns="91440" bIns="45720" rtlCol="0" anchor="ctr"/>
          <a:lstStyle>
            <a:lvl1pPr algn="r">
              <a:defRPr sz="1200">
                <a:solidFill>
                  <a:schemeClr val="tx1">
                    <a:tint val="75000"/>
                  </a:schemeClr>
                </a:solidFill>
              </a:defRPr>
            </a:lvl1pPr>
          </a:lstStyle>
          <a:p>
            <a:fld id="{07541B37-DF9C-4D6D-8088-88E6C310ED30}" type="slidenum">
              <a:rPr lang="de-DE" smtClean="0"/>
              <a:t>‹Nr.›</a:t>
            </a:fld>
            <a:endParaRPr lang="de-DE"/>
          </a:p>
        </p:txBody>
      </p:sp>
    </p:spTree>
    <p:extLst>
      <p:ext uri="{BB962C8B-B14F-4D97-AF65-F5344CB8AC3E}">
        <p14:creationId xmlns:p14="http://schemas.microsoft.com/office/powerpoint/2010/main" val="96644637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defTabSz="914400" rtl="0" eaLnBrk="1" latinLnBrk="0" hangingPunct="1">
        <a:spcBef>
          <a:spcPct val="0"/>
        </a:spcBef>
        <a:buNone/>
        <a:defRPr sz="2800" b="1" kern="1200">
          <a:solidFill>
            <a:srgbClr val="4D4D4D"/>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rgbClr val="4D4D4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rgbClr val="4D4D4D"/>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lexikon.meyers.de/images/3/3f/109170z.gif"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http://upload.wikimedia.org/wikipedia/de/b/ba/Compiler-Phasen2.png"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upload.wikimedia.org/wikipedia/de/b/ba/Compiler-Phasen2.png"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Training </a:t>
            </a:r>
            <a:r>
              <a:rPr lang="de-DE" dirty="0" err="1"/>
              <a:t>AnwProgBw</a:t>
            </a:r>
            <a:r>
              <a:rPr lang="de-DE" dirty="0"/>
              <a:t> - Java</a:t>
            </a:r>
            <a:br>
              <a:rPr lang="de-DE" dirty="0"/>
            </a:br>
            <a:r>
              <a:rPr lang="de-DE" dirty="0"/>
              <a:t>Einweisung in den Lehrgang</a:t>
            </a:r>
          </a:p>
        </p:txBody>
      </p:sp>
      <p:sp>
        <p:nvSpPr>
          <p:cNvPr id="4" name="Textplatzhalter 3"/>
          <p:cNvSpPr>
            <a:spLocks noGrp="1"/>
          </p:cNvSpPr>
          <p:nvPr>
            <p:ph type="body" sz="quarter" idx="10"/>
          </p:nvPr>
        </p:nvSpPr>
        <p:spPr/>
        <p:txBody>
          <a:bodyPr/>
          <a:lstStyle/>
          <a:p>
            <a:r>
              <a:rPr lang="de-DE" dirty="0" err="1"/>
              <a:t>Hptm</a:t>
            </a:r>
            <a:r>
              <a:rPr lang="de-DE" dirty="0"/>
              <a:t> Kim Mönch</a:t>
            </a:r>
          </a:p>
        </p:txBody>
      </p:sp>
      <p:sp>
        <p:nvSpPr>
          <p:cNvPr id="5" name="Textplatzhalter 4"/>
          <p:cNvSpPr>
            <a:spLocks noGrp="1"/>
          </p:cNvSpPr>
          <p:nvPr>
            <p:ph type="body" sz="quarter" idx="14"/>
          </p:nvPr>
        </p:nvSpPr>
        <p:spPr/>
        <p:txBody>
          <a:bodyPr/>
          <a:lstStyle/>
          <a:p>
            <a:r>
              <a:rPr lang="de-DE" dirty="0"/>
              <a:t>Hörsaalleiter Anwendungsprogrammierung</a:t>
            </a:r>
          </a:p>
        </p:txBody>
      </p:sp>
      <p:sp>
        <p:nvSpPr>
          <p:cNvPr id="6" name="Textplatzhalter 5"/>
          <p:cNvSpPr>
            <a:spLocks noGrp="1"/>
          </p:cNvSpPr>
          <p:nvPr>
            <p:ph type="body" sz="quarter" idx="15"/>
          </p:nvPr>
        </p:nvSpPr>
        <p:spPr/>
        <p:txBody>
          <a:bodyPr/>
          <a:lstStyle/>
          <a:p>
            <a:r>
              <a:rPr lang="de-DE" dirty="0"/>
              <a:t>11. Mai 2018</a:t>
            </a:r>
          </a:p>
        </p:txBody>
      </p:sp>
    </p:spTree>
    <p:extLst>
      <p:ext uri="{BB962C8B-B14F-4D97-AF65-F5344CB8AC3E}">
        <p14:creationId xmlns:p14="http://schemas.microsoft.com/office/powerpoint/2010/main" val="3293677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BA84AC8-2DC8-4055-BF1D-B63015E78A2E}"/>
              </a:ext>
            </a:extLst>
          </p:cNvPr>
          <p:cNvSpPr>
            <a:spLocks noGrp="1"/>
          </p:cNvSpPr>
          <p:nvPr>
            <p:ph idx="1"/>
          </p:nvPr>
        </p:nvSpPr>
        <p:spPr/>
        <p:txBody>
          <a:bodyPr/>
          <a:lstStyle/>
          <a:p>
            <a:pPr marL="0" indent="0">
              <a:buNone/>
            </a:pPr>
            <a:r>
              <a:rPr lang="de-DE" dirty="0"/>
              <a:t>Hörsaaldienst</a:t>
            </a:r>
          </a:p>
          <a:p>
            <a:r>
              <a:rPr lang="de-DE" dirty="0"/>
              <a:t>Kennt Aufenthaltsort der </a:t>
            </a:r>
            <a:r>
              <a:rPr lang="de-DE" dirty="0" err="1"/>
              <a:t>LgTln</a:t>
            </a:r>
            <a:r>
              <a:rPr lang="de-DE" dirty="0"/>
              <a:t> (Vertiefungsstunden)</a:t>
            </a:r>
          </a:p>
          <a:p>
            <a:r>
              <a:rPr lang="de-DE" dirty="0"/>
              <a:t>Verantwortlich für Material / Sauberkeit im Lehrsaal</a:t>
            </a:r>
          </a:p>
          <a:p>
            <a:r>
              <a:rPr lang="de-DE" dirty="0"/>
              <a:t>Verantwortlich für das einhalten der Pausenzeiten</a:t>
            </a:r>
          </a:p>
          <a:p>
            <a:r>
              <a:rPr lang="de-DE" dirty="0"/>
              <a:t>Kontrolliert 2x täglich Postfach (</a:t>
            </a:r>
            <a:r>
              <a:rPr lang="de-DE" dirty="0" err="1"/>
              <a:t>Geb</a:t>
            </a:r>
            <a:r>
              <a:rPr lang="de-DE" dirty="0"/>
              <a:t> 6, 1. Stock)</a:t>
            </a:r>
          </a:p>
          <a:p>
            <a:endParaRPr lang="de-DE" dirty="0"/>
          </a:p>
          <a:p>
            <a:r>
              <a:rPr lang="de-DE" dirty="0"/>
              <a:t>Weitere Punkte / Details im Hörsaalordner</a:t>
            </a:r>
          </a:p>
          <a:p>
            <a:endParaRPr lang="de-DE" dirty="0"/>
          </a:p>
        </p:txBody>
      </p:sp>
      <p:sp>
        <p:nvSpPr>
          <p:cNvPr id="3" name="Textplatzhalter 2">
            <a:extLst>
              <a:ext uri="{FF2B5EF4-FFF2-40B4-BE49-F238E27FC236}">
                <a16:creationId xmlns:a16="http://schemas.microsoft.com/office/drawing/2014/main" id="{4DAD25A8-97A8-4C4D-AF54-86B37AF84D27}"/>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id="{0EBC3D77-3644-48DC-ACA1-2D7F304BE474}"/>
              </a:ext>
            </a:extLst>
          </p:cNvPr>
          <p:cNvSpPr>
            <a:spLocks noGrp="1"/>
          </p:cNvSpPr>
          <p:nvPr>
            <p:ph type="sldNum" sz="quarter" idx="15"/>
          </p:nvPr>
        </p:nvSpPr>
        <p:spPr/>
        <p:txBody>
          <a:bodyPr/>
          <a:lstStyle/>
          <a:p>
            <a:fld id="{100B42D5-F436-4CBB-ADE2-3BAD53BA9B53}" type="slidenum">
              <a:rPr lang="de-DE" smtClean="0"/>
              <a:pPr/>
              <a:t>10</a:t>
            </a:fld>
            <a:endParaRPr lang="de-DE" dirty="0"/>
          </a:p>
        </p:txBody>
      </p:sp>
      <p:sp>
        <p:nvSpPr>
          <p:cNvPr id="5" name="Titel 4">
            <a:extLst>
              <a:ext uri="{FF2B5EF4-FFF2-40B4-BE49-F238E27FC236}">
                <a16:creationId xmlns:a16="http://schemas.microsoft.com/office/drawing/2014/main" id="{030E08C1-619F-4416-9511-4A932C73BDFF}"/>
              </a:ext>
            </a:extLst>
          </p:cNvPr>
          <p:cNvSpPr>
            <a:spLocks noGrp="1"/>
          </p:cNvSpPr>
          <p:nvPr>
            <p:ph type="title"/>
          </p:nvPr>
        </p:nvSpPr>
        <p:spPr/>
        <p:txBody>
          <a:bodyPr/>
          <a:lstStyle/>
          <a:p>
            <a:r>
              <a:rPr lang="de-DE" dirty="0"/>
              <a:t>Lehrgang</a:t>
            </a:r>
          </a:p>
        </p:txBody>
      </p:sp>
    </p:spTree>
    <p:extLst>
      <p:ext uri="{BB962C8B-B14F-4D97-AF65-F5344CB8AC3E}">
        <p14:creationId xmlns:p14="http://schemas.microsoft.com/office/powerpoint/2010/main" val="1014791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35A67E8-CA2F-4BE0-9013-FB341A224F95}"/>
              </a:ext>
            </a:extLst>
          </p:cNvPr>
          <p:cNvSpPr>
            <a:spLocks noGrp="1"/>
          </p:cNvSpPr>
          <p:nvPr>
            <p:ph idx="1"/>
          </p:nvPr>
        </p:nvSpPr>
        <p:spPr/>
        <p:txBody>
          <a:bodyPr/>
          <a:lstStyle/>
          <a:p>
            <a:pPr marL="0" indent="0">
              <a:buNone/>
            </a:pPr>
            <a:r>
              <a:rPr lang="de-DE" dirty="0"/>
              <a:t>Umgang mit dem Lehrsaal</a:t>
            </a:r>
          </a:p>
          <a:p>
            <a:r>
              <a:rPr lang="de-DE" dirty="0"/>
              <a:t>Sorgsamer Umgang mit Material</a:t>
            </a:r>
          </a:p>
          <a:p>
            <a:r>
              <a:rPr lang="de-DE" dirty="0"/>
              <a:t>Zugang zum Lehrsaal</a:t>
            </a:r>
          </a:p>
          <a:p>
            <a:r>
              <a:rPr lang="de-DE" dirty="0"/>
              <a:t>Nutzung IT-Gerät</a:t>
            </a:r>
          </a:p>
          <a:p>
            <a:r>
              <a:rPr lang="de-DE" dirty="0"/>
              <a:t>Trinken / Essen im Lehrsaal</a:t>
            </a:r>
          </a:p>
          <a:p>
            <a:r>
              <a:rPr lang="de-DE" dirty="0"/>
              <a:t>Kaffeemaschine nach Benutzung reinigen</a:t>
            </a:r>
          </a:p>
          <a:p>
            <a:endParaRPr lang="de-DE" dirty="0"/>
          </a:p>
          <a:p>
            <a:r>
              <a:rPr lang="de-DE" dirty="0"/>
              <a:t>Nutzung Internet</a:t>
            </a:r>
          </a:p>
          <a:p>
            <a:pPr lvl="1"/>
            <a:r>
              <a:rPr lang="de-DE" dirty="0"/>
              <a:t>Internetbelehrung</a:t>
            </a:r>
          </a:p>
          <a:p>
            <a:endParaRPr lang="de-DE" dirty="0"/>
          </a:p>
          <a:p>
            <a:endParaRPr lang="de-DE" dirty="0"/>
          </a:p>
          <a:p>
            <a:endParaRPr lang="de-DE" dirty="0"/>
          </a:p>
          <a:p>
            <a:endParaRPr lang="de-DE" dirty="0"/>
          </a:p>
          <a:p>
            <a:endParaRPr lang="de-DE" dirty="0"/>
          </a:p>
        </p:txBody>
      </p:sp>
      <p:sp>
        <p:nvSpPr>
          <p:cNvPr id="3" name="Textplatzhalter 2">
            <a:extLst>
              <a:ext uri="{FF2B5EF4-FFF2-40B4-BE49-F238E27FC236}">
                <a16:creationId xmlns:a16="http://schemas.microsoft.com/office/drawing/2014/main" id="{503EE38A-578C-447C-A64A-30B1E4310F0C}"/>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id="{D1C4D06D-7456-47C0-BFC1-F87F7DE5D7C7}"/>
              </a:ext>
            </a:extLst>
          </p:cNvPr>
          <p:cNvSpPr>
            <a:spLocks noGrp="1"/>
          </p:cNvSpPr>
          <p:nvPr>
            <p:ph type="sldNum" sz="quarter" idx="15"/>
          </p:nvPr>
        </p:nvSpPr>
        <p:spPr/>
        <p:txBody>
          <a:bodyPr/>
          <a:lstStyle/>
          <a:p>
            <a:fld id="{100B42D5-F436-4CBB-ADE2-3BAD53BA9B53}" type="slidenum">
              <a:rPr lang="de-DE" smtClean="0"/>
              <a:pPr/>
              <a:t>11</a:t>
            </a:fld>
            <a:endParaRPr lang="de-DE" dirty="0"/>
          </a:p>
        </p:txBody>
      </p:sp>
      <p:sp>
        <p:nvSpPr>
          <p:cNvPr id="5" name="Titel 4">
            <a:extLst>
              <a:ext uri="{FF2B5EF4-FFF2-40B4-BE49-F238E27FC236}">
                <a16:creationId xmlns:a16="http://schemas.microsoft.com/office/drawing/2014/main" id="{DDD5FEBE-27CE-4458-8AA4-463CD1394BF9}"/>
              </a:ext>
            </a:extLst>
          </p:cNvPr>
          <p:cNvSpPr>
            <a:spLocks noGrp="1"/>
          </p:cNvSpPr>
          <p:nvPr>
            <p:ph type="title"/>
          </p:nvPr>
        </p:nvSpPr>
        <p:spPr/>
        <p:txBody>
          <a:bodyPr/>
          <a:lstStyle/>
          <a:p>
            <a:r>
              <a:rPr lang="de-DE" dirty="0"/>
              <a:t>Lehrgang</a:t>
            </a:r>
          </a:p>
        </p:txBody>
      </p:sp>
    </p:spTree>
    <p:extLst>
      <p:ext uri="{BB962C8B-B14F-4D97-AF65-F5344CB8AC3E}">
        <p14:creationId xmlns:p14="http://schemas.microsoft.com/office/powerpoint/2010/main" val="62586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6D24AC1-8C67-4292-8B8B-A0526D219FBC}"/>
              </a:ext>
            </a:extLst>
          </p:cNvPr>
          <p:cNvSpPr>
            <a:spLocks noGrp="1"/>
          </p:cNvSpPr>
          <p:nvPr>
            <p:ph idx="1"/>
          </p:nvPr>
        </p:nvSpPr>
        <p:spPr/>
        <p:txBody>
          <a:bodyPr/>
          <a:lstStyle/>
          <a:p>
            <a:pPr marL="0" indent="0">
              <a:buNone/>
            </a:pPr>
            <a:r>
              <a:rPr lang="de-DE" dirty="0"/>
              <a:t>Warum Java?:</a:t>
            </a:r>
          </a:p>
          <a:p>
            <a:r>
              <a:rPr lang="de-DE" dirty="0"/>
              <a:t>objektorientiert</a:t>
            </a:r>
          </a:p>
          <a:p>
            <a:endParaRPr lang="de-DE" dirty="0"/>
          </a:p>
          <a:p>
            <a:r>
              <a:rPr lang="de-DE" dirty="0"/>
              <a:t>einfach (keine Pointer, </a:t>
            </a:r>
            <a:r>
              <a:rPr lang="de-DE" dirty="0" err="1"/>
              <a:t>Garbage</a:t>
            </a:r>
            <a:r>
              <a:rPr lang="de-DE" dirty="0"/>
              <a:t> Collection)</a:t>
            </a:r>
          </a:p>
          <a:p>
            <a:endParaRPr lang="de-DE" dirty="0"/>
          </a:p>
          <a:p>
            <a:r>
              <a:rPr lang="de-DE" dirty="0"/>
              <a:t>plattformunabhängig</a:t>
            </a:r>
          </a:p>
          <a:p>
            <a:endParaRPr lang="de-DE" dirty="0"/>
          </a:p>
          <a:p>
            <a:r>
              <a:rPr lang="de-DE" dirty="0"/>
              <a:t>verteilt / netzwerkfähig</a:t>
            </a:r>
          </a:p>
          <a:p>
            <a:endParaRPr lang="de-DE" dirty="0"/>
          </a:p>
          <a:p>
            <a:r>
              <a:rPr lang="de-DE" dirty="0"/>
              <a:t>sicher</a:t>
            </a:r>
          </a:p>
          <a:p>
            <a:endParaRPr lang="de-DE" dirty="0"/>
          </a:p>
        </p:txBody>
      </p:sp>
      <p:sp>
        <p:nvSpPr>
          <p:cNvPr id="3" name="Textplatzhalter 2">
            <a:extLst>
              <a:ext uri="{FF2B5EF4-FFF2-40B4-BE49-F238E27FC236}">
                <a16:creationId xmlns:a16="http://schemas.microsoft.com/office/drawing/2014/main" id="{FC0B5C9C-7992-4646-ABEA-209E5370F276}"/>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id="{00A10D88-AE9D-4086-AB0A-07DEFD10CE01}"/>
              </a:ext>
            </a:extLst>
          </p:cNvPr>
          <p:cNvSpPr>
            <a:spLocks noGrp="1"/>
          </p:cNvSpPr>
          <p:nvPr>
            <p:ph type="sldNum" sz="quarter" idx="15"/>
          </p:nvPr>
        </p:nvSpPr>
        <p:spPr/>
        <p:txBody>
          <a:bodyPr/>
          <a:lstStyle/>
          <a:p>
            <a:fld id="{100B42D5-F436-4CBB-ADE2-3BAD53BA9B53}" type="slidenum">
              <a:rPr lang="de-DE" smtClean="0"/>
              <a:pPr/>
              <a:t>12</a:t>
            </a:fld>
            <a:endParaRPr lang="de-DE" dirty="0"/>
          </a:p>
        </p:txBody>
      </p:sp>
      <p:sp>
        <p:nvSpPr>
          <p:cNvPr id="5" name="Titel 4">
            <a:extLst>
              <a:ext uri="{FF2B5EF4-FFF2-40B4-BE49-F238E27FC236}">
                <a16:creationId xmlns:a16="http://schemas.microsoft.com/office/drawing/2014/main" id="{0E8E713B-0071-4AEC-AB56-150389F09C41}"/>
              </a:ext>
            </a:extLst>
          </p:cNvPr>
          <p:cNvSpPr>
            <a:spLocks noGrp="1"/>
          </p:cNvSpPr>
          <p:nvPr>
            <p:ph type="title"/>
          </p:nvPr>
        </p:nvSpPr>
        <p:spPr/>
        <p:txBody>
          <a:bodyPr/>
          <a:lstStyle/>
          <a:p>
            <a:r>
              <a:rPr lang="de-DE" dirty="0"/>
              <a:t>Geschichte</a:t>
            </a:r>
          </a:p>
        </p:txBody>
      </p:sp>
    </p:spTree>
    <p:extLst>
      <p:ext uri="{BB962C8B-B14F-4D97-AF65-F5344CB8AC3E}">
        <p14:creationId xmlns:p14="http://schemas.microsoft.com/office/powerpoint/2010/main" val="974815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uppe 107">
            <a:extLst>
              <a:ext uri="{FF2B5EF4-FFF2-40B4-BE49-F238E27FC236}">
                <a16:creationId xmlns:a16="http://schemas.microsoft.com/office/drawing/2014/main" id="{4B961E1F-4673-405B-9AED-0D0E45BB4FF5}"/>
              </a:ext>
            </a:extLst>
          </p:cNvPr>
          <p:cNvGrpSpPr>
            <a:grpSpLocks/>
          </p:cNvGrpSpPr>
          <p:nvPr/>
        </p:nvGrpSpPr>
        <p:grpSpPr bwMode="auto">
          <a:xfrm>
            <a:off x="266700" y="3196521"/>
            <a:ext cx="8545513" cy="462670"/>
            <a:chOff x="282575" y="3455569"/>
            <a:chExt cx="8545642" cy="462670"/>
          </a:xfrm>
          <a:solidFill>
            <a:schemeClr val="tx1">
              <a:lumMod val="65000"/>
            </a:schemeClr>
          </a:solidFill>
        </p:grpSpPr>
        <p:sp>
          <p:nvSpPr>
            <p:cNvPr id="36" name="Pentagon 104">
              <a:extLst>
                <a:ext uri="{FF2B5EF4-FFF2-40B4-BE49-F238E27FC236}">
                  <a16:creationId xmlns:a16="http://schemas.microsoft.com/office/drawing/2014/main" id="{F6552D00-1CEB-414D-B6E4-656741B22262}"/>
                </a:ext>
              </a:extLst>
            </p:cNvPr>
            <p:cNvSpPr>
              <a:spLocks noChangeArrowheads="1"/>
            </p:cNvSpPr>
            <p:nvPr/>
          </p:nvSpPr>
          <p:spPr bwMode="auto">
            <a:xfrm>
              <a:off x="7370870" y="3461036"/>
              <a:ext cx="1457347" cy="457200"/>
            </a:xfrm>
            <a:prstGeom prst="homePlate">
              <a:avLst>
                <a:gd name="adj" fmla="val 40317"/>
              </a:avLst>
            </a:prstGeom>
            <a:grpFill/>
            <a:ln w="19050">
              <a:solidFill>
                <a:schemeClr val="tx1">
                  <a:lumMod val="65000"/>
                </a:schemeClr>
              </a:solidFill>
              <a:round/>
              <a:headEnd/>
              <a:tailEnd/>
            </a:ln>
          </p:spPr>
          <p:txBody>
            <a:bodyPr anchor="ctr"/>
            <a:lstStyle/>
            <a:p>
              <a:pPr indent="-342900">
                <a:buFont typeface="Calibri" pitchFamily="-111" charset="0"/>
                <a:buAutoNum type="arabicPeriod"/>
                <a:defRPr/>
              </a:pPr>
              <a:endParaRPr lang="en-US" noProof="1">
                <a:latin typeface="Calibri" pitchFamily="-111" charset="0"/>
              </a:endParaRPr>
            </a:p>
          </p:txBody>
        </p:sp>
        <p:grpSp>
          <p:nvGrpSpPr>
            <p:cNvPr id="37" name="Gruppe 62">
              <a:extLst>
                <a:ext uri="{FF2B5EF4-FFF2-40B4-BE49-F238E27FC236}">
                  <a16:creationId xmlns:a16="http://schemas.microsoft.com/office/drawing/2014/main" id="{A7AF8A03-5B78-4FBC-9331-0A62D1F14861}"/>
                </a:ext>
              </a:extLst>
            </p:cNvPr>
            <p:cNvGrpSpPr>
              <a:grpSpLocks/>
            </p:cNvGrpSpPr>
            <p:nvPr/>
          </p:nvGrpSpPr>
          <p:grpSpPr bwMode="auto">
            <a:xfrm>
              <a:off x="282575" y="3461036"/>
              <a:ext cx="7080358" cy="457203"/>
              <a:chOff x="282575" y="3462341"/>
              <a:chExt cx="7080358" cy="457203"/>
            </a:xfrm>
            <a:grpFill/>
          </p:grpSpPr>
          <p:grpSp>
            <p:nvGrpSpPr>
              <p:cNvPr id="39" name="Gruppe 75">
                <a:extLst>
                  <a:ext uri="{FF2B5EF4-FFF2-40B4-BE49-F238E27FC236}">
                    <a16:creationId xmlns:a16="http://schemas.microsoft.com/office/drawing/2014/main" id="{F5A857D5-779D-4DB7-993F-C2D2CC7CC9A4}"/>
                  </a:ext>
                </a:extLst>
              </p:cNvPr>
              <p:cNvGrpSpPr>
                <a:grpSpLocks/>
              </p:cNvGrpSpPr>
              <p:nvPr/>
            </p:nvGrpSpPr>
            <p:grpSpPr bwMode="auto">
              <a:xfrm>
                <a:off x="282575" y="3462341"/>
                <a:ext cx="7080358" cy="457203"/>
                <a:chOff x="272143" y="2949958"/>
                <a:chExt cx="8556184" cy="457924"/>
              </a:xfrm>
              <a:grpFill/>
            </p:grpSpPr>
            <p:sp>
              <p:nvSpPr>
                <p:cNvPr id="45" name="Rectangle 445">
                  <a:extLst>
                    <a:ext uri="{FF2B5EF4-FFF2-40B4-BE49-F238E27FC236}">
                      <a16:creationId xmlns:a16="http://schemas.microsoft.com/office/drawing/2014/main" id="{5A067C0E-D1D9-4562-B5B2-6ACF53D2D7A6}"/>
                    </a:ext>
                  </a:extLst>
                </p:cNvPr>
                <p:cNvSpPr>
                  <a:spLocks noChangeArrowheads="1"/>
                </p:cNvSpPr>
                <p:nvPr/>
              </p:nvSpPr>
              <p:spPr bwMode="auto">
                <a:xfrm>
                  <a:off x="1994890" y="2949958"/>
                  <a:ext cx="1707400" cy="457921"/>
                </a:xfrm>
                <a:prstGeom prst="rect">
                  <a:avLst/>
                </a:prstGeom>
                <a:grpFill/>
                <a:ln w="19050">
                  <a:solidFill>
                    <a:schemeClr val="tx1">
                      <a:lumMod val="65000"/>
                    </a:schemeClr>
                  </a:solidFill>
                  <a:round/>
                  <a:headEnd/>
                  <a:tailEnd/>
                </a:ln>
              </p:spPr>
              <p:txBody>
                <a:bodyPr anchor="ctr"/>
                <a:lstStyle/>
                <a:p>
                  <a:pPr indent="-342900">
                    <a:defRPr/>
                  </a:pPr>
                  <a:endParaRPr lang="en-US" noProof="1">
                    <a:latin typeface="Calibri" pitchFamily="-111" charset="0"/>
                  </a:endParaRPr>
                </a:p>
              </p:txBody>
            </p:sp>
            <p:sp>
              <p:nvSpPr>
                <p:cNvPr id="46" name="Rectangle 446">
                  <a:extLst>
                    <a:ext uri="{FF2B5EF4-FFF2-40B4-BE49-F238E27FC236}">
                      <a16:creationId xmlns:a16="http://schemas.microsoft.com/office/drawing/2014/main" id="{956F54BE-C945-42F5-A1C2-C5F0B3990B04}"/>
                    </a:ext>
                  </a:extLst>
                </p:cNvPr>
                <p:cNvSpPr>
                  <a:spLocks noChangeArrowheads="1"/>
                </p:cNvSpPr>
                <p:nvPr/>
              </p:nvSpPr>
              <p:spPr bwMode="auto">
                <a:xfrm>
                  <a:off x="3694616" y="2949961"/>
                  <a:ext cx="1709319" cy="457921"/>
                </a:xfrm>
                <a:prstGeom prst="rect">
                  <a:avLst/>
                </a:prstGeom>
                <a:grpFill/>
                <a:ln w="19050">
                  <a:solidFill>
                    <a:schemeClr val="tx1">
                      <a:lumMod val="65000"/>
                    </a:schemeClr>
                  </a:solidFill>
                  <a:round/>
                  <a:headEnd/>
                  <a:tailEnd/>
                </a:ln>
              </p:spPr>
              <p:txBody>
                <a:bodyPr anchor="ctr"/>
                <a:lstStyle/>
                <a:p>
                  <a:pPr indent="-342900">
                    <a:defRPr/>
                  </a:pPr>
                  <a:endParaRPr lang="en-US" noProof="1">
                    <a:latin typeface="Calibri" pitchFamily="-111" charset="0"/>
                  </a:endParaRPr>
                </a:p>
              </p:txBody>
            </p:sp>
            <p:sp>
              <p:nvSpPr>
                <p:cNvPr id="47" name="Rectangle 447">
                  <a:extLst>
                    <a:ext uri="{FF2B5EF4-FFF2-40B4-BE49-F238E27FC236}">
                      <a16:creationId xmlns:a16="http://schemas.microsoft.com/office/drawing/2014/main" id="{C4DB6FA1-579A-4018-B98B-8C476D070115}"/>
                    </a:ext>
                  </a:extLst>
                </p:cNvPr>
                <p:cNvSpPr>
                  <a:spLocks noChangeArrowheads="1"/>
                </p:cNvSpPr>
                <p:nvPr/>
              </p:nvSpPr>
              <p:spPr bwMode="auto">
                <a:xfrm>
                  <a:off x="5405853" y="2949958"/>
                  <a:ext cx="1709319" cy="457921"/>
                </a:xfrm>
                <a:prstGeom prst="rect">
                  <a:avLst/>
                </a:prstGeom>
                <a:grpFill/>
                <a:ln w="19050">
                  <a:solidFill>
                    <a:schemeClr val="tx1">
                      <a:lumMod val="65000"/>
                    </a:schemeClr>
                  </a:solidFill>
                  <a:round/>
                  <a:headEnd/>
                  <a:tailEnd/>
                </a:ln>
              </p:spPr>
              <p:txBody>
                <a:bodyPr anchor="ctr"/>
                <a:lstStyle/>
                <a:p>
                  <a:pPr indent="-342900">
                    <a:defRPr/>
                  </a:pPr>
                  <a:endParaRPr lang="en-US" noProof="1">
                    <a:latin typeface="Calibri" pitchFamily="-111" charset="0"/>
                  </a:endParaRPr>
                </a:p>
              </p:txBody>
            </p:sp>
            <p:sp>
              <p:nvSpPr>
                <p:cNvPr id="48" name="Rectangle 448">
                  <a:extLst>
                    <a:ext uri="{FF2B5EF4-FFF2-40B4-BE49-F238E27FC236}">
                      <a16:creationId xmlns:a16="http://schemas.microsoft.com/office/drawing/2014/main" id="{B75138C9-0C27-4D19-B86C-D0B32F0FAEC1}"/>
                    </a:ext>
                  </a:extLst>
                </p:cNvPr>
                <p:cNvSpPr>
                  <a:spLocks noChangeArrowheads="1"/>
                </p:cNvSpPr>
                <p:nvPr/>
              </p:nvSpPr>
              <p:spPr bwMode="auto">
                <a:xfrm>
                  <a:off x="7119009" y="2949958"/>
                  <a:ext cx="1709318" cy="457921"/>
                </a:xfrm>
                <a:prstGeom prst="rect">
                  <a:avLst/>
                </a:prstGeom>
                <a:grpFill/>
                <a:ln w="19050">
                  <a:solidFill>
                    <a:schemeClr val="tx1">
                      <a:lumMod val="65000"/>
                    </a:schemeClr>
                  </a:solidFill>
                  <a:round/>
                  <a:headEnd/>
                  <a:tailEnd/>
                </a:ln>
              </p:spPr>
              <p:txBody>
                <a:bodyPr anchor="ctr"/>
                <a:lstStyle/>
                <a:p>
                  <a:pPr indent="-342900">
                    <a:defRPr/>
                  </a:pPr>
                  <a:endParaRPr lang="en-US" noProof="1">
                    <a:latin typeface="Calibri" pitchFamily="-111" charset="0"/>
                  </a:endParaRPr>
                </a:p>
              </p:txBody>
            </p:sp>
            <p:sp>
              <p:nvSpPr>
                <p:cNvPr id="49" name="Rectangle 445">
                  <a:extLst>
                    <a:ext uri="{FF2B5EF4-FFF2-40B4-BE49-F238E27FC236}">
                      <a16:creationId xmlns:a16="http://schemas.microsoft.com/office/drawing/2014/main" id="{43A462FA-4F26-44FA-B624-E0F0DB726CB5}"/>
                    </a:ext>
                  </a:extLst>
                </p:cNvPr>
                <p:cNvSpPr>
                  <a:spLocks noChangeArrowheads="1"/>
                </p:cNvSpPr>
                <p:nvPr/>
              </p:nvSpPr>
              <p:spPr bwMode="auto">
                <a:xfrm>
                  <a:off x="272143" y="2949958"/>
                  <a:ext cx="1707400" cy="457921"/>
                </a:xfrm>
                <a:prstGeom prst="rect">
                  <a:avLst/>
                </a:prstGeom>
                <a:grpFill/>
                <a:ln w="19050">
                  <a:solidFill>
                    <a:schemeClr val="tx1">
                      <a:lumMod val="65000"/>
                    </a:schemeClr>
                  </a:solidFill>
                  <a:round/>
                  <a:headEnd/>
                  <a:tailEnd/>
                </a:ln>
              </p:spPr>
              <p:txBody>
                <a:bodyPr anchor="ctr"/>
                <a:lstStyle/>
                <a:p>
                  <a:pPr indent="-342900">
                    <a:defRPr/>
                  </a:pPr>
                  <a:endParaRPr lang="en-US" noProof="1">
                    <a:latin typeface="Calibri" pitchFamily="-111" charset="0"/>
                  </a:endParaRPr>
                </a:p>
              </p:txBody>
            </p:sp>
          </p:grpSp>
          <p:sp>
            <p:nvSpPr>
              <p:cNvPr id="40" name="Rectangle 445">
                <a:extLst>
                  <a:ext uri="{FF2B5EF4-FFF2-40B4-BE49-F238E27FC236}">
                    <a16:creationId xmlns:a16="http://schemas.microsoft.com/office/drawing/2014/main" id="{86FB2842-14D2-4A2F-A828-4ADDA0AA9B98}"/>
                  </a:ext>
                </a:extLst>
              </p:cNvPr>
              <p:cNvSpPr>
                <a:spLocks noChangeArrowheads="1"/>
              </p:cNvSpPr>
              <p:nvPr/>
            </p:nvSpPr>
            <p:spPr bwMode="auto">
              <a:xfrm>
                <a:off x="1735867" y="3462341"/>
                <a:ext cx="692655" cy="300038"/>
              </a:xfrm>
              <a:prstGeom prst="rect">
                <a:avLst/>
              </a:prstGeom>
              <a:grpFill/>
              <a:ln w="19050">
                <a:solidFill>
                  <a:schemeClr val="tx1">
                    <a:lumMod val="65000"/>
                  </a:schemeClr>
                </a:solidFill>
                <a:round/>
                <a:headEnd/>
                <a:tailEnd/>
              </a:ln>
            </p:spPr>
            <p:txBody>
              <a:bodyPr anchor="ctr"/>
              <a:lstStyle/>
              <a:p>
                <a:pPr indent="-342900">
                  <a:defRPr/>
                </a:pPr>
                <a:r>
                  <a:rPr lang="en-US" b="1" noProof="1">
                    <a:solidFill>
                      <a:schemeClr val="bg1"/>
                    </a:solidFill>
                    <a:latin typeface="+mj-lt"/>
                  </a:rPr>
                  <a:t>1995</a:t>
                </a:r>
              </a:p>
            </p:txBody>
          </p:sp>
          <p:sp>
            <p:nvSpPr>
              <p:cNvPr id="41" name="Rectangle 446">
                <a:extLst>
                  <a:ext uri="{FF2B5EF4-FFF2-40B4-BE49-F238E27FC236}">
                    <a16:creationId xmlns:a16="http://schemas.microsoft.com/office/drawing/2014/main" id="{6A7D9368-64ED-4E9D-932E-23F82A6AD10B}"/>
                  </a:ext>
                </a:extLst>
              </p:cNvPr>
              <p:cNvSpPr>
                <a:spLocks noChangeArrowheads="1"/>
              </p:cNvSpPr>
              <p:nvPr/>
            </p:nvSpPr>
            <p:spPr bwMode="auto">
              <a:xfrm>
                <a:off x="2842761" y="3611526"/>
                <a:ext cx="707242" cy="300038"/>
              </a:xfrm>
              <a:prstGeom prst="rect">
                <a:avLst/>
              </a:prstGeom>
              <a:grpFill/>
              <a:ln w="19050">
                <a:solidFill>
                  <a:schemeClr val="tx1">
                    <a:lumMod val="65000"/>
                  </a:schemeClr>
                </a:solidFill>
                <a:round/>
                <a:headEnd/>
                <a:tailEnd/>
              </a:ln>
            </p:spPr>
            <p:txBody>
              <a:bodyPr anchor="ctr"/>
              <a:lstStyle/>
              <a:p>
                <a:pPr indent="-342900">
                  <a:defRPr/>
                </a:pPr>
                <a:r>
                  <a:rPr lang="en-US" b="1" noProof="1">
                    <a:solidFill>
                      <a:schemeClr val="bg1"/>
                    </a:solidFill>
                    <a:latin typeface="+mj-lt"/>
                  </a:rPr>
                  <a:t>1996</a:t>
                </a:r>
              </a:p>
            </p:txBody>
          </p:sp>
          <p:sp>
            <p:nvSpPr>
              <p:cNvPr id="42" name="Rectangle 447">
                <a:extLst>
                  <a:ext uri="{FF2B5EF4-FFF2-40B4-BE49-F238E27FC236}">
                    <a16:creationId xmlns:a16="http://schemas.microsoft.com/office/drawing/2014/main" id="{E81AC14D-1C3E-40F1-9910-83403E3B01E3}"/>
                  </a:ext>
                </a:extLst>
              </p:cNvPr>
              <p:cNvSpPr>
                <a:spLocks noChangeArrowheads="1"/>
              </p:cNvSpPr>
              <p:nvPr/>
            </p:nvSpPr>
            <p:spPr bwMode="auto">
              <a:xfrm>
                <a:off x="3998665" y="3469486"/>
                <a:ext cx="707242" cy="300038"/>
              </a:xfrm>
              <a:prstGeom prst="rect">
                <a:avLst/>
              </a:prstGeom>
              <a:grpFill/>
              <a:ln w="19050">
                <a:solidFill>
                  <a:schemeClr val="tx1">
                    <a:lumMod val="65000"/>
                  </a:schemeClr>
                </a:solidFill>
                <a:round/>
                <a:headEnd/>
                <a:tailEnd/>
              </a:ln>
            </p:spPr>
            <p:txBody>
              <a:bodyPr anchor="ctr"/>
              <a:lstStyle/>
              <a:p>
                <a:pPr indent="-342900">
                  <a:defRPr/>
                </a:pPr>
                <a:r>
                  <a:rPr lang="en-US" b="1" noProof="1">
                    <a:solidFill>
                      <a:schemeClr val="bg1"/>
                    </a:solidFill>
                    <a:latin typeface="+mj-lt"/>
                  </a:rPr>
                  <a:t>1998</a:t>
                </a:r>
              </a:p>
            </p:txBody>
          </p:sp>
          <p:sp>
            <p:nvSpPr>
              <p:cNvPr id="43" name="Rectangle 448">
                <a:extLst>
                  <a:ext uri="{FF2B5EF4-FFF2-40B4-BE49-F238E27FC236}">
                    <a16:creationId xmlns:a16="http://schemas.microsoft.com/office/drawing/2014/main" id="{479C6E84-054E-459A-B2F3-7E69AA4DBD3C}"/>
                  </a:ext>
                </a:extLst>
              </p:cNvPr>
              <p:cNvSpPr>
                <a:spLocks noChangeArrowheads="1"/>
              </p:cNvSpPr>
              <p:nvPr/>
            </p:nvSpPr>
            <p:spPr bwMode="auto">
              <a:xfrm>
                <a:off x="5053178" y="3611526"/>
                <a:ext cx="707242" cy="300038"/>
              </a:xfrm>
              <a:prstGeom prst="rect">
                <a:avLst/>
              </a:prstGeom>
              <a:grpFill/>
              <a:ln w="19050">
                <a:solidFill>
                  <a:schemeClr val="tx1">
                    <a:lumMod val="65000"/>
                  </a:schemeClr>
                </a:solidFill>
                <a:round/>
                <a:headEnd/>
                <a:tailEnd/>
              </a:ln>
            </p:spPr>
            <p:txBody>
              <a:bodyPr anchor="ctr"/>
              <a:lstStyle/>
              <a:p>
                <a:pPr indent="-342900">
                  <a:defRPr/>
                </a:pPr>
                <a:r>
                  <a:rPr lang="en-US" b="1" noProof="1">
                    <a:solidFill>
                      <a:schemeClr val="bg1"/>
                    </a:solidFill>
                    <a:latin typeface="+mj-lt"/>
                  </a:rPr>
                  <a:t>2004</a:t>
                </a:r>
              </a:p>
            </p:txBody>
          </p:sp>
          <p:sp>
            <p:nvSpPr>
              <p:cNvPr id="44" name="Rectangle 445">
                <a:extLst>
                  <a:ext uri="{FF2B5EF4-FFF2-40B4-BE49-F238E27FC236}">
                    <a16:creationId xmlns:a16="http://schemas.microsoft.com/office/drawing/2014/main" id="{10F5060E-1374-4193-B183-67959B9BC478}"/>
                  </a:ext>
                </a:extLst>
              </p:cNvPr>
              <p:cNvSpPr>
                <a:spLocks noChangeArrowheads="1"/>
              </p:cNvSpPr>
              <p:nvPr/>
            </p:nvSpPr>
            <p:spPr bwMode="auto">
              <a:xfrm>
                <a:off x="774970" y="3611526"/>
                <a:ext cx="755661" cy="300038"/>
              </a:xfrm>
              <a:prstGeom prst="rect">
                <a:avLst/>
              </a:prstGeom>
              <a:grpFill/>
              <a:ln w="19050">
                <a:solidFill>
                  <a:schemeClr val="tx1">
                    <a:lumMod val="65000"/>
                  </a:schemeClr>
                </a:solidFill>
                <a:round/>
                <a:headEnd/>
                <a:tailEnd/>
              </a:ln>
            </p:spPr>
            <p:txBody>
              <a:bodyPr anchor="ctr"/>
              <a:lstStyle/>
              <a:p>
                <a:pPr indent="-342900">
                  <a:defRPr/>
                </a:pPr>
                <a:r>
                  <a:rPr lang="en-US" b="1" noProof="1">
                    <a:solidFill>
                      <a:schemeClr val="bg1"/>
                    </a:solidFill>
                    <a:latin typeface="+mj-lt"/>
                  </a:rPr>
                  <a:t>1991</a:t>
                </a:r>
              </a:p>
            </p:txBody>
          </p:sp>
        </p:grpSp>
        <p:sp>
          <p:nvSpPr>
            <p:cNvPr id="38" name="Rectangle 448">
              <a:extLst>
                <a:ext uri="{FF2B5EF4-FFF2-40B4-BE49-F238E27FC236}">
                  <a16:creationId xmlns:a16="http://schemas.microsoft.com/office/drawing/2014/main" id="{F1045C10-C654-419B-A10C-DD1516DCBF73}"/>
                </a:ext>
              </a:extLst>
            </p:cNvPr>
            <p:cNvSpPr>
              <a:spLocks noChangeArrowheads="1"/>
            </p:cNvSpPr>
            <p:nvPr/>
          </p:nvSpPr>
          <p:spPr bwMode="auto">
            <a:xfrm>
              <a:off x="5948450" y="3455569"/>
              <a:ext cx="707242" cy="300037"/>
            </a:xfrm>
            <a:prstGeom prst="rect">
              <a:avLst/>
            </a:prstGeom>
            <a:grpFill/>
            <a:ln w="19050">
              <a:solidFill>
                <a:schemeClr val="tx1">
                  <a:lumMod val="65000"/>
                </a:schemeClr>
              </a:solidFill>
              <a:round/>
              <a:headEnd/>
              <a:tailEnd/>
            </a:ln>
          </p:spPr>
          <p:txBody>
            <a:bodyPr anchor="ctr"/>
            <a:lstStyle/>
            <a:p>
              <a:pPr indent="-342900">
                <a:defRPr/>
              </a:pPr>
              <a:r>
                <a:rPr lang="en-US" b="1" noProof="1">
                  <a:solidFill>
                    <a:schemeClr val="bg1"/>
                  </a:solidFill>
                  <a:latin typeface="+mj-lt"/>
                </a:rPr>
                <a:t>2014</a:t>
              </a:r>
            </a:p>
          </p:txBody>
        </p:sp>
      </p:grpSp>
      <p:sp>
        <p:nvSpPr>
          <p:cNvPr id="3" name="Textplatzhalter 2">
            <a:extLst>
              <a:ext uri="{FF2B5EF4-FFF2-40B4-BE49-F238E27FC236}">
                <a16:creationId xmlns:a16="http://schemas.microsoft.com/office/drawing/2014/main" id="{F50DBC95-AFD5-4403-BAA9-539A01F8D373}"/>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id="{1C90AE7D-A9CF-41B2-9A3C-51AEA6FADA91}"/>
              </a:ext>
            </a:extLst>
          </p:cNvPr>
          <p:cNvSpPr>
            <a:spLocks noGrp="1"/>
          </p:cNvSpPr>
          <p:nvPr>
            <p:ph type="sldNum" sz="quarter" idx="15"/>
          </p:nvPr>
        </p:nvSpPr>
        <p:spPr/>
        <p:txBody>
          <a:bodyPr/>
          <a:lstStyle/>
          <a:p>
            <a:fld id="{100B42D5-F436-4CBB-ADE2-3BAD53BA9B53}" type="slidenum">
              <a:rPr lang="de-DE" smtClean="0"/>
              <a:pPr/>
              <a:t>13</a:t>
            </a:fld>
            <a:endParaRPr lang="de-DE" dirty="0"/>
          </a:p>
        </p:txBody>
      </p:sp>
      <p:sp>
        <p:nvSpPr>
          <p:cNvPr id="5" name="Titel 4">
            <a:extLst>
              <a:ext uri="{FF2B5EF4-FFF2-40B4-BE49-F238E27FC236}">
                <a16:creationId xmlns:a16="http://schemas.microsoft.com/office/drawing/2014/main" id="{C4C86DAB-DC13-44A8-BD48-D2AABC8EBDE0}"/>
              </a:ext>
            </a:extLst>
          </p:cNvPr>
          <p:cNvSpPr>
            <a:spLocks noGrp="1"/>
          </p:cNvSpPr>
          <p:nvPr>
            <p:ph type="title"/>
          </p:nvPr>
        </p:nvSpPr>
        <p:spPr/>
        <p:txBody>
          <a:bodyPr/>
          <a:lstStyle/>
          <a:p>
            <a:r>
              <a:rPr lang="de-DE" dirty="0"/>
              <a:t>Geschichte</a:t>
            </a:r>
          </a:p>
        </p:txBody>
      </p:sp>
      <p:sp>
        <p:nvSpPr>
          <p:cNvPr id="50" name="Rektangel 82">
            <a:extLst>
              <a:ext uri="{FF2B5EF4-FFF2-40B4-BE49-F238E27FC236}">
                <a16:creationId xmlns:a16="http://schemas.microsoft.com/office/drawing/2014/main" id="{9A751D79-087A-487E-9484-E2DD810A3C8B}"/>
              </a:ext>
            </a:extLst>
          </p:cNvPr>
          <p:cNvSpPr>
            <a:spLocks noChangeArrowheads="1"/>
          </p:cNvSpPr>
          <p:nvPr/>
        </p:nvSpPr>
        <p:spPr bwMode="auto">
          <a:xfrm>
            <a:off x="208186" y="2411596"/>
            <a:ext cx="1673932" cy="369332"/>
          </a:xfrm>
          <a:prstGeom prst="rect">
            <a:avLst/>
          </a:prstGeom>
          <a:noFill/>
          <a:ln w="9525">
            <a:noFill/>
            <a:miter lim="800000"/>
            <a:headEnd/>
            <a:tailEnd/>
          </a:ln>
        </p:spPr>
        <p:txBody>
          <a:bodyPr wrap="square">
            <a:spAutoFit/>
          </a:bodyPr>
          <a:lstStyle/>
          <a:p>
            <a:pPr defTabSz="801688">
              <a:spcBef>
                <a:spcPct val="20000"/>
              </a:spcBef>
              <a:defRPr/>
            </a:pPr>
            <a:r>
              <a:rPr lang="en-US" noProof="1">
                <a:solidFill>
                  <a:srgbClr val="080808"/>
                </a:solidFill>
                <a:latin typeface="+mj-lt"/>
                <a:cs typeface="Arial" charset="0"/>
              </a:rPr>
              <a:t>Projekt “Green”</a:t>
            </a:r>
            <a:endParaRPr lang="en-US" b="0" noProof="1">
              <a:solidFill>
                <a:srgbClr val="080808"/>
              </a:solidFill>
              <a:latin typeface="+mj-lt"/>
              <a:cs typeface="Arial" charset="0"/>
            </a:endParaRPr>
          </a:p>
        </p:txBody>
      </p:sp>
      <p:sp>
        <p:nvSpPr>
          <p:cNvPr id="51" name="Nedadgående pil 90">
            <a:extLst>
              <a:ext uri="{FF2B5EF4-FFF2-40B4-BE49-F238E27FC236}">
                <a16:creationId xmlns:a16="http://schemas.microsoft.com/office/drawing/2014/main" id="{FC414AAA-B9B5-4828-9C06-44BB747C7518}"/>
              </a:ext>
            </a:extLst>
          </p:cNvPr>
          <p:cNvSpPr>
            <a:spLocks noChangeArrowheads="1"/>
          </p:cNvSpPr>
          <p:nvPr/>
        </p:nvSpPr>
        <p:spPr bwMode="auto">
          <a:xfrm>
            <a:off x="898525" y="2746375"/>
            <a:ext cx="250825" cy="538163"/>
          </a:xfrm>
          <a:prstGeom prst="downArrow">
            <a:avLst>
              <a:gd name="adj1" fmla="val 50000"/>
              <a:gd name="adj2" fmla="val 50004"/>
            </a:avLst>
          </a:prstGeom>
          <a:solidFill>
            <a:schemeClr val="bg2">
              <a:lumMod val="90000"/>
            </a:schemeClr>
          </a:solidFill>
          <a:ln w="9525">
            <a:solidFill>
              <a:schemeClr val="tx1">
                <a:lumMod val="85000"/>
              </a:schemeClr>
            </a:solidFill>
            <a:miter lim="800000"/>
            <a:headEnd/>
            <a:tailEnd/>
          </a:ln>
          <a:effectLst>
            <a:outerShdw blurRad="63500" dist="38100" dir="5400000" algn="t" rotWithShape="0">
              <a:srgbClr val="000000">
                <a:alpha val="39999"/>
              </a:srgbClr>
            </a:outerShdw>
          </a:effectLst>
        </p:spPr>
        <p:txBody>
          <a:bodyPr anchor="ctr"/>
          <a:lstStyle/>
          <a:p>
            <a:pPr indent="-342900">
              <a:buFont typeface="Calibri" pitchFamily="-111" charset="0"/>
              <a:buAutoNum type="arabicPeriod"/>
              <a:defRPr/>
            </a:pPr>
            <a:endParaRPr lang="en-US">
              <a:solidFill>
                <a:srgbClr val="FFFFFF"/>
              </a:solidFill>
              <a:latin typeface="Calibri" pitchFamily="-111" charset="0"/>
            </a:endParaRPr>
          </a:p>
        </p:txBody>
      </p:sp>
      <p:sp>
        <p:nvSpPr>
          <p:cNvPr id="52" name="Rektangel 91">
            <a:extLst>
              <a:ext uri="{FF2B5EF4-FFF2-40B4-BE49-F238E27FC236}">
                <a16:creationId xmlns:a16="http://schemas.microsoft.com/office/drawing/2014/main" id="{2D72EE58-25D9-4461-A7E4-33EA790ECB40}"/>
              </a:ext>
            </a:extLst>
          </p:cNvPr>
          <p:cNvSpPr>
            <a:spLocks noChangeArrowheads="1"/>
          </p:cNvSpPr>
          <p:nvPr/>
        </p:nvSpPr>
        <p:spPr bwMode="auto">
          <a:xfrm>
            <a:off x="2696780" y="2411596"/>
            <a:ext cx="880861" cy="369332"/>
          </a:xfrm>
          <a:prstGeom prst="rect">
            <a:avLst/>
          </a:prstGeom>
          <a:noFill/>
          <a:ln w="9525">
            <a:noFill/>
            <a:miter lim="800000"/>
            <a:headEnd/>
            <a:tailEnd/>
          </a:ln>
        </p:spPr>
        <p:txBody>
          <a:bodyPr wrap="square">
            <a:spAutoFit/>
          </a:bodyPr>
          <a:lstStyle/>
          <a:p>
            <a:pPr defTabSz="801688">
              <a:spcBef>
                <a:spcPct val="20000"/>
              </a:spcBef>
              <a:defRPr/>
            </a:pPr>
            <a:r>
              <a:rPr lang="en-US" noProof="1">
                <a:solidFill>
                  <a:srgbClr val="080808"/>
                </a:solidFill>
                <a:latin typeface="+mj-lt"/>
                <a:cs typeface="Arial" charset="0"/>
              </a:rPr>
              <a:t>JDK 1.0</a:t>
            </a:r>
          </a:p>
        </p:txBody>
      </p:sp>
      <p:sp>
        <p:nvSpPr>
          <p:cNvPr id="53" name="Nedadgående pil 92">
            <a:extLst>
              <a:ext uri="{FF2B5EF4-FFF2-40B4-BE49-F238E27FC236}">
                <a16:creationId xmlns:a16="http://schemas.microsoft.com/office/drawing/2014/main" id="{8CC3C401-6FB4-4AC8-869A-D562C863694A}"/>
              </a:ext>
            </a:extLst>
          </p:cNvPr>
          <p:cNvSpPr>
            <a:spLocks noChangeArrowheads="1"/>
          </p:cNvSpPr>
          <p:nvPr/>
        </p:nvSpPr>
        <p:spPr bwMode="auto">
          <a:xfrm>
            <a:off x="3012593" y="2746374"/>
            <a:ext cx="249237" cy="538163"/>
          </a:xfrm>
          <a:prstGeom prst="downArrow">
            <a:avLst>
              <a:gd name="adj1" fmla="val 50000"/>
              <a:gd name="adj2" fmla="val 50002"/>
            </a:avLst>
          </a:prstGeom>
          <a:solidFill>
            <a:schemeClr val="bg2">
              <a:lumMod val="90000"/>
            </a:schemeClr>
          </a:solidFill>
          <a:ln w="9525">
            <a:solidFill>
              <a:schemeClr val="tx1">
                <a:lumMod val="85000"/>
              </a:schemeClr>
            </a:solidFill>
            <a:miter lim="800000"/>
            <a:headEnd/>
            <a:tailEnd/>
          </a:ln>
          <a:effectLst>
            <a:outerShdw blurRad="63500" dist="38100" dir="5400000" algn="t" rotWithShape="0">
              <a:srgbClr val="000000">
                <a:alpha val="39999"/>
              </a:srgbClr>
            </a:outerShdw>
          </a:effectLst>
        </p:spPr>
        <p:txBody>
          <a:bodyPr anchor="ctr"/>
          <a:lstStyle/>
          <a:p>
            <a:pPr indent="-342900">
              <a:buFont typeface="Calibri" pitchFamily="-111" charset="0"/>
              <a:buAutoNum type="arabicPeriod"/>
              <a:defRPr/>
            </a:pPr>
            <a:endParaRPr lang="en-US">
              <a:solidFill>
                <a:srgbClr val="FFFFFF"/>
              </a:solidFill>
              <a:latin typeface="Calibri" pitchFamily="-111" charset="0"/>
            </a:endParaRPr>
          </a:p>
        </p:txBody>
      </p:sp>
      <p:sp>
        <p:nvSpPr>
          <p:cNvPr id="54" name="Rektangel 93">
            <a:extLst>
              <a:ext uri="{FF2B5EF4-FFF2-40B4-BE49-F238E27FC236}">
                <a16:creationId xmlns:a16="http://schemas.microsoft.com/office/drawing/2014/main" id="{CEAB4A02-E9BA-4A96-B3C3-27B73F25465A}"/>
              </a:ext>
            </a:extLst>
          </p:cNvPr>
          <p:cNvSpPr>
            <a:spLocks noChangeArrowheads="1"/>
          </p:cNvSpPr>
          <p:nvPr/>
        </p:nvSpPr>
        <p:spPr bwMode="auto">
          <a:xfrm>
            <a:off x="4601607" y="2134597"/>
            <a:ext cx="1517650" cy="646331"/>
          </a:xfrm>
          <a:prstGeom prst="rect">
            <a:avLst/>
          </a:prstGeom>
          <a:noFill/>
          <a:ln w="9525">
            <a:noFill/>
            <a:miter lim="800000"/>
            <a:headEnd/>
            <a:tailEnd/>
          </a:ln>
        </p:spPr>
        <p:txBody>
          <a:bodyPr wrap="square">
            <a:spAutoFit/>
          </a:bodyPr>
          <a:lstStyle/>
          <a:p>
            <a:pPr algn="ctr" defTabSz="801688">
              <a:spcBef>
                <a:spcPct val="20000"/>
              </a:spcBef>
              <a:defRPr/>
            </a:pPr>
            <a:r>
              <a:rPr lang="en-US" noProof="1">
                <a:solidFill>
                  <a:srgbClr val="080808"/>
                </a:solidFill>
                <a:latin typeface="+mj-lt"/>
                <a:cs typeface="Arial" charset="0"/>
              </a:rPr>
              <a:t>JDK 5.0 = Version 1.5</a:t>
            </a:r>
          </a:p>
        </p:txBody>
      </p:sp>
      <p:sp>
        <p:nvSpPr>
          <p:cNvPr id="55" name="Nedadgående pil 94">
            <a:extLst>
              <a:ext uri="{FF2B5EF4-FFF2-40B4-BE49-F238E27FC236}">
                <a16:creationId xmlns:a16="http://schemas.microsoft.com/office/drawing/2014/main" id="{FE6DC06E-2696-4847-8F3D-4FFD6CFB78D4}"/>
              </a:ext>
            </a:extLst>
          </p:cNvPr>
          <p:cNvSpPr>
            <a:spLocks noChangeArrowheads="1"/>
          </p:cNvSpPr>
          <p:nvPr/>
        </p:nvSpPr>
        <p:spPr bwMode="auto">
          <a:xfrm>
            <a:off x="5235813" y="2772972"/>
            <a:ext cx="249238" cy="538162"/>
          </a:xfrm>
          <a:prstGeom prst="downArrow">
            <a:avLst>
              <a:gd name="adj1" fmla="val 50000"/>
              <a:gd name="adj2" fmla="val 50002"/>
            </a:avLst>
          </a:prstGeom>
          <a:solidFill>
            <a:schemeClr val="bg2">
              <a:lumMod val="90000"/>
            </a:schemeClr>
          </a:solidFill>
          <a:ln w="9525">
            <a:solidFill>
              <a:schemeClr val="tx1">
                <a:lumMod val="85000"/>
              </a:schemeClr>
            </a:solidFill>
            <a:miter lim="800000"/>
            <a:headEnd/>
            <a:tailEnd/>
          </a:ln>
          <a:effectLst>
            <a:outerShdw blurRad="63500" dist="38100" dir="5400000" algn="t" rotWithShape="0">
              <a:srgbClr val="000000">
                <a:alpha val="39999"/>
              </a:srgbClr>
            </a:outerShdw>
          </a:effectLst>
        </p:spPr>
        <p:txBody>
          <a:bodyPr anchor="ctr"/>
          <a:lstStyle/>
          <a:p>
            <a:pPr indent="-342900">
              <a:buFont typeface="Calibri" pitchFamily="-111" charset="0"/>
              <a:buAutoNum type="arabicPeriod"/>
              <a:defRPr/>
            </a:pPr>
            <a:endParaRPr lang="en-US">
              <a:solidFill>
                <a:srgbClr val="FFFFFF"/>
              </a:solidFill>
              <a:latin typeface="Calibri" pitchFamily="-111" charset="0"/>
            </a:endParaRPr>
          </a:p>
        </p:txBody>
      </p:sp>
      <p:sp>
        <p:nvSpPr>
          <p:cNvPr id="56" name="Rektangel 95">
            <a:extLst>
              <a:ext uri="{FF2B5EF4-FFF2-40B4-BE49-F238E27FC236}">
                <a16:creationId xmlns:a16="http://schemas.microsoft.com/office/drawing/2014/main" id="{D0B24AE4-B751-4ADA-8DA6-E25AB4BE576B}"/>
              </a:ext>
            </a:extLst>
          </p:cNvPr>
          <p:cNvSpPr>
            <a:spLocks noChangeArrowheads="1"/>
          </p:cNvSpPr>
          <p:nvPr/>
        </p:nvSpPr>
        <p:spPr bwMode="auto">
          <a:xfrm>
            <a:off x="395536" y="4175125"/>
            <a:ext cx="3077119" cy="978729"/>
          </a:xfrm>
          <a:prstGeom prst="rect">
            <a:avLst/>
          </a:prstGeom>
          <a:noFill/>
          <a:ln w="9525">
            <a:noFill/>
            <a:miter lim="800000"/>
            <a:headEnd/>
            <a:tailEnd/>
          </a:ln>
        </p:spPr>
        <p:txBody>
          <a:bodyPr wrap="square">
            <a:spAutoFit/>
          </a:bodyPr>
          <a:lstStyle/>
          <a:p>
            <a:pPr algn="ctr" defTabSz="801688">
              <a:spcBef>
                <a:spcPct val="20000"/>
              </a:spcBef>
              <a:defRPr/>
            </a:pPr>
            <a:r>
              <a:rPr lang="en-US" noProof="1">
                <a:solidFill>
                  <a:srgbClr val="080808"/>
                </a:solidFill>
                <a:latin typeface="+mj-lt"/>
                <a:cs typeface="Arial" charset="0"/>
              </a:rPr>
              <a:t>Offizielle Vorstellung von Java</a:t>
            </a:r>
          </a:p>
          <a:p>
            <a:pPr algn="ctr" defTabSz="801688">
              <a:spcBef>
                <a:spcPct val="20000"/>
              </a:spcBef>
              <a:defRPr/>
            </a:pPr>
            <a:r>
              <a:rPr lang="en-US" noProof="1">
                <a:solidFill>
                  <a:srgbClr val="080808"/>
                </a:solidFill>
                <a:latin typeface="+mj-lt"/>
                <a:cs typeface="Arial" charset="0"/>
                <a:sym typeface="Wingdings" panose="05000000000000000000" pitchFamily="2" charset="2"/>
              </a:rPr>
              <a:t> Lizenzierung durch Netscape</a:t>
            </a:r>
            <a:endParaRPr lang="en-US" b="0" noProof="1">
              <a:solidFill>
                <a:srgbClr val="080808"/>
              </a:solidFill>
              <a:latin typeface="+mj-lt"/>
              <a:cs typeface="Arial" charset="0"/>
            </a:endParaRPr>
          </a:p>
        </p:txBody>
      </p:sp>
      <p:sp>
        <p:nvSpPr>
          <p:cNvPr id="57" name="Nedadgående pil 96">
            <a:extLst>
              <a:ext uri="{FF2B5EF4-FFF2-40B4-BE49-F238E27FC236}">
                <a16:creationId xmlns:a16="http://schemas.microsoft.com/office/drawing/2014/main" id="{8C0CBE80-C0A8-44F6-AD03-7217038CCFFA}"/>
              </a:ext>
            </a:extLst>
          </p:cNvPr>
          <p:cNvSpPr>
            <a:spLocks noChangeArrowheads="1"/>
          </p:cNvSpPr>
          <p:nvPr/>
        </p:nvSpPr>
        <p:spPr bwMode="auto">
          <a:xfrm rot="10800000">
            <a:off x="1905763" y="3567113"/>
            <a:ext cx="249238" cy="538162"/>
          </a:xfrm>
          <a:prstGeom prst="downArrow">
            <a:avLst>
              <a:gd name="adj1" fmla="val 50000"/>
              <a:gd name="adj2" fmla="val 50002"/>
            </a:avLst>
          </a:prstGeom>
          <a:solidFill>
            <a:schemeClr val="bg2">
              <a:lumMod val="90000"/>
            </a:schemeClr>
          </a:solidFill>
          <a:ln w="9525">
            <a:solidFill>
              <a:schemeClr val="tx1">
                <a:lumMod val="85000"/>
              </a:schemeClr>
            </a:solidFill>
            <a:miter lim="800000"/>
            <a:headEnd/>
            <a:tailEnd/>
          </a:ln>
          <a:effectLst>
            <a:outerShdw blurRad="63500" dist="38100" dir="5400000" algn="t" rotWithShape="0">
              <a:srgbClr val="000000">
                <a:alpha val="39999"/>
              </a:srgbClr>
            </a:outerShdw>
          </a:effectLst>
        </p:spPr>
        <p:txBody>
          <a:bodyPr anchor="ctr"/>
          <a:lstStyle/>
          <a:p>
            <a:pPr indent="-342900">
              <a:buFont typeface="Calibri" pitchFamily="-111" charset="0"/>
              <a:buAutoNum type="arabicPeriod"/>
              <a:defRPr/>
            </a:pPr>
            <a:endParaRPr lang="en-US">
              <a:solidFill>
                <a:srgbClr val="FFFFFF"/>
              </a:solidFill>
              <a:latin typeface="Calibri" pitchFamily="-111" charset="0"/>
            </a:endParaRPr>
          </a:p>
        </p:txBody>
      </p:sp>
      <p:sp>
        <p:nvSpPr>
          <p:cNvPr id="58" name="Rektangel 98">
            <a:extLst>
              <a:ext uri="{FF2B5EF4-FFF2-40B4-BE49-F238E27FC236}">
                <a16:creationId xmlns:a16="http://schemas.microsoft.com/office/drawing/2014/main" id="{5169B33C-5332-47FA-B68B-EFCEE79E2020}"/>
              </a:ext>
            </a:extLst>
          </p:cNvPr>
          <p:cNvSpPr>
            <a:spLocks noChangeArrowheads="1"/>
          </p:cNvSpPr>
          <p:nvPr/>
        </p:nvSpPr>
        <p:spPr bwMode="auto">
          <a:xfrm>
            <a:off x="3468782" y="4175125"/>
            <a:ext cx="1735570" cy="646331"/>
          </a:xfrm>
          <a:prstGeom prst="rect">
            <a:avLst/>
          </a:prstGeom>
          <a:noFill/>
          <a:ln w="9525">
            <a:noFill/>
            <a:miter lim="800000"/>
            <a:headEnd/>
            <a:tailEnd/>
          </a:ln>
        </p:spPr>
        <p:txBody>
          <a:bodyPr wrap="square">
            <a:spAutoFit/>
          </a:bodyPr>
          <a:lstStyle/>
          <a:p>
            <a:pPr algn="ctr" defTabSz="801688">
              <a:spcBef>
                <a:spcPct val="20000"/>
              </a:spcBef>
              <a:defRPr/>
            </a:pPr>
            <a:r>
              <a:rPr lang="en-US" noProof="1">
                <a:solidFill>
                  <a:srgbClr val="080808"/>
                </a:solidFill>
                <a:latin typeface="+mj-lt"/>
                <a:cs typeface="Arial" charset="0"/>
              </a:rPr>
              <a:t>JDK 1.2</a:t>
            </a:r>
            <a:br>
              <a:rPr lang="en-US" noProof="1">
                <a:solidFill>
                  <a:srgbClr val="080808"/>
                </a:solidFill>
                <a:latin typeface="+mj-lt"/>
                <a:cs typeface="Arial" charset="0"/>
              </a:rPr>
            </a:br>
            <a:r>
              <a:rPr lang="en-US" noProof="1">
                <a:solidFill>
                  <a:srgbClr val="080808"/>
                </a:solidFill>
                <a:latin typeface="+mj-lt"/>
                <a:cs typeface="Arial" charset="0"/>
              </a:rPr>
              <a:t>(Java 2 Platform)</a:t>
            </a:r>
            <a:endParaRPr lang="en-US" b="0" noProof="1">
              <a:solidFill>
                <a:srgbClr val="080808"/>
              </a:solidFill>
              <a:latin typeface="+mj-lt"/>
              <a:cs typeface="Arial" charset="0"/>
            </a:endParaRPr>
          </a:p>
        </p:txBody>
      </p:sp>
      <p:sp>
        <p:nvSpPr>
          <p:cNvPr id="59" name="Nedadgående pil 99">
            <a:extLst>
              <a:ext uri="{FF2B5EF4-FFF2-40B4-BE49-F238E27FC236}">
                <a16:creationId xmlns:a16="http://schemas.microsoft.com/office/drawing/2014/main" id="{B9B67A01-9F5A-4EF0-BA8D-D7004C2F9EA5}"/>
              </a:ext>
            </a:extLst>
          </p:cNvPr>
          <p:cNvSpPr>
            <a:spLocks noChangeArrowheads="1"/>
          </p:cNvSpPr>
          <p:nvPr/>
        </p:nvSpPr>
        <p:spPr bwMode="auto">
          <a:xfrm rot="10800000">
            <a:off x="4204318" y="3567112"/>
            <a:ext cx="249238" cy="538163"/>
          </a:xfrm>
          <a:prstGeom prst="downArrow">
            <a:avLst>
              <a:gd name="adj1" fmla="val 50000"/>
              <a:gd name="adj2" fmla="val 50002"/>
            </a:avLst>
          </a:prstGeom>
          <a:solidFill>
            <a:schemeClr val="bg2">
              <a:lumMod val="90000"/>
            </a:schemeClr>
          </a:solidFill>
          <a:ln w="9525">
            <a:solidFill>
              <a:schemeClr val="tx1">
                <a:lumMod val="85000"/>
              </a:schemeClr>
            </a:solidFill>
            <a:miter lim="800000"/>
            <a:headEnd/>
            <a:tailEnd/>
          </a:ln>
          <a:effectLst>
            <a:outerShdw blurRad="63500" dist="38100" dir="5400000" algn="t" rotWithShape="0">
              <a:srgbClr val="000000">
                <a:alpha val="39999"/>
              </a:srgbClr>
            </a:outerShdw>
          </a:effectLst>
        </p:spPr>
        <p:txBody>
          <a:bodyPr anchor="ctr"/>
          <a:lstStyle/>
          <a:p>
            <a:pPr indent="-342900">
              <a:buFont typeface="Calibri" pitchFamily="-111" charset="0"/>
              <a:buAutoNum type="arabicPeriod"/>
              <a:defRPr/>
            </a:pPr>
            <a:endParaRPr lang="en-US">
              <a:solidFill>
                <a:srgbClr val="FFFFFF"/>
              </a:solidFill>
              <a:latin typeface="Calibri" pitchFamily="-111" charset="0"/>
            </a:endParaRPr>
          </a:p>
        </p:txBody>
      </p:sp>
      <p:sp>
        <p:nvSpPr>
          <p:cNvPr id="60" name="Rektangel 100">
            <a:extLst>
              <a:ext uri="{FF2B5EF4-FFF2-40B4-BE49-F238E27FC236}">
                <a16:creationId xmlns:a16="http://schemas.microsoft.com/office/drawing/2014/main" id="{5224EC44-6FBD-40BB-A188-9B4858561E03}"/>
              </a:ext>
            </a:extLst>
          </p:cNvPr>
          <p:cNvSpPr>
            <a:spLocks noChangeArrowheads="1"/>
          </p:cNvSpPr>
          <p:nvPr/>
        </p:nvSpPr>
        <p:spPr bwMode="auto">
          <a:xfrm>
            <a:off x="5817046" y="4175125"/>
            <a:ext cx="919064" cy="369332"/>
          </a:xfrm>
          <a:prstGeom prst="rect">
            <a:avLst/>
          </a:prstGeom>
          <a:noFill/>
          <a:ln w="9525">
            <a:noFill/>
            <a:miter lim="800000"/>
            <a:headEnd/>
            <a:tailEnd/>
          </a:ln>
        </p:spPr>
        <p:txBody>
          <a:bodyPr wrap="square">
            <a:spAutoFit/>
          </a:bodyPr>
          <a:lstStyle/>
          <a:p>
            <a:pPr defTabSz="801688">
              <a:spcBef>
                <a:spcPct val="20000"/>
              </a:spcBef>
              <a:defRPr/>
            </a:pPr>
            <a:r>
              <a:rPr lang="en-US" noProof="1">
                <a:solidFill>
                  <a:srgbClr val="080808"/>
                </a:solidFill>
                <a:latin typeface="+mj-lt"/>
                <a:cs typeface="Arial" charset="0"/>
              </a:rPr>
              <a:t>JDK 8.0</a:t>
            </a:r>
          </a:p>
        </p:txBody>
      </p:sp>
      <p:sp>
        <p:nvSpPr>
          <p:cNvPr id="61" name="Nedadgående pil 40">
            <a:extLst>
              <a:ext uri="{FF2B5EF4-FFF2-40B4-BE49-F238E27FC236}">
                <a16:creationId xmlns:a16="http://schemas.microsoft.com/office/drawing/2014/main" id="{EB8D6721-21D7-4E07-B3FC-1D8F70B2853E}"/>
              </a:ext>
            </a:extLst>
          </p:cNvPr>
          <p:cNvSpPr>
            <a:spLocks noChangeArrowheads="1"/>
          </p:cNvSpPr>
          <p:nvPr/>
        </p:nvSpPr>
        <p:spPr bwMode="auto">
          <a:xfrm rot="10800000">
            <a:off x="6151960" y="3531672"/>
            <a:ext cx="249237" cy="538163"/>
          </a:xfrm>
          <a:prstGeom prst="downArrow">
            <a:avLst>
              <a:gd name="adj1" fmla="val 50000"/>
              <a:gd name="adj2" fmla="val 50002"/>
            </a:avLst>
          </a:prstGeom>
          <a:gradFill rotWithShape="1">
            <a:gsLst>
              <a:gs pos="0">
                <a:srgbClr val="FB0036"/>
              </a:gs>
              <a:gs pos="100000">
                <a:srgbClr val="C00000"/>
              </a:gs>
            </a:gsLst>
            <a:lin ang="5400000" scaled="1"/>
          </a:gradFill>
          <a:ln w="9525">
            <a:solidFill>
              <a:srgbClr val="C00000"/>
            </a:solidFill>
            <a:miter lim="800000"/>
            <a:headEnd/>
            <a:tailEnd/>
          </a:ln>
          <a:effectLst>
            <a:outerShdw blurRad="63500" dist="38100" dir="2700000" algn="tl" rotWithShape="0">
              <a:srgbClr val="000000">
                <a:alpha val="39999"/>
              </a:srgbClr>
            </a:outerShdw>
          </a:effectLst>
        </p:spPr>
        <p:txBody>
          <a:bodyPr anchor="ctr"/>
          <a:lstStyle/>
          <a:p>
            <a:pPr indent="-342900">
              <a:buFont typeface="Calibri" pitchFamily="-111" charset="0"/>
              <a:buAutoNum type="arabicPeriod"/>
              <a:defRPr/>
            </a:pPr>
            <a:endParaRPr lang="en-US" noProof="1">
              <a:solidFill>
                <a:srgbClr val="FFFFFF"/>
              </a:solidFill>
              <a:latin typeface="Calibri" pitchFamily="-111" charset="0"/>
            </a:endParaRPr>
          </a:p>
        </p:txBody>
      </p:sp>
      <p:sp>
        <p:nvSpPr>
          <p:cNvPr id="62" name="Rectangle 448">
            <a:extLst>
              <a:ext uri="{FF2B5EF4-FFF2-40B4-BE49-F238E27FC236}">
                <a16:creationId xmlns:a16="http://schemas.microsoft.com/office/drawing/2014/main" id="{DA6F8AB5-C30D-4886-AFDF-C05265392667}"/>
              </a:ext>
            </a:extLst>
          </p:cNvPr>
          <p:cNvSpPr>
            <a:spLocks noChangeArrowheads="1"/>
          </p:cNvSpPr>
          <p:nvPr/>
        </p:nvSpPr>
        <p:spPr bwMode="auto">
          <a:xfrm>
            <a:off x="6758981" y="3359151"/>
            <a:ext cx="707231" cy="300037"/>
          </a:xfrm>
          <a:prstGeom prst="rect">
            <a:avLst/>
          </a:prstGeom>
          <a:solidFill>
            <a:schemeClr val="tx1">
              <a:lumMod val="65000"/>
            </a:schemeClr>
          </a:solidFill>
          <a:ln w="19050">
            <a:solidFill>
              <a:schemeClr val="tx1">
                <a:lumMod val="65000"/>
              </a:schemeClr>
            </a:solidFill>
            <a:round/>
            <a:headEnd/>
            <a:tailEnd/>
          </a:ln>
        </p:spPr>
        <p:txBody>
          <a:bodyPr anchor="ctr"/>
          <a:lstStyle/>
          <a:p>
            <a:pPr indent="-342900">
              <a:defRPr/>
            </a:pPr>
            <a:r>
              <a:rPr lang="en-US" b="1" noProof="1">
                <a:solidFill>
                  <a:schemeClr val="bg1"/>
                </a:solidFill>
                <a:latin typeface="+mj-lt"/>
              </a:rPr>
              <a:t>2017</a:t>
            </a:r>
          </a:p>
        </p:txBody>
      </p:sp>
      <p:sp>
        <p:nvSpPr>
          <p:cNvPr id="63" name="Nedadgående pil 94">
            <a:extLst>
              <a:ext uri="{FF2B5EF4-FFF2-40B4-BE49-F238E27FC236}">
                <a16:creationId xmlns:a16="http://schemas.microsoft.com/office/drawing/2014/main" id="{9185045B-D911-45E3-9A43-1A77DB06B126}"/>
              </a:ext>
            </a:extLst>
          </p:cNvPr>
          <p:cNvSpPr>
            <a:spLocks noChangeArrowheads="1"/>
          </p:cNvSpPr>
          <p:nvPr/>
        </p:nvSpPr>
        <p:spPr bwMode="auto">
          <a:xfrm>
            <a:off x="6948264" y="2746374"/>
            <a:ext cx="249238" cy="538162"/>
          </a:xfrm>
          <a:prstGeom prst="downArrow">
            <a:avLst>
              <a:gd name="adj1" fmla="val 50000"/>
              <a:gd name="adj2" fmla="val 50002"/>
            </a:avLst>
          </a:prstGeom>
          <a:solidFill>
            <a:schemeClr val="bg2">
              <a:lumMod val="90000"/>
            </a:schemeClr>
          </a:solidFill>
          <a:ln w="9525">
            <a:solidFill>
              <a:schemeClr val="tx1">
                <a:lumMod val="85000"/>
              </a:schemeClr>
            </a:solidFill>
            <a:miter lim="800000"/>
            <a:headEnd/>
            <a:tailEnd/>
          </a:ln>
          <a:effectLst>
            <a:outerShdw blurRad="63500" dist="38100" dir="5400000" algn="t" rotWithShape="0">
              <a:srgbClr val="000000">
                <a:alpha val="39999"/>
              </a:srgbClr>
            </a:outerShdw>
          </a:effectLst>
        </p:spPr>
        <p:txBody>
          <a:bodyPr anchor="ctr"/>
          <a:lstStyle/>
          <a:p>
            <a:pPr indent="-342900">
              <a:buFont typeface="Calibri" pitchFamily="-111" charset="0"/>
              <a:buAutoNum type="arabicPeriod"/>
              <a:defRPr/>
            </a:pPr>
            <a:endParaRPr lang="en-US">
              <a:solidFill>
                <a:srgbClr val="FFFFFF"/>
              </a:solidFill>
              <a:latin typeface="Calibri" pitchFamily="-111" charset="0"/>
            </a:endParaRPr>
          </a:p>
        </p:txBody>
      </p:sp>
      <p:sp>
        <p:nvSpPr>
          <p:cNvPr id="64" name="Rektangel 100">
            <a:extLst>
              <a:ext uri="{FF2B5EF4-FFF2-40B4-BE49-F238E27FC236}">
                <a16:creationId xmlns:a16="http://schemas.microsoft.com/office/drawing/2014/main" id="{23E7183F-0670-44DE-B729-EC9E998BBAF2}"/>
              </a:ext>
            </a:extLst>
          </p:cNvPr>
          <p:cNvSpPr>
            <a:spLocks noChangeArrowheads="1"/>
          </p:cNvSpPr>
          <p:nvPr/>
        </p:nvSpPr>
        <p:spPr bwMode="auto">
          <a:xfrm>
            <a:off x="6646642" y="2411596"/>
            <a:ext cx="880861" cy="369332"/>
          </a:xfrm>
          <a:prstGeom prst="rect">
            <a:avLst/>
          </a:prstGeom>
          <a:noFill/>
          <a:ln w="9525">
            <a:noFill/>
            <a:miter lim="800000"/>
            <a:headEnd/>
            <a:tailEnd/>
          </a:ln>
        </p:spPr>
        <p:txBody>
          <a:bodyPr wrap="square">
            <a:spAutoFit/>
          </a:bodyPr>
          <a:lstStyle/>
          <a:p>
            <a:pPr algn="ctr" defTabSz="801688">
              <a:spcBef>
                <a:spcPct val="20000"/>
              </a:spcBef>
              <a:defRPr/>
            </a:pPr>
            <a:r>
              <a:rPr lang="en-US" noProof="1">
                <a:solidFill>
                  <a:srgbClr val="080808"/>
                </a:solidFill>
                <a:latin typeface="+mj-lt"/>
                <a:cs typeface="Arial" charset="0"/>
              </a:rPr>
              <a:t>JDK 9.0</a:t>
            </a:r>
          </a:p>
        </p:txBody>
      </p:sp>
      <p:sp>
        <p:nvSpPr>
          <p:cNvPr id="66" name="Rectangle 448">
            <a:extLst>
              <a:ext uri="{FF2B5EF4-FFF2-40B4-BE49-F238E27FC236}">
                <a16:creationId xmlns:a16="http://schemas.microsoft.com/office/drawing/2014/main" id="{55D7CD0D-2CEE-4DF9-B372-0E8B05D863E7}"/>
              </a:ext>
            </a:extLst>
          </p:cNvPr>
          <p:cNvSpPr>
            <a:spLocks noChangeArrowheads="1"/>
          </p:cNvSpPr>
          <p:nvPr/>
        </p:nvSpPr>
        <p:spPr bwMode="auto">
          <a:xfrm>
            <a:off x="7651824" y="3284984"/>
            <a:ext cx="707231" cy="300037"/>
          </a:xfrm>
          <a:prstGeom prst="rect">
            <a:avLst/>
          </a:prstGeom>
          <a:solidFill>
            <a:schemeClr val="tx1">
              <a:lumMod val="65000"/>
            </a:schemeClr>
          </a:solidFill>
          <a:ln w="19050">
            <a:solidFill>
              <a:schemeClr val="tx1">
                <a:lumMod val="65000"/>
              </a:schemeClr>
            </a:solidFill>
            <a:round/>
            <a:headEnd/>
            <a:tailEnd/>
          </a:ln>
        </p:spPr>
        <p:txBody>
          <a:bodyPr anchor="ctr"/>
          <a:lstStyle/>
          <a:p>
            <a:pPr indent="-342900">
              <a:defRPr/>
            </a:pPr>
            <a:r>
              <a:rPr lang="en-US" b="1" noProof="1">
                <a:solidFill>
                  <a:schemeClr val="bg1"/>
                </a:solidFill>
                <a:latin typeface="+mj-lt"/>
              </a:rPr>
              <a:t>2018</a:t>
            </a:r>
          </a:p>
        </p:txBody>
      </p:sp>
      <p:sp>
        <p:nvSpPr>
          <p:cNvPr id="67" name="Nedadgående pil 99">
            <a:extLst>
              <a:ext uri="{FF2B5EF4-FFF2-40B4-BE49-F238E27FC236}">
                <a16:creationId xmlns:a16="http://schemas.microsoft.com/office/drawing/2014/main" id="{1DF86395-1400-4C77-A56E-E54AEDC6A694}"/>
              </a:ext>
            </a:extLst>
          </p:cNvPr>
          <p:cNvSpPr>
            <a:spLocks noChangeArrowheads="1"/>
          </p:cNvSpPr>
          <p:nvPr/>
        </p:nvSpPr>
        <p:spPr bwMode="auto">
          <a:xfrm rot="10800000">
            <a:off x="7686633" y="3567112"/>
            <a:ext cx="249238" cy="538163"/>
          </a:xfrm>
          <a:prstGeom prst="downArrow">
            <a:avLst>
              <a:gd name="adj1" fmla="val 50000"/>
              <a:gd name="adj2" fmla="val 50002"/>
            </a:avLst>
          </a:prstGeom>
          <a:solidFill>
            <a:schemeClr val="bg2">
              <a:lumMod val="90000"/>
            </a:schemeClr>
          </a:solidFill>
          <a:ln w="9525">
            <a:solidFill>
              <a:schemeClr val="tx1">
                <a:lumMod val="85000"/>
              </a:schemeClr>
            </a:solidFill>
            <a:miter lim="800000"/>
            <a:headEnd/>
            <a:tailEnd/>
          </a:ln>
          <a:effectLst>
            <a:outerShdw blurRad="63500" dist="38100" dir="5400000" algn="t" rotWithShape="0">
              <a:srgbClr val="000000">
                <a:alpha val="39999"/>
              </a:srgbClr>
            </a:outerShdw>
          </a:effectLst>
        </p:spPr>
        <p:txBody>
          <a:bodyPr anchor="ctr"/>
          <a:lstStyle/>
          <a:p>
            <a:pPr indent="-342900">
              <a:buFont typeface="Calibri" pitchFamily="-111" charset="0"/>
              <a:buAutoNum type="arabicPeriod"/>
              <a:defRPr/>
            </a:pPr>
            <a:endParaRPr lang="en-US">
              <a:solidFill>
                <a:srgbClr val="FFFFFF"/>
              </a:solidFill>
              <a:latin typeface="Calibri" pitchFamily="-111" charset="0"/>
            </a:endParaRPr>
          </a:p>
        </p:txBody>
      </p:sp>
      <p:sp>
        <p:nvSpPr>
          <p:cNvPr id="68" name="Rektangel 100">
            <a:extLst>
              <a:ext uri="{FF2B5EF4-FFF2-40B4-BE49-F238E27FC236}">
                <a16:creationId xmlns:a16="http://schemas.microsoft.com/office/drawing/2014/main" id="{B7EEC9BC-ED6A-403E-B98D-0812BCD3606E}"/>
              </a:ext>
            </a:extLst>
          </p:cNvPr>
          <p:cNvSpPr>
            <a:spLocks noChangeArrowheads="1"/>
          </p:cNvSpPr>
          <p:nvPr/>
        </p:nvSpPr>
        <p:spPr bwMode="auto">
          <a:xfrm>
            <a:off x="7354888" y="4175125"/>
            <a:ext cx="880861" cy="369332"/>
          </a:xfrm>
          <a:prstGeom prst="rect">
            <a:avLst/>
          </a:prstGeom>
          <a:noFill/>
          <a:ln w="9525">
            <a:noFill/>
            <a:miter lim="800000"/>
            <a:headEnd/>
            <a:tailEnd/>
          </a:ln>
        </p:spPr>
        <p:txBody>
          <a:bodyPr wrap="square">
            <a:spAutoFit/>
          </a:bodyPr>
          <a:lstStyle/>
          <a:p>
            <a:pPr algn="ctr" defTabSz="801688">
              <a:spcBef>
                <a:spcPct val="20000"/>
              </a:spcBef>
              <a:defRPr/>
            </a:pPr>
            <a:r>
              <a:rPr lang="en-US" noProof="1">
                <a:solidFill>
                  <a:srgbClr val="080808"/>
                </a:solidFill>
                <a:latin typeface="+mj-lt"/>
                <a:cs typeface="Arial" charset="0"/>
              </a:rPr>
              <a:t>JDK 10</a:t>
            </a:r>
          </a:p>
        </p:txBody>
      </p:sp>
      <p:sp>
        <p:nvSpPr>
          <p:cNvPr id="70" name="Nedadgående pil 94">
            <a:extLst>
              <a:ext uri="{FF2B5EF4-FFF2-40B4-BE49-F238E27FC236}">
                <a16:creationId xmlns:a16="http://schemas.microsoft.com/office/drawing/2014/main" id="{FB0BB1D6-30DC-4D07-90A3-F0666BF31F4C}"/>
              </a:ext>
            </a:extLst>
          </p:cNvPr>
          <p:cNvSpPr>
            <a:spLocks noChangeArrowheads="1"/>
          </p:cNvSpPr>
          <p:nvPr/>
        </p:nvSpPr>
        <p:spPr bwMode="auto">
          <a:xfrm>
            <a:off x="7996237" y="2741487"/>
            <a:ext cx="249238" cy="538162"/>
          </a:xfrm>
          <a:prstGeom prst="downArrow">
            <a:avLst>
              <a:gd name="adj1" fmla="val 50000"/>
              <a:gd name="adj2" fmla="val 50002"/>
            </a:avLst>
          </a:prstGeom>
          <a:solidFill>
            <a:schemeClr val="bg2">
              <a:lumMod val="90000"/>
            </a:schemeClr>
          </a:solidFill>
          <a:ln w="9525">
            <a:solidFill>
              <a:schemeClr val="tx1">
                <a:lumMod val="85000"/>
              </a:schemeClr>
            </a:solidFill>
            <a:miter lim="800000"/>
            <a:headEnd/>
            <a:tailEnd/>
          </a:ln>
          <a:effectLst>
            <a:outerShdw blurRad="63500" dist="38100" dir="5400000" algn="t" rotWithShape="0">
              <a:srgbClr val="000000">
                <a:alpha val="39999"/>
              </a:srgbClr>
            </a:outerShdw>
          </a:effectLst>
        </p:spPr>
        <p:txBody>
          <a:bodyPr anchor="ctr"/>
          <a:lstStyle/>
          <a:p>
            <a:pPr indent="-342900">
              <a:buFont typeface="Calibri" pitchFamily="-111" charset="0"/>
              <a:buAutoNum type="arabicPeriod"/>
              <a:defRPr/>
            </a:pPr>
            <a:endParaRPr lang="en-US">
              <a:solidFill>
                <a:srgbClr val="FFFFFF"/>
              </a:solidFill>
              <a:latin typeface="Calibri" pitchFamily="-111" charset="0"/>
            </a:endParaRPr>
          </a:p>
        </p:txBody>
      </p:sp>
      <p:sp>
        <p:nvSpPr>
          <p:cNvPr id="71" name="Rektangel 100">
            <a:extLst>
              <a:ext uri="{FF2B5EF4-FFF2-40B4-BE49-F238E27FC236}">
                <a16:creationId xmlns:a16="http://schemas.microsoft.com/office/drawing/2014/main" id="{A458D8D8-6147-4352-B616-86F74E8E983F}"/>
              </a:ext>
            </a:extLst>
          </p:cNvPr>
          <p:cNvSpPr>
            <a:spLocks noChangeArrowheads="1"/>
          </p:cNvSpPr>
          <p:nvPr/>
        </p:nvSpPr>
        <p:spPr bwMode="auto">
          <a:xfrm>
            <a:off x="7605535" y="2079197"/>
            <a:ext cx="1034345" cy="701731"/>
          </a:xfrm>
          <a:prstGeom prst="rect">
            <a:avLst/>
          </a:prstGeom>
          <a:noFill/>
          <a:ln w="9525">
            <a:noFill/>
            <a:miter lim="800000"/>
            <a:headEnd/>
            <a:tailEnd/>
          </a:ln>
        </p:spPr>
        <p:txBody>
          <a:bodyPr wrap="square">
            <a:spAutoFit/>
          </a:bodyPr>
          <a:lstStyle/>
          <a:p>
            <a:pPr algn="ctr" defTabSz="801688">
              <a:spcBef>
                <a:spcPct val="20000"/>
              </a:spcBef>
              <a:defRPr/>
            </a:pPr>
            <a:r>
              <a:rPr lang="en-US" noProof="1">
                <a:solidFill>
                  <a:srgbClr val="080808"/>
                </a:solidFill>
                <a:latin typeface="+mj-lt"/>
                <a:cs typeface="Arial" charset="0"/>
              </a:rPr>
              <a:t>JDK 11</a:t>
            </a:r>
          </a:p>
          <a:p>
            <a:pPr algn="ctr" defTabSz="801688">
              <a:spcBef>
                <a:spcPct val="20000"/>
              </a:spcBef>
              <a:defRPr/>
            </a:pPr>
            <a:r>
              <a:rPr lang="en-US" noProof="1">
                <a:solidFill>
                  <a:srgbClr val="080808"/>
                </a:solidFill>
                <a:latin typeface="+mj-lt"/>
                <a:cs typeface="Arial" charset="0"/>
              </a:rPr>
              <a:t>(geplant)</a:t>
            </a:r>
          </a:p>
        </p:txBody>
      </p:sp>
    </p:spTree>
    <p:extLst>
      <p:ext uri="{BB962C8B-B14F-4D97-AF65-F5344CB8AC3E}">
        <p14:creationId xmlns:p14="http://schemas.microsoft.com/office/powerpoint/2010/main" val="610226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1C0F264-B947-4B4F-9FF0-B3A7A1860117}"/>
              </a:ext>
            </a:extLst>
          </p:cNvPr>
          <p:cNvSpPr>
            <a:spLocks noGrp="1"/>
          </p:cNvSpPr>
          <p:nvPr>
            <p:ph idx="1"/>
          </p:nvPr>
        </p:nvSpPr>
        <p:spPr/>
        <p:txBody>
          <a:bodyPr/>
          <a:lstStyle/>
          <a:p>
            <a:pPr marL="0" indent="0">
              <a:buNone/>
            </a:pPr>
            <a:r>
              <a:rPr lang="de-DE" dirty="0" err="1"/>
              <a:t>jEdit</a:t>
            </a:r>
            <a:r>
              <a:rPr lang="de-DE" dirty="0"/>
              <a:t>:</a:t>
            </a:r>
          </a:p>
          <a:p>
            <a:r>
              <a:rPr lang="de-DE" dirty="0"/>
              <a:t>Texteditor hauptsächlich für Programmierer (Syntax-</a:t>
            </a:r>
            <a:r>
              <a:rPr lang="de-DE" dirty="0" err="1"/>
              <a:t>Highlighting</a:t>
            </a:r>
            <a:r>
              <a:rPr lang="de-DE" dirty="0"/>
              <a:t>)</a:t>
            </a:r>
          </a:p>
          <a:p>
            <a:r>
              <a:rPr lang="de-DE" dirty="0"/>
              <a:t>In Java geschrieben (benötigt JRE)</a:t>
            </a:r>
          </a:p>
          <a:p>
            <a:r>
              <a:rPr lang="de-DE" dirty="0"/>
              <a:t>Viele Plugins verfügbar</a:t>
            </a:r>
          </a:p>
          <a:p>
            <a:endParaRPr lang="de-DE" dirty="0"/>
          </a:p>
          <a:p>
            <a:pPr marL="0" indent="0">
              <a:buNone/>
            </a:pPr>
            <a:r>
              <a:rPr lang="de-DE" dirty="0"/>
              <a:t>JDK 8:</a:t>
            </a:r>
          </a:p>
          <a:p>
            <a:r>
              <a:rPr lang="de-DE" dirty="0"/>
              <a:t>Java Compiler, Debugger und VM</a:t>
            </a:r>
          </a:p>
          <a:p>
            <a:endParaRPr lang="de-DE" dirty="0"/>
          </a:p>
        </p:txBody>
      </p:sp>
      <p:sp>
        <p:nvSpPr>
          <p:cNvPr id="3" name="Textplatzhalter 2">
            <a:extLst>
              <a:ext uri="{FF2B5EF4-FFF2-40B4-BE49-F238E27FC236}">
                <a16:creationId xmlns:a16="http://schemas.microsoft.com/office/drawing/2014/main" id="{2FBAFA0E-3852-4B37-A308-CB58BB0A65DB}"/>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id="{4488AFAC-6E13-4A5F-B31C-95CE62599B83}"/>
              </a:ext>
            </a:extLst>
          </p:cNvPr>
          <p:cNvSpPr>
            <a:spLocks noGrp="1"/>
          </p:cNvSpPr>
          <p:nvPr>
            <p:ph type="sldNum" sz="quarter" idx="15"/>
          </p:nvPr>
        </p:nvSpPr>
        <p:spPr/>
        <p:txBody>
          <a:bodyPr/>
          <a:lstStyle/>
          <a:p>
            <a:fld id="{100B42D5-F436-4CBB-ADE2-3BAD53BA9B53}" type="slidenum">
              <a:rPr lang="de-DE" smtClean="0"/>
              <a:pPr/>
              <a:t>14</a:t>
            </a:fld>
            <a:endParaRPr lang="de-DE" dirty="0"/>
          </a:p>
        </p:txBody>
      </p:sp>
      <p:sp>
        <p:nvSpPr>
          <p:cNvPr id="5" name="Titel 4">
            <a:extLst>
              <a:ext uri="{FF2B5EF4-FFF2-40B4-BE49-F238E27FC236}">
                <a16:creationId xmlns:a16="http://schemas.microsoft.com/office/drawing/2014/main" id="{08E108C3-C9EA-4664-8052-8947028B9F99}"/>
              </a:ext>
            </a:extLst>
          </p:cNvPr>
          <p:cNvSpPr>
            <a:spLocks noGrp="1"/>
          </p:cNvSpPr>
          <p:nvPr>
            <p:ph type="title"/>
          </p:nvPr>
        </p:nvSpPr>
        <p:spPr/>
        <p:txBody>
          <a:bodyPr/>
          <a:lstStyle/>
          <a:p>
            <a:r>
              <a:rPr lang="de-DE" dirty="0"/>
              <a:t>Einführung in die Entwicklungsumgebung</a:t>
            </a:r>
          </a:p>
        </p:txBody>
      </p:sp>
    </p:spTree>
    <p:extLst>
      <p:ext uri="{BB962C8B-B14F-4D97-AF65-F5344CB8AC3E}">
        <p14:creationId xmlns:p14="http://schemas.microsoft.com/office/powerpoint/2010/main" val="1528378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AC6F5EC-7CF3-4891-9D57-8C9800DADFFB}"/>
              </a:ext>
            </a:extLst>
          </p:cNvPr>
          <p:cNvSpPr>
            <a:spLocks noGrp="1"/>
          </p:cNvSpPr>
          <p:nvPr>
            <p:ph idx="1"/>
          </p:nvPr>
        </p:nvSpPr>
        <p:spPr/>
        <p:txBody>
          <a:bodyPr/>
          <a:lstStyle/>
          <a:p>
            <a:r>
              <a:rPr lang="de-DE" dirty="0"/>
              <a:t>Korrektheit</a:t>
            </a:r>
          </a:p>
          <a:p>
            <a:endParaRPr lang="de-DE" dirty="0"/>
          </a:p>
          <a:p>
            <a:r>
              <a:rPr lang="de-DE" dirty="0"/>
              <a:t>Effizienz</a:t>
            </a:r>
          </a:p>
          <a:p>
            <a:endParaRPr lang="de-DE" dirty="0"/>
          </a:p>
          <a:p>
            <a:r>
              <a:rPr lang="de-DE" dirty="0"/>
              <a:t>Zuverlässigkeit / Robustheit</a:t>
            </a:r>
          </a:p>
          <a:p>
            <a:endParaRPr lang="de-DE" dirty="0"/>
          </a:p>
          <a:p>
            <a:r>
              <a:rPr lang="de-DE" dirty="0"/>
              <a:t>Wartbarkeit</a:t>
            </a:r>
          </a:p>
          <a:p>
            <a:endParaRPr lang="de-DE" dirty="0"/>
          </a:p>
          <a:p>
            <a:r>
              <a:rPr lang="de-DE" dirty="0"/>
              <a:t>Bedienbarkeit</a:t>
            </a:r>
          </a:p>
          <a:p>
            <a:endParaRPr lang="de-DE" dirty="0"/>
          </a:p>
          <a:p>
            <a:endParaRPr lang="de-DE" dirty="0"/>
          </a:p>
          <a:p>
            <a:endParaRPr lang="de-DE" dirty="0"/>
          </a:p>
          <a:p>
            <a:endParaRPr lang="de-DE" dirty="0"/>
          </a:p>
        </p:txBody>
      </p:sp>
      <p:sp>
        <p:nvSpPr>
          <p:cNvPr id="3" name="Textplatzhalter 2">
            <a:extLst>
              <a:ext uri="{FF2B5EF4-FFF2-40B4-BE49-F238E27FC236}">
                <a16:creationId xmlns:a16="http://schemas.microsoft.com/office/drawing/2014/main" id="{A6E14FBE-A825-4ABD-A775-4705E932748A}"/>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id="{BBEC7DDA-E57F-4251-823B-5EEC428EFCC7}"/>
              </a:ext>
            </a:extLst>
          </p:cNvPr>
          <p:cNvSpPr>
            <a:spLocks noGrp="1"/>
          </p:cNvSpPr>
          <p:nvPr>
            <p:ph type="sldNum" sz="quarter" idx="15"/>
          </p:nvPr>
        </p:nvSpPr>
        <p:spPr/>
        <p:txBody>
          <a:bodyPr/>
          <a:lstStyle/>
          <a:p>
            <a:fld id="{100B42D5-F436-4CBB-ADE2-3BAD53BA9B53}" type="slidenum">
              <a:rPr lang="de-DE" smtClean="0"/>
              <a:pPr/>
              <a:t>15</a:t>
            </a:fld>
            <a:endParaRPr lang="de-DE" dirty="0"/>
          </a:p>
        </p:txBody>
      </p:sp>
      <p:sp>
        <p:nvSpPr>
          <p:cNvPr id="5" name="Titel 4">
            <a:extLst>
              <a:ext uri="{FF2B5EF4-FFF2-40B4-BE49-F238E27FC236}">
                <a16:creationId xmlns:a16="http://schemas.microsoft.com/office/drawing/2014/main" id="{62988765-7933-4A1B-AA7E-02BB8A39ACF5}"/>
              </a:ext>
            </a:extLst>
          </p:cNvPr>
          <p:cNvSpPr>
            <a:spLocks noGrp="1"/>
          </p:cNvSpPr>
          <p:nvPr>
            <p:ph type="title"/>
          </p:nvPr>
        </p:nvSpPr>
        <p:spPr/>
        <p:txBody>
          <a:bodyPr/>
          <a:lstStyle/>
          <a:p>
            <a:r>
              <a:rPr lang="de-DE" dirty="0"/>
              <a:t>Anforderung an Software</a:t>
            </a:r>
          </a:p>
        </p:txBody>
      </p:sp>
    </p:spTree>
    <p:extLst>
      <p:ext uri="{BB962C8B-B14F-4D97-AF65-F5344CB8AC3E}">
        <p14:creationId xmlns:p14="http://schemas.microsoft.com/office/powerpoint/2010/main" val="2947776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B96807F-63C9-4673-BB5B-C9EEA2C8B460}"/>
              </a:ext>
            </a:extLst>
          </p:cNvPr>
          <p:cNvSpPr>
            <a:spLocks noGrp="1"/>
          </p:cNvSpPr>
          <p:nvPr>
            <p:ph idx="1"/>
          </p:nvPr>
        </p:nvSpPr>
        <p:spPr/>
        <p:txBody>
          <a:bodyPr/>
          <a:lstStyle/>
          <a:p>
            <a:pPr marL="0" indent="0">
              <a:buNone/>
            </a:pPr>
            <a:r>
              <a:rPr lang="de-DE" sz="1800" dirty="0" err="1">
                <a:solidFill>
                  <a:srgbClr val="FF0000"/>
                </a:solidFill>
                <a:latin typeface="Courier New" panose="02070309020205020404" pitchFamily="49" charset="0"/>
                <a:cs typeface="Courier New" panose="02070309020205020404" pitchFamily="49" charset="0"/>
              </a:rPr>
              <a:t>public</a:t>
            </a:r>
            <a:r>
              <a:rPr lang="de-DE" sz="1800" dirty="0">
                <a:latin typeface="Courier New" panose="02070309020205020404" pitchFamily="49" charset="0"/>
                <a:cs typeface="Courier New" panose="02070309020205020404" pitchFamily="49" charset="0"/>
              </a:rPr>
              <a:t> </a:t>
            </a:r>
            <a:r>
              <a:rPr lang="de-DE" sz="1800" dirty="0" err="1">
                <a:solidFill>
                  <a:srgbClr val="FF0000"/>
                </a:solidFill>
                <a:latin typeface="Courier New" panose="02070309020205020404" pitchFamily="49" charset="0"/>
                <a:cs typeface="Courier New" panose="02070309020205020404" pitchFamily="49" charset="0"/>
              </a:rPr>
              <a:t>class</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HelloWorld</a:t>
            </a:r>
            <a:r>
              <a:rPr lang="de-DE" sz="1800" dirty="0">
                <a:latin typeface="Courier New" panose="02070309020205020404" pitchFamily="49" charset="0"/>
                <a:cs typeface="Courier New" panose="02070309020205020404" pitchFamily="49" charset="0"/>
              </a:rPr>
              <a:t> {</a:t>
            </a:r>
          </a:p>
          <a:p>
            <a:pPr marL="0" indent="0">
              <a:buNone/>
            </a:pPr>
            <a:r>
              <a:rPr lang="de-DE" sz="1800" dirty="0">
                <a:latin typeface="Courier New" panose="02070309020205020404" pitchFamily="49" charset="0"/>
                <a:cs typeface="Courier New" panose="02070309020205020404" pitchFamily="49" charset="0"/>
              </a:rPr>
              <a:t>	</a:t>
            </a:r>
            <a:r>
              <a:rPr lang="de-DE" sz="1800" dirty="0" err="1">
                <a:solidFill>
                  <a:srgbClr val="FF0000"/>
                </a:solidFill>
                <a:latin typeface="Courier New" panose="02070309020205020404" pitchFamily="49" charset="0"/>
                <a:cs typeface="Courier New" panose="02070309020205020404" pitchFamily="49" charset="0"/>
              </a:rPr>
              <a:t>public</a:t>
            </a:r>
            <a:r>
              <a:rPr lang="de-DE" sz="1800" dirty="0">
                <a:latin typeface="Courier New" panose="02070309020205020404" pitchFamily="49" charset="0"/>
                <a:cs typeface="Courier New" panose="02070309020205020404" pitchFamily="49" charset="0"/>
              </a:rPr>
              <a:t> </a:t>
            </a:r>
            <a:r>
              <a:rPr lang="de-DE" sz="1800" dirty="0" err="1">
                <a:solidFill>
                  <a:srgbClr val="FF0000"/>
                </a:solidFill>
                <a:latin typeface="Courier New" panose="02070309020205020404" pitchFamily="49" charset="0"/>
                <a:cs typeface="Courier New" panose="02070309020205020404" pitchFamily="49" charset="0"/>
              </a:rPr>
              <a:t>static</a:t>
            </a:r>
            <a:r>
              <a:rPr lang="de-DE" sz="1800" dirty="0">
                <a:latin typeface="Courier New" panose="02070309020205020404" pitchFamily="49" charset="0"/>
                <a:cs typeface="Courier New" panose="02070309020205020404" pitchFamily="49" charset="0"/>
              </a:rPr>
              <a:t> </a:t>
            </a:r>
            <a:r>
              <a:rPr lang="de-DE" sz="1800" dirty="0" err="1">
                <a:solidFill>
                  <a:srgbClr val="FF0000"/>
                </a:solidFill>
                <a:latin typeface="Courier New" panose="02070309020205020404" pitchFamily="49" charset="0"/>
                <a:cs typeface="Courier New" panose="02070309020205020404" pitchFamily="49" charset="0"/>
              </a:rPr>
              <a:t>void</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main</a:t>
            </a:r>
            <a:r>
              <a:rPr lang="de-DE" sz="1800" dirty="0">
                <a:latin typeface="Courier New" panose="02070309020205020404" pitchFamily="49" charset="0"/>
                <a:cs typeface="Courier New" panose="02070309020205020404" pitchFamily="49" charset="0"/>
              </a:rPr>
              <a:t> (String[] </a:t>
            </a:r>
            <a:r>
              <a:rPr lang="de-DE" sz="1800" dirty="0" err="1">
                <a:latin typeface="Courier New" panose="02070309020205020404" pitchFamily="49" charset="0"/>
                <a:cs typeface="Courier New" panose="02070309020205020404" pitchFamily="49" charset="0"/>
              </a:rPr>
              <a:t>args</a:t>
            </a:r>
            <a:r>
              <a:rPr lang="de-DE" sz="1800" dirty="0">
                <a:latin typeface="Courier New" panose="02070309020205020404" pitchFamily="49" charset="0"/>
                <a:cs typeface="Courier New" panose="02070309020205020404" pitchFamily="49" charset="0"/>
              </a:rPr>
              <a:t>){</a:t>
            </a:r>
          </a:p>
          <a:p>
            <a:pPr marL="0" indent="0">
              <a:buNone/>
            </a:pPr>
            <a:r>
              <a:rPr lang="de-DE" sz="1800" dirty="0">
                <a:latin typeface="Courier New" panose="02070309020205020404" pitchFamily="49" charset="0"/>
                <a:cs typeface="Courier New" panose="02070309020205020404" pitchFamily="49" charset="0"/>
              </a:rPr>
              <a:t>		// Ausgabe Hello World!</a:t>
            </a:r>
          </a:p>
          <a:p>
            <a:pPr marL="0" indent="0">
              <a:buNone/>
            </a:pP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System.out.println</a:t>
            </a:r>
            <a:r>
              <a:rPr lang="de-DE" sz="1800" dirty="0">
                <a:latin typeface="Courier New" panose="02070309020205020404" pitchFamily="49" charset="0"/>
                <a:cs typeface="Courier New" panose="02070309020205020404" pitchFamily="49" charset="0"/>
              </a:rPr>
              <a:t>("Hello World!");</a:t>
            </a:r>
          </a:p>
          <a:p>
            <a:pPr marL="0" indent="0">
              <a:buNone/>
            </a:pPr>
            <a:r>
              <a:rPr lang="de-DE" sz="1800" dirty="0">
                <a:latin typeface="Courier New" panose="02070309020205020404" pitchFamily="49" charset="0"/>
                <a:cs typeface="Courier New" panose="02070309020205020404" pitchFamily="49" charset="0"/>
              </a:rPr>
              <a:t>	}</a:t>
            </a:r>
          </a:p>
          <a:p>
            <a:pPr marL="0" indent="0">
              <a:buNone/>
            </a:pPr>
            <a:r>
              <a:rPr lang="de-DE" sz="1800" dirty="0">
                <a:latin typeface="Courier New" panose="02070309020205020404" pitchFamily="49" charset="0"/>
                <a:cs typeface="Courier New" panose="02070309020205020404" pitchFamily="49" charset="0"/>
              </a:rPr>
              <a:t>}</a:t>
            </a:r>
          </a:p>
          <a:p>
            <a:pPr marL="0" indent="0">
              <a:buNone/>
            </a:pPr>
            <a:r>
              <a:rPr lang="de-DE" sz="2000" dirty="0"/>
              <a:t>Schritte zur Programmausführung:</a:t>
            </a:r>
          </a:p>
          <a:p>
            <a:pPr marL="457200" indent="-457200">
              <a:buFont typeface="+mj-lt"/>
              <a:buAutoNum type="arabicPeriod"/>
            </a:pPr>
            <a:r>
              <a:rPr lang="de-DE" sz="2000" dirty="0"/>
              <a:t>Abspeichern in Datei: &lt;Klassenname&gt;.java</a:t>
            </a:r>
          </a:p>
          <a:p>
            <a:pPr marL="457200" indent="-457200">
              <a:buFont typeface="+mj-lt"/>
              <a:buAutoNum type="arabicPeriod"/>
            </a:pPr>
            <a:r>
              <a:rPr lang="de-DE" sz="2000" dirty="0"/>
              <a:t>Kompilieren (Erzeugung des Bytecodes) mit:</a:t>
            </a:r>
            <a:br>
              <a:rPr lang="de-DE" sz="2000" dirty="0"/>
            </a:br>
            <a:r>
              <a:rPr lang="de-DE" sz="2000" dirty="0" err="1"/>
              <a:t>javac</a:t>
            </a:r>
            <a:r>
              <a:rPr lang="de-DE" sz="2000" dirty="0"/>
              <a:t> &lt;Klassenname&gt;.java</a:t>
            </a:r>
          </a:p>
          <a:p>
            <a:pPr marL="457200" indent="-457200">
              <a:buFont typeface="+mj-lt"/>
              <a:buAutoNum type="arabicPeriod"/>
            </a:pPr>
            <a:r>
              <a:rPr lang="de-DE" sz="2000" dirty="0"/>
              <a:t>Ausführen (Aufruf des Programms) mit: </a:t>
            </a:r>
            <a:r>
              <a:rPr lang="de-DE" sz="2000" dirty="0" err="1"/>
              <a:t>java</a:t>
            </a:r>
            <a:r>
              <a:rPr lang="de-DE" sz="2000" dirty="0"/>
              <a:t> &lt;Klassenname&gt;</a:t>
            </a:r>
          </a:p>
          <a:p>
            <a:pPr marL="0" indent="0">
              <a:buNone/>
            </a:pPr>
            <a:endParaRPr lang="de-DE" dirty="0"/>
          </a:p>
        </p:txBody>
      </p:sp>
      <p:sp>
        <p:nvSpPr>
          <p:cNvPr id="3" name="Textplatzhalter 2">
            <a:extLst>
              <a:ext uri="{FF2B5EF4-FFF2-40B4-BE49-F238E27FC236}">
                <a16:creationId xmlns:a16="http://schemas.microsoft.com/office/drawing/2014/main" id="{FDA67D44-769B-4D04-BE2F-12D68DA6A2C7}"/>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id="{117FB1E3-5BA7-4FA3-B1DC-F19BFBA64EC6}"/>
              </a:ext>
            </a:extLst>
          </p:cNvPr>
          <p:cNvSpPr>
            <a:spLocks noGrp="1"/>
          </p:cNvSpPr>
          <p:nvPr>
            <p:ph type="sldNum" sz="quarter" idx="15"/>
          </p:nvPr>
        </p:nvSpPr>
        <p:spPr/>
        <p:txBody>
          <a:bodyPr/>
          <a:lstStyle/>
          <a:p>
            <a:fld id="{100B42D5-F436-4CBB-ADE2-3BAD53BA9B53}" type="slidenum">
              <a:rPr lang="de-DE" smtClean="0"/>
              <a:pPr/>
              <a:t>16</a:t>
            </a:fld>
            <a:endParaRPr lang="de-DE" dirty="0"/>
          </a:p>
        </p:txBody>
      </p:sp>
      <p:sp>
        <p:nvSpPr>
          <p:cNvPr id="5" name="Titel 4">
            <a:extLst>
              <a:ext uri="{FF2B5EF4-FFF2-40B4-BE49-F238E27FC236}">
                <a16:creationId xmlns:a16="http://schemas.microsoft.com/office/drawing/2014/main" id="{525ECEC4-3CAA-43D5-8880-F35A79EF62B6}"/>
              </a:ext>
            </a:extLst>
          </p:cNvPr>
          <p:cNvSpPr>
            <a:spLocks noGrp="1"/>
          </p:cNvSpPr>
          <p:nvPr>
            <p:ph type="title"/>
          </p:nvPr>
        </p:nvSpPr>
        <p:spPr/>
        <p:txBody>
          <a:bodyPr/>
          <a:lstStyle/>
          <a:p>
            <a:r>
              <a:rPr lang="de-DE" dirty="0"/>
              <a:t>Erstes Java-Programm</a:t>
            </a:r>
          </a:p>
        </p:txBody>
      </p:sp>
    </p:spTree>
    <p:extLst>
      <p:ext uri="{BB962C8B-B14F-4D97-AF65-F5344CB8AC3E}">
        <p14:creationId xmlns:p14="http://schemas.microsoft.com/office/powerpoint/2010/main" val="3776812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12291" name="Text Box 34"/>
          <p:cNvSpPr txBox="1">
            <a:spLocks noChangeArrowheads="1"/>
          </p:cNvSpPr>
          <p:nvPr/>
        </p:nvSpPr>
        <p:spPr bwMode="auto">
          <a:xfrm>
            <a:off x="914400" y="2128838"/>
            <a:ext cx="7620000" cy="244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800"/>
              <a:t>Anwendungs-</a:t>
            </a:r>
          </a:p>
          <a:p>
            <a:r>
              <a:rPr lang="de-DE" altLang="de-DE" sz="2800"/>
              <a:t>vs.</a:t>
            </a:r>
          </a:p>
          <a:p>
            <a:r>
              <a:rPr lang="de-DE" altLang="de-DE" sz="2800"/>
              <a:t>Betriebssystem-</a:t>
            </a:r>
          </a:p>
          <a:p>
            <a:r>
              <a:rPr lang="de-DE" altLang="de-DE" sz="2800"/>
              <a:t>programmierer</a:t>
            </a:r>
          </a:p>
        </p:txBody>
      </p:sp>
    </p:spTree>
    <p:extLst>
      <p:ext uri="{BB962C8B-B14F-4D97-AF65-F5344CB8AC3E}">
        <p14:creationId xmlns:p14="http://schemas.microsoft.com/office/powerpoint/2010/main" val="1118097601"/>
      </p:ext>
    </p:extLst>
  </p:cSld>
  <p:clrMapOvr>
    <a:masterClrMapping/>
  </p:clrMapOvr>
  <p:transition>
    <p:cut thruBlk="1"/>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13315" name="Text Box 3"/>
          <p:cNvSpPr txBox="1">
            <a:spLocks noChangeArrowheads="1"/>
          </p:cNvSpPr>
          <p:nvPr/>
        </p:nvSpPr>
        <p:spPr bwMode="auto">
          <a:xfrm>
            <a:off x="685800" y="1143000"/>
            <a:ext cx="7696200" cy="615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b="1">
                <a:solidFill>
                  <a:srgbClr val="FF0000"/>
                </a:solidFill>
                <a:latin typeface="Arial" charset="0"/>
              </a:defRPr>
            </a:lvl1pPr>
            <a:lvl2pPr marL="914400" indent="-457200">
              <a:defRPr b="1">
                <a:solidFill>
                  <a:srgbClr val="FF0000"/>
                </a:solidFill>
                <a:latin typeface="Arial" charset="0"/>
              </a:defRPr>
            </a:lvl2pPr>
            <a:lvl3pPr marL="1371600" indent="-457200">
              <a:defRPr b="1">
                <a:solidFill>
                  <a:srgbClr val="FF0000"/>
                </a:solidFill>
                <a:latin typeface="Arial" charset="0"/>
              </a:defRPr>
            </a:lvl3pPr>
            <a:lvl4pPr marL="1828800" indent="-457200">
              <a:defRPr b="1">
                <a:solidFill>
                  <a:srgbClr val="FF0000"/>
                </a:solidFill>
                <a:latin typeface="Arial" charset="0"/>
              </a:defRPr>
            </a:lvl4pPr>
            <a:lvl5pPr marL="2286000" indent="-457200">
              <a:defRPr b="1">
                <a:solidFill>
                  <a:srgbClr val="FF0000"/>
                </a:solidFill>
                <a:latin typeface="Arial" charset="0"/>
              </a:defRPr>
            </a:lvl5pPr>
            <a:lvl6pPr marL="2743200" indent="-457200" algn="ctr" eaLnBrk="0" fontAlgn="base" hangingPunct="0">
              <a:spcBef>
                <a:spcPct val="50000"/>
              </a:spcBef>
              <a:spcAft>
                <a:spcPct val="0"/>
              </a:spcAft>
              <a:defRPr b="1">
                <a:solidFill>
                  <a:srgbClr val="FF0000"/>
                </a:solidFill>
                <a:latin typeface="Arial" charset="0"/>
              </a:defRPr>
            </a:lvl6pPr>
            <a:lvl7pPr marL="3200400" indent="-457200" algn="ctr" eaLnBrk="0" fontAlgn="base" hangingPunct="0">
              <a:spcBef>
                <a:spcPct val="50000"/>
              </a:spcBef>
              <a:spcAft>
                <a:spcPct val="0"/>
              </a:spcAft>
              <a:defRPr b="1">
                <a:solidFill>
                  <a:srgbClr val="FF0000"/>
                </a:solidFill>
                <a:latin typeface="Arial" charset="0"/>
              </a:defRPr>
            </a:lvl7pPr>
            <a:lvl8pPr marL="3657600" indent="-457200" algn="ctr" eaLnBrk="0" fontAlgn="base" hangingPunct="0">
              <a:spcBef>
                <a:spcPct val="50000"/>
              </a:spcBef>
              <a:spcAft>
                <a:spcPct val="0"/>
              </a:spcAft>
              <a:defRPr b="1">
                <a:solidFill>
                  <a:srgbClr val="FF0000"/>
                </a:solidFill>
                <a:latin typeface="Arial" charset="0"/>
              </a:defRPr>
            </a:lvl8pPr>
            <a:lvl9pPr marL="4114800" indent="-457200" algn="ctr" eaLnBrk="0" fontAlgn="base" hangingPunct="0">
              <a:spcBef>
                <a:spcPct val="50000"/>
              </a:spcBef>
              <a:spcAft>
                <a:spcPct val="0"/>
              </a:spcAft>
              <a:defRPr b="1">
                <a:solidFill>
                  <a:srgbClr val="FF0000"/>
                </a:solidFill>
                <a:latin typeface="Arial" charset="0"/>
              </a:defRPr>
            </a:lvl9pPr>
          </a:lstStyle>
          <a:p>
            <a:r>
              <a:rPr lang="de-DE" altLang="de-DE" u="sng">
                <a:solidFill>
                  <a:schemeClr val="tx1"/>
                </a:solidFill>
              </a:rPr>
              <a:t>Anwendungsprogrammierer</a:t>
            </a:r>
          </a:p>
          <a:p>
            <a:pPr algn="l"/>
            <a:endParaRPr lang="de-DE" altLang="de-DE" sz="1600" b="0" u="sng">
              <a:solidFill>
                <a:schemeClr val="tx1"/>
              </a:solidFill>
            </a:endParaRPr>
          </a:p>
          <a:p>
            <a:pPr algn="l"/>
            <a:r>
              <a:rPr lang="de-DE" altLang="de-DE" sz="1600" b="0">
                <a:solidFill>
                  <a:schemeClr val="tx1"/>
                </a:solidFill>
              </a:rPr>
              <a:t>...sind Programmierer bzw. Software-Entwickler, die Anwendungsprogramme </a:t>
            </a:r>
          </a:p>
          <a:p>
            <a:pPr algn="l"/>
            <a:r>
              <a:rPr lang="de-DE" altLang="de-DE" sz="1600" b="0">
                <a:solidFill>
                  <a:schemeClr val="tx1"/>
                </a:solidFill>
              </a:rPr>
              <a:t>entwickeln.</a:t>
            </a:r>
          </a:p>
          <a:p>
            <a:pPr algn="l"/>
            <a:r>
              <a:rPr lang="de-DE" altLang="de-DE" sz="1600" b="0">
                <a:solidFill>
                  <a:schemeClr val="tx1"/>
                </a:solidFill>
              </a:rPr>
              <a:t>(Anwendungsprogramme führen für Anwender nützliche Funktionen aus)</a:t>
            </a:r>
          </a:p>
          <a:p>
            <a:pPr algn="l"/>
            <a:endParaRPr lang="de-DE" altLang="de-DE" sz="1600" b="0">
              <a:solidFill>
                <a:schemeClr val="tx1"/>
              </a:solidFill>
            </a:endParaRPr>
          </a:p>
          <a:p>
            <a:pPr algn="l"/>
            <a:r>
              <a:rPr lang="de-DE" altLang="de-DE" sz="1600" b="0" u="sng">
                <a:solidFill>
                  <a:schemeClr val="tx1"/>
                </a:solidFill>
              </a:rPr>
              <a:t>Unterschiedliche Aufgaben nach Typ des Unternehmens:</a:t>
            </a:r>
          </a:p>
          <a:p>
            <a:pPr algn="l"/>
            <a:endParaRPr lang="de-DE" altLang="de-DE" sz="1600" b="0" u="sng">
              <a:solidFill>
                <a:schemeClr val="tx1"/>
              </a:solidFill>
            </a:endParaRPr>
          </a:p>
          <a:p>
            <a:pPr algn="l">
              <a:buFontTx/>
              <a:buAutoNum type="arabicPeriod"/>
            </a:pPr>
            <a:r>
              <a:rPr lang="de-DE" altLang="de-DE" sz="1600" b="0">
                <a:solidFill>
                  <a:schemeClr val="tx1"/>
                </a:solidFill>
              </a:rPr>
              <a:t> Setzt das Unternehmen gekaufte Software ein</a:t>
            </a:r>
          </a:p>
          <a:p>
            <a:pPr lvl="1" algn="l">
              <a:buFontTx/>
              <a:buChar char="•"/>
            </a:pPr>
            <a:r>
              <a:rPr lang="de-DE" altLang="de-DE" sz="1600" b="0">
                <a:solidFill>
                  <a:schemeClr val="tx1"/>
                </a:solidFill>
              </a:rPr>
              <a:t>Software erweitern bzw. verändern, (Software nutzbar machen für    Unternehmen)</a:t>
            </a:r>
          </a:p>
          <a:p>
            <a:pPr lvl="1" algn="l">
              <a:buFontTx/>
              <a:buChar char="•"/>
            </a:pPr>
            <a:endParaRPr lang="de-DE" altLang="de-DE" sz="1600" b="0">
              <a:solidFill>
                <a:schemeClr val="tx1"/>
              </a:solidFill>
            </a:endParaRPr>
          </a:p>
          <a:p>
            <a:pPr algn="l">
              <a:buFontTx/>
              <a:buAutoNum type="arabicPeriod"/>
            </a:pPr>
            <a:r>
              <a:rPr lang="de-DE" altLang="de-DE" sz="1600" b="0">
                <a:solidFill>
                  <a:schemeClr val="tx1"/>
                </a:solidFill>
              </a:rPr>
              <a:t>Ist das Unternehmen ein Softwarehersteller:</a:t>
            </a:r>
          </a:p>
          <a:p>
            <a:pPr lvl="1" algn="l">
              <a:buFontTx/>
              <a:buChar char="•"/>
            </a:pPr>
            <a:r>
              <a:rPr lang="de-DE" altLang="de-DE" sz="1600" b="0">
                <a:solidFill>
                  <a:schemeClr val="tx1"/>
                </a:solidFill>
              </a:rPr>
              <a:t>Anwendungprogramme entwickeln </a:t>
            </a:r>
          </a:p>
          <a:p>
            <a:pPr algn="l"/>
            <a:endParaRPr lang="de-DE" altLang="de-DE" sz="1600" b="0">
              <a:solidFill>
                <a:schemeClr val="tx1"/>
              </a:solidFill>
            </a:endParaRPr>
          </a:p>
          <a:p>
            <a:pPr algn="l"/>
            <a:endParaRPr lang="de-DE" altLang="de-DE" sz="1600" b="0">
              <a:solidFill>
                <a:schemeClr val="tx1"/>
              </a:solidFill>
            </a:endParaRPr>
          </a:p>
          <a:p>
            <a:pPr algn="l"/>
            <a:endParaRPr lang="de-DE" altLang="de-DE">
              <a:solidFill>
                <a:schemeClr val="tx1"/>
              </a:solidFill>
            </a:endParaRPr>
          </a:p>
        </p:txBody>
      </p:sp>
    </p:spTree>
    <p:extLst>
      <p:ext uri="{BB962C8B-B14F-4D97-AF65-F5344CB8AC3E}">
        <p14:creationId xmlns:p14="http://schemas.microsoft.com/office/powerpoint/2010/main" val="2236705667"/>
      </p:ext>
    </p:extLst>
  </p:cSld>
  <p:clrMapOvr>
    <a:masterClrMapping/>
  </p:clrMapOvr>
  <p:transition>
    <p:cut thruBlk="1"/>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7"/>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14339" name="Text Box 33"/>
          <p:cNvSpPr txBox="1">
            <a:spLocks noChangeArrowheads="1"/>
          </p:cNvSpPr>
          <p:nvPr/>
        </p:nvSpPr>
        <p:spPr bwMode="auto">
          <a:xfrm>
            <a:off x="685800" y="1143000"/>
            <a:ext cx="7696200" cy="628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b="1">
                <a:solidFill>
                  <a:srgbClr val="FF0000"/>
                </a:solidFill>
                <a:latin typeface="Arial" charset="0"/>
              </a:defRPr>
            </a:lvl1pPr>
            <a:lvl2pPr marL="914400" indent="-457200">
              <a:defRPr b="1">
                <a:solidFill>
                  <a:srgbClr val="FF0000"/>
                </a:solidFill>
                <a:latin typeface="Arial" charset="0"/>
              </a:defRPr>
            </a:lvl2pPr>
            <a:lvl3pPr marL="1371600" indent="-457200">
              <a:defRPr b="1">
                <a:solidFill>
                  <a:srgbClr val="FF0000"/>
                </a:solidFill>
                <a:latin typeface="Arial" charset="0"/>
              </a:defRPr>
            </a:lvl3pPr>
            <a:lvl4pPr marL="1828800" indent="-457200">
              <a:defRPr b="1">
                <a:solidFill>
                  <a:srgbClr val="FF0000"/>
                </a:solidFill>
                <a:latin typeface="Arial" charset="0"/>
              </a:defRPr>
            </a:lvl4pPr>
            <a:lvl5pPr marL="2286000" indent="-457200">
              <a:defRPr b="1">
                <a:solidFill>
                  <a:srgbClr val="FF0000"/>
                </a:solidFill>
                <a:latin typeface="Arial" charset="0"/>
              </a:defRPr>
            </a:lvl5pPr>
            <a:lvl6pPr marL="2743200" indent="-457200" algn="ctr" eaLnBrk="0" fontAlgn="base" hangingPunct="0">
              <a:spcBef>
                <a:spcPct val="50000"/>
              </a:spcBef>
              <a:spcAft>
                <a:spcPct val="0"/>
              </a:spcAft>
              <a:defRPr b="1">
                <a:solidFill>
                  <a:srgbClr val="FF0000"/>
                </a:solidFill>
                <a:latin typeface="Arial" charset="0"/>
              </a:defRPr>
            </a:lvl6pPr>
            <a:lvl7pPr marL="3200400" indent="-457200" algn="ctr" eaLnBrk="0" fontAlgn="base" hangingPunct="0">
              <a:spcBef>
                <a:spcPct val="50000"/>
              </a:spcBef>
              <a:spcAft>
                <a:spcPct val="0"/>
              </a:spcAft>
              <a:defRPr b="1">
                <a:solidFill>
                  <a:srgbClr val="FF0000"/>
                </a:solidFill>
                <a:latin typeface="Arial" charset="0"/>
              </a:defRPr>
            </a:lvl7pPr>
            <a:lvl8pPr marL="3657600" indent="-457200" algn="ctr" eaLnBrk="0" fontAlgn="base" hangingPunct="0">
              <a:spcBef>
                <a:spcPct val="50000"/>
              </a:spcBef>
              <a:spcAft>
                <a:spcPct val="0"/>
              </a:spcAft>
              <a:defRPr b="1">
                <a:solidFill>
                  <a:srgbClr val="FF0000"/>
                </a:solidFill>
                <a:latin typeface="Arial" charset="0"/>
              </a:defRPr>
            </a:lvl8pPr>
            <a:lvl9pPr marL="4114800" indent="-457200" algn="ctr" eaLnBrk="0" fontAlgn="base" hangingPunct="0">
              <a:spcBef>
                <a:spcPct val="50000"/>
              </a:spcBef>
              <a:spcAft>
                <a:spcPct val="0"/>
              </a:spcAft>
              <a:defRPr b="1">
                <a:solidFill>
                  <a:srgbClr val="FF0000"/>
                </a:solidFill>
                <a:latin typeface="Arial" charset="0"/>
              </a:defRPr>
            </a:lvl9pPr>
          </a:lstStyle>
          <a:p>
            <a:r>
              <a:rPr lang="de-DE" altLang="de-DE" u="sng">
                <a:solidFill>
                  <a:schemeClr val="tx1"/>
                </a:solidFill>
              </a:rPr>
              <a:t>Betriebssystemprogrammierer</a:t>
            </a:r>
          </a:p>
          <a:p>
            <a:pPr algn="l"/>
            <a:r>
              <a:rPr lang="de-DE" altLang="de-DE" sz="1600" b="0">
                <a:solidFill>
                  <a:schemeClr val="tx1"/>
                </a:solidFill>
              </a:rPr>
              <a:t>...sind Programmierer bzw. Software-Entwickler, die Systemprogramme </a:t>
            </a:r>
          </a:p>
          <a:p>
            <a:pPr algn="l"/>
            <a:r>
              <a:rPr lang="de-DE" altLang="de-DE" sz="1600" b="0">
                <a:solidFill>
                  <a:schemeClr val="tx1"/>
                </a:solidFill>
              </a:rPr>
              <a:t>entwickeln.</a:t>
            </a:r>
          </a:p>
          <a:p>
            <a:pPr algn="l"/>
            <a:r>
              <a:rPr lang="de-DE" altLang="de-DE" sz="1600" b="0">
                <a:solidFill>
                  <a:schemeClr val="tx1"/>
                </a:solidFill>
              </a:rPr>
              <a:t>(Systemprogramme führen für den Betrieb des Computers nützliche Funktionen </a:t>
            </a:r>
          </a:p>
          <a:p>
            <a:pPr algn="l"/>
            <a:r>
              <a:rPr lang="de-DE" altLang="de-DE" sz="1600" b="0">
                <a:solidFill>
                  <a:schemeClr val="tx1"/>
                </a:solidFill>
              </a:rPr>
              <a:t>aus)</a:t>
            </a:r>
          </a:p>
          <a:p>
            <a:pPr algn="l"/>
            <a:endParaRPr lang="de-DE" altLang="de-DE" sz="1600" b="0">
              <a:solidFill>
                <a:schemeClr val="tx1"/>
              </a:solidFill>
            </a:endParaRPr>
          </a:p>
          <a:p>
            <a:pPr algn="l"/>
            <a:r>
              <a:rPr lang="de-DE" altLang="de-DE" sz="1600" b="0" u="sng">
                <a:solidFill>
                  <a:schemeClr val="tx1"/>
                </a:solidFill>
              </a:rPr>
              <a:t>Unterschied zu Anwendungsprogrammierer:</a:t>
            </a:r>
          </a:p>
          <a:p>
            <a:pPr algn="l"/>
            <a:endParaRPr lang="de-DE" altLang="de-DE" sz="1600" b="0" u="sng">
              <a:solidFill>
                <a:schemeClr val="tx1"/>
              </a:solidFill>
            </a:endParaRPr>
          </a:p>
          <a:p>
            <a:pPr algn="l"/>
            <a:r>
              <a:rPr lang="de-DE" altLang="de-DE" sz="1600" b="0">
                <a:solidFill>
                  <a:schemeClr val="tx1"/>
                </a:solidFill>
              </a:rPr>
              <a:t>BS-Progr. muss fundierte Kenntnisse über die internen Abläufe innerhalb des </a:t>
            </a:r>
          </a:p>
          <a:p>
            <a:pPr algn="l"/>
            <a:r>
              <a:rPr lang="de-DE" altLang="de-DE" sz="1600" b="0">
                <a:solidFill>
                  <a:schemeClr val="tx1"/>
                </a:solidFill>
              </a:rPr>
              <a:t>Systems kennen. Hierzu gehören Themen wie:</a:t>
            </a:r>
          </a:p>
          <a:p>
            <a:pPr lvl="2" algn="l">
              <a:buFontTx/>
              <a:buChar char="•"/>
            </a:pPr>
            <a:r>
              <a:rPr lang="de-DE" altLang="de-DE" sz="1600" b="0">
                <a:solidFill>
                  <a:schemeClr val="tx1"/>
                </a:solidFill>
              </a:rPr>
              <a:t>Prozessverwaltung </a:t>
            </a:r>
          </a:p>
          <a:p>
            <a:pPr lvl="2" algn="l">
              <a:buFontTx/>
              <a:buChar char="•"/>
            </a:pPr>
            <a:r>
              <a:rPr lang="de-DE" altLang="de-DE" sz="1600" b="0">
                <a:solidFill>
                  <a:schemeClr val="tx1"/>
                </a:solidFill>
              </a:rPr>
              <a:t>Prozesssynchronisierung</a:t>
            </a:r>
          </a:p>
          <a:p>
            <a:pPr lvl="2" algn="l">
              <a:buFontTx/>
              <a:buChar char="•"/>
            </a:pPr>
            <a:r>
              <a:rPr lang="de-DE" altLang="de-DE" sz="1600" b="0">
                <a:solidFill>
                  <a:schemeClr val="tx1"/>
                </a:solidFill>
              </a:rPr>
              <a:t>Semaphore</a:t>
            </a:r>
          </a:p>
          <a:p>
            <a:pPr lvl="2" algn="l">
              <a:buFontTx/>
              <a:buChar char="•"/>
            </a:pPr>
            <a:r>
              <a:rPr lang="de-DE" altLang="de-DE" sz="1600" b="0">
                <a:solidFill>
                  <a:schemeClr val="tx1"/>
                </a:solidFill>
              </a:rPr>
              <a:t>Netzwerktechnik.</a:t>
            </a:r>
          </a:p>
          <a:p>
            <a:pPr algn="l"/>
            <a:endParaRPr lang="de-DE" altLang="de-DE" sz="1600" b="0">
              <a:solidFill>
                <a:schemeClr val="tx1"/>
              </a:solidFill>
            </a:endParaRPr>
          </a:p>
          <a:p>
            <a:pPr algn="l"/>
            <a:endParaRPr lang="de-DE" altLang="de-DE" sz="1600" b="0">
              <a:solidFill>
                <a:schemeClr val="tx1"/>
              </a:solidFill>
            </a:endParaRPr>
          </a:p>
          <a:p>
            <a:pPr algn="l"/>
            <a:endParaRPr lang="de-DE" altLang="de-DE">
              <a:solidFill>
                <a:schemeClr val="tx1"/>
              </a:solidFill>
            </a:endParaRPr>
          </a:p>
        </p:txBody>
      </p:sp>
    </p:spTree>
    <p:extLst>
      <p:ext uri="{BB962C8B-B14F-4D97-AF65-F5344CB8AC3E}">
        <p14:creationId xmlns:p14="http://schemas.microsoft.com/office/powerpoint/2010/main" val="2766715172"/>
      </p:ext>
    </p:extLst>
  </p:cSld>
  <p:clrMapOvr>
    <a:masterClrMapping/>
  </p:clrMapOvr>
  <p:transition>
    <p:cut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Inhaltsplatzhalter 16">
            <a:extLst>
              <a:ext uri="{FF2B5EF4-FFF2-40B4-BE49-F238E27FC236}">
                <a16:creationId xmlns:a16="http://schemas.microsoft.com/office/drawing/2014/main" id="{86C32A0D-8C6F-4603-8631-1D96D72BEA7A}"/>
              </a:ext>
            </a:extLst>
          </p:cNvPr>
          <p:cNvSpPr>
            <a:spLocks noGrp="1"/>
          </p:cNvSpPr>
          <p:nvPr>
            <p:ph idx="1"/>
          </p:nvPr>
        </p:nvSpPr>
        <p:spPr/>
        <p:txBody>
          <a:bodyPr/>
          <a:lstStyle/>
          <a:p>
            <a:r>
              <a:rPr lang="de-DE"/>
              <a:t>Informationen zum Lehrgang</a:t>
            </a:r>
          </a:p>
          <a:p>
            <a:r>
              <a:rPr lang="de-DE"/>
              <a:t>Wichtige Termine</a:t>
            </a:r>
          </a:p>
          <a:p>
            <a:r>
              <a:rPr lang="de-DE"/>
              <a:t>Leistungsnachweise</a:t>
            </a:r>
          </a:p>
          <a:p>
            <a:r>
              <a:rPr lang="de-DE"/>
              <a:t>Vorstellung</a:t>
            </a:r>
          </a:p>
          <a:p>
            <a:r>
              <a:rPr lang="de-DE"/>
              <a:t>Lehrgang</a:t>
            </a:r>
          </a:p>
          <a:p>
            <a:r>
              <a:rPr lang="de-DE"/>
              <a:t>Geschichte</a:t>
            </a:r>
          </a:p>
          <a:p>
            <a:r>
              <a:rPr lang="de-DE"/>
              <a:t>Einführung in die Entwicklungsumgebung</a:t>
            </a:r>
          </a:p>
          <a:p>
            <a:r>
              <a:rPr lang="de-DE"/>
              <a:t>Anforderung an Software</a:t>
            </a:r>
          </a:p>
          <a:p>
            <a:r>
              <a:rPr lang="de-DE"/>
              <a:t>Erstes Java-Programm</a:t>
            </a:r>
          </a:p>
          <a:p>
            <a:endParaRPr lang="de-DE" dirty="0"/>
          </a:p>
        </p:txBody>
      </p:sp>
      <p:sp>
        <p:nvSpPr>
          <p:cNvPr id="22" name="Textplatzhalter 21">
            <a:extLst>
              <a:ext uri="{FF2B5EF4-FFF2-40B4-BE49-F238E27FC236}">
                <a16:creationId xmlns:a16="http://schemas.microsoft.com/office/drawing/2014/main" id="{FD3AC384-DB86-41C4-B7C5-9949BD3888FB}"/>
              </a:ext>
            </a:extLst>
          </p:cNvPr>
          <p:cNvSpPr>
            <a:spLocks noGrp="1"/>
          </p:cNvSpPr>
          <p:nvPr>
            <p:ph type="body" sz="quarter" idx="13"/>
          </p:nvPr>
        </p:nvSpPr>
        <p:spPr/>
        <p:txBody>
          <a:bodyPr/>
          <a:lstStyle/>
          <a:p>
            <a:endParaRPr lang="de-DE"/>
          </a:p>
        </p:txBody>
      </p:sp>
      <p:sp>
        <p:nvSpPr>
          <p:cNvPr id="16" name="Titel 15">
            <a:extLst>
              <a:ext uri="{FF2B5EF4-FFF2-40B4-BE49-F238E27FC236}">
                <a16:creationId xmlns:a16="http://schemas.microsoft.com/office/drawing/2014/main" id="{4F5A0ACE-358B-467A-9AFF-68C7DADE5A90}"/>
              </a:ext>
            </a:extLst>
          </p:cNvPr>
          <p:cNvSpPr>
            <a:spLocks noGrp="1"/>
          </p:cNvSpPr>
          <p:nvPr>
            <p:ph type="title"/>
          </p:nvPr>
        </p:nvSpPr>
        <p:spPr>
          <a:xfrm>
            <a:off x="251520" y="548680"/>
            <a:ext cx="8615704" cy="1143000"/>
          </a:xfrm>
        </p:spPr>
        <p:txBody>
          <a:bodyPr/>
          <a:lstStyle/>
          <a:p>
            <a:r>
              <a:rPr lang="de-DE"/>
              <a:t>Agenda</a:t>
            </a:r>
            <a:endParaRPr lang="de-DE" dirty="0"/>
          </a:p>
        </p:txBody>
      </p:sp>
      <p:sp>
        <p:nvSpPr>
          <p:cNvPr id="23" name="Foliennummernplatzhalter 22">
            <a:extLst>
              <a:ext uri="{FF2B5EF4-FFF2-40B4-BE49-F238E27FC236}">
                <a16:creationId xmlns:a16="http://schemas.microsoft.com/office/drawing/2014/main" id="{E98EB807-88D4-4086-A5ED-F95D1C995B78}"/>
              </a:ext>
            </a:extLst>
          </p:cNvPr>
          <p:cNvSpPr>
            <a:spLocks noGrp="1"/>
          </p:cNvSpPr>
          <p:nvPr>
            <p:ph type="sldNum" sz="quarter" idx="15"/>
          </p:nvPr>
        </p:nvSpPr>
        <p:spPr/>
        <p:txBody>
          <a:bodyPr/>
          <a:lstStyle/>
          <a:p>
            <a:fld id="{100B42D5-F436-4CBB-ADE2-3BAD53BA9B53}" type="slidenum">
              <a:rPr lang="de-DE" smtClean="0"/>
              <a:pPr/>
              <a:t>2</a:t>
            </a:fld>
            <a:endParaRPr lang="de-DE" dirty="0"/>
          </a:p>
        </p:txBody>
      </p:sp>
    </p:spTree>
    <p:extLst>
      <p:ext uri="{BB962C8B-B14F-4D97-AF65-F5344CB8AC3E}">
        <p14:creationId xmlns:p14="http://schemas.microsoft.com/office/powerpoint/2010/main" val="2353802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graphicFrame>
        <p:nvGraphicFramePr>
          <p:cNvPr id="1706039" name="Group 55"/>
          <p:cNvGraphicFramePr>
            <a:graphicFrameLocks noGrp="1"/>
          </p:cNvGraphicFramePr>
          <p:nvPr/>
        </p:nvGraphicFramePr>
        <p:xfrm>
          <a:off x="1524000" y="1066800"/>
          <a:ext cx="6178550" cy="5521411"/>
        </p:xfrm>
        <a:graphic>
          <a:graphicData uri="http://schemas.openxmlformats.org/drawingml/2006/table">
            <a:tbl>
              <a:tblPr/>
              <a:tblGrid>
                <a:gridCol w="2127250">
                  <a:extLst>
                    <a:ext uri="{9D8B030D-6E8A-4147-A177-3AD203B41FA5}">
                      <a16:colId xmlns:a16="http://schemas.microsoft.com/office/drawing/2014/main" val="20000"/>
                    </a:ext>
                  </a:extLst>
                </a:gridCol>
                <a:gridCol w="4051300">
                  <a:extLst>
                    <a:ext uri="{9D8B030D-6E8A-4147-A177-3AD203B41FA5}">
                      <a16:colId xmlns:a16="http://schemas.microsoft.com/office/drawing/2014/main" val="20001"/>
                    </a:ext>
                  </a:extLst>
                </a:gridCol>
              </a:tblGrid>
              <a:tr h="838104">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de-DE" altLang="de-DE" sz="1800" b="1" i="0" u="none" strike="noStrike" cap="none" normalizeH="0" baseline="0">
                        <a:ln>
                          <a:noFill/>
                        </a:ln>
                        <a:solidFill>
                          <a:schemeClr val="tx1"/>
                        </a:solidFill>
                        <a:effectLst/>
                        <a:latin typeface="Times New Roman" pitchFamily="18" charset="0"/>
                      </a:endParaRPr>
                    </a:p>
                  </a:txBody>
                  <a:tcPr marT="45715" marB="45715" horzOverflow="overflow">
                    <a:lnL cap="flat">
                      <a:noFill/>
                    </a:lnL>
                    <a:lnR>
                      <a:noFill/>
                    </a:lnR>
                    <a:lnT cap="flat">
                      <a:noFill/>
                    </a:lnT>
                    <a:lnB>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de-DE" altLang="de-DE" sz="1600" b="0" i="0" u="none" strike="noStrike" cap="none" normalizeH="0" baseline="0">
                        <a:ln>
                          <a:noFill/>
                        </a:ln>
                        <a:solidFill>
                          <a:schemeClr val="tx1"/>
                        </a:solidFill>
                        <a:effectLst/>
                        <a:latin typeface="Times New Roman" pitchFamily="18" charset="0"/>
                      </a:endParaRPr>
                    </a:p>
                  </a:txBody>
                  <a:tcPr marT="45715" marB="45715"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142869">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Virtuelle Maschine:</a:t>
                      </a:r>
                      <a:r>
                        <a:rPr kumimoji="0" lang="de-DE" altLang="de-DE" sz="1800" b="1" i="0" u="none" strike="noStrike" cap="none" normalizeH="0" baseline="0">
                          <a:ln>
                            <a:noFill/>
                          </a:ln>
                          <a:solidFill>
                            <a:schemeClr val="tx1"/>
                          </a:solidFill>
                          <a:effectLst/>
                          <a:latin typeface="Times New Roman" pitchFamily="18" charset="0"/>
                        </a:rPr>
                        <a:t> </a:t>
                      </a:r>
                    </a:p>
                  </a:txBody>
                  <a:tcPr marT="45715" marB="45715"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 ist entweder ein Virtueller Rechner (Gast-System) oder eine virtuelle Laufzeitumgebung für Programme innerhalb eines Host-Systems.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1" u="none" strike="noStrike" cap="none" normalizeH="0" baseline="0">
                          <a:ln>
                            <a:noFill/>
                          </a:ln>
                          <a:solidFill>
                            <a:schemeClr val="tx1"/>
                          </a:solidFill>
                          <a:effectLst/>
                          <a:latin typeface="Times New Roman" pitchFamily="18" charset="0"/>
                        </a:rPr>
                        <a:t>Beispiel: </a:t>
                      </a:r>
                      <a:r>
                        <a:rPr kumimoji="0" lang="de-DE" altLang="de-DE" sz="1400" b="0" i="1" u="none" strike="noStrike" cap="none" normalizeH="0" baseline="0">
                          <a:ln>
                            <a:noFill/>
                          </a:ln>
                          <a:solidFill>
                            <a:schemeClr val="tx1"/>
                          </a:solidFill>
                          <a:effectLst/>
                          <a:latin typeface="Times New Roman" pitchFamily="18" charset="0"/>
                        </a:rPr>
                        <a:t>JVM</a:t>
                      </a:r>
                    </a:p>
                  </a:txBody>
                  <a:tcPr marT="45715" marB="45715"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21906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Betriebssystem:</a:t>
                      </a:r>
                      <a:r>
                        <a:rPr kumimoji="0" lang="de-DE" altLang="de-DE" sz="1800" b="1" i="0" u="none" strike="noStrike" cap="none" normalizeH="0" baseline="0">
                          <a:ln>
                            <a:noFill/>
                          </a:ln>
                          <a:solidFill>
                            <a:schemeClr val="tx1"/>
                          </a:solidFill>
                          <a:effectLst/>
                          <a:latin typeface="Times New Roman" pitchFamily="18" charset="0"/>
                        </a:rPr>
                        <a:t> </a:t>
                      </a:r>
                    </a:p>
                  </a:txBody>
                  <a:tcPr marT="45715" marB="45715"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 ist die Software, die die Hardware eines Computers steuert und den Ressourcenbedarf der Anwendungsprogramme koordiniert.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(Ressourcenverwaltung)</a:t>
                      </a:r>
                    </a:p>
                  </a:txBody>
                  <a:tcPr marT="45715" marB="45715"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498428">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Algorithmus:</a:t>
                      </a:r>
                      <a:r>
                        <a:rPr kumimoji="0" lang="de-DE" altLang="de-DE" sz="1800" b="1" i="0" u="none" strike="noStrike" cap="none" normalizeH="0" baseline="0">
                          <a:ln>
                            <a:noFill/>
                          </a:ln>
                          <a:solidFill>
                            <a:schemeClr val="tx1"/>
                          </a:solidFill>
                          <a:effectLst/>
                          <a:latin typeface="Times New Roman" pitchFamily="18" charset="0"/>
                        </a:rPr>
                        <a:t> </a:t>
                      </a:r>
                    </a:p>
                  </a:txBody>
                  <a:tcPr marT="45715" marB="45715"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 ist eine genau definierte Handlungsvorschrift zur Lösung eines Problems oder einer bestimmten Art von Problemen in endlich vielen Schritten.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1" u="none" strike="noStrike" cap="none" normalizeH="0" baseline="0">
                          <a:ln>
                            <a:noFill/>
                          </a:ln>
                          <a:solidFill>
                            <a:schemeClr val="tx1"/>
                          </a:solidFill>
                          <a:effectLst/>
                          <a:latin typeface="Times New Roman" pitchFamily="18" charset="0"/>
                        </a:rPr>
                        <a:t>Beispiele: Kochrezepte, Bedienungsanleitung</a:t>
                      </a:r>
                    </a:p>
                  </a:txBody>
                  <a:tcPr marT="45715" marB="45715"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822865">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Programm:</a:t>
                      </a:r>
                      <a:r>
                        <a:rPr kumimoji="0" lang="de-DE" altLang="de-DE" sz="1800" b="1" i="0" u="none" strike="noStrike" cap="none" normalizeH="0" baseline="0">
                          <a:ln>
                            <a:noFill/>
                          </a:ln>
                          <a:solidFill>
                            <a:schemeClr val="tx1"/>
                          </a:solidFill>
                          <a:effectLst/>
                          <a:latin typeface="Times New Roman" pitchFamily="18" charset="0"/>
                        </a:rPr>
                        <a:t> </a:t>
                      </a:r>
                    </a:p>
                  </a:txBody>
                  <a:tcPr marT="45715" marB="45715" horzOverflow="overflow">
                    <a:lnL cap="flat">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 ist eine Folge von Anweisung, </a:t>
                      </a:r>
                      <a:r>
                        <a:rPr kumimoji="0" lang="de-DE" altLang="de-DE" sz="1600" b="0" i="0" u="none" strike="noStrike" cap="none" normalizeH="0" baseline="0">
                          <a:ln>
                            <a:noFill/>
                          </a:ln>
                          <a:solidFill>
                            <a:schemeClr val="tx1"/>
                          </a:solidFill>
                          <a:effectLst/>
                          <a:latin typeface="Times New Roman" pitchFamily="18" charset="0"/>
                          <a:cs typeface="Arial" charset="0"/>
                        </a:rPr>
                        <a:t>die dem Rechner die Vorgehensweise bei der Abarbeitung einer Aufgabe mitteilen.</a:t>
                      </a:r>
                      <a:endParaRPr kumimoji="0" lang="de-DE" altLang="de-DE" sz="1600" b="0" i="0" u="none" strike="noStrike" cap="none" normalizeH="0" baseline="0">
                        <a:ln>
                          <a:noFill/>
                        </a:ln>
                        <a:solidFill>
                          <a:schemeClr val="tx1"/>
                        </a:solidFill>
                        <a:effectLst/>
                        <a:latin typeface="Times New Roman" pitchFamily="18" charset="0"/>
                      </a:endParaRPr>
                    </a:p>
                  </a:txBody>
                  <a:tcPr marT="45715" marB="45715"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37760147"/>
      </p:ext>
    </p:extLst>
  </p:cSld>
  <p:clrMapOvr>
    <a:masterClrMapping/>
  </p:clrMapOvr>
  <p:transition>
    <p:cut thruBlk="1"/>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graphicFrame>
        <p:nvGraphicFramePr>
          <p:cNvPr id="1710145" name="Group 65"/>
          <p:cNvGraphicFramePr>
            <a:graphicFrameLocks noGrp="1"/>
          </p:cNvGraphicFramePr>
          <p:nvPr/>
        </p:nvGraphicFramePr>
        <p:xfrm>
          <a:off x="533400" y="990600"/>
          <a:ext cx="8389938" cy="5437600"/>
        </p:xfrm>
        <a:graphic>
          <a:graphicData uri="http://schemas.openxmlformats.org/drawingml/2006/table">
            <a:tbl>
              <a:tblPr/>
              <a:tblGrid>
                <a:gridCol w="2362200">
                  <a:extLst>
                    <a:ext uri="{9D8B030D-6E8A-4147-A177-3AD203B41FA5}">
                      <a16:colId xmlns:a16="http://schemas.microsoft.com/office/drawing/2014/main" val="20000"/>
                    </a:ext>
                  </a:extLst>
                </a:gridCol>
                <a:gridCol w="6027738">
                  <a:extLst>
                    <a:ext uri="{9D8B030D-6E8A-4147-A177-3AD203B41FA5}">
                      <a16:colId xmlns:a16="http://schemas.microsoft.com/office/drawing/2014/main" val="20001"/>
                    </a:ext>
                  </a:extLst>
                </a:gridCol>
              </a:tblGrid>
              <a:tr h="1651881">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Befehl/Anweisung:</a:t>
                      </a:r>
                      <a:r>
                        <a:rPr kumimoji="0" lang="de-DE" altLang="de-DE" sz="1800" b="1" i="0" u="none" strike="noStrike" cap="none" normalizeH="0" baseline="0">
                          <a:ln>
                            <a:noFill/>
                          </a:ln>
                          <a:solidFill>
                            <a:schemeClr val="tx1"/>
                          </a:solidFill>
                          <a:effectLst/>
                          <a:latin typeface="Times New Roman" pitchFamily="18" charset="0"/>
                        </a:rPr>
                        <a:t> </a:t>
                      </a:r>
                    </a:p>
                  </a:txBody>
                  <a:tcPr marT="45716" marB="45716" horzOverflow="overflow">
                    <a:lnL cap="flat">
                      <a:noFill/>
                    </a:lnL>
                    <a:lnR>
                      <a:noFill/>
                    </a:lnR>
                    <a:lnT cap="flat">
                      <a:noFill/>
                    </a:lnT>
                    <a:lnB>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 ist die kleinste Funktionseinheit eines Programms.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1" u="none" strike="noStrike" cap="none" normalizeH="0" baseline="0">
                          <a:ln>
                            <a:noFill/>
                          </a:ln>
                          <a:solidFill>
                            <a:schemeClr val="tx1"/>
                          </a:solidFill>
                          <a:effectLst/>
                          <a:latin typeface="Times New Roman" pitchFamily="18" charset="0"/>
                        </a:rPr>
                        <a:t>Beispiele: </a:t>
                      </a:r>
                    </a:p>
                    <a:p>
                      <a:pPr marL="0" marR="0" lvl="0" indent="0" algn="l" defTabSz="914400" rtl="0" eaLnBrk="0" fontAlgn="base" latinLnBrk="0" hangingPunct="0">
                        <a:lnSpc>
                          <a:spcPct val="100000"/>
                        </a:lnSpc>
                        <a:spcBef>
                          <a:spcPct val="20000"/>
                        </a:spcBef>
                        <a:spcAft>
                          <a:spcPct val="0"/>
                        </a:spcAft>
                        <a:buClrTx/>
                        <a:buSzTx/>
                        <a:buFontTx/>
                        <a:buChar char="•"/>
                        <a:tabLst/>
                      </a:pPr>
                      <a:r>
                        <a:rPr kumimoji="0" lang="de-DE" altLang="de-DE" sz="1400" b="0" i="1" u="none" strike="noStrike" cap="none" normalizeH="0" baseline="0">
                          <a:ln>
                            <a:noFill/>
                          </a:ln>
                          <a:solidFill>
                            <a:schemeClr val="tx1"/>
                          </a:solidFill>
                          <a:effectLst/>
                          <a:latin typeface="Times New Roman" pitchFamily="18" charset="0"/>
                        </a:rPr>
                        <a:t>Assembler-Anweisung: MOV AX,BX </a:t>
                      </a:r>
                    </a:p>
                    <a:p>
                      <a:pPr marL="0" marR="0" lvl="0" indent="0" algn="l" defTabSz="914400" rtl="0" eaLnBrk="0" fontAlgn="base" latinLnBrk="0" hangingPunct="0">
                        <a:lnSpc>
                          <a:spcPct val="100000"/>
                        </a:lnSpc>
                        <a:spcBef>
                          <a:spcPct val="20000"/>
                        </a:spcBef>
                        <a:spcAft>
                          <a:spcPct val="0"/>
                        </a:spcAft>
                        <a:buClrTx/>
                        <a:buSzTx/>
                        <a:buFontTx/>
                        <a:buChar char="•"/>
                        <a:tabLst/>
                      </a:pPr>
                      <a:r>
                        <a:rPr kumimoji="0" lang="de-DE" altLang="de-DE" sz="1400" b="0" i="1" u="none" strike="noStrike" cap="none" normalizeH="0" baseline="0">
                          <a:ln>
                            <a:noFill/>
                          </a:ln>
                          <a:solidFill>
                            <a:schemeClr val="tx1"/>
                          </a:solidFill>
                          <a:effectLst/>
                          <a:latin typeface="Times New Roman" pitchFamily="18" charset="0"/>
                        </a:rPr>
                        <a:t>Definition: void func(int zahl){ } </a:t>
                      </a:r>
                    </a:p>
                    <a:p>
                      <a:pPr marL="0" marR="0" lvl="0" indent="0" algn="l" defTabSz="914400" rtl="0" eaLnBrk="0" fontAlgn="base" latinLnBrk="0" hangingPunct="0">
                        <a:lnSpc>
                          <a:spcPct val="100000"/>
                        </a:lnSpc>
                        <a:spcBef>
                          <a:spcPct val="20000"/>
                        </a:spcBef>
                        <a:spcAft>
                          <a:spcPct val="0"/>
                        </a:spcAft>
                        <a:buClrTx/>
                        <a:buSzTx/>
                        <a:buFontTx/>
                        <a:buChar char="•"/>
                        <a:tabLst/>
                      </a:pPr>
                      <a:r>
                        <a:rPr kumimoji="0" lang="de-DE" altLang="de-DE" sz="1400" b="0" i="1" u="none" strike="noStrike" cap="none" normalizeH="0" baseline="0">
                          <a:ln>
                            <a:noFill/>
                          </a:ln>
                          <a:solidFill>
                            <a:schemeClr val="tx1"/>
                          </a:solidFill>
                          <a:effectLst/>
                          <a:latin typeface="Times New Roman" pitchFamily="18" charset="0"/>
                        </a:rPr>
                        <a:t>Deklaration: int zahl;</a:t>
                      </a:r>
                    </a:p>
                    <a:p>
                      <a:pPr marL="0" marR="0" lvl="0" indent="0" algn="l" defTabSz="914400" rtl="0" eaLnBrk="0" fontAlgn="base" latinLnBrk="0" hangingPunct="0">
                        <a:lnSpc>
                          <a:spcPct val="100000"/>
                        </a:lnSpc>
                        <a:spcBef>
                          <a:spcPct val="20000"/>
                        </a:spcBef>
                        <a:spcAft>
                          <a:spcPct val="0"/>
                        </a:spcAft>
                        <a:buClrTx/>
                        <a:buSzTx/>
                        <a:buFontTx/>
                        <a:buChar char="•"/>
                        <a:tabLst/>
                      </a:pPr>
                      <a:r>
                        <a:rPr kumimoji="0" lang="de-DE" altLang="de-DE" sz="1400" b="0" i="1" u="none" strike="noStrike" cap="none" normalizeH="0" baseline="0">
                          <a:ln>
                            <a:noFill/>
                          </a:ln>
                          <a:solidFill>
                            <a:schemeClr val="tx1"/>
                          </a:solidFill>
                          <a:effectLst/>
                          <a:latin typeface="Times New Roman" pitchFamily="18" charset="0"/>
                        </a:rPr>
                        <a:t>Zuweisung: zahl=1; </a:t>
                      </a:r>
                    </a:p>
                  </a:txBody>
                  <a:tcPr marT="45716" marB="45716"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798173">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Programmierung :</a:t>
                      </a:r>
                    </a:p>
                  </a:txBody>
                  <a:tcPr marT="45716" marB="45716"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 die Tätigkeit, Programme zu erstellen.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Im weiteren Sinne versteht man dabei alle Tätigkeiten, die mit dieser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Programmerstellung verbunden sind, insbesondere auch den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konzeptionellen Entwurf.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Im engeren Sinne bezeichnet Programmierung lediglich das Umsetzen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dieses konzeptionellen, abstrakten Entwurfes in konkreten Quelltext. </a:t>
                      </a:r>
                    </a:p>
                  </a:txBody>
                  <a:tcPr marT="45716" marB="45716"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115477">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hlinkClick r:id="rId2"/>
                        </a:rPr>
                        <a:t>Programmiersprache</a:t>
                      </a: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de-DE" altLang="de-DE" sz="1800" b="1" i="1" u="none" strike="noStrike" cap="none" normalizeH="0" baseline="0">
                        <a:ln>
                          <a:noFill/>
                        </a:ln>
                        <a:solidFill>
                          <a:schemeClr val="tx1"/>
                        </a:solidFill>
                        <a:effectLst/>
                        <a:latin typeface="Times New Roman" pitchFamily="18" charset="0"/>
                        <a:cs typeface="Times New Roman" pitchFamily="18" charset="0"/>
                      </a:endParaRPr>
                    </a:p>
                  </a:txBody>
                  <a:tcPr marT="45716" marB="45716"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 Ist eine künstliche, formale Sprache zur Formulierung von Programmen, die von einem Computer ausgeführt werden können.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Zur Vermeidung von Mehrdeutigkeiten müssen bei Programmiersprachen </a:t>
                      </a:r>
                      <a:r>
                        <a:rPr kumimoji="0" lang="de-DE" altLang="de-DE" sz="1600" b="1" i="0" u="none" strike="noStrike" cap="none" normalizeH="0" baseline="0">
                          <a:ln>
                            <a:noFill/>
                          </a:ln>
                          <a:solidFill>
                            <a:schemeClr val="tx1"/>
                          </a:solidFill>
                          <a:effectLst/>
                          <a:latin typeface="Times New Roman" pitchFamily="18" charset="0"/>
                        </a:rPr>
                        <a:t>Syntax</a:t>
                      </a:r>
                      <a:r>
                        <a:rPr kumimoji="0" lang="de-DE" altLang="de-DE" sz="1600" b="0" i="0" u="none" strike="noStrike" cap="none" normalizeH="0" baseline="0">
                          <a:ln>
                            <a:noFill/>
                          </a:ln>
                          <a:solidFill>
                            <a:schemeClr val="tx1"/>
                          </a:solidFill>
                          <a:effectLst/>
                          <a:latin typeface="Times New Roman" pitchFamily="18" charset="0"/>
                        </a:rPr>
                        <a:t> und </a:t>
                      </a:r>
                      <a:r>
                        <a:rPr kumimoji="0" lang="de-DE" altLang="de-DE" sz="1600" b="1" i="0" u="none" strike="noStrike" cap="none" normalizeH="0" baseline="0">
                          <a:ln>
                            <a:noFill/>
                          </a:ln>
                          <a:solidFill>
                            <a:schemeClr val="tx1"/>
                          </a:solidFill>
                          <a:effectLst/>
                          <a:latin typeface="Times New Roman" pitchFamily="18" charset="0"/>
                        </a:rPr>
                        <a:t>Semantik</a:t>
                      </a:r>
                      <a:r>
                        <a:rPr kumimoji="0" lang="de-DE" altLang="de-DE" sz="1600" b="0" i="0" u="none" strike="noStrike" cap="none" normalizeH="0" baseline="0">
                          <a:ln>
                            <a:noFill/>
                          </a:ln>
                          <a:solidFill>
                            <a:schemeClr val="tx1"/>
                          </a:solidFill>
                          <a:effectLst/>
                          <a:latin typeface="Times New Roman" pitchFamily="18" charset="0"/>
                        </a:rPr>
                        <a:t> eindeutig definiert sein.</a:t>
                      </a:r>
                    </a:p>
                  </a:txBody>
                  <a:tcPr marT="45716" marB="45716"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871657">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Maschinenprogramm:</a:t>
                      </a:r>
                      <a:r>
                        <a:rPr kumimoji="0" lang="de-DE" altLang="de-DE" sz="1800" b="1" i="0" u="none" strike="noStrike" cap="none" normalizeH="0" baseline="0">
                          <a:ln>
                            <a:noFill/>
                          </a:ln>
                          <a:solidFill>
                            <a:schemeClr val="tx1"/>
                          </a:solidFill>
                          <a:effectLst/>
                          <a:latin typeface="Times New Roman" pitchFamily="18" charset="0"/>
                        </a:rPr>
                        <a:t> </a:t>
                      </a:r>
                    </a:p>
                  </a:txBody>
                  <a:tcPr marT="45716" marB="45716" horzOverflow="overflow">
                    <a:lnL cap="flat">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 ist eine Sammlung von Anweisung die der Prozessor direkt verarbeiten kann.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1" u="none" strike="noStrike" cap="none" normalizeH="0" baseline="0">
                          <a:ln>
                            <a:noFill/>
                          </a:ln>
                          <a:solidFill>
                            <a:schemeClr val="tx1"/>
                          </a:solidFill>
                          <a:effectLst/>
                          <a:latin typeface="Times New Roman" pitchFamily="18" charset="0"/>
                        </a:rPr>
                        <a:t>Beispiel: </a:t>
                      </a:r>
                      <a:r>
                        <a:rPr kumimoji="0" lang="de-DE" altLang="de-DE" sz="1400" b="0" i="1" u="none" strike="noStrike" cap="none" normalizeH="0" baseline="0">
                          <a:ln>
                            <a:noFill/>
                          </a:ln>
                          <a:solidFill>
                            <a:schemeClr val="tx1"/>
                          </a:solidFill>
                          <a:effectLst/>
                          <a:latin typeface="Times New Roman" pitchFamily="18" charset="0"/>
                        </a:rPr>
                        <a:t>1100110100100001 </a:t>
                      </a:r>
                    </a:p>
                  </a:txBody>
                  <a:tcPr marT="45716" marB="45716"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99904825"/>
      </p:ext>
    </p:extLst>
  </p:cSld>
  <p:clrMapOvr>
    <a:masterClrMapping/>
  </p:clrMapOvr>
  <p:transition>
    <p:cut thruBlk="1"/>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17411" name="Text Box 24"/>
          <p:cNvSpPr txBox="1">
            <a:spLocks noChangeArrowheads="1"/>
          </p:cNvSpPr>
          <p:nvPr/>
        </p:nvSpPr>
        <p:spPr bwMode="auto">
          <a:xfrm>
            <a:off x="381000" y="1103313"/>
            <a:ext cx="8458200" cy="457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rgbClr val="FF0000"/>
                </a:solidFill>
                <a:latin typeface="Arial" charset="0"/>
              </a:defRPr>
            </a:lvl1pPr>
            <a:lvl2pPr marL="914400" indent="-457200">
              <a:defRPr b="1">
                <a:solidFill>
                  <a:srgbClr val="FF0000"/>
                </a:solidFill>
                <a:latin typeface="Arial" charset="0"/>
              </a:defRPr>
            </a:lvl2pPr>
            <a:lvl3pPr marL="1371600" indent="-457200">
              <a:defRPr b="1">
                <a:solidFill>
                  <a:srgbClr val="FF0000"/>
                </a:solidFill>
                <a:latin typeface="Arial" charset="0"/>
              </a:defRPr>
            </a:lvl3pPr>
            <a:lvl4pPr marL="1828800" indent="-457200">
              <a:defRPr b="1">
                <a:solidFill>
                  <a:srgbClr val="FF0000"/>
                </a:solidFill>
                <a:latin typeface="Arial" charset="0"/>
              </a:defRPr>
            </a:lvl4pPr>
            <a:lvl5pPr marL="2286000" indent="-457200">
              <a:defRPr b="1">
                <a:solidFill>
                  <a:srgbClr val="FF0000"/>
                </a:solidFill>
                <a:latin typeface="Arial" charset="0"/>
              </a:defRPr>
            </a:lvl5pPr>
            <a:lvl6pPr marL="2743200" indent="-457200" algn="ctr" eaLnBrk="0" fontAlgn="base" hangingPunct="0">
              <a:spcBef>
                <a:spcPct val="50000"/>
              </a:spcBef>
              <a:spcAft>
                <a:spcPct val="0"/>
              </a:spcAft>
              <a:defRPr b="1">
                <a:solidFill>
                  <a:srgbClr val="FF0000"/>
                </a:solidFill>
                <a:latin typeface="Arial" charset="0"/>
              </a:defRPr>
            </a:lvl6pPr>
            <a:lvl7pPr marL="3200400" indent="-457200" algn="ctr" eaLnBrk="0" fontAlgn="base" hangingPunct="0">
              <a:spcBef>
                <a:spcPct val="50000"/>
              </a:spcBef>
              <a:spcAft>
                <a:spcPct val="0"/>
              </a:spcAft>
              <a:defRPr b="1">
                <a:solidFill>
                  <a:srgbClr val="FF0000"/>
                </a:solidFill>
                <a:latin typeface="Arial" charset="0"/>
              </a:defRPr>
            </a:lvl7pPr>
            <a:lvl8pPr marL="3657600" indent="-457200" algn="ctr" eaLnBrk="0" fontAlgn="base" hangingPunct="0">
              <a:spcBef>
                <a:spcPct val="50000"/>
              </a:spcBef>
              <a:spcAft>
                <a:spcPct val="0"/>
              </a:spcAft>
              <a:defRPr b="1">
                <a:solidFill>
                  <a:srgbClr val="FF0000"/>
                </a:solidFill>
                <a:latin typeface="Arial" charset="0"/>
              </a:defRPr>
            </a:lvl8pPr>
            <a:lvl9pPr marL="4114800" indent="-457200" algn="ctr" eaLnBrk="0" fontAlgn="base" hangingPunct="0">
              <a:spcBef>
                <a:spcPct val="50000"/>
              </a:spcBef>
              <a:spcAft>
                <a:spcPct val="0"/>
              </a:spcAft>
              <a:defRPr b="1">
                <a:solidFill>
                  <a:srgbClr val="FF0000"/>
                </a:solidFill>
                <a:latin typeface="Arial" charset="0"/>
              </a:defRPr>
            </a:lvl9pPr>
          </a:lstStyle>
          <a:p>
            <a:pPr algn="l" eaLnBrk="1" hangingPunct="1"/>
            <a:r>
              <a:rPr lang="de-DE" altLang="de-DE" sz="2000" b="0">
                <a:solidFill>
                  <a:schemeClr val="tx1"/>
                </a:solidFill>
              </a:rPr>
              <a:t>Wie definiert sich eine Sprache?</a:t>
            </a:r>
          </a:p>
          <a:p>
            <a:pPr algn="l" eaLnBrk="1" hangingPunct="1"/>
            <a:endParaRPr lang="de-DE" altLang="de-DE" sz="2000" b="0">
              <a:solidFill>
                <a:schemeClr val="tx1"/>
              </a:solidFill>
            </a:endParaRPr>
          </a:p>
          <a:p>
            <a:pPr algn="l" eaLnBrk="1" hangingPunct="1">
              <a:buFontTx/>
              <a:buChar char="•"/>
            </a:pPr>
            <a:r>
              <a:rPr lang="de-DE" altLang="de-DE" sz="2000" b="0">
                <a:solidFill>
                  <a:schemeClr val="tx1"/>
                </a:solidFill>
              </a:rPr>
              <a:t>Aus der Menge der </a:t>
            </a:r>
            <a:r>
              <a:rPr lang="de-DE" altLang="de-DE" sz="2000">
                <a:solidFill>
                  <a:schemeClr val="tx1"/>
                </a:solidFill>
              </a:rPr>
              <a:t>Symbole</a:t>
            </a:r>
            <a:r>
              <a:rPr lang="de-DE" altLang="de-DE" sz="2000" b="0">
                <a:solidFill>
                  <a:schemeClr val="tx1"/>
                </a:solidFill>
              </a:rPr>
              <a:t> (Worte) können Sätze gebildet werden.</a:t>
            </a:r>
          </a:p>
          <a:p>
            <a:pPr algn="l" eaLnBrk="1" hangingPunct="1">
              <a:buFontTx/>
              <a:buChar char="•"/>
            </a:pPr>
            <a:r>
              <a:rPr lang="de-DE" altLang="de-DE" sz="2000">
                <a:solidFill>
                  <a:schemeClr val="tx1"/>
                </a:solidFill>
              </a:rPr>
              <a:t>Syntax</a:t>
            </a:r>
            <a:r>
              <a:rPr lang="de-DE" altLang="de-DE" sz="2000" b="0">
                <a:solidFill>
                  <a:schemeClr val="tx1"/>
                </a:solidFill>
              </a:rPr>
              <a:t>: Die Regeln für das Bilden gültiger Sätze aus diesen Symbolen (=''Grammatikregeln''). </a:t>
            </a:r>
          </a:p>
          <a:p>
            <a:pPr algn="l" eaLnBrk="1" hangingPunct="1">
              <a:buFontTx/>
              <a:buChar char="•"/>
            </a:pPr>
            <a:r>
              <a:rPr lang="de-DE" altLang="de-DE" sz="2000">
                <a:solidFill>
                  <a:schemeClr val="tx1"/>
                </a:solidFill>
              </a:rPr>
              <a:t>Semantik</a:t>
            </a:r>
            <a:r>
              <a:rPr lang="de-DE" altLang="de-DE" sz="2000" b="0">
                <a:solidFill>
                  <a:schemeClr val="tx1"/>
                </a:solidFill>
              </a:rPr>
              <a:t>: Die Bedeutung der gültigen Sätze. </a:t>
            </a:r>
          </a:p>
          <a:p>
            <a:pPr algn="l" eaLnBrk="1" hangingPunct="1">
              <a:buFontTx/>
              <a:buChar char="•"/>
            </a:pPr>
            <a:r>
              <a:rPr lang="de-DE" altLang="de-DE" sz="2000" b="0">
                <a:solidFill>
                  <a:schemeClr val="tx1"/>
                </a:solidFill>
                <a:latin typeface="Courier New" pitchFamily="49" charset="0"/>
              </a:rPr>
              <a:t>Bsp: 2+4=7</a:t>
            </a:r>
            <a:r>
              <a:rPr lang="de-DE" altLang="de-DE" sz="2000" b="0">
                <a:solidFill>
                  <a:schemeClr val="tx1"/>
                </a:solidFill>
              </a:rPr>
              <a:t> ist in der Sprache der Mathematik syntaktisch richtig, aber semantisch falsch.</a:t>
            </a:r>
          </a:p>
          <a:p>
            <a:pPr algn="l" eaLnBrk="1" hangingPunct="1">
              <a:buFontTx/>
              <a:buAutoNum type="arabicPeriod"/>
            </a:pPr>
            <a:endParaRPr lang="de-DE" altLang="de-DE" sz="2000" b="0">
              <a:solidFill>
                <a:schemeClr val="tx1"/>
              </a:solidFill>
            </a:endParaRPr>
          </a:p>
          <a:p>
            <a:pPr algn="l" eaLnBrk="1" hangingPunct="1"/>
            <a:endParaRPr lang="de-DE" altLang="de-DE" sz="2000" b="0">
              <a:solidFill>
                <a:schemeClr val="tx1"/>
              </a:solidFill>
            </a:endParaRPr>
          </a:p>
          <a:p>
            <a:pPr algn="l" eaLnBrk="1" hangingPunct="1"/>
            <a:endParaRPr lang="de-DE" altLang="de-DE" sz="1600" b="0">
              <a:solidFill>
                <a:schemeClr val="tx1"/>
              </a:solidFill>
            </a:endParaRPr>
          </a:p>
        </p:txBody>
      </p:sp>
    </p:spTree>
    <p:extLst>
      <p:ext uri="{BB962C8B-B14F-4D97-AF65-F5344CB8AC3E}">
        <p14:creationId xmlns:p14="http://schemas.microsoft.com/office/powerpoint/2010/main" val="1019594759"/>
      </p:ext>
    </p:extLst>
  </p:cSld>
  <p:clrMapOvr>
    <a:masterClrMapping/>
  </p:clrMapOvr>
  <p:transition>
    <p:cut thruBlk="1"/>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18435" name="Text Box 4"/>
          <p:cNvSpPr txBox="1">
            <a:spLocks noChangeArrowheads="1"/>
          </p:cNvSpPr>
          <p:nvPr/>
        </p:nvSpPr>
        <p:spPr bwMode="auto">
          <a:xfrm>
            <a:off x="381000" y="1103313"/>
            <a:ext cx="8458200" cy="586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rgbClr val="FF0000"/>
                </a:solidFill>
                <a:latin typeface="Arial" charset="0"/>
              </a:defRPr>
            </a:lvl1pPr>
            <a:lvl2pPr marL="914400" indent="-457200">
              <a:defRPr b="1">
                <a:solidFill>
                  <a:srgbClr val="FF0000"/>
                </a:solidFill>
                <a:latin typeface="Arial" charset="0"/>
              </a:defRPr>
            </a:lvl2pPr>
            <a:lvl3pPr marL="1371600" indent="-457200">
              <a:defRPr b="1">
                <a:solidFill>
                  <a:srgbClr val="FF0000"/>
                </a:solidFill>
                <a:latin typeface="Arial" charset="0"/>
              </a:defRPr>
            </a:lvl3pPr>
            <a:lvl4pPr marL="1828800" indent="-457200">
              <a:defRPr b="1">
                <a:solidFill>
                  <a:srgbClr val="FF0000"/>
                </a:solidFill>
                <a:latin typeface="Arial" charset="0"/>
              </a:defRPr>
            </a:lvl4pPr>
            <a:lvl5pPr marL="2286000" indent="-457200">
              <a:defRPr b="1">
                <a:solidFill>
                  <a:srgbClr val="FF0000"/>
                </a:solidFill>
                <a:latin typeface="Arial" charset="0"/>
              </a:defRPr>
            </a:lvl5pPr>
            <a:lvl6pPr marL="2743200" indent="-457200" algn="ctr" eaLnBrk="0" fontAlgn="base" hangingPunct="0">
              <a:spcBef>
                <a:spcPct val="50000"/>
              </a:spcBef>
              <a:spcAft>
                <a:spcPct val="0"/>
              </a:spcAft>
              <a:defRPr b="1">
                <a:solidFill>
                  <a:srgbClr val="FF0000"/>
                </a:solidFill>
                <a:latin typeface="Arial" charset="0"/>
              </a:defRPr>
            </a:lvl6pPr>
            <a:lvl7pPr marL="3200400" indent="-457200" algn="ctr" eaLnBrk="0" fontAlgn="base" hangingPunct="0">
              <a:spcBef>
                <a:spcPct val="50000"/>
              </a:spcBef>
              <a:spcAft>
                <a:spcPct val="0"/>
              </a:spcAft>
              <a:defRPr b="1">
                <a:solidFill>
                  <a:srgbClr val="FF0000"/>
                </a:solidFill>
                <a:latin typeface="Arial" charset="0"/>
              </a:defRPr>
            </a:lvl7pPr>
            <a:lvl8pPr marL="3657600" indent="-457200" algn="ctr" eaLnBrk="0" fontAlgn="base" hangingPunct="0">
              <a:spcBef>
                <a:spcPct val="50000"/>
              </a:spcBef>
              <a:spcAft>
                <a:spcPct val="0"/>
              </a:spcAft>
              <a:defRPr b="1">
                <a:solidFill>
                  <a:srgbClr val="FF0000"/>
                </a:solidFill>
                <a:latin typeface="Arial" charset="0"/>
              </a:defRPr>
            </a:lvl8pPr>
            <a:lvl9pPr marL="4114800" indent="-457200" algn="ctr" eaLnBrk="0" fontAlgn="base" hangingPunct="0">
              <a:spcBef>
                <a:spcPct val="50000"/>
              </a:spcBef>
              <a:spcAft>
                <a:spcPct val="0"/>
              </a:spcAft>
              <a:defRPr b="1">
                <a:solidFill>
                  <a:srgbClr val="FF0000"/>
                </a:solidFill>
                <a:latin typeface="Arial" charset="0"/>
              </a:defRPr>
            </a:lvl9pPr>
          </a:lstStyle>
          <a:p>
            <a:pPr algn="l" eaLnBrk="1" hangingPunct="1"/>
            <a:r>
              <a:rPr lang="de-DE" altLang="de-DE" sz="2000" b="0">
                <a:solidFill>
                  <a:schemeClr val="tx1"/>
                </a:solidFill>
              </a:rPr>
              <a:t>Wie beschreibt man die Syntax einer Sprache?</a:t>
            </a:r>
          </a:p>
          <a:p>
            <a:pPr algn="l" eaLnBrk="1" hangingPunct="1"/>
            <a:r>
              <a:rPr lang="de-DE" altLang="de-DE" sz="2000" b="0">
                <a:solidFill>
                  <a:schemeClr val="tx1"/>
                </a:solidFill>
              </a:rPr>
              <a:t>Bsp: Backus-Naur-Form BNF</a:t>
            </a:r>
          </a:p>
          <a:p>
            <a:pPr algn="l" eaLnBrk="1" hangingPunct="1"/>
            <a:endParaRPr lang="de-DE" altLang="de-DE" sz="2000" b="0">
              <a:solidFill>
                <a:schemeClr val="tx1"/>
              </a:solidFill>
            </a:endParaRPr>
          </a:p>
          <a:p>
            <a:pPr lvl="1" algn="l" eaLnBrk="1" hangingPunct="1"/>
            <a:r>
              <a:rPr lang="de-DE" altLang="de-DE" sz="1400" b="0">
                <a:solidFill>
                  <a:schemeClr val="tx1"/>
                </a:solidFill>
                <a:latin typeface="Courier New" pitchFamily="49" charset="0"/>
              </a:rPr>
              <a:t>&lt;Ziffer&gt; ::= 0|1|2|3|4|5|6|7|8|9</a:t>
            </a:r>
          </a:p>
          <a:p>
            <a:pPr lvl="1" algn="l" eaLnBrk="1" hangingPunct="1"/>
            <a:r>
              <a:rPr lang="de-DE" altLang="de-DE" sz="1400" b="0">
                <a:solidFill>
                  <a:schemeClr val="tx1"/>
                </a:solidFill>
                <a:latin typeface="Courier New" pitchFamily="49" charset="0"/>
              </a:rPr>
              <a:t>&lt;Vorzeichen&gt; ::= +|-</a:t>
            </a:r>
          </a:p>
          <a:p>
            <a:pPr lvl="1" algn="l" eaLnBrk="1" hangingPunct="1"/>
            <a:r>
              <a:rPr lang="de-DE" altLang="de-DE" sz="1400" b="0">
                <a:solidFill>
                  <a:schemeClr val="tx1"/>
                </a:solidFill>
                <a:latin typeface="Courier New" pitchFamily="49" charset="0"/>
              </a:rPr>
              <a:t>&lt;Ziffernfolge&gt; ::= &lt;Ziffer&gt; | &lt;Ziffernfolge&gt;&lt;Ziffer&gt;</a:t>
            </a:r>
          </a:p>
          <a:p>
            <a:pPr lvl="1" algn="l" eaLnBrk="1" hangingPunct="1"/>
            <a:r>
              <a:rPr lang="de-DE" altLang="de-DE" sz="1400" b="0">
                <a:solidFill>
                  <a:schemeClr val="tx1"/>
                </a:solidFill>
                <a:latin typeface="Courier New" pitchFamily="49" charset="0"/>
              </a:rPr>
              <a:t>&lt;Zahl&gt; ::= &lt;Ziffernfolge&gt;| &lt;Vorzeichen&gt;&lt;Ziffernfolge&gt;</a:t>
            </a:r>
          </a:p>
          <a:p>
            <a:pPr lvl="1" algn="l" eaLnBrk="1" hangingPunct="1"/>
            <a:r>
              <a:rPr lang="de-DE" altLang="de-DE" sz="1400" b="0">
                <a:solidFill>
                  <a:schemeClr val="tx1"/>
                </a:solidFill>
                <a:latin typeface="Courier New" pitchFamily="49" charset="0"/>
              </a:rPr>
              <a:t>Startsymbol: &lt;Zahl&gt;</a:t>
            </a:r>
          </a:p>
          <a:p>
            <a:pPr lvl="1" algn="l" eaLnBrk="1" hangingPunct="1">
              <a:buFontTx/>
              <a:buChar char="•"/>
            </a:pPr>
            <a:r>
              <a:rPr lang="de-DE" altLang="de-DE" sz="2000" b="0">
                <a:solidFill>
                  <a:schemeClr val="tx1"/>
                </a:solidFill>
              </a:rPr>
              <a:t>Terminale Symbole werden nicht mehr abgeleitet {0,1,2,...,9}</a:t>
            </a:r>
          </a:p>
          <a:p>
            <a:pPr lvl="1" algn="l" eaLnBrk="1" hangingPunct="1">
              <a:buFontTx/>
              <a:buChar char="•"/>
            </a:pPr>
            <a:r>
              <a:rPr lang="de-DE" altLang="de-DE" sz="2000" b="0">
                <a:solidFill>
                  <a:schemeClr val="tx1"/>
                </a:solidFill>
              </a:rPr>
              <a:t>Nicht-terminale Symbole gekennzeichnet durch &lt;...&gt;</a:t>
            </a:r>
          </a:p>
          <a:p>
            <a:pPr lvl="1" algn="l" eaLnBrk="1" hangingPunct="1">
              <a:buFontTx/>
              <a:buChar char="•"/>
            </a:pPr>
            <a:r>
              <a:rPr lang="de-DE" altLang="de-DE" sz="2000" b="0">
                <a:solidFill>
                  <a:schemeClr val="tx1"/>
                </a:solidFill>
              </a:rPr>
              <a:t>| bedeutet eine Auswahl (oder)</a:t>
            </a:r>
          </a:p>
          <a:p>
            <a:pPr lvl="1" algn="l" eaLnBrk="1" hangingPunct="1">
              <a:buFontTx/>
              <a:buChar char="•"/>
            </a:pPr>
            <a:r>
              <a:rPr lang="de-DE" altLang="de-DE" sz="2000" b="0">
                <a:solidFill>
                  <a:schemeClr val="tx1"/>
                </a:solidFill>
              </a:rPr>
              <a:t>Alles was von &lt;Zahl&gt; (Startsymbol) abgeleitet werden kann, ist eine gültige Zahl </a:t>
            </a:r>
          </a:p>
          <a:p>
            <a:pPr algn="l" eaLnBrk="1" hangingPunct="1"/>
            <a:endParaRPr lang="de-DE" altLang="de-DE" sz="2000" b="0">
              <a:solidFill>
                <a:schemeClr val="tx1"/>
              </a:solidFill>
            </a:endParaRPr>
          </a:p>
          <a:p>
            <a:pPr algn="l" eaLnBrk="1" hangingPunct="1"/>
            <a:endParaRPr lang="de-DE" altLang="de-DE" sz="1600" b="0">
              <a:solidFill>
                <a:schemeClr val="tx1"/>
              </a:solidFill>
            </a:endParaRPr>
          </a:p>
        </p:txBody>
      </p:sp>
    </p:spTree>
    <p:extLst>
      <p:ext uri="{BB962C8B-B14F-4D97-AF65-F5344CB8AC3E}">
        <p14:creationId xmlns:p14="http://schemas.microsoft.com/office/powerpoint/2010/main" val="603415696"/>
      </p:ext>
    </p:extLst>
  </p:cSld>
  <p:clrMapOvr>
    <a:masterClrMapping/>
  </p:clrMapOvr>
  <p:transition>
    <p:cut thruBlk="1"/>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19459" name="Text Box 4"/>
          <p:cNvSpPr txBox="1">
            <a:spLocks noChangeArrowheads="1"/>
          </p:cNvSpPr>
          <p:nvPr/>
        </p:nvSpPr>
        <p:spPr bwMode="auto">
          <a:xfrm>
            <a:off x="381000" y="2133600"/>
            <a:ext cx="84582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rgbClr val="FF0000"/>
                </a:solidFill>
                <a:latin typeface="Arial" charset="0"/>
              </a:defRPr>
            </a:lvl1pPr>
            <a:lvl2pPr marL="914400" indent="-457200">
              <a:defRPr b="1">
                <a:solidFill>
                  <a:srgbClr val="FF0000"/>
                </a:solidFill>
                <a:latin typeface="Arial" charset="0"/>
              </a:defRPr>
            </a:lvl2pPr>
            <a:lvl3pPr marL="1371600" indent="-457200">
              <a:defRPr b="1">
                <a:solidFill>
                  <a:srgbClr val="FF0000"/>
                </a:solidFill>
                <a:latin typeface="Arial" charset="0"/>
              </a:defRPr>
            </a:lvl3pPr>
            <a:lvl4pPr marL="1828800" indent="-457200">
              <a:defRPr b="1">
                <a:solidFill>
                  <a:srgbClr val="FF0000"/>
                </a:solidFill>
                <a:latin typeface="Arial" charset="0"/>
              </a:defRPr>
            </a:lvl4pPr>
            <a:lvl5pPr marL="2286000" indent="-457200">
              <a:defRPr b="1">
                <a:solidFill>
                  <a:srgbClr val="FF0000"/>
                </a:solidFill>
                <a:latin typeface="Arial" charset="0"/>
              </a:defRPr>
            </a:lvl5pPr>
            <a:lvl6pPr marL="2743200" indent="-457200" algn="ctr" eaLnBrk="0" fontAlgn="base" hangingPunct="0">
              <a:spcBef>
                <a:spcPct val="50000"/>
              </a:spcBef>
              <a:spcAft>
                <a:spcPct val="0"/>
              </a:spcAft>
              <a:defRPr b="1">
                <a:solidFill>
                  <a:srgbClr val="FF0000"/>
                </a:solidFill>
                <a:latin typeface="Arial" charset="0"/>
              </a:defRPr>
            </a:lvl6pPr>
            <a:lvl7pPr marL="3200400" indent="-457200" algn="ctr" eaLnBrk="0" fontAlgn="base" hangingPunct="0">
              <a:spcBef>
                <a:spcPct val="50000"/>
              </a:spcBef>
              <a:spcAft>
                <a:spcPct val="0"/>
              </a:spcAft>
              <a:defRPr b="1">
                <a:solidFill>
                  <a:srgbClr val="FF0000"/>
                </a:solidFill>
                <a:latin typeface="Arial" charset="0"/>
              </a:defRPr>
            </a:lvl7pPr>
            <a:lvl8pPr marL="3657600" indent="-457200" algn="ctr" eaLnBrk="0" fontAlgn="base" hangingPunct="0">
              <a:spcBef>
                <a:spcPct val="50000"/>
              </a:spcBef>
              <a:spcAft>
                <a:spcPct val="0"/>
              </a:spcAft>
              <a:defRPr b="1">
                <a:solidFill>
                  <a:srgbClr val="FF0000"/>
                </a:solidFill>
                <a:latin typeface="Arial" charset="0"/>
              </a:defRPr>
            </a:lvl8pPr>
            <a:lvl9pPr marL="4114800" indent="-457200" algn="ctr" eaLnBrk="0" fontAlgn="base" hangingPunct="0">
              <a:spcBef>
                <a:spcPct val="50000"/>
              </a:spcBef>
              <a:spcAft>
                <a:spcPct val="0"/>
              </a:spcAft>
              <a:defRPr b="1">
                <a:solidFill>
                  <a:srgbClr val="FF0000"/>
                </a:solidFill>
                <a:latin typeface="Arial" charset="0"/>
              </a:defRPr>
            </a:lvl9pPr>
          </a:lstStyle>
          <a:p>
            <a:pPr algn="l" eaLnBrk="1" hangingPunct="1">
              <a:buFontTx/>
              <a:buChar char="•"/>
            </a:pPr>
            <a:r>
              <a:rPr lang="de-DE" altLang="de-DE" sz="2000">
                <a:solidFill>
                  <a:schemeClr val="tx1"/>
                </a:solidFill>
              </a:rPr>
              <a:t>Natürliche Sprachen</a:t>
            </a:r>
            <a:r>
              <a:rPr lang="de-DE" altLang="de-DE" sz="2000" b="0">
                <a:solidFill>
                  <a:schemeClr val="tx1"/>
                </a:solidFill>
              </a:rPr>
              <a:t> sind vielfach syntaktisch und/oder semantisch mehrdeutig. („Dings“ wird aus dem Kontext erkannt)</a:t>
            </a:r>
          </a:p>
          <a:p>
            <a:pPr algn="l" eaLnBrk="1" hangingPunct="1">
              <a:buFontTx/>
              <a:buChar char="•"/>
            </a:pPr>
            <a:r>
              <a:rPr lang="de-DE" altLang="de-DE" sz="2000" b="0">
                <a:solidFill>
                  <a:schemeClr val="tx1"/>
                </a:solidFill>
              </a:rPr>
              <a:t>Natürliche Sprachen sind fehlertolerant.</a:t>
            </a:r>
          </a:p>
          <a:p>
            <a:pPr algn="l" eaLnBrk="1" hangingPunct="1">
              <a:buFontTx/>
              <a:buChar char="•"/>
            </a:pPr>
            <a:r>
              <a:rPr lang="de-DE" altLang="de-DE" sz="2000" b="0">
                <a:solidFill>
                  <a:schemeClr val="tx1"/>
                </a:solidFill>
              </a:rPr>
              <a:t>Der vorgegebene Wortumfang natürlicher Sprachen ist sehr groß. (80000 Worte Langenscheidt vs. 64 C++)</a:t>
            </a:r>
          </a:p>
          <a:p>
            <a:pPr algn="l" eaLnBrk="1" hangingPunct="1">
              <a:buFontTx/>
              <a:buChar char="•"/>
            </a:pPr>
            <a:r>
              <a:rPr lang="de-DE" altLang="de-DE" sz="2000" b="0">
                <a:solidFill>
                  <a:schemeClr val="tx1"/>
                </a:solidFill>
              </a:rPr>
              <a:t>Eine </a:t>
            </a:r>
            <a:r>
              <a:rPr lang="de-DE" altLang="de-DE" sz="2000">
                <a:solidFill>
                  <a:schemeClr val="tx1"/>
                </a:solidFill>
              </a:rPr>
              <a:t>Programmiersprache</a:t>
            </a:r>
            <a:r>
              <a:rPr lang="de-DE" altLang="de-DE" sz="2000" b="0">
                <a:solidFill>
                  <a:schemeClr val="tx1"/>
                </a:solidFill>
              </a:rPr>
              <a:t> ist eindeutig und ist primitiv genug, um in Maschinencode übersetzt werden zu können.</a:t>
            </a:r>
          </a:p>
        </p:txBody>
      </p:sp>
    </p:spTree>
    <p:extLst>
      <p:ext uri="{BB962C8B-B14F-4D97-AF65-F5344CB8AC3E}">
        <p14:creationId xmlns:p14="http://schemas.microsoft.com/office/powerpoint/2010/main" val="90784108"/>
      </p:ext>
    </p:extLst>
  </p:cSld>
  <p:clrMapOvr>
    <a:masterClrMapping/>
  </p:clrMapOvr>
  <p:transition>
    <p:cut thruBlk="1"/>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20483" name="Text Box 4"/>
          <p:cNvSpPr txBox="1">
            <a:spLocks noChangeArrowheads="1"/>
          </p:cNvSpPr>
          <p:nvPr/>
        </p:nvSpPr>
        <p:spPr bwMode="auto">
          <a:xfrm>
            <a:off x="381000" y="1828800"/>
            <a:ext cx="84582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rgbClr val="FF0000"/>
                </a:solidFill>
                <a:latin typeface="Arial" charset="0"/>
              </a:defRPr>
            </a:lvl1pPr>
            <a:lvl2pPr marL="914400" indent="-457200">
              <a:defRPr b="1">
                <a:solidFill>
                  <a:srgbClr val="FF0000"/>
                </a:solidFill>
                <a:latin typeface="Arial" charset="0"/>
              </a:defRPr>
            </a:lvl2pPr>
            <a:lvl3pPr marL="1371600" indent="-457200">
              <a:defRPr b="1">
                <a:solidFill>
                  <a:srgbClr val="FF0000"/>
                </a:solidFill>
                <a:latin typeface="Arial" charset="0"/>
              </a:defRPr>
            </a:lvl3pPr>
            <a:lvl4pPr marL="1828800" indent="-457200">
              <a:defRPr b="1">
                <a:solidFill>
                  <a:srgbClr val="FF0000"/>
                </a:solidFill>
                <a:latin typeface="Arial" charset="0"/>
              </a:defRPr>
            </a:lvl4pPr>
            <a:lvl5pPr marL="2286000" indent="-457200">
              <a:defRPr b="1">
                <a:solidFill>
                  <a:srgbClr val="FF0000"/>
                </a:solidFill>
                <a:latin typeface="Arial" charset="0"/>
              </a:defRPr>
            </a:lvl5pPr>
            <a:lvl6pPr marL="2743200" indent="-457200" algn="ctr" eaLnBrk="0" fontAlgn="base" hangingPunct="0">
              <a:spcBef>
                <a:spcPct val="50000"/>
              </a:spcBef>
              <a:spcAft>
                <a:spcPct val="0"/>
              </a:spcAft>
              <a:defRPr b="1">
                <a:solidFill>
                  <a:srgbClr val="FF0000"/>
                </a:solidFill>
                <a:latin typeface="Arial" charset="0"/>
              </a:defRPr>
            </a:lvl6pPr>
            <a:lvl7pPr marL="3200400" indent="-457200" algn="ctr" eaLnBrk="0" fontAlgn="base" hangingPunct="0">
              <a:spcBef>
                <a:spcPct val="50000"/>
              </a:spcBef>
              <a:spcAft>
                <a:spcPct val="0"/>
              </a:spcAft>
              <a:defRPr b="1">
                <a:solidFill>
                  <a:srgbClr val="FF0000"/>
                </a:solidFill>
                <a:latin typeface="Arial" charset="0"/>
              </a:defRPr>
            </a:lvl7pPr>
            <a:lvl8pPr marL="3657600" indent="-457200" algn="ctr" eaLnBrk="0" fontAlgn="base" hangingPunct="0">
              <a:spcBef>
                <a:spcPct val="50000"/>
              </a:spcBef>
              <a:spcAft>
                <a:spcPct val="0"/>
              </a:spcAft>
              <a:defRPr b="1">
                <a:solidFill>
                  <a:srgbClr val="FF0000"/>
                </a:solidFill>
                <a:latin typeface="Arial" charset="0"/>
              </a:defRPr>
            </a:lvl8pPr>
            <a:lvl9pPr marL="4114800" indent="-457200" algn="ctr" eaLnBrk="0" fontAlgn="base" hangingPunct="0">
              <a:spcBef>
                <a:spcPct val="50000"/>
              </a:spcBef>
              <a:spcAft>
                <a:spcPct val="0"/>
              </a:spcAft>
              <a:defRPr b="1">
                <a:solidFill>
                  <a:srgbClr val="FF0000"/>
                </a:solidFill>
                <a:latin typeface="Arial" charset="0"/>
              </a:defRPr>
            </a:lvl9pPr>
          </a:lstStyle>
          <a:p>
            <a:pPr algn="l" eaLnBrk="1" hangingPunct="1"/>
            <a:r>
              <a:rPr lang="de-DE" altLang="de-DE" sz="2000" b="0">
                <a:solidFill>
                  <a:schemeClr val="tx1"/>
                </a:solidFill>
              </a:rPr>
              <a:t>Eine </a:t>
            </a:r>
            <a:r>
              <a:rPr lang="de-DE" altLang="de-DE" sz="2000">
                <a:solidFill>
                  <a:schemeClr val="tx1"/>
                </a:solidFill>
              </a:rPr>
              <a:t>Programmiersprache</a:t>
            </a:r>
            <a:r>
              <a:rPr lang="de-DE" altLang="de-DE" sz="2000" b="0">
                <a:solidFill>
                  <a:schemeClr val="tx1"/>
                </a:solidFill>
              </a:rPr>
              <a:t> ist eine Sprache </a:t>
            </a:r>
            <a:r>
              <a:rPr lang="de-DE" altLang="de-DE" sz="2000">
                <a:solidFill>
                  <a:schemeClr val="tx1"/>
                </a:solidFill>
              </a:rPr>
              <a:t>zur Formulierung</a:t>
            </a:r>
            <a:r>
              <a:rPr lang="de-DE" altLang="de-DE" sz="2000" b="0">
                <a:solidFill>
                  <a:schemeClr val="tx1"/>
                </a:solidFill>
              </a:rPr>
              <a:t> von </a:t>
            </a:r>
          </a:p>
          <a:p>
            <a:pPr algn="l" eaLnBrk="1" hangingPunct="1">
              <a:buFontTx/>
              <a:buChar char="•"/>
            </a:pPr>
            <a:r>
              <a:rPr lang="de-DE" altLang="de-DE" sz="2000">
                <a:solidFill>
                  <a:schemeClr val="tx1"/>
                </a:solidFill>
              </a:rPr>
              <a:t>Rechenvorschriften</a:t>
            </a:r>
            <a:r>
              <a:rPr lang="de-DE" altLang="de-DE" sz="2000" b="0">
                <a:solidFill>
                  <a:schemeClr val="tx1"/>
                </a:solidFill>
              </a:rPr>
              <a:t> bzw. </a:t>
            </a:r>
            <a:r>
              <a:rPr lang="de-DE" altLang="de-DE" sz="2000">
                <a:solidFill>
                  <a:schemeClr val="tx1"/>
                </a:solidFill>
              </a:rPr>
              <a:t>Anweisungen</a:t>
            </a:r>
            <a:r>
              <a:rPr lang="de-DE" altLang="de-DE" sz="2000" b="0">
                <a:solidFill>
                  <a:schemeClr val="tx1"/>
                </a:solidFill>
              </a:rPr>
              <a:t> (Datenstrukturen und Algorithmen), die von einem Computer ausgeführt werden können,</a:t>
            </a:r>
          </a:p>
          <a:p>
            <a:pPr algn="l" eaLnBrk="1" hangingPunct="1">
              <a:buFontTx/>
              <a:buChar char="•"/>
            </a:pPr>
            <a:r>
              <a:rPr lang="de-DE" altLang="de-DE" sz="2000" b="0">
                <a:solidFill>
                  <a:schemeClr val="tx1"/>
                </a:solidFill>
              </a:rPr>
              <a:t>hat eine </a:t>
            </a:r>
            <a:r>
              <a:rPr lang="de-DE" altLang="de-DE" sz="2000">
                <a:solidFill>
                  <a:schemeClr val="tx1"/>
                </a:solidFill>
              </a:rPr>
              <a:t>eindeutig</a:t>
            </a:r>
            <a:r>
              <a:rPr lang="de-DE" altLang="de-DE" sz="2000" b="0">
                <a:solidFill>
                  <a:schemeClr val="tx1"/>
                </a:solidFill>
              </a:rPr>
              <a:t> definierte</a:t>
            </a:r>
          </a:p>
          <a:p>
            <a:pPr lvl="2" algn="l" eaLnBrk="1" hangingPunct="1">
              <a:buFontTx/>
              <a:buChar char="•"/>
            </a:pPr>
            <a:r>
              <a:rPr lang="de-DE" altLang="de-DE" sz="2000">
                <a:solidFill>
                  <a:schemeClr val="tx1"/>
                </a:solidFill>
              </a:rPr>
              <a:t>Syntax</a:t>
            </a:r>
            <a:r>
              <a:rPr lang="de-DE" altLang="de-DE" sz="2000" b="0">
                <a:solidFill>
                  <a:schemeClr val="tx1"/>
                </a:solidFill>
              </a:rPr>
              <a:t> (welche Zeichenfolgen sind erlaubt) und</a:t>
            </a:r>
          </a:p>
          <a:p>
            <a:pPr lvl="2" algn="l" eaLnBrk="1" hangingPunct="1">
              <a:buFontTx/>
              <a:buChar char="•"/>
            </a:pPr>
            <a:r>
              <a:rPr lang="de-DE" altLang="de-DE" sz="2000">
                <a:solidFill>
                  <a:schemeClr val="tx1"/>
                </a:solidFill>
              </a:rPr>
              <a:t>Semantik</a:t>
            </a:r>
            <a:r>
              <a:rPr lang="de-DE" altLang="de-DE" sz="2000" b="0">
                <a:solidFill>
                  <a:schemeClr val="tx1"/>
                </a:solidFill>
              </a:rPr>
              <a:t> (was bewirken die Zeichenfolgen auf dem Rechner),</a:t>
            </a:r>
          </a:p>
          <a:p>
            <a:pPr algn="l" eaLnBrk="1" hangingPunct="1">
              <a:buFontTx/>
              <a:buChar char="•"/>
            </a:pPr>
            <a:r>
              <a:rPr lang="de-DE" altLang="de-DE" sz="2000" b="0">
                <a:solidFill>
                  <a:schemeClr val="tx1"/>
                </a:solidFill>
              </a:rPr>
              <a:t>bildet die wichtigste Schnittstelle zwischen Rechner und Programmierer.</a:t>
            </a:r>
          </a:p>
        </p:txBody>
      </p:sp>
    </p:spTree>
    <p:extLst>
      <p:ext uri="{BB962C8B-B14F-4D97-AF65-F5344CB8AC3E}">
        <p14:creationId xmlns:p14="http://schemas.microsoft.com/office/powerpoint/2010/main" val="3884968746"/>
      </p:ext>
    </p:extLst>
  </p:cSld>
  <p:clrMapOvr>
    <a:masterClrMapping/>
  </p:clrMapOvr>
  <p:transition>
    <p:cut thruBlk="1"/>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21507" name="Text Box 4"/>
          <p:cNvSpPr txBox="1">
            <a:spLocks noChangeArrowheads="1"/>
          </p:cNvSpPr>
          <p:nvPr/>
        </p:nvSpPr>
        <p:spPr bwMode="auto">
          <a:xfrm>
            <a:off x="381000" y="1828800"/>
            <a:ext cx="8458200"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rgbClr val="FF0000"/>
                </a:solidFill>
                <a:latin typeface="Arial" charset="0"/>
              </a:defRPr>
            </a:lvl1pPr>
            <a:lvl2pPr marL="914400" indent="-457200">
              <a:defRPr b="1">
                <a:solidFill>
                  <a:srgbClr val="FF0000"/>
                </a:solidFill>
                <a:latin typeface="Arial" charset="0"/>
              </a:defRPr>
            </a:lvl2pPr>
            <a:lvl3pPr marL="1371600" indent="-457200">
              <a:defRPr b="1">
                <a:solidFill>
                  <a:srgbClr val="FF0000"/>
                </a:solidFill>
                <a:latin typeface="Arial" charset="0"/>
              </a:defRPr>
            </a:lvl3pPr>
            <a:lvl4pPr marL="1828800" indent="-457200">
              <a:defRPr b="1">
                <a:solidFill>
                  <a:srgbClr val="FF0000"/>
                </a:solidFill>
                <a:latin typeface="Arial" charset="0"/>
              </a:defRPr>
            </a:lvl4pPr>
            <a:lvl5pPr marL="2286000" indent="-457200">
              <a:defRPr b="1">
                <a:solidFill>
                  <a:srgbClr val="FF0000"/>
                </a:solidFill>
                <a:latin typeface="Arial" charset="0"/>
              </a:defRPr>
            </a:lvl5pPr>
            <a:lvl6pPr marL="2743200" indent="-457200" algn="ctr" eaLnBrk="0" fontAlgn="base" hangingPunct="0">
              <a:spcBef>
                <a:spcPct val="50000"/>
              </a:spcBef>
              <a:spcAft>
                <a:spcPct val="0"/>
              </a:spcAft>
              <a:defRPr b="1">
                <a:solidFill>
                  <a:srgbClr val="FF0000"/>
                </a:solidFill>
                <a:latin typeface="Arial" charset="0"/>
              </a:defRPr>
            </a:lvl6pPr>
            <a:lvl7pPr marL="3200400" indent="-457200" algn="ctr" eaLnBrk="0" fontAlgn="base" hangingPunct="0">
              <a:spcBef>
                <a:spcPct val="50000"/>
              </a:spcBef>
              <a:spcAft>
                <a:spcPct val="0"/>
              </a:spcAft>
              <a:defRPr b="1">
                <a:solidFill>
                  <a:srgbClr val="FF0000"/>
                </a:solidFill>
                <a:latin typeface="Arial" charset="0"/>
              </a:defRPr>
            </a:lvl7pPr>
            <a:lvl8pPr marL="3657600" indent="-457200" algn="ctr" eaLnBrk="0" fontAlgn="base" hangingPunct="0">
              <a:spcBef>
                <a:spcPct val="50000"/>
              </a:spcBef>
              <a:spcAft>
                <a:spcPct val="0"/>
              </a:spcAft>
              <a:defRPr b="1">
                <a:solidFill>
                  <a:srgbClr val="FF0000"/>
                </a:solidFill>
                <a:latin typeface="Arial" charset="0"/>
              </a:defRPr>
            </a:lvl8pPr>
            <a:lvl9pPr marL="4114800" indent="-457200" algn="ctr" eaLnBrk="0" fontAlgn="base" hangingPunct="0">
              <a:spcBef>
                <a:spcPct val="50000"/>
              </a:spcBef>
              <a:spcAft>
                <a:spcPct val="0"/>
              </a:spcAft>
              <a:defRPr b="1">
                <a:solidFill>
                  <a:srgbClr val="FF0000"/>
                </a:solidFill>
                <a:latin typeface="Arial" charset="0"/>
              </a:defRPr>
            </a:lvl9pPr>
          </a:lstStyle>
          <a:p>
            <a:pPr algn="l" eaLnBrk="1" hangingPunct="1"/>
            <a:r>
              <a:rPr lang="de-DE" altLang="de-DE" sz="2000">
                <a:solidFill>
                  <a:schemeClr val="tx1"/>
                </a:solidFill>
              </a:rPr>
              <a:t>Wie erlerne ich eine Programmiersprache?</a:t>
            </a:r>
          </a:p>
          <a:p>
            <a:pPr algn="l" eaLnBrk="1" hangingPunct="1"/>
            <a:endParaRPr lang="de-DE" altLang="de-DE" sz="2000">
              <a:solidFill>
                <a:schemeClr val="tx1"/>
              </a:solidFill>
            </a:endParaRPr>
          </a:p>
          <a:p>
            <a:pPr eaLnBrk="1" hangingPunct="1"/>
            <a:r>
              <a:rPr lang="de-DE" altLang="de-DE" sz="2000">
                <a:solidFill>
                  <a:schemeClr val="tx1"/>
                </a:solidFill>
              </a:rPr>
              <a:t>Dennis M. Ritchie*</a:t>
            </a:r>
            <a:r>
              <a:rPr lang="de-DE" altLang="de-DE" sz="2000" b="0">
                <a:solidFill>
                  <a:schemeClr val="tx1"/>
                </a:solidFill>
              </a:rPr>
              <a:t> :</a:t>
            </a:r>
          </a:p>
          <a:p>
            <a:pPr eaLnBrk="1" hangingPunct="1"/>
            <a:endParaRPr lang="de-DE" altLang="de-DE" sz="2000" b="0">
              <a:solidFill>
                <a:schemeClr val="tx1"/>
              </a:solidFill>
            </a:endParaRPr>
          </a:p>
          <a:p>
            <a:pPr eaLnBrk="1" hangingPunct="1"/>
            <a:r>
              <a:rPr lang="de-DE" altLang="de-DE" sz="2000" b="0" i="1">
                <a:solidFill>
                  <a:schemeClr val="tx1"/>
                </a:solidFill>
              </a:rPr>
              <a:t>»Eine neue Programmiersprache lernt man nur, wenn man in ihr</a:t>
            </a:r>
          </a:p>
          <a:p>
            <a:pPr eaLnBrk="1" hangingPunct="1"/>
            <a:r>
              <a:rPr lang="de-DE" altLang="de-DE" sz="2000" b="0" i="1">
                <a:solidFill>
                  <a:schemeClr val="tx1"/>
                </a:solidFill>
              </a:rPr>
              <a:t>Programme schreibt.«</a:t>
            </a:r>
            <a:r>
              <a:rPr lang="de-DE" altLang="de-DE" sz="2000" b="0">
                <a:solidFill>
                  <a:schemeClr val="tx1"/>
                </a:solidFill>
              </a:rPr>
              <a:t> </a:t>
            </a:r>
          </a:p>
          <a:p>
            <a:pPr eaLnBrk="1" hangingPunct="1"/>
            <a:endParaRPr lang="de-DE" altLang="de-DE" sz="1200">
              <a:solidFill>
                <a:schemeClr val="tx1"/>
              </a:solidFill>
            </a:endParaRPr>
          </a:p>
          <a:p>
            <a:pPr eaLnBrk="1" hangingPunct="1"/>
            <a:r>
              <a:rPr lang="de-DE" altLang="de-DE" sz="3200">
                <a:solidFill>
                  <a:schemeClr val="tx1"/>
                </a:solidFill>
              </a:rPr>
              <a:t>ÜBEN und ANWENDEN!</a:t>
            </a:r>
          </a:p>
          <a:p>
            <a:pPr eaLnBrk="1" hangingPunct="1"/>
            <a:endParaRPr lang="de-DE" altLang="de-DE" sz="1200">
              <a:solidFill>
                <a:schemeClr val="tx1"/>
              </a:solidFill>
            </a:endParaRPr>
          </a:p>
          <a:p>
            <a:pPr eaLnBrk="1" hangingPunct="1"/>
            <a:endParaRPr lang="de-DE" altLang="de-DE" sz="1200">
              <a:solidFill>
                <a:schemeClr val="tx1"/>
              </a:solidFill>
            </a:endParaRPr>
          </a:p>
          <a:p>
            <a:pPr eaLnBrk="1" hangingPunct="1"/>
            <a:endParaRPr lang="de-DE" altLang="de-DE" sz="1200">
              <a:solidFill>
                <a:schemeClr val="tx1"/>
              </a:solidFill>
            </a:endParaRPr>
          </a:p>
          <a:p>
            <a:pPr eaLnBrk="1" hangingPunct="1"/>
            <a:r>
              <a:rPr lang="de-DE" altLang="de-DE" sz="1200">
                <a:solidFill>
                  <a:schemeClr val="tx1"/>
                </a:solidFill>
              </a:rPr>
              <a:t>* US-amerikan. Informatiker, Mitentwickler UNIX und C</a:t>
            </a:r>
          </a:p>
        </p:txBody>
      </p:sp>
      <p:pic>
        <p:nvPicPr>
          <p:cNvPr id="2150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990600"/>
            <a:ext cx="1471613"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40542467"/>
      </p:ext>
    </p:extLst>
  </p:cSld>
  <p:clrMapOvr>
    <a:masterClrMapping/>
  </p:clrMapOvr>
  <p:transition>
    <p:cut thruBlk="1"/>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90663"/>
            <a:ext cx="7162800" cy="506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7093843"/>
      </p:ext>
    </p:extLst>
  </p:cSld>
  <p:clrMapOvr>
    <a:masterClrMapping/>
  </p:clrMapOvr>
  <p:transition>
    <p:cut thruBlk="1"/>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23555" name="Text Box 4"/>
          <p:cNvSpPr txBox="1">
            <a:spLocks noChangeArrowheads="1"/>
          </p:cNvSpPr>
          <p:nvPr/>
        </p:nvSpPr>
        <p:spPr bwMode="auto">
          <a:xfrm>
            <a:off x="381000" y="838200"/>
            <a:ext cx="8458200" cy="462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rgbClr val="FF0000"/>
                </a:solidFill>
                <a:latin typeface="Arial" charset="0"/>
              </a:defRPr>
            </a:lvl1pPr>
            <a:lvl2pPr marL="914400" indent="-457200">
              <a:defRPr b="1">
                <a:solidFill>
                  <a:srgbClr val="FF0000"/>
                </a:solidFill>
                <a:latin typeface="Arial" charset="0"/>
              </a:defRPr>
            </a:lvl2pPr>
            <a:lvl3pPr marL="1371600" indent="-457200">
              <a:defRPr b="1">
                <a:solidFill>
                  <a:srgbClr val="FF0000"/>
                </a:solidFill>
                <a:latin typeface="Arial" charset="0"/>
              </a:defRPr>
            </a:lvl3pPr>
            <a:lvl4pPr marL="1828800" indent="-457200">
              <a:defRPr b="1">
                <a:solidFill>
                  <a:srgbClr val="FF0000"/>
                </a:solidFill>
                <a:latin typeface="Arial" charset="0"/>
              </a:defRPr>
            </a:lvl4pPr>
            <a:lvl5pPr marL="2286000" indent="-457200">
              <a:defRPr b="1">
                <a:solidFill>
                  <a:srgbClr val="FF0000"/>
                </a:solidFill>
                <a:latin typeface="Arial" charset="0"/>
              </a:defRPr>
            </a:lvl5pPr>
            <a:lvl6pPr marL="2743200" indent="-457200" algn="ctr" eaLnBrk="0" fontAlgn="base" hangingPunct="0">
              <a:spcBef>
                <a:spcPct val="50000"/>
              </a:spcBef>
              <a:spcAft>
                <a:spcPct val="0"/>
              </a:spcAft>
              <a:defRPr b="1">
                <a:solidFill>
                  <a:srgbClr val="FF0000"/>
                </a:solidFill>
                <a:latin typeface="Arial" charset="0"/>
              </a:defRPr>
            </a:lvl6pPr>
            <a:lvl7pPr marL="3200400" indent="-457200" algn="ctr" eaLnBrk="0" fontAlgn="base" hangingPunct="0">
              <a:spcBef>
                <a:spcPct val="50000"/>
              </a:spcBef>
              <a:spcAft>
                <a:spcPct val="0"/>
              </a:spcAft>
              <a:defRPr b="1">
                <a:solidFill>
                  <a:srgbClr val="FF0000"/>
                </a:solidFill>
                <a:latin typeface="Arial" charset="0"/>
              </a:defRPr>
            </a:lvl7pPr>
            <a:lvl8pPr marL="3657600" indent="-457200" algn="ctr" eaLnBrk="0" fontAlgn="base" hangingPunct="0">
              <a:spcBef>
                <a:spcPct val="50000"/>
              </a:spcBef>
              <a:spcAft>
                <a:spcPct val="0"/>
              </a:spcAft>
              <a:defRPr b="1">
                <a:solidFill>
                  <a:srgbClr val="FF0000"/>
                </a:solidFill>
                <a:latin typeface="Arial" charset="0"/>
              </a:defRPr>
            </a:lvl8pPr>
            <a:lvl9pPr marL="4114800" indent="-457200" algn="ctr" eaLnBrk="0" fontAlgn="base" hangingPunct="0">
              <a:spcBef>
                <a:spcPct val="50000"/>
              </a:spcBef>
              <a:spcAft>
                <a:spcPct val="0"/>
              </a:spcAft>
              <a:defRPr b="1">
                <a:solidFill>
                  <a:srgbClr val="FF0000"/>
                </a:solidFill>
                <a:latin typeface="Arial" charset="0"/>
              </a:defRPr>
            </a:lvl9pPr>
          </a:lstStyle>
          <a:p>
            <a:pPr algn="l" eaLnBrk="1" hangingPunct="1">
              <a:buFontTx/>
              <a:buChar char="•"/>
            </a:pPr>
            <a:r>
              <a:rPr lang="de-DE" altLang="de-DE">
                <a:solidFill>
                  <a:schemeClr val="tx1"/>
                </a:solidFill>
              </a:rPr>
              <a:t>Maschinensprache</a:t>
            </a:r>
          </a:p>
          <a:p>
            <a:pPr algn="l" eaLnBrk="1" hangingPunct="1"/>
            <a:r>
              <a:rPr lang="de-DE" altLang="de-DE">
                <a:solidFill>
                  <a:schemeClr val="tx1"/>
                </a:solidFill>
              </a:rPr>
              <a:t>	</a:t>
            </a:r>
            <a:r>
              <a:rPr lang="de-DE" altLang="de-DE" b="0">
                <a:solidFill>
                  <a:schemeClr val="tx1"/>
                </a:solidFill>
              </a:rPr>
              <a:t>Programme in Maschinensprache bestehen aus Maschinenbefehlen,die als Folge von Nullen und Einsen im Rechner dargestellt werden. Nur Maschinensprache kann vom Prozessor verarbeitet werden.</a:t>
            </a:r>
          </a:p>
          <a:p>
            <a:pPr algn="l" eaLnBrk="1" hangingPunct="1">
              <a:buFontTx/>
              <a:buChar char="•"/>
            </a:pPr>
            <a:r>
              <a:rPr lang="de-DE" altLang="de-DE">
                <a:solidFill>
                  <a:schemeClr val="tx1"/>
                </a:solidFill>
              </a:rPr>
              <a:t>Assembler Sprachen</a:t>
            </a:r>
          </a:p>
          <a:p>
            <a:pPr algn="l" eaLnBrk="1" hangingPunct="1"/>
            <a:r>
              <a:rPr lang="de-DE" altLang="de-DE" b="0">
                <a:solidFill>
                  <a:schemeClr val="tx1"/>
                </a:solidFill>
              </a:rPr>
              <a:t>	Die Bitkombinationen der Maschinenbefehle werden durch ein leicht zu merkendes Symbolwort ausgedrückt werden (MOV A L).</a:t>
            </a:r>
          </a:p>
          <a:p>
            <a:pPr algn="l" eaLnBrk="1" hangingPunct="1">
              <a:buFontTx/>
              <a:buChar char="•"/>
            </a:pPr>
            <a:r>
              <a:rPr lang="de-DE" altLang="de-DE">
                <a:solidFill>
                  <a:schemeClr val="tx1"/>
                </a:solidFill>
              </a:rPr>
              <a:t>Höhere/symbolische Programmiersprachen</a:t>
            </a:r>
          </a:p>
          <a:p>
            <a:pPr algn="l" eaLnBrk="1" hangingPunct="1"/>
            <a:r>
              <a:rPr lang="de-DE" altLang="de-DE" b="0">
                <a:solidFill>
                  <a:schemeClr val="tx1"/>
                </a:solidFill>
              </a:rPr>
              <a:t>	Sind an die menschlichen Denkweisen angepasst (sie sind problemorientiert und nicht mehr maschinenorientiert). Höhere Programmiersprachen erlauben die Formulierung von Programmen in einer vom Zielrechner unabhängigen Notation. Mit Hilfe eines Übersetzungsprogramms (Compiler) werden Programme einer höherer Programmiersprache in Maschinenprogramme übersetzt.</a:t>
            </a:r>
          </a:p>
        </p:txBody>
      </p:sp>
    </p:spTree>
    <p:extLst>
      <p:ext uri="{BB962C8B-B14F-4D97-AF65-F5344CB8AC3E}">
        <p14:creationId xmlns:p14="http://schemas.microsoft.com/office/powerpoint/2010/main" val="2909272319"/>
      </p:ext>
    </p:extLst>
  </p:cSld>
  <p:clrMapOvr>
    <a:masterClrMapping/>
  </p:clrMapOvr>
  <p:transition>
    <p:cut thruBlk="1"/>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24579" name="Text Box 4"/>
          <p:cNvSpPr txBox="1">
            <a:spLocks noChangeArrowheads="1"/>
          </p:cNvSpPr>
          <p:nvPr/>
        </p:nvSpPr>
        <p:spPr bwMode="auto">
          <a:xfrm>
            <a:off x="381000" y="838200"/>
            <a:ext cx="8458200" cy="572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rgbClr val="FF0000"/>
                </a:solidFill>
                <a:latin typeface="Arial" charset="0"/>
              </a:defRPr>
            </a:lvl1pPr>
            <a:lvl2pPr marL="914400" indent="-457200">
              <a:defRPr b="1">
                <a:solidFill>
                  <a:srgbClr val="FF0000"/>
                </a:solidFill>
                <a:latin typeface="Arial" charset="0"/>
              </a:defRPr>
            </a:lvl2pPr>
            <a:lvl3pPr marL="1371600" indent="-457200">
              <a:defRPr b="1">
                <a:solidFill>
                  <a:srgbClr val="FF0000"/>
                </a:solidFill>
                <a:latin typeface="Arial" charset="0"/>
              </a:defRPr>
            </a:lvl3pPr>
            <a:lvl4pPr marL="1828800" indent="-457200">
              <a:defRPr b="1">
                <a:solidFill>
                  <a:srgbClr val="FF0000"/>
                </a:solidFill>
                <a:latin typeface="Arial" charset="0"/>
              </a:defRPr>
            </a:lvl4pPr>
            <a:lvl5pPr marL="2286000" indent="-457200">
              <a:defRPr b="1">
                <a:solidFill>
                  <a:srgbClr val="FF0000"/>
                </a:solidFill>
                <a:latin typeface="Arial" charset="0"/>
              </a:defRPr>
            </a:lvl5pPr>
            <a:lvl6pPr marL="2743200" indent="-457200" algn="ctr" eaLnBrk="0" fontAlgn="base" hangingPunct="0">
              <a:spcBef>
                <a:spcPct val="50000"/>
              </a:spcBef>
              <a:spcAft>
                <a:spcPct val="0"/>
              </a:spcAft>
              <a:defRPr b="1">
                <a:solidFill>
                  <a:srgbClr val="FF0000"/>
                </a:solidFill>
                <a:latin typeface="Arial" charset="0"/>
              </a:defRPr>
            </a:lvl6pPr>
            <a:lvl7pPr marL="3200400" indent="-457200" algn="ctr" eaLnBrk="0" fontAlgn="base" hangingPunct="0">
              <a:spcBef>
                <a:spcPct val="50000"/>
              </a:spcBef>
              <a:spcAft>
                <a:spcPct val="0"/>
              </a:spcAft>
              <a:defRPr b="1">
                <a:solidFill>
                  <a:srgbClr val="FF0000"/>
                </a:solidFill>
                <a:latin typeface="Arial" charset="0"/>
              </a:defRPr>
            </a:lvl7pPr>
            <a:lvl8pPr marL="3657600" indent="-457200" algn="ctr" eaLnBrk="0" fontAlgn="base" hangingPunct="0">
              <a:spcBef>
                <a:spcPct val="50000"/>
              </a:spcBef>
              <a:spcAft>
                <a:spcPct val="0"/>
              </a:spcAft>
              <a:defRPr b="1">
                <a:solidFill>
                  <a:srgbClr val="FF0000"/>
                </a:solidFill>
                <a:latin typeface="Arial" charset="0"/>
              </a:defRPr>
            </a:lvl8pPr>
            <a:lvl9pPr marL="4114800" indent="-457200" algn="ctr" eaLnBrk="0" fontAlgn="base" hangingPunct="0">
              <a:spcBef>
                <a:spcPct val="50000"/>
              </a:spcBef>
              <a:spcAft>
                <a:spcPct val="0"/>
              </a:spcAft>
              <a:defRPr b="1">
                <a:solidFill>
                  <a:srgbClr val="FF0000"/>
                </a:solidFill>
                <a:latin typeface="Arial" charset="0"/>
              </a:defRPr>
            </a:lvl9pPr>
          </a:lstStyle>
          <a:p>
            <a:pPr algn="l" eaLnBrk="1" hangingPunct="1">
              <a:buFontTx/>
              <a:buChar char="•"/>
            </a:pPr>
            <a:r>
              <a:rPr lang="de-DE" altLang="de-DE">
                <a:solidFill>
                  <a:schemeClr val="tx1"/>
                </a:solidFill>
              </a:rPr>
              <a:t>Strukturierte Programmiersprachen</a:t>
            </a:r>
          </a:p>
          <a:p>
            <a:pPr algn="l" eaLnBrk="1" hangingPunct="1"/>
            <a:r>
              <a:rPr lang="de-DE" altLang="de-DE">
                <a:solidFill>
                  <a:schemeClr val="tx1"/>
                </a:solidFill>
              </a:rPr>
              <a:t>	</a:t>
            </a:r>
            <a:r>
              <a:rPr lang="de-DE" altLang="de-DE" b="0">
                <a:solidFill>
                  <a:schemeClr val="tx1"/>
                </a:solidFill>
              </a:rPr>
              <a:t>Höhere Programmiersprachen, die das Modulkonzept unterstützen BASIC, PASCAL, C, Modula</a:t>
            </a:r>
          </a:p>
          <a:p>
            <a:pPr algn="l" eaLnBrk="1" hangingPunct="1">
              <a:buFontTx/>
              <a:buChar char="•"/>
            </a:pPr>
            <a:r>
              <a:rPr lang="de-DE" altLang="de-DE">
                <a:solidFill>
                  <a:schemeClr val="tx1"/>
                </a:solidFill>
              </a:rPr>
              <a:t>Objektorientierte Programmiersprachen </a:t>
            </a:r>
          </a:p>
          <a:p>
            <a:pPr algn="l" eaLnBrk="1" hangingPunct="1"/>
            <a:r>
              <a:rPr lang="de-DE" altLang="de-DE">
                <a:solidFill>
                  <a:schemeClr val="tx1"/>
                </a:solidFill>
              </a:rPr>
              <a:t>	</a:t>
            </a:r>
            <a:r>
              <a:rPr lang="de-DE" altLang="de-DE" b="0">
                <a:solidFill>
                  <a:schemeClr val="tx1"/>
                </a:solidFill>
              </a:rPr>
              <a:t>Höhere Programmiersprachen, welche Daten und Anweisungen nicht trennen sondern zusammen als Objekte behandeln. Objekte stehen miteinander in Beziehung und kommunizieren miteinander durch Versenden von Nachrichten (Messages). Das Empfängerobjekt hat für jede Nachricht, die es “versteht”, einen eingebauten Algorithmus (Methode genannt). C++, C# und Java</a:t>
            </a:r>
          </a:p>
          <a:p>
            <a:pPr algn="l" eaLnBrk="1" hangingPunct="1">
              <a:buFontTx/>
              <a:buChar char="•"/>
            </a:pPr>
            <a:r>
              <a:rPr lang="de-DE" altLang="de-DE">
                <a:solidFill>
                  <a:schemeClr val="tx1"/>
                </a:solidFill>
              </a:rPr>
              <a:t>Deskriptive Programmiersprachen </a:t>
            </a:r>
          </a:p>
          <a:p>
            <a:pPr algn="l" eaLnBrk="1" hangingPunct="1"/>
            <a:r>
              <a:rPr lang="de-DE" altLang="de-DE">
                <a:solidFill>
                  <a:schemeClr val="tx1"/>
                </a:solidFill>
              </a:rPr>
              <a:t>	</a:t>
            </a:r>
            <a:r>
              <a:rPr lang="de-DE" altLang="de-DE" b="0">
                <a:solidFill>
                  <a:schemeClr val="tx1"/>
                </a:solidFill>
              </a:rPr>
              <a:t>dient zur Beschreibung der Eigenschaften gesuchter Informationen (üblicherweise Daten aus einer Datenbank) SQL</a:t>
            </a:r>
          </a:p>
          <a:p>
            <a:pPr algn="l" eaLnBrk="1" hangingPunct="1">
              <a:buFontTx/>
              <a:buChar char="•"/>
            </a:pPr>
            <a:r>
              <a:rPr lang="de-DE" altLang="de-DE">
                <a:solidFill>
                  <a:schemeClr val="tx1"/>
                </a:solidFill>
              </a:rPr>
              <a:t>Logische Programmiersprachen </a:t>
            </a:r>
          </a:p>
          <a:p>
            <a:pPr algn="l" eaLnBrk="1" hangingPunct="1"/>
            <a:r>
              <a:rPr lang="de-DE" altLang="de-DE">
                <a:solidFill>
                  <a:schemeClr val="tx1"/>
                </a:solidFill>
              </a:rPr>
              <a:t>	</a:t>
            </a:r>
            <a:r>
              <a:rPr lang="de-DE" altLang="de-DE" b="0">
                <a:solidFill>
                  <a:schemeClr val="tx1"/>
                </a:solidFill>
              </a:rPr>
              <a:t>Die logische Programmierung beruht auf der Erkenntnis, dass einer Untermenge der Prädikatenlogik eine prozedurale Interpretation gegeben werden kann. PROLOG</a:t>
            </a:r>
          </a:p>
        </p:txBody>
      </p:sp>
    </p:spTree>
    <p:extLst>
      <p:ext uri="{BB962C8B-B14F-4D97-AF65-F5344CB8AC3E}">
        <p14:creationId xmlns:p14="http://schemas.microsoft.com/office/powerpoint/2010/main" val="3125350371"/>
      </p:ext>
    </p:extLst>
  </p:cSld>
  <p:clrMapOvr>
    <a:masterClrMapping/>
  </p:clrMapOvr>
  <p:transition>
    <p:cut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89AFC92-71AE-44C9-93D1-882C384F916E}"/>
              </a:ext>
            </a:extLst>
          </p:cNvPr>
          <p:cNvSpPr>
            <a:spLocks noGrp="1"/>
          </p:cNvSpPr>
          <p:nvPr>
            <p:ph idx="1"/>
          </p:nvPr>
        </p:nvSpPr>
        <p:spPr/>
        <p:txBody>
          <a:bodyPr/>
          <a:lstStyle/>
          <a:p>
            <a:pPr marL="0" indent="0">
              <a:buNone/>
            </a:pPr>
            <a:r>
              <a:rPr lang="de-DE" sz="3200" dirty="0"/>
              <a:t>Zweck:</a:t>
            </a:r>
          </a:p>
          <a:p>
            <a:pPr marL="0" indent="0">
              <a:buNone/>
            </a:pPr>
            <a:r>
              <a:rPr lang="de-DE" dirty="0"/>
              <a:t>Vermittlung notwendiger Programmierkenntnisse für den Dienstposten.</a:t>
            </a:r>
          </a:p>
          <a:p>
            <a:pPr marL="0" indent="0">
              <a:buNone/>
            </a:pPr>
            <a:endParaRPr lang="de-DE" dirty="0"/>
          </a:p>
          <a:p>
            <a:pPr marL="0" indent="0">
              <a:buNone/>
            </a:pPr>
            <a:r>
              <a:rPr lang="de-DE" sz="3200" dirty="0"/>
              <a:t>Ziel:</a:t>
            </a:r>
          </a:p>
          <a:p>
            <a:pPr marL="0" indent="0">
              <a:buNone/>
            </a:pPr>
            <a:r>
              <a:rPr lang="de-DE" dirty="0"/>
              <a:t>Selbstständig umfangreiche Programmierprojekte in Java planen, programmieren, testen und dokumentieren können.</a:t>
            </a:r>
          </a:p>
          <a:p>
            <a:pPr marL="0" indent="0">
              <a:buNone/>
            </a:pPr>
            <a:endParaRPr lang="de-DE" dirty="0"/>
          </a:p>
        </p:txBody>
      </p:sp>
      <p:sp>
        <p:nvSpPr>
          <p:cNvPr id="3" name="Textplatzhalter 2">
            <a:extLst>
              <a:ext uri="{FF2B5EF4-FFF2-40B4-BE49-F238E27FC236}">
                <a16:creationId xmlns:a16="http://schemas.microsoft.com/office/drawing/2014/main" id="{DA34AF68-D036-457E-A924-4F298ED076FC}"/>
              </a:ext>
            </a:extLst>
          </p:cNvPr>
          <p:cNvSpPr>
            <a:spLocks noGrp="1"/>
          </p:cNvSpPr>
          <p:nvPr>
            <p:ph type="body" sz="quarter" idx="13"/>
          </p:nvPr>
        </p:nvSpPr>
        <p:spPr/>
        <p:txBody>
          <a:bodyPr/>
          <a:lstStyle/>
          <a:p>
            <a:endParaRPr lang="de-DE"/>
          </a:p>
        </p:txBody>
      </p:sp>
      <p:sp>
        <p:nvSpPr>
          <p:cNvPr id="4" name="Titel 3">
            <a:extLst>
              <a:ext uri="{FF2B5EF4-FFF2-40B4-BE49-F238E27FC236}">
                <a16:creationId xmlns:a16="http://schemas.microsoft.com/office/drawing/2014/main" id="{CCD3CD5A-EE37-469B-B6D8-0B77A134C1AE}"/>
              </a:ext>
            </a:extLst>
          </p:cNvPr>
          <p:cNvSpPr>
            <a:spLocks noGrp="1"/>
          </p:cNvSpPr>
          <p:nvPr>
            <p:ph type="title"/>
          </p:nvPr>
        </p:nvSpPr>
        <p:spPr>
          <a:xfrm>
            <a:off x="251520" y="548680"/>
            <a:ext cx="8615704" cy="1143000"/>
          </a:xfrm>
        </p:spPr>
        <p:txBody>
          <a:bodyPr/>
          <a:lstStyle/>
          <a:p>
            <a:r>
              <a:rPr lang="de-DE" dirty="0"/>
              <a:t>Informationen zum Lehrgang</a:t>
            </a:r>
          </a:p>
        </p:txBody>
      </p:sp>
      <p:sp>
        <p:nvSpPr>
          <p:cNvPr id="6" name="Foliennummernplatzhalter 5">
            <a:extLst>
              <a:ext uri="{FF2B5EF4-FFF2-40B4-BE49-F238E27FC236}">
                <a16:creationId xmlns:a16="http://schemas.microsoft.com/office/drawing/2014/main" id="{06A532F4-8D0A-4B22-B111-498F72683041}"/>
              </a:ext>
            </a:extLst>
          </p:cNvPr>
          <p:cNvSpPr>
            <a:spLocks noGrp="1"/>
          </p:cNvSpPr>
          <p:nvPr>
            <p:ph type="sldNum" sz="quarter" idx="15"/>
          </p:nvPr>
        </p:nvSpPr>
        <p:spPr/>
        <p:txBody>
          <a:bodyPr/>
          <a:lstStyle/>
          <a:p>
            <a:fld id="{100B42D5-F436-4CBB-ADE2-3BAD53BA9B53}" type="slidenum">
              <a:rPr lang="de-DE" smtClean="0"/>
              <a:pPr/>
              <a:t>3</a:t>
            </a:fld>
            <a:endParaRPr lang="de-DE" dirty="0"/>
          </a:p>
        </p:txBody>
      </p:sp>
    </p:spTree>
    <p:extLst>
      <p:ext uri="{BB962C8B-B14F-4D97-AF65-F5344CB8AC3E}">
        <p14:creationId xmlns:p14="http://schemas.microsoft.com/office/powerpoint/2010/main" val="1009567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pic>
        <p:nvPicPr>
          <p:cNvPr id="2560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66800"/>
            <a:ext cx="6848475"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4" name="Oval 6"/>
          <p:cNvSpPr>
            <a:spLocks noChangeArrowheads="1"/>
          </p:cNvSpPr>
          <p:nvPr/>
        </p:nvSpPr>
        <p:spPr bwMode="auto">
          <a:xfrm>
            <a:off x="4572000" y="4724400"/>
            <a:ext cx="533400" cy="3810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endParaRPr lang="de-DE" altLang="de-DE"/>
          </a:p>
        </p:txBody>
      </p:sp>
    </p:spTree>
    <p:extLst>
      <p:ext uri="{BB962C8B-B14F-4D97-AF65-F5344CB8AC3E}">
        <p14:creationId xmlns:p14="http://schemas.microsoft.com/office/powerpoint/2010/main" val="3405956032"/>
      </p:ext>
    </p:extLst>
  </p:cSld>
  <p:clrMapOvr>
    <a:masterClrMapping/>
  </p:clrMapOvr>
  <p:transition>
    <p:cut thruBlk="1"/>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graphicFrame>
        <p:nvGraphicFramePr>
          <p:cNvPr id="1711175" name="Group 71"/>
          <p:cNvGraphicFramePr>
            <a:graphicFrameLocks noGrp="1"/>
          </p:cNvGraphicFramePr>
          <p:nvPr/>
        </p:nvGraphicFramePr>
        <p:xfrm>
          <a:off x="228600" y="1295400"/>
          <a:ext cx="8610600" cy="2195513"/>
        </p:xfrm>
        <a:graphic>
          <a:graphicData uri="http://schemas.openxmlformats.org/drawingml/2006/table">
            <a:tbl>
              <a:tblPr/>
              <a:tblGrid>
                <a:gridCol w="2741613">
                  <a:extLst>
                    <a:ext uri="{9D8B030D-6E8A-4147-A177-3AD203B41FA5}">
                      <a16:colId xmlns:a16="http://schemas.microsoft.com/office/drawing/2014/main" val="20000"/>
                    </a:ext>
                  </a:extLst>
                </a:gridCol>
                <a:gridCol w="5868987">
                  <a:extLst>
                    <a:ext uri="{9D8B030D-6E8A-4147-A177-3AD203B41FA5}">
                      <a16:colId xmlns:a16="http://schemas.microsoft.com/office/drawing/2014/main" val="20001"/>
                    </a:ext>
                  </a:extLst>
                </a:gridCol>
              </a:tblGrid>
              <a:tr h="779598">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Quellcode/Sourcecode:</a:t>
                      </a:r>
                      <a:r>
                        <a:rPr kumimoji="0" lang="de-DE" altLang="de-DE" sz="1800" b="1" i="0" u="none" strike="noStrike" cap="none" normalizeH="0" baseline="0">
                          <a:ln>
                            <a:noFill/>
                          </a:ln>
                          <a:solidFill>
                            <a:schemeClr val="tx1"/>
                          </a:solidFill>
                          <a:effectLst/>
                          <a:latin typeface="Times New Roman" pitchFamily="18" charset="0"/>
                        </a:rPr>
                        <a:t> </a:t>
                      </a:r>
                    </a:p>
                  </a:txBody>
                  <a:tcPr marT="45728" marB="45728" horzOverflow="overflow">
                    <a:lnL cap="flat">
                      <a:noFill/>
                    </a:lnL>
                    <a:lnR>
                      <a:noFill/>
                    </a:lnR>
                    <a:lnT cap="flat">
                      <a:noFill/>
                    </a:lnT>
                    <a:lnB>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 ist ein für den Mensch lesbarer, in einer Programmiersprache geschriebener Text eines Computerprogramms. </a:t>
                      </a:r>
                    </a:p>
                  </a:txBody>
                  <a:tcPr marT="45728" marB="45728"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95065">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Binden:</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de-DE" altLang="de-DE" sz="1800" b="1" i="1" u="none" strike="noStrike" cap="none" normalizeH="0" baseline="0">
                        <a:ln>
                          <a:noFill/>
                        </a:ln>
                        <a:solidFill>
                          <a:schemeClr val="tx1"/>
                        </a:solidFill>
                        <a:effectLst/>
                        <a:latin typeface="Times New Roman" pitchFamily="18" charset="0"/>
                        <a:cs typeface="Times New Roman" pitchFamily="18" charset="0"/>
                      </a:endParaRPr>
                    </a:p>
                  </a:txBody>
                  <a:tcPr marT="45728" marB="45728"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Verbinden mehrerer Programmteile zu einem ausführbaren Gesamtprogramm.</a:t>
                      </a:r>
                      <a:endParaRPr kumimoji="0" lang="de-DE" altLang="de-DE" sz="1400" b="0" i="1" u="none" strike="noStrike" cap="none" normalizeH="0" baseline="0">
                        <a:ln>
                          <a:noFill/>
                        </a:ln>
                        <a:solidFill>
                          <a:schemeClr val="tx1"/>
                        </a:solidFill>
                        <a:effectLst/>
                        <a:latin typeface="Times New Roman" pitchFamily="18" charset="0"/>
                      </a:endParaRPr>
                    </a:p>
                  </a:txBody>
                  <a:tcPr marT="45728" marB="45728"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72085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800" b="1" i="1" u="none" strike="noStrike" cap="none" normalizeH="0" baseline="0">
                          <a:ln>
                            <a:noFill/>
                          </a:ln>
                          <a:solidFill>
                            <a:schemeClr val="tx1"/>
                          </a:solidFill>
                          <a:effectLst/>
                          <a:latin typeface="Times New Roman" pitchFamily="18" charset="0"/>
                          <a:cs typeface="Times New Roman" pitchFamily="18" charset="0"/>
                          <a:hlinkClick r:id="rId2"/>
                        </a:rPr>
                        <a:t>Compiler</a:t>
                      </a:r>
                      <a:r>
                        <a:rPr kumimoji="0" lang="de-DE" altLang="de-DE" sz="1800" b="1" i="1" u="none" strike="noStrike" cap="none" normalizeH="0" baseline="0">
                          <a:ln>
                            <a:noFill/>
                          </a:ln>
                          <a:solidFill>
                            <a:schemeClr val="tx1"/>
                          </a:solidFill>
                          <a:effectLst/>
                          <a:latin typeface="Times New Roman" pitchFamily="18" charset="0"/>
                          <a:cs typeface="Times New Roman" pitchFamily="18" charset="0"/>
                        </a:rPr>
                        <a:t>:</a:t>
                      </a:r>
                    </a:p>
                  </a:txBody>
                  <a:tcPr marT="45728" marB="45728" horzOverflow="overflow">
                    <a:lnL cap="flat">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de-DE" altLang="de-DE" sz="1600" b="0" i="0" u="none" strike="noStrike" cap="none" normalizeH="0" baseline="0">
                          <a:ln>
                            <a:noFill/>
                          </a:ln>
                          <a:solidFill>
                            <a:schemeClr val="tx1"/>
                          </a:solidFill>
                          <a:effectLst/>
                          <a:latin typeface="Times New Roman" pitchFamily="18" charset="0"/>
                        </a:rPr>
                        <a:t>...übersetzt eine Programm, welches in einer Hochsprache geschrieben ist, in eine Maschinensprache.</a:t>
                      </a:r>
                    </a:p>
                  </a:txBody>
                  <a:tcPr marT="45728" marB="45728"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25135339"/>
      </p:ext>
    </p:extLst>
  </p:cSld>
  <p:clrMapOvr>
    <a:masterClrMapping/>
  </p:clrMapOvr>
  <p:transition>
    <p:cut thruBlk="1"/>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305175" y="1524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400" b="0">
                <a:solidFill>
                  <a:schemeClr val="tx1"/>
                </a:solidFill>
              </a:rPr>
              <a:t>1.3: Grundbegriffe</a:t>
            </a:r>
          </a:p>
        </p:txBody>
      </p:sp>
      <p:sp>
        <p:nvSpPr>
          <p:cNvPr id="27651" name="Text Box 3"/>
          <p:cNvSpPr txBox="1">
            <a:spLocks noChangeArrowheads="1"/>
          </p:cNvSpPr>
          <p:nvPr/>
        </p:nvSpPr>
        <p:spPr bwMode="auto">
          <a:xfrm>
            <a:off x="228600" y="1143000"/>
            <a:ext cx="861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2000"/>
              <a:t>Präprozessor, Compiler und Linker</a:t>
            </a:r>
          </a:p>
        </p:txBody>
      </p:sp>
      <p:sp>
        <p:nvSpPr>
          <p:cNvPr id="27652" name="Rectangle 4"/>
          <p:cNvSpPr>
            <a:spLocks noChangeArrowheads="1"/>
          </p:cNvSpPr>
          <p:nvPr/>
        </p:nvSpPr>
        <p:spPr bwMode="auto">
          <a:xfrm>
            <a:off x="152400" y="2819400"/>
            <a:ext cx="1066800" cy="1828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pPr algn="l"/>
            <a:r>
              <a:rPr lang="de-DE" altLang="de-DE" sz="1000">
                <a:solidFill>
                  <a:schemeClr val="tx1"/>
                </a:solidFill>
              </a:rPr>
              <a:t>int main(){</a:t>
            </a:r>
          </a:p>
          <a:p>
            <a:pPr algn="l"/>
            <a:r>
              <a:rPr lang="de-DE" altLang="de-DE" sz="1000">
                <a:solidFill>
                  <a:schemeClr val="tx1"/>
                </a:solidFill>
              </a:rPr>
              <a:t>  cout&lt;&lt;„Hallo“;</a:t>
            </a:r>
          </a:p>
          <a:p>
            <a:pPr algn="l"/>
            <a:r>
              <a:rPr lang="de-DE" altLang="de-DE" sz="1000">
                <a:solidFill>
                  <a:schemeClr val="tx1"/>
                </a:solidFill>
              </a:rPr>
              <a:t>  return 0;</a:t>
            </a:r>
          </a:p>
          <a:p>
            <a:pPr algn="l"/>
            <a:r>
              <a:rPr lang="de-DE" altLang="de-DE" sz="1000">
                <a:solidFill>
                  <a:schemeClr val="tx1"/>
                </a:solidFill>
              </a:rPr>
              <a:t>}</a:t>
            </a:r>
          </a:p>
        </p:txBody>
      </p:sp>
      <p:sp>
        <p:nvSpPr>
          <p:cNvPr id="27653" name="AutoShape 5"/>
          <p:cNvSpPr>
            <a:spLocks noChangeArrowheads="1"/>
          </p:cNvSpPr>
          <p:nvPr/>
        </p:nvSpPr>
        <p:spPr bwMode="auto">
          <a:xfrm>
            <a:off x="1219200" y="3657600"/>
            <a:ext cx="685800" cy="152400"/>
          </a:xfrm>
          <a:prstGeom prst="rightArrow">
            <a:avLst>
              <a:gd name="adj1" fmla="val 50000"/>
              <a:gd name="adj2" fmla="val 1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endParaRPr lang="de-DE" altLang="de-DE" sz="1000">
              <a:solidFill>
                <a:schemeClr val="tx1"/>
              </a:solidFill>
            </a:endParaRPr>
          </a:p>
        </p:txBody>
      </p:sp>
      <p:sp>
        <p:nvSpPr>
          <p:cNvPr id="27654" name="AutoShape 8"/>
          <p:cNvSpPr>
            <a:spLocks noChangeArrowheads="1"/>
          </p:cNvSpPr>
          <p:nvPr/>
        </p:nvSpPr>
        <p:spPr bwMode="auto">
          <a:xfrm>
            <a:off x="3276600" y="3657600"/>
            <a:ext cx="762000" cy="152400"/>
          </a:xfrm>
          <a:prstGeom prst="rightArrow">
            <a:avLst>
              <a:gd name="adj1" fmla="val 50000"/>
              <a:gd name="adj2" fmla="val 1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endParaRPr lang="de-DE" altLang="de-DE"/>
          </a:p>
        </p:txBody>
      </p:sp>
      <p:sp>
        <p:nvSpPr>
          <p:cNvPr id="27655" name="Rectangle 6"/>
          <p:cNvSpPr>
            <a:spLocks noChangeArrowheads="1"/>
          </p:cNvSpPr>
          <p:nvPr/>
        </p:nvSpPr>
        <p:spPr bwMode="auto">
          <a:xfrm>
            <a:off x="1905000" y="3352800"/>
            <a:ext cx="1371600" cy="8382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1600">
                <a:solidFill>
                  <a:schemeClr val="tx1"/>
                </a:solidFill>
              </a:rPr>
              <a:t>Präprozessor</a:t>
            </a:r>
          </a:p>
        </p:txBody>
      </p:sp>
      <p:sp>
        <p:nvSpPr>
          <p:cNvPr id="27656" name="AutoShape 10"/>
          <p:cNvSpPr>
            <a:spLocks noChangeArrowheads="1"/>
          </p:cNvSpPr>
          <p:nvPr/>
        </p:nvSpPr>
        <p:spPr bwMode="auto">
          <a:xfrm>
            <a:off x="5334000" y="3657600"/>
            <a:ext cx="685800" cy="152400"/>
          </a:xfrm>
          <a:prstGeom prst="rightArrow">
            <a:avLst>
              <a:gd name="adj1" fmla="val 50000"/>
              <a:gd name="adj2" fmla="val 1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endParaRPr lang="de-DE" altLang="de-DE"/>
          </a:p>
        </p:txBody>
      </p:sp>
      <p:sp>
        <p:nvSpPr>
          <p:cNvPr id="27657" name="Rectangle 9">
            <a:hlinkClick r:id="rId3"/>
          </p:cNvPr>
          <p:cNvSpPr>
            <a:spLocks noChangeArrowheads="1"/>
          </p:cNvSpPr>
          <p:nvPr/>
        </p:nvSpPr>
        <p:spPr bwMode="auto">
          <a:xfrm>
            <a:off x="4038600" y="3276600"/>
            <a:ext cx="1295400" cy="990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1600">
                <a:solidFill>
                  <a:schemeClr val="tx1"/>
                </a:solidFill>
              </a:rPr>
              <a:t>Compiler</a:t>
            </a:r>
          </a:p>
        </p:txBody>
      </p:sp>
      <p:pic>
        <p:nvPicPr>
          <p:cNvPr id="2765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2725" y="3124200"/>
            <a:ext cx="1235075"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9" name="AutoShape 12"/>
          <p:cNvSpPr>
            <a:spLocks noChangeArrowheads="1"/>
          </p:cNvSpPr>
          <p:nvPr/>
        </p:nvSpPr>
        <p:spPr bwMode="auto">
          <a:xfrm>
            <a:off x="7086600" y="3657600"/>
            <a:ext cx="762000" cy="152400"/>
          </a:xfrm>
          <a:prstGeom prst="rightArrow">
            <a:avLst>
              <a:gd name="adj1" fmla="val 50000"/>
              <a:gd name="adj2" fmla="val 1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endParaRPr lang="de-DE" altLang="de-DE"/>
          </a:p>
        </p:txBody>
      </p:sp>
      <p:sp>
        <p:nvSpPr>
          <p:cNvPr id="27660" name="Rectangle 11"/>
          <p:cNvSpPr>
            <a:spLocks noChangeArrowheads="1"/>
          </p:cNvSpPr>
          <p:nvPr/>
        </p:nvSpPr>
        <p:spPr bwMode="auto">
          <a:xfrm>
            <a:off x="6019800" y="3352800"/>
            <a:ext cx="1066800" cy="838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1600">
                <a:solidFill>
                  <a:schemeClr val="tx1"/>
                </a:solidFill>
              </a:rPr>
              <a:t>Linker</a:t>
            </a:r>
          </a:p>
        </p:txBody>
      </p:sp>
      <p:sp>
        <p:nvSpPr>
          <p:cNvPr id="27661" name="Text Box 15"/>
          <p:cNvSpPr txBox="1">
            <a:spLocks noChangeArrowheads="1"/>
          </p:cNvSpPr>
          <p:nvPr/>
        </p:nvSpPr>
        <p:spPr bwMode="auto">
          <a:xfrm>
            <a:off x="7924800" y="3352800"/>
            <a:ext cx="99060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pPr algn="l"/>
            <a:r>
              <a:rPr lang="de-DE" altLang="de-DE" sz="800">
                <a:solidFill>
                  <a:schemeClr val="bg1"/>
                </a:solidFill>
                <a:latin typeface="Consolas" pitchFamily="49" charset="0"/>
              </a:rPr>
              <a:t>C:\&gt;hello.exe</a:t>
            </a:r>
          </a:p>
          <a:p>
            <a:pPr algn="l"/>
            <a:r>
              <a:rPr lang="de-DE" altLang="de-DE" sz="800">
                <a:solidFill>
                  <a:schemeClr val="bg1"/>
                </a:solidFill>
                <a:latin typeface="Consolas" pitchFamily="49" charset="0"/>
              </a:rPr>
              <a:t>Hallo</a:t>
            </a:r>
          </a:p>
        </p:txBody>
      </p:sp>
      <p:sp>
        <p:nvSpPr>
          <p:cNvPr id="27662" name="Text Box 17"/>
          <p:cNvSpPr txBox="1">
            <a:spLocks noChangeArrowheads="1"/>
          </p:cNvSpPr>
          <p:nvPr/>
        </p:nvSpPr>
        <p:spPr bwMode="auto">
          <a:xfrm>
            <a:off x="1143000" y="3886200"/>
            <a:ext cx="762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1000" b="0"/>
              <a:t>hallo.cpp</a:t>
            </a:r>
          </a:p>
        </p:txBody>
      </p:sp>
      <p:sp>
        <p:nvSpPr>
          <p:cNvPr id="27663" name="Text Box 18"/>
          <p:cNvSpPr txBox="1">
            <a:spLocks noChangeArrowheads="1"/>
          </p:cNvSpPr>
          <p:nvPr/>
        </p:nvSpPr>
        <p:spPr bwMode="auto">
          <a:xfrm>
            <a:off x="5257800" y="3886200"/>
            <a:ext cx="762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1000" b="0"/>
              <a:t>hallo.o</a:t>
            </a:r>
          </a:p>
        </p:txBody>
      </p:sp>
      <p:sp>
        <p:nvSpPr>
          <p:cNvPr id="27664" name="Text Box 19"/>
          <p:cNvSpPr txBox="1">
            <a:spLocks noChangeArrowheads="1"/>
          </p:cNvSpPr>
          <p:nvPr/>
        </p:nvSpPr>
        <p:spPr bwMode="auto">
          <a:xfrm>
            <a:off x="7086600" y="3886200"/>
            <a:ext cx="762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defRPr b="1">
                <a:solidFill>
                  <a:srgbClr val="FF0000"/>
                </a:solidFill>
                <a:latin typeface="Arial" charset="0"/>
              </a:defRPr>
            </a:lvl6pPr>
            <a:lvl7pPr marL="2971800" indent="-228600" algn="ctr" eaLnBrk="0" fontAlgn="base" hangingPunct="0">
              <a:spcBef>
                <a:spcPct val="50000"/>
              </a:spcBef>
              <a:spcAft>
                <a:spcPct val="0"/>
              </a:spcAft>
              <a:defRPr b="1">
                <a:solidFill>
                  <a:srgbClr val="FF0000"/>
                </a:solidFill>
                <a:latin typeface="Arial" charset="0"/>
              </a:defRPr>
            </a:lvl7pPr>
            <a:lvl8pPr marL="3429000" indent="-228600" algn="ctr" eaLnBrk="0" fontAlgn="base" hangingPunct="0">
              <a:spcBef>
                <a:spcPct val="50000"/>
              </a:spcBef>
              <a:spcAft>
                <a:spcPct val="0"/>
              </a:spcAft>
              <a:defRPr b="1">
                <a:solidFill>
                  <a:srgbClr val="FF0000"/>
                </a:solidFill>
                <a:latin typeface="Arial" charset="0"/>
              </a:defRPr>
            </a:lvl8pPr>
            <a:lvl9pPr marL="3886200" indent="-228600" algn="ctr" eaLnBrk="0" fontAlgn="base" hangingPunct="0">
              <a:spcBef>
                <a:spcPct val="50000"/>
              </a:spcBef>
              <a:spcAft>
                <a:spcPct val="0"/>
              </a:spcAft>
              <a:defRPr b="1">
                <a:solidFill>
                  <a:srgbClr val="FF0000"/>
                </a:solidFill>
                <a:latin typeface="Arial" charset="0"/>
              </a:defRPr>
            </a:lvl9pPr>
          </a:lstStyle>
          <a:p>
            <a:r>
              <a:rPr lang="de-DE" altLang="de-DE" sz="1000" b="0"/>
              <a:t>hallo.exe</a:t>
            </a:r>
          </a:p>
        </p:txBody>
      </p:sp>
    </p:spTree>
    <p:extLst>
      <p:ext uri="{BB962C8B-B14F-4D97-AF65-F5344CB8AC3E}">
        <p14:creationId xmlns:p14="http://schemas.microsoft.com/office/powerpoint/2010/main" val="3502604681"/>
      </p:ext>
    </p:extLst>
  </p:cSld>
  <p:clrMapOvr>
    <a:masterClrMapping/>
  </p:clrMapOvr>
  <p:transition>
    <p:cut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89AFC92-71AE-44C9-93D1-882C384F916E}"/>
              </a:ext>
            </a:extLst>
          </p:cNvPr>
          <p:cNvSpPr>
            <a:spLocks noGrp="1"/>
          </p:cNvSpPr>
          <p:nvPr>
            <p:ph idx="1"/>
          </p:nvPr>
        </p:nvSpPr>
        <p:spPr/>
        <p:txBody>
          <a:bodyPr/>
          <a:lstStyle/>
          <a:p>
            <a:pPr marL="0" indent="0">
              <a:buNone/>
            </a:pPr>
            <a:r>
              <a:rPr lang="de-DE" sz="3200" dirty="0"/>
              <a:t>Schwerpunkte:</a:t>
            </a:r>
          </a:p>
          <a:p>
            <a:r>
              <a:rPr lang="de-DE" dirty="0"/>
              <a:t>algorithmisches Denken</a:t>
            </a:r>
          </a:p>
          <a:p>
            <a:endParaRPr lang="de-DE" dirty="0"/>
          </a:p>
          <a:p>
            <a:r>
              <a:rPr lang="de-DE" dirty="0"/>
              <a:t>objektorientierte Programmierung</a:t>
            </a:r>
          </a:p>
          <a:p>
            <a:endParaRPr lang="de-DE" dirty="0"/>
          </a:p>
          <a:p>
            <a:r>
              <a:rPr lang="de-DE" dirty="0"/>
              <a:t>Selbstständigkeit (Erschließen von Informationen)</a:t>
            </a:r>
          </a:p>
          <a:p>
            <a:endParaRPr lang="de-DE" dirty="0"/>
          </a:p>
          <a:p>
            <a:r>
              <a:rPr lang="de-DE" dirty="0"/>
              <a:t>Teamfähigkeit</a:t>
            </a:r>
          </a:p>
          <a:p>
            <a:endParaRPr lang="de-DE" dirty="0"/>
          </a:p>
          <a:p>
            <a:r>
              <a:rPr lang="de-DE" dirty="0"/>
              <a:t>Viel Übung</a:t>
            </a:r>
          </a:p>
        </p:txBody>
      </p:sp>
      <p:sp>
        <p:nvSpPr>
          <p:cNvPr id="9" name="Textplatzhalter 8">
            <a:extLst>
              <a:ext uri="{FF2B5EF4-FFF2-40B4-BE49-F238E27FC236}">
                <a16:creationId xmlns:a16="http://schemas.microsoft.com/office/drawing/2014/main" id="{E0A8AB3E-18BB-4F1E-96E5-CA896EB2C04F}"/>
              </a:ext>
            </a:extLst>
          </p:cNvPr>
          <p:cNvSpPr>
            <a:spLocks noGrp="1"/>
          </p:cNvSpPr>
          <p:nvPr>
            <p:ph type="body" sz="quarter" idx="13"/>
          </p:nvPr>
        </p:nvSpPr>
        <p:spPr/>
        <p:txBody>
          <a:bodyPr/>
          <a:lstStyle/>
          <a:p>
            <a:endParaRPr lang="de-DE"/>
          </a:p>
        </p:txBody>
      </p:sp>
      <p:sp>
        <p:nvSpPr>
          <p:cNvPr id="6" name="Foliennummernplatzhalter 5">
            <a:extLst>
              <a:ext uri="{FF2B5EF4-FFF2-40B4-BE49-F238E27FC236}">
                <a16:creationId xmlns:a16="http://schemas.microsoft.com/office/drawing/2014/main" id="{06A532F4-8D0A-4B22-B111-498F72683041}"/>
              </a:ext>
            </a:extLst>
          </p:cNvPr>
          <p:cNvSpPr>
            <a:spLocks noGrp="1"/>
          </p:cNvSpPr>
          <p:nvPr>
            <p:ph type="sldNum" sz="quarter" idx="15"/>
          </p:nvPr>
        </p:nvSpPr>
        <p:spPr/>
        <p:txBody>
          <a:bodyPr/>
          <a:lstStyle/>
          <a:p>
            <a:fld id="{100B42D5-F436-4CBB-ADE2-3BAD53BA9B53}" type="slidenum">
              <a:rPr lang="de-DE" smtClean="0"/>
              <a:pPr/>
              <a:t>4</a:t>
            </a:fld>
            <a:endParaRPr lang="de-DE" dirty="0"/>
          </a:p>
        </p:txBody>
      </p:sp>
      <p:sp>
        <p:nvSpPr>
          <p:cNvPr id="4" name="Titel 3">
            <a:extLst>
              <a:ext uri="{FF2B5EF4-FFF2-40B4-BE49-F238E27FC236}">
                <a16:creationId xmlns:a16="http://schemas.microsoft.com/office/drawing/2014/main" id="{CCD3CD5A-EE37-469B-B6D8-0B77A134C1AE}"/>
              </a:ext>
            </a:extLst>
          </p:cNvPr>
          <p:cNvSpPr>
            <a:spLocks noGrp="1"/>
          </p:cNvSpPr>
          <p:nvPr>
            <p:ph type="title"/>
          </p:nvPr>
        </p:nvSpPr>
        <p:spPr/>
        <p:txBody>
          <a:bodyPr/>
          <a:lstStyle/>
          <a:p>
            <a:r>
              <a:rPr lang="de-DE"/>
              <a:t>Informationen zum Lehrgang</a:t>
            </a:r>
            <a:endParaRPr lang="de-DE" dirty="0"/>
          </a:p>
        </p:txBody>
      </p:sp>
    </p:spTree>
    <p:extLst>
      <p:ext uri="{BB962C8B-B14F-4D97-AF65-F5344CB8AC3E}">
        <p14:creationId xmlns:p14="http://schemas.microsoft.com/office/powerpoint/2010/main" val="213630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D3CD5A-EE37-469B-B6D8-0B77A134C1AE}"/>
              </a:ext>
            </a:extLst>
          </p:cNvPr>
          <p:cNvSpPr>
            <a:spLocks noGrp="1"/>
          </p:cNvSpPr>
          <p:nvPr>
            <p:ph type="title"/>
          </p:nvPr>
        </p:nvSpPr>
        <p:spPr/>
        <p:txBody>
          <a:bodyPr/>
          <a:lstStyle/>
          <a:p>
            <a:r>
              <a:rPr lang="de-DE"/>
              <a:t>Informationen zum Lehrgang</a:t>
            </a:r>
            <a:endParaRPr lang="de-DE" dirty="0"/>
          </a:p>
        </p:txBody>
      </p:sp>
      <p:sp>
        <p:nvSpPr>
          <p:cNvPr id="2" name="Inhaltsplatzhalter 1">
            <a:extLst>
              <a:ext uri="{FF2B5EF4-FFF2-40B4-BE49-F238E27FC236}">
                <a16:creationId xmlns:a16="http://schemas.microsoft.com/office/drawing/2014/main" id="{289AFC92-71AE-44C9-93D1-882C384F916E}"/>
              </a:ext>
            </a:extLst>
          </p:cNvPr>
          <p:cNvSpPr>
            <a:spLocks noGrp="1"/>
          </p:cNvSpPr>
          <p:nvPr>
            <p:ph sz="half" idx="1"/>
          </p:nvPr>
        </p:nvSpPr>
        <p:spPr/>
        <p:txBody>
          <a:bodyPr/>
          <a:lstStyle/>
          <a:p>
            <a:pPr marL="0" indent="0">
              <a:buNone/>
            </a:pPr>
            <a:r>
              <a:rPr lang="de-DE" sz="3200" dirty="0"/>
              <a:t>Unterrichtsfächer:</a:t>
            </a:r>
          </a:p>
          <a:p>
            <a:r>
              <a:rPr lang="de-DE" sz="1800" dirty="0"/>
              <a:t>Einführung in die Programmierung</a:t>
            </a:r>
          </a:p>
          <a:p>
            <a:r>
              <a:rPr lang="de-DE" sz="1800" dirty="0"/>
              <a:t>Grundlagen der Programmierung</a:t>
            </a:r>
          </a:p>
          <a:p>
            <a:r>
              <a:rPr lang="de-DE" sz="1800" dirty="0"/>
              <a:t>Einführung OOP</a:t>
            </a:r>
          </a:p>
          <a:p>
            <a:r>
              <a:rPr lang="de-DE" sz="1800" dirty="0"/>
              <a:t>OOP</a:t>
            </a:r>
          </a:p>
          <a:p>
            <a:r>
              <a:rPr lang="de-DE" sz="1800" dirty="0"/>
              <a:t>Dynamische Datenstrukturen</a:t>
            </a:r>
          </a:p>
          <a:p>
            <a:r>
              <a:rPr lang="de-DE" sz="1800" dirty="0" err="1"/>
              <a:t>Generics</a:t>
            </a:r>
            <a:endParaRPr lang="de-DE" sz="1800" dirty="0"/>
          </a:p>
          <a:p>
            <a:r>
              <a:rPr lang="de-DE" sz="1800" dirty="0"/>
              <a:t>Collections</a:t>
            </a:r>
          </a:p>
          <a:p>
            <a:endParaRPr lang="de-DE" sz="1800" dirty="0"/>
          </a:p>
          <a:p>
            <a:endParaRPr lang="de-DE" sz="1800" dirty="0"/>
          </a:p>
          <a:p>
            <a:r>
              <a:rPr lang="de-DE" sz="1800" dirty="0"/>
              <a:t>Politische Bildung</a:t>
            </a:r>
          </a:p>
          <a:p>
            <a:r>
              <a:rPr lang="de-DE" sz="1800" dirty="0" err="1"/>
              <a:t>Lebenskundlicher</a:t>
            </a:r>
            <a:r>
              <a:rPr lang="de-DE" sz="1800" dirty="0"/>
              <a:t> Unterricht</a:t>
            </a:r>
          </a:p>
        </p:txBody>
      </p:sp>
      <p:sp>
        <p:nvSpPr>
          <p:cNvPr id="3" name="Inhaltsplatzhalter 2">
            <a:extLst>
              <a:ext uri="{FF2B5EF4-FFF2-40B4-BE49-F238E27FC236}">
                <a16:creationId xmlns:a16="http://schemas.microsoft.com/office/drawing/2014/main" id="{079BE622-D267-4705-9434-64BDE4D6CBA4}"/>
              </a:ext>
            </a:extLst>
          </p:cNvPr>
          <p:cNvSpPr>
            <a:spLocks noGrp="1"/>
          </p:cNvSpPr>
          <p:nvPr>
            <p:ph sz="half" idx="2"/>
          </p:nvPr>
        </p:nvSpPr>
        <p:spPr/>
        <p:txBody>
          <a:bodyPr/>
          <a:lstStyle/>
          <a:p>
            <a:pPr marL="0" indent="0">
              <a:buNone/>
            </a:pPr>
            <a:endParaRPr lang="de-DE" sz="3200" dirty="0"/>
          </a:p>
          <a:p>
            <a:r>
              <a:rPr lang="de-DE" sz="1800" dirty="0"/>
              <a:t>Ausnahmen</a:t>
            </a:r>
          </a:p>
          <a:p>
            <a:r>
              <a:rPr lang="de-DE" sz="1800" dirty="0"/>
              <a:t>Dateiverarbeitung / Streams</a:t>
            </a:r>
          </a:p>
          <a:p>
            <a:r>
              <a:rPr lang="de-DE" sz="1800" dirty="0"/>
              <a:t>Nebenläufige Programmierung</a:t>
            </a:r>
          </a:p>
          <a:p>
            <a:r>
              <a:rPr lang="de-DE" sz="1800" dirty="0"/>
              <a:t>MVC / Observer</a:t>
            </a:r>
          </a:p>
          <a:p>
            <a:r>
              <a:rPr lang="de-DE" sz="1800" dirty="0"/>
              <a:t>SW-Entwicklung und –</a:t>
            </a:r>
            <a:r>
              <a:rPr lang="de-DE" sz="1800" dirty="0" err="1"/>
              <a:t>modellierung</a:t>
            </a:r>
            <a:endParaRPr lang="de-DE" sz="1800" dirty="0"/>
          </a:p>
          <a:p>
            <a:r>
              <a:rPr lang="de-DE" sz="1800" dirty="0"/>
              <a:t>GUI</a:t>
            </a:r>
          </a:p>
          <a:p>
            <a:r>
              <a:rPr lang="de-DE" sz="1800" dirty="0"/>
              <a:t>Programmierung im Netzwerk</a:t>
            </a:r>
          </a:p>
          <a:p>
            <a:r>
              <a:rPr lang="de-DE" sz="1800" dirty="0"/>
              <a:t>Datenbankzugriffe</a:t>
            </a:r>
          </a:p>
          <a:p>
            <a:endParaRPr lang="de-DE" sz="1800" dirty="0"/>
          </a:p>
          <a:p>
            <a:endParaRPr lang="de-DE" sz="1800" dirty="0"/>
          </a:p>
          <a:p>
            <a:r>
              <a:rPr lang="de-DE" sz="1800" dirty="0"/>
              <a:t>Sport</a:t>
            </a:r>
          </a:p>
          <a:p>
            <a:endParaRPr lang="de-DE" dirty="0"/>
          </a:p>
        </p:txBody>
      </p:sp>
      <p:sp>
        <p:nvSpPr>
          <p:cNvPr id="5" name="Textplatzhalter 4">
            <a:extLst>
              <a:ext uri="{FF2B5EF4-FFF2-40B4-BE49-F238E27FC236}">
                <a16:creationId xmlns:a16="http://schemas.microsoft.com/office/drawing/2014/main" id="{D84899B9-294A-4CA6-B815-A3533A2FF80A}"/>
              </a:ext>
            </a:extLst>
          </p:cNvPr>
          <p:cNvSpPr>
            <a:spLocks noGrp="1"/>
          </p:cNvSpPr>
          <p:nvPr>
            <p:ph type="body" sz="quarter" idx="13"/>
          </p:nvPr>
        </p:nvSpPr>
        <p:spPr/>
        <p:txBody>
          <a:bodyPr/>
          <a:lstStyle/>
          <a:p>
            <a:endParaRPr lang="de-DE"/>
          </a:p>
        </p:txBody>
      </p:sp>
      <p:sp>
        <p:nvSpPr>
          <p:cNvPr id="6" name="Foliennummernplatzhalter 5">
            <a:extLst>
              <a:ext uri="{FF2B5EF4-FFF2-40B4-BE49-F238E27FC236}">
                <a16:creationId xmlns:a16="http://schemas.microsoft.com/office/drawing/2014/main" id="{06A532F4-8D0A-4B22-B111-498F72683041}"/>
              </a:ext>
            </a:extLst>
          </p:cNvPr>
          <p:cNvSpPr>
            <a:spLocks noGrp="1"/>
          </p:cNvSpPr>
          <p:nvPr>
            <p:ph type="sldNum" sz="quarter" idx="15"/>
          </p:nvPr>
        </p:nvSpPr>
        <p:spPr/>
        <p:txBody>
          <a:bodyPr/>
          <a:lstStyle/>
          <a:p>
            <a:fld id="{100B42D5-F436-4CBB-ADE2-3BAD53BA9B53}" type="slidenum">
              <a:rPr lang="de-DE" smtClean="0"/>
              <a:pPr/>
              <a:t>5</a:t>
            </a:fld>
            <a:endParaRPr lang="de-DE" dirty="0"/>
          </a:p>
        </p:txBody>
      </p:sp>
    </p:spTree>
    <p:extLst>
      <p:ext uri="{BB962C8B-B14F-4D97-AF65-F5344CB8AC3E}">
        <p14:creationId xmlns:p14="http://schemas.microsoft.com/office/powerpoint/2010/main" val="351114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a:extLst>
              <a:ext uri="{FF2B5EF4-FFF2-40B4-BE49-F238E27FC236}">
                <a16:creationId xmlns:a16="http://schemas.microsoft.com/office/drawing/2014/main" id="{57993A7D-60EE-404B-A3FF-BCCAD21215DC}"/>
              </a:ext>
            </a:extLst>
          </p:cNvPr>
          <p:cNvSpPr>
            <a:spLocks noGrp="1"/>
          </p:cNvSpPr>
          <p:nvPr>
            <p:ph idx="1"/>
          </p:nvPr>
        </p:nvSpPr>
        <p:spPr/>
        <p:txBody>
          <a:bodyPr/>
          <a:lstStyle/>
          <a:p>
            <a:pPr marL="0" indent="0">
              <a:buNone/>
            </a:pPr>
            <a:r>
              <a:rPr lang="de-DE" sz="3200" dirty="0"/>
              <a:t>Leistungsnachweise:</a:t>
            </a:r>
          </a:p>
          <a:p>
            <a:r>
              <a:rPr lang="de-DE" dirty="0"/>
              <a:t>Freitag,	15.06.2018: 	schriftl. Leistungsnachweis</a:t>
            </a:r>
          </a:p>
          <a:p>
            <a:r>
              <a:rPr lang="de-DE" dirty="0"/>
              <a:t>Mi - Fr,	11.07.2018 – 13.07.2018:	Projektarbeit 1</a:t>
            </a:r>
          </a:p>
          <a:p>
            <a:r>
              <a:rPr lang="de-DE" dirty="0"/>
              <a:t>9 Tage,	24.07.2018 – 03.08.2018:	Projektarbeit 2</a:t>
            </a:r>
          </a:p>
          <a:p>
            <a:endParaRPr lang="de-DE" dirty="0"/>
          </a:p>
          <a:p>
            <a:pPr marL="0" indent="0">
              <a:buNone/>
            </a:pPr>
            <a:r>
              <a:rPr lang="de-DE" dirty="0" err="1"/>
              <a:t>PolBil</a:t>
            </a:r>
            <a:r>
              <a:rPr lang="de-DE" dirty="0"/>
              <a:t>:</a:t>
            </a:r>
          </a:p>
          <a:p>
            <a:r>
              <a:rPr lang="de-DE" dirty="0"/>
              <a:t>Montag,	06.08.2018: 	</a:t>
            </a:r>
            <a:r>
              <a:rPr lang="de-DE" dirty="0" err="1"/>
              <a:t>PolBil</a:t>
            </a:r>
            <a:r>
              <a:rPr lang="de-DE" dirty="0"/>
              <a:t> (geplant)</a:t>
            </a:r>
          </a:p>
          <a:p>
            <a:endParaRPr lang="de-DE" dirty="0"/>
          </a:p>
          <a:p>
            <a:pPr marL="0" indent="0">
              <a:buNone/>
            </a:pPr>
            <a:r>
              <a:rPr lang="de-DE" dirty="0"/>
              <a:t>Familienheimfahrt / Urlaub:</a:t>
            </a:r>
          </a:p>
          <a:p>
            <a:r>
              <a:rPr lang="de-DE" dirty="0"/>
              <a:t>Freitag,	01.06.2018:	durch Anspruch oder Urlaub</a:t>
            </a:r>
          </a:p>
          <a:p>
            <a:endParaRPr lang="de-DE" dirty="0"/>
          </a:p>
        </p:txBody>
      </p:sp>
      <p:sp>
        <p:nvSpPr>
          <p:cNvPr id="9" name="Textplatzhalter 8">
            <a:extLst>
              <a:ext uri="{FF2B5EF4-FFF2-40B4-BE49-F238E27FC236}">
                <a16:creationId xmlns:a16="http://schemas.microsoft.com/office/drawing/2014/main" id="{3C9B2695-2C9D-412D-924A-71697D17FF16}"/>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id="{2CE1B47E-4A0E-4F42-9903-3741EEA68103}"/>
              </a:ext>
            </a:extLst>
          </p:cNvPr>
          <p:cNvSpPr>
            <a:spLocks noGrp="1"/>
          </p:cNvSpPr>
          <p:nvPr>
            <p:ph type="sldNum" sz="quarter" idx="15"/>
          </p:nvPr>
        </p:nvSpPr>
        <p:spPr/>
        <p:txBody>
          <a:bodyPr/>
          <a:lstStyle/>
          <a:p>
            <a:fld id="{100B42D5-F436-4CBB-ADE2-3BAD53BA9B53}" type="slidenum">
              <a:rPr lang="de-DE" smtClean="0"/>
              <a:pPr/>
              <a:t>6</a:t>
            </a:fld>
            <a:endParaRPr lang="de-DE" dirty="0"/>
          </a:p>
        </p:txBody>
      </p:sp>
      <p:sp>
        <p:nvSpPr>
          <p:cNvPr id="7" name="Titel 6">
            <a:extLst>
              <a:ext uri="{FF2B5EF4-FFF2-40B4-BE49-F238E27FC236}">
                <a16:creationId xmlns:a16="http://schemas.microsoft.com/office/drawing/2014/main" id="{FC0F00C3-30DE-4CA5-BDDA-ED61CCF5DE4D}"/>
              </a:ext>
            </a:extLst>
          </p:cNvPr>
          <p:cNvSpPr>
            <a:spLocks noGrp="1"/>
          </p:cNvSpPr>
          <p:nvPr>
            <p:ph type="title"/>
          </p:nvPr>
        </p:nvSpPr>
        <p:spPr/>
        <p:txBody>
          <a:bodyPr/>
          <a:lstStyle/>
          <a:p>
            <a:r>
              <a:rPr lang="de-DE" dirty="0"/>
              <a:t>Wichtige Termine</a:t>
            </a:r>
          </a:p>
        </p:txBody>
      </p:sp>
    </p:spTree>
    <p:extLst>
      <p:ext uri="{BB962C8B-B14F-4D97-AF65-F5344CB8AC3E}">
        <p14:creationId xmlns:p14="http://schemas.microsoft.com/office/powerpoint/2010/main" val="353965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612AA9C-D77E-4EF4-9EC6-6CF7D41F164C}"/>
              </a:ext>
            </a:extLst>
          </p:cNvPr>
          <p:cNvSpPr>
            <a:spLocks noGrp="1"/>
          </p:cNvSpPr>
          <p:nvPr>
            <p:ph idx="1"/>
          </p:nvPr>
        </p:nvSpPr>
        <p:spPr/>
        <p:txBody>
          <a:bodyPr/>
          <a:lstStyle/>
          <a:p>
            <a:r>
              <a:rPr lang="de-DE" sz="3200" dirty="0"/>
              <a:t>Grundlagen JAVA Programmierung </a:t>
            </a:r>
            <a:r>
              <a:rPr lang="de-DE" sz="1800" dirty="0"/>
              <a:t>(120 min)</a:t>
            </a:r>
            <a:endParaRPr lang="de-DE" dirty="0"/>
          </a:p>
          <a:p>
            <a:pPr marL="0" indent="0">
              <a:buNone/>
            </a:pPr>
            <a:r>
              <a:rPr lang="de-DE" sz="1800" dirty="0"/>
              <a:t>	(Hilfsmittel: 5 Din A4 Seiten) (Nicht bestehen </a:t>
            </a:r>
            <a:r>
              <a:rPr lang="de-DE" sz="1800" dirty="0">
                <a:sym typeface="Wingdings" panose="05000000000000000000" pitchFamily="2" charset="2"/>
              </a:rPr>
              <a:t></a:t>
            </a:r>
            <a:r>
              <a:rPr lang="de-DE" sz="1800" dirty="0"/>
              <a:t> Ablösung)</a:t>
            </a:r>
          </a:p>
          <a:p>
            <a:r>
              <a:rPr lang="de-DE" sz="3200" dirty="0"/>
              <a:t>Grundlagen objektorientierter Programmierung</a:t>
            </a:r>
          </a:p>
          <a:p>
            <a:pPr marL="0" indent="0">
              <a:buNone/>
            </a:pPr>
            <a:r>
              <a:rPr lang="de-DE" sz="1800" dirty="0"/>
              <a:t>	(Programmierprojekt Mi – Do, Präsentation am Fr)</a:t>
            </a:r>
          </a:p>
          <a:p>
            <a:r>
              <a:rPr lang="de-DE" sz="3200" dirty="0"/>
              <a:t>Programmierung grafischer Oberflächen</a:t>
            </a:r>
          </a:p>
          <a:p>
            <a:pPr marL="0" indent="0">
              <a:buNone/>
            </a:pPr>
            <a:r>
              <a:rPr lang="de-DE" sz="1800" dirty="0"/>
              <a:t>	(Programmierprojekt 8 Tage, Präsentation am Fr)</a:t>
            </a:r>
          </a:p>
          <a:p>
            <a:r>
              <a:rPr lang="de-DE" dirty="0"/>
              <a:t>Durchschnitt der drei Prüfungen ergibt die Lehrgangsnote</a:t>
            </a:r>
          </a:p>
          <a:p>
            <a:r>
              <a:rPr lang="de-DE" dirty="0"/>
              <a:t>Alle Prüfungen müssen mit &lt;4,5 bestanden werden zum Erwerb der ATN.</a:t>
            </a:r>
          </a:p>
          <a:p>
            <a:endParaRPr lang="de-DE" dirty="0"/>
          </a:p>
        </p:txBody>
      </p:sp>
      <p:sp>
        <p:nvSpPr>
          <p:cNvPr id="3" name="Textplatzhalter 2">
            <a:extLst>
              <a:ext uri="{FF2B5EF4-FFF2-40B4-BE49-F238E27FC236}">
                <a16:creationId xmlns:a16="http://schemas.microsoft.com/office/drawing/2014/main" id="{B74E64EE-9221-490E-9234-5F5254DC81C1}"/>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id="{C73D88E1-6B24-467D-A07A-2FBCE44C0F38}"/>
              </a:ext>
            </a:extLst>
          </p:cNvPr>
          <p:cNvSpPr>
            <a:spLocks noGrp="1"/>
          </p:cNvSpPr>
          <p:nvPr>
            <p:ph type="sldNum" sz="quarter" idx="15"/>
          </p:nvPr>
        </p:nvSpPr>
        <p:spPr/>
        <p:txBody>
          <a:bodyPr/>
          <a:lstStyle/>
          <a:p>
            <a:fld id="{100B42D5-F436-4CBB-ADE2-3BAD53BA9B53}" type="slidenum">
              <a:rPr lang="de-DE" smtClean="0"/>
              <a:pPr/>
              <a:t>7</a:t>
            </a:fld>
            <a:endParaRPr lang="de-DE" dirty="0"/>
          </a:p>
        </p:txBody>
      </p:sp>
      <p:sp>
        <p:nvSpPr>
          <p:cNvPr id="5" name="Titel 4">
            <a:extLst>
              <a:ext uri="{FF2B5EF4-FFF2-40B4-BE49-F238E27FC236}">
                <a16:creationId xmlns:a16="http://schemas.microsoft.com/office/drawing/2014/main" id="{4915829C-3D39-4137-95AD-2BB8D0207CD6}"/>
              </a:ext>
            </a:extLst>
          </p:cNvPr>
          <p:cNvSpPr>
            <a:spLocks noGrp="1"/>
          </p:cNvSpPr>
          <p:nvPr>
            <p:ph type="title"/>
          </p:nvPr>
        </p:nvSpPr>
        <p:spPr/>
        <p:txBody>
          <a:bodyPr/>
          <a:lstStyle/>
          <a:p>
            <a:r>
              <a:rPr lang="de-DE" dirty="0"/>
              <a:t>Leistungsnachweise</a:t>
            </a:r>
          </a:p>
        </p:txBody>
      </p:sp>
    </p:spTree>
    <p:extLst>
      <p:ext uri="{BB962C8B-B14F-4D97-AF65-F5344CB8AC3E}">
        <p14:creationId xmlns:p14="http://schemas.microsoft.com/office/powerpoint/2010/main" val="344434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C896C33-DCB2-42D6-9098-BBB9FF42CD94}"/>
              </a:ext>
            </a:extLst>
          </p:cNvPr>
          <p:cNvSpPr>
            <a:spLocks noGrp="1"/>
          </p:cNvSpPr>
          <p:nvPr>
            <p:ph idx="1"/>
          </p:nvPr>
        </p:nvSpPr>
        <p:spPr/>
        <p:txBody>
          <a:bodyPr/>
          <a:lstStyle/>
          <a:p>
            <a:pPr marL="0" indent="0">
              <a:buNone/>
            </a:pPr>
            <a:r>
              <a:rPr lang="de-DE" dirty="0"/>
              <a:t>Inhalt:</a:t>
            </a:r>
          </a:p>
          <a:p>
            <a:r>
              <a:rPr lang="de-DE" dirty="0"/>
              <a:t>DG, Name, Vorname</a:t>
            </a:r>
          </a:p>
          <a:p>
            <a:r>
              <a:rPr lang="de-DE" dirty="0"/>
              <a:t>Familienstand (freiwillig)</a:t>
            </a:r>
          </a:p>
          <a:p>
            <a:r>
              <a:rPr lang="de-DE" dirty="0"/>
              <a:t>Wohnort (freiwillig)</a:t>
            </a:r>
          </a:p>
          <a:p>
            <a:r>
              <a:rPr lang="de-DE" dirty="0"/>
              <a:t>Dienstort</a:t>
            </a:r>
          </a:p>
          <a:p>
            <a:r>
              <a:rPr lang="de-DE" dirty="0"/>
              <a:t>Hobbys</a:t>
            </a:r>
          </a:p>
          <a:p>
            <a:r>
              <a:rPr lang="de-DE" dirty="0"/>
              <a:t>dienstl. Werdegang</a:t>
            </a:r>
          </a:p>
          <a:p>
            <a:r>
              <a:rPr lang="de-DE" dirty="0"/>
              <a:t>Ausbildungen</a:t>
            </a:r>
          </a:p>
          <a:p>
            <a:r>
              <a:rPr lang="de-DE" dirty="0"/>
              <a:t>Vorkenntnisse der Softwareentwicklung / Programmierung</a:t>
            </a:r>
          </a:p>
          <a:p>
            <a:r>
              <a:rPr lang="de-DE" dirty="0"/>
              <a:t>Persönliches Lehrgangsziel</a:t>
            </a:r>
          </a:p>
          <a:p>
            <a:endParaRPr lang="de-DE" dirty="0"/>
          </a:p>
        </p:txBody>
      </p:sp>
      <p:sp>
        <p:nvSpPr>
          <p:cNvPr id="3" name="Textplatzhalter 2">
            <a:extLst>
              <a:ext uri="{FF2B5EF4-FFF2-40B4-BE49-F238E27FC236}">
                <a16:creationId xmlns:a16="http://schemas.microsoft.com/office/drawing/2014/main" id="{399F7456-8C68-4A90-A0D1-399E607A56E0}"/>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id="{C25FA288-172A-4D97-B9EF-B1E19D22AD52}"/>
              </a:ext>
            </a:extLst>
          </p:cNvPr>
          <p:cNvSpPr>
            <a:spLocks noGrp="1"/>
          </p:cNvSpPr>
          <p:nvPr>
            <p:ph type="sldNum" sz="quarter" idx="15"/>
          </p:nvPr>
        </p:nvSpPr>
        <p:spPr/>
        <p:txBody>
          <a:bodyPr/>
          <a:lstStyle/>
          <a:p>
            <a:fld id="{100B42D5-F436-4CBB-ADE2-3BAD53BA9B53}" type="slidenum">
              <a:rPr lang="de-DE" smtClean="0"/>
              <a:pPr/>
              <a:t>8</a:t>
            </a:fld>
            <a:endParaRPr lang="de-DE" dirty="0"/>
          </a:p>
        </p:txBody>
      </p:sp>
      <p:sp>
        <p:nvSpPr>
          <p:cNvPr id="5" name="Titel 4">
            <a:extLst>
              <a:ext uri="{FF2B5EF4-FFF2-40B4-BE49-F238E27FC236}">
                <a16:creationId xmlns:a16="http://schemas.microsoft.com/office/drawing/2014/main" id="{E5BBA0DC-C409-4CD4-8996-7DD823E97126}"/>
              </a:ext>
            </a:extLst>
          </p:cNvPr>
          <p:cNvSpPr>
            <a:spLocks noGrp="1"/>
          </p:cNvSpPr>
          <p:nvPr>
            <p:ph type="title"/>
          </p:nvPr>
        </p:nvSpPr>
        <p:spPr/>
        <p:txBody>
          <a:bodyPr/>
          <a:lstStyle/>
          <a:p>
            <a:r>
              <a:rPr lang="de-DE" dirty="0"/>
              <a:t>Vorstellung</a:t>
            </a:r>
          </a:p>
        </p:txBody>
      </p:sp>
    </p:spTree>
    <p:extLst>
      <p:ext uri="{BB962C8B-B14F-4D97-AF65-F5344CB8AC3E}">
        <p14:creationId xmlns:p14="http://schemas.microsoft.com/office/powerpoint/2010/main" val="1824050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B28FD38-3124-45EF-AA96-B2F376FD58E8}"/>
              </a:ext>
            </a:extLst>
          </p:cNvPr>
          <p:cNvSpPr>
            <a:spLocks noGrp="1"/>
          </p:cNvSpPr>
          <p:nvPr>
            <p:ph idx="1"/>
          </p:nvPr>
        </p:nvSpPr>
        <p:spPr/>
        <p:txBody>
          <a:bodyPr/>
          <a:lstStyle/>
          <a:p>
            <a:pPr marL="0" indent="0">
              <a:buNone/>
            </a:pPr>
            <a:r>
              <a:rPr lang="de-DE" dirty="0"/>
              <a:t>Hörsaal-Aufgaben</a:t>
            </a:r>
          </a:p>
          <a:p>
            <a:r>
              <a:rPr lang="de-DE" dirty="0"/>
              <a:t>Erfahrungsbericht erstellen</a:t>
            </a:r>
          </a:p>
          <a:p>
            <a:r>
              <a:rPr lang="de-DE" dirty="0"/>
              <a:t>Hörsaaldienste einteilen</a:t>
            </a:r>
          </a:p>
          <a:p>
            <a:r>
              <a:rPr lang="de-DE" dirty="0"/>
              <a:t>Hörsaalabend planen (wenn gewünscht)</a:t>
            </a:r>
          </a:p>
          <a:p>
            <a:r>
              <a:rPr lang="de-DE" dirty="0"/>
              <a:t>Verbindung zum </a:t>
            </a:r>
            <a:r>
              <a:rPr lang="de-DE" dirty="0" err="1"/>
              <a:t>ReFü</a:t>
            </a:r>
            <a:r>
              <a:rPr lang="de-DE" dirty="0"/>
              <a:t> halten</a:t>
            </a:r>
          </a:p>
          <a:p>
            <a:r>
              <a:rPr lang="de-DE" dirty="0"/>
              <a:t>Wochenend-Verpflegungsmeldung bis Montag 0930 zum Spieß</a:t>
            </a:r>
          </a:p>
          <a:p>
            <a:endParaRPr lang="de-DE" dirty="0"/>
          </a:p>
        </p:txBody>
      </p:sp>
      <p:sp>
        <p:nvSpPr>
          <p:cNvPr id="3" name="Textplatzhalter 2">
            <a:extLst>
              <a:ext uri="{FF2B5EF4-FFF2-40B4-BE49-F238E27FC236}">
                <a16:creationId xmlns:a16="http://schemas.microsoft.com/office/drawing/2014/main" id="{446CEF3E-E2A5-42AE-A77B-818F376CE2EB}"/>
              </a:ext>
            </a:extLst>
          </p:cNvPr>
          <p:cNvSpPr>
            <a:spLocks noGrp="1"/>
          </p:cNvSpPr>
          <p:nvPr>
            <p:ph type="body" sz="quarter" idx="13"/>
          </p:nvPr>
        </p:nvSpPr>
        <p:spPr/>
        <p:txBody>
          <a:bodyPr/>
          <a:lstStyle/>
          <a:p>
            <a:endParaRPr lang="de-DE"/>
          </a:p>
        </p:txBody>
      </p:sp>
      <p:sp>
        <p:nvSpPr>
          <p:cNvPr id="4" name="Foliennummernplatzhalter 3">
            <a:extLst>
              <a:ext uri="{FF2B5EF4-FFF2-40B4-BE49-F238E27FC236}">
                <a16:creationId xmlns:a16="http://schemas.microsoft.com/office/drawing/2014/main" id="{90599084-9D34-44A4-9430-7C54245CA531}"/>
              </a:ext>
            </a:extLst>
          </p:cNvPr>
          <p:cNvSpPr>
            <a:spLocks noGrp="1"/>
          </p:cNvSpPr>
          <p:nvPr>
            <p:ph type="sldNum" sz="quarter" idx="15"/>
          </p:nvPr>
        </p:nvSpPr>
        <p:spPr/>
        <p:txBody>
          <a:bodyPr/>
          <a:lstStyle/>
          <a:p>
            <a:fld id="{100B42D5-F436-4CBB-ADE2-3BAD53BA9B53}" type="slidenum">
              <a:rPr lang="de-DE" smtClean="0"/>
              <a:pPr/>
              <a:t>9</a:t>
            </a:fld>
            <a:endParaRPr lang="de-DE" dirty="0"/>
          </a:p>
        </p:txBody>
      </p:sp>
      <p:sp>
        <p:nvSpPr>
          <p:cNvPr id="5" name="Titel 4">
            <a:extLst>
              <a:ext uri="{FF2B5EF4-FFF2-40B4-BE49-F238E27FC236}">
                <a16:creationId xmlns:a16="http://schemas.microsoft.com/office/drawing/2014/main" id="{A801DC10-90FF-41E1-B6E6-4173C83B0B3D}"/>
              </a:ext>
            </a:extLst>
          </p:cNvPr>
          <p:cNvSpPr>
            <a:spLocks noGrp="1"/>
          </p:cNvSpPr>
          <p:nvPr>
            <p:ph type="title"/>
          </p:nvPr>
        </p:nvSpPr>
        <p:spPr/>
        <p:txBody>
          <a:bodyPr/>
          <a:lstStyle/>
          <a:p>
            <a:r>
              <a:rPr lang="de-DE" dirty="0"/>
              <a:t>Lehrgang</a:t>
            </a:r>
          </a:p>
        </p:txBody>
      </p:sp>
    </p:spTree>
    <p:extLst>
      <p:ext uri="{BB962C8B-B14F-4D97-AF65-F5344CB8AC3E}">
        <p14:creationId xmlns:p14="http://schemas.microsoft.com/office/powerpoint/2010/main" val="24812684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7&quot;/&gt;&lt;lineCharCount val=&quot;14&quot;/&gt;&lt;/TableIndex&gt;&lt;/ShapeTextInfo&gt;"/>
  <p:tag name="HTML_SHAPEINFO" val="&lt;ThreeDShapeInfo&gt;&lt;uuid val=&quot;{69A0C9D2-6623-4195-8A4A-D96BD3895A8C}&quot;/&gt;&lt;isInvalidForFieldText val=&quot;0&quot;/&gt;&lt;Image&gt;&lt;filename val=&quot;C:\Users\ofoerster\AppData\Local\Temp\CP575643848417Session\CPTrustFolder575643848417\PPTImport575643973468\data\asimages\{69A0C9D2-6623-4195-8A4A-D96BD3895A8C}_1.png&quot;/&gt;&lt;left val=&quot;744&quot;/&gt;&lt;top val=&quot;0&quot;/&gt;&lt;width val=&quot;183&quot;/&gt;&lt;height val=&quot;38&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7&quot;/&gt;&lt;lineCharCount val=&quot;14&quot;/&gt;&lt;/TableIndex&gt;&lt;/ShapeTextInfo&gt;"/>
  <p:tag name="HTML_SHAPEINFO" val="&lt;ThreeDShapeInfo&gt;&lt;uuid val=&quot;{69A0C9D2-6623-4195-8A4A-D96BD3895A8C}&quot;/&gt;&lt;isInvalidForFieldText val=&quot;0&quot;/&gt;&lt;Image&gt;&lt;filename val=&quot;C:\Users\ofoerster\AppData\Local\Temp\CP575643848417Session\CPTrustFolder575643848417\PPTImport575643973468\data\asimages\{69A0C9D2-6623-4195-8A4A-D96BD3895A8C}_1.png&quot;/&gt;&lt;left val=&quot;744&quot;/&gt;&lt;top val=&quot;0&quot;/&gt;&lt;width val=&quot;183&quot;/&gt;&lt;height val=&quot;38&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7&quot;/&gt;&lt;lineCharCount val=&quot;14&quot;/&gt;&lt;/TableIndex&gt;&lt;/ShapeTextInfo&gt;"/>
  <p:tag name="HTML_SHAPEINFO" val="&lt;ThreeDShapeInfo&gt;&lt;uuid val=&quot;{69A0C9D2-6623-4195-8A4A-D96BD3895A8C}&quot;/&gt;&lt;isInvalidForFieldText val=&quot;0&quot;/&gt;&lt;Image&gt;&lt;filename val=&quot;C:\Users\ofoerster\AppData\Local\Temp\CP575643848417Session\CPTrustFolder575643848417\PPTImport575643973468\data\asimages\{69A0C9D2-6623-4195-8A4A-D96BD3895A8C}_1.png&quot;/&gt;&lt;left val=&quot;744&quot;/&gt;&lt;top val=&quot;0&quot;/&gt;&lt;width val=&quot;183&quot;/&gt;&lt;height val=&quot;38&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7&quot;/&gt;&lt;lineCharCount val=&quot;14&quot;/&gt;&lt;/TableIndex&gt;&lt;/ShapeTextInfo&gt;"/>
  <p:tag name="HTML_SHAPEINFO" val="&lt;ThreeDShapeInfo&gt;&lt;uuid val=&quot;{69A0C9D2-6623-4195-8A4A-D96BD3895A8C}&quot;/&gt;&lt;isInvalidForFieldText val=&quot;0&quot;/&gt;&lt;Image&gt;&lt;filename val=&quot;C:\Users\ofoerster\AppData\Local\Temp\CP575643848417Session\CPTrustFolder575643848417\PPTImport575643973468\data\asimages\{69A0C9D2-6623-4195-8A4A-D96BD3895A8C}_1.png&quot;/&gt;&lt;left val=&quot;744&quot;/&gt;&lt;top val=&quot;0&quot;/&gt;&lt;width val=&quot;183&quot;/&gt;&lt;height val=&quot;38&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7&quot;/&gt;&lt;lineCharCount val=&quot;14&quot;/&gt;&lt;/TableIndex&gt;&lt;/ShapeTextInfo&gt;"/>
  <p:tag name="HTML_SHAPEINFO" val="&lt;ThreeDShapeInfo&gt;&lt;uuid val=&quot;{69A0C9D2-6623-4195-8A4A-D96BD3895A8C}&quot;/&gt;&lt;isInvalidForFieldText val=&quot;0&quot;/&gt;&lt;Image&gt;&lt;filename val=&quot;C:\Users\ofoerster\AppData\Local\Temp\CP575643848417Session\CPTrustFolder575643848417\PPTImport575643973468\data\asimages\{69A0C9D2-6623-4195-8A4A-D96BD3895A8C}_1.png&quot;/&gt;&lt;left val=&quot;744&quot;/&gt;&lt;top val=&quot;0&quot;/&gt;&lt;width val=&quot;183&quot;/&gt;&lt;height val=&quot;38&quot;/&gt;&lt;hasText val=&quot;1&quot;/&gt;&lt;/Image&gt;&lt;/ThreeDShapeInfo&gt;"/>
</p:tagLst>
</file>

<file path=ppt/theme/theme1.xml><?xml version="1.0" encoding="utf-8"?>
<a:theme xmlns:a="http://schemas.openxmlformats.org/drawingml/2006/main" name="Titelfolien ITSBw">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1368</Words>
  <Application>Microsoft Office PowerPoint</Application>
  <PresentationFormat>Bildschirmpräsentation (4:3)</PresentationFormat>
  <Paragraphs>409</Paragraphs>
  <Slides>32</Slides>
  <Notes>3</Notes>
  <HiddenSlides>16</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32</vt:i4>
      </vt:variant>
    </vt:vector>
  </HeadingPairs>
  <TitlesOfParts>
    <vt:vector size="42" baseType="lpstr">
      <vt:lpstr>Arial</vt:lpstr>
      <vt:lpstr>Arial Unicode MS</vt:lpstr>
      <vt:lpstr>Calibri</vt:lpstr>
      <vt:lpstr>Consolas</vt:lpstr>
      <vt:lpstr>Courier New</vt:lpstr>
      <vt:lpstr>Tahoma</vt:lpstr>
      <vt:lpstr>Times New Roman</vt:lpstr>
      <vt:lpstr>Wingdings</vt:lpstr>
      <vt:lpstr>Titelfolien ITSBw</vt:lpstr>
      <vt:lpstr>Benutzerdefiniertes Design</vt:lpstr>
      <vt:lpstr>Training AnwProgBw - Java Einweisung in den Lehrgang</vt:lpstr>
      <vt:lpstr>Agenda</vt:lpstr>
      <vt:lpstr>Informationen zum Lehrgang</vt:lpstr>
      <vt:lpstr>Informationen zum Lehrgang</vt:lpstr>
      <vt:lpstr>Informationen zum Lehrgang</vt:lpstr>
      <vt:lpstr>Wichtige Termine</vt:lpstr>
      <vt:lpstr>Leistungsnachweise</vt:lpstr>
      <vt:lpstr>Vorstellung</vt:lpstr>
      <vt:lpstr>Lehrgang</vt:lpstr>
      <vt:lpstr>Lehrgang</vt:lpstr>
      <vt:lpstr>Lehrgang</vt:lpstr>
      <vt:lpstr>Geschichte</vt:lpstr>
      <vt:lpstr>Geschichte</vt:lpstr>
      <vt:lpstr>Einführung in die Entwicklungsumgebung</vt:lpstr>
      <vt:lpstr>Anforderung an Software</vt:lpstr>
      <vt:lpstr>Erstes Java-Programm</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FüUstgSBw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Vorlage Folienmaster ITSBw</dc:title>
  <dc:creator>Foerster Oliver</dc:creator>
  <cp:lastModifiedBy>Kimmmey</cp:lastModifiedBy>
  <cp:revision>32</cp:revision>
  <dcterms:created xsi:type="dcterms:W3CDTF">2017-11-27T16:15:08Z</dcterms:created>
  <dcterms:modified xsi:type="dcterms:W3CDTF">2018-05-11T17:00:39Z</dcterms:modified>
</cp:coreProperties>
</file>