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2" r:id="rId2"/>
  </p:sldMasterIdLst>
  <p:notesMasterIdLst>
    <p:notesMasterId r:id="rId19"/>
  </p:notesMasterIdLst>
  <p:handoutMasterIdLst>
    <p:handoutMasterId r:id="rId20"/>
  </p:handoutMasterIdLst>
  <p:sldIdLst>
    <p:sldId id="258" r:id="rId3"/>
    <p:sldId id="259" r:id="rId4"/>
    <p:sldId id="260" r:id="rId5"/>
    <p:sldId id="262" r:id="rId6"/>
    <p:sldId id="263" r:id="rId7"/>
    <p:sldId id="261" r:id="rId8"/>
    <p:sldId id="290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83" r:id="rId17"/>
    <p:sldId id="27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FA300"/>
    <a:srgbClr val="FABB00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105" autoAdjust="0"/>
  </p:normalViewPr>
  <p:slideViewPr>
    <p:cSldViewPr showGuides="1">
      <p:cViewPr varScale="1">
        <p:scale>
          <a:sx n="91" d="100"/>
          <a:sy n="91" d="100"/>
        </p:scale>
        <p:origin x="10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2550"/>
    </p:cViewPr>
  </p:notesTextViewPr>
  <p:notesViewPr>
    <p:cSldViewPr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CA1A7F-DE74-4180-B62A-77D5E5D300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A5D72A-F938-4C1B-9080-A9EEE607D7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93D6A-9748-41C1-9267-38801F59E488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FCE8F-299D-4E00-ACF9-81C746BBD4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C91DC-0C19-4E4B-A2F0-28EF49B20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2192-1699-4E7F-9260-D883BCD89A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13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52649-0C64-4C41-A074-D141F8305F8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27D7-6B8D-47C5-82E9-EFA38E4095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6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1991: Projekt „Green“ (</a:t>
            </a:r>
            <a:r>
              <a:rPr lang="de-DE" altLang="de-DE" sz="1800" dirty="0" err="1">
                <a:latin typeface="Arial" charset="0"/>
              </a:rPr>
              <a:t>consumer</a:t>
            </a:r>
            <a:r>
              <a:rPr lang="de-DE" altLang="de-DE" sz="1800" dirty="0">
                <a:latin typeface="Arial" charset="0"/>
              </a:rPr>
              <a:t> </a:t>
            </a:r>
            <a:r>
              <a:rPr lang="de-DE" altLang="de-DE" sz="1800" dirty="0" err="1">
                <a:latin typeface="Arial" charset="0"/>
              </a:rPr>
              <a:t>electronics</a:t>
            </a:r>
            <a:r>
              <a:rPr lang="de-DE" altLang="de-DE" sz="1800" dirty="0">
                <a:latin typeface="Arial" charset="0"/>
              </a:rPr>
              <a:t>) bei Sun zunächst basierend auf C++, das sich aber im Hinblick auf Sicherheit, Portabilität und Zuverlässigkeit als unzureichend herausgestellt hatte</a:t>
            </a:r>
          </a:p>
          <a:p>
            <a:pPr>
              <a:spcBef>
                <a:spcPct val="50000"/>
              </a:spcBef>
            </a:pPr>
            <a:r>
              <a:rPr lang="de-DE" altLang="de-DE" sz="1800" dirty="0">
                <a:latin typeface="Arial" charset="0"/>
              </a:rPr>
              <a:t>	=&gt; Entwicklung einer eigenen Sprache „Oak“, später Java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1994: Entwicklung des </a:t>
            </a:r>
            <a:r>
              <a:rPr lang="de-DE" altLang="de-DE" sz="1800" dirty="0" err="1">
                <a:latin typeface="Arial" charset="0"/>
              </a:rPr>
              <a:t>HotJava</a:t>
            </a:r>
            <a:r>
              <a:rPr lang="de-DE" altLang="de-DE" sz="1800" dirty="0">
                <a:latin typeface="Arial" charset="0"/>
              </a:rPr>
              <a:t>-Browsers (Java Applets)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1995: offizielle Vorstellung von Java, Netscape lizenziert Java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1996: Gründung von </a:t>
            </a:r>
            <a:r>
              <a:rPr lang="de-DE" altLang="de-DE" sz="1800" dirty="0" err="1">
                <a:latin typeface="Arial" charset="0"/>
              </a:rPr>
              <a:t>JavaSoft</a:t>
            </a:r>
            <a:r>
              <a:rPr lang="de-DE" altLang="de-DE" sz="1800" dirty="0">
                <a:latin typeface="Arial" charset="0"/>
              </a:rPr>
              <a:t> bei Sun, Release 1.0 des Java Development Kits (JDK)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1997: JDK 1.1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1998: JDK 1.2 = Java 2 </a:t>
            </a:r>
            <a:r>
              <a:rPr lang="de-DE" altLang="de-DE" sz="1800" dirty="0" err="1">
                <a:latin typeface="Arial" charset="0"/>
              </a:rPr>
              <a:t>Platform</a:t>
            </a:r>
            <a:endParaRPr lang="de-DE" altLang="de-DE" sz="1800" dirty="0">
              <a:latin typeface="Arial" charset="0"/>
            </a:endParaRP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2000: JDK 1.3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2002: SDK 1.4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2004: JDK 5.0 = Version 1.5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2006: JDK 6.0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2012: JDK 7.0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2014: JDK 8.0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2017: JDK 9.0 (Start des 6 </a:t>
            </a:r>
            <a:r>
              <a:rPr lang="de-DE" altLang="de-DE" sz="1800" dirty="0" err="1">
                <a:latin typeface="Arial" charset="0"/>
              </a:rPr>
              <a:t>Monatsrythmus</a:t>
            </a:r>
            <a:r>
              <a:rPr lang="de-DE" altLang="de-DE" sz="1800" dirty="0">
                <a:latin typeface="Arial" charset="0"/>
              </a:rPr>
              <a:t>)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2018 März: JDK 10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Arial" charset="0"/>
              </a:rPr>
              <a:t>2018 September: JDK 11 </a:t>
            </a:r>
            <a:endParaRPr lang="de-DE" altLang="de-DE" sz="1800" dirty="0" smtClean="0">
              <a:latin typeface="Arial" charset="0"/>
            </a:endParaRP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Arial" charset="0"/>
              </a:rPr>
              <a:t>2019</a:t>
            </a:r>
            <a:r>
              <a:rPr lang="de-DE" sz="1800" baseline="0" dirty="0" smtClean="0">
                <a:latin typeface="Arial" charset="0"/>
              </a:rPr>
              <a:t> März: Java 12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800" baseline="0" dirty="0" smtClean="0">
                <a:latin typeface="Arial" charset="0"/>
              </a:rPr>
              <a:t>2019 September: Java 13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800" baseline="0" dirty="0" smtClean="0">
                <a:latin typeface="Arial" charset="0"/>
              </a:rPr>
              <a:t>2020 März: Java 14</a:t>
            </a:r>
          </a:p>
          <a:p>
            <a:pPr marL="285750" lvl="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1800" baseline="0" dirty="0" smtClean="0">
                <a:latin typeface="Arial" charset="0"/>
              </a:rPr>
              <a:t>2020 September: Java 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07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Korrektheit (richtige Ausgabe bei richtiger Eingabe)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Effizienz (Umgang Ressourcen Zeit und Speicher)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Zuverlässigkeit/Robustheit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Wartbarkeit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Bedienbarkeit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7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0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90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528215"/>
            <a:ext cx="3213993" cy="11620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528215"/>
            <a:ext cx="5317430" cy="5853113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690265"/>
            <a:ext cx="3213993" cy="46910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03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36505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48680"/>
            <a:ext cx="5486400" cy="4114800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03243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56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724445"/>
      </p:ext>
    </p:extLst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6" name="Picture 343" descr="Wappen-FüUstgSB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 mit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5" name="Picture 343" descr="Wappen-FüUstgSB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7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067944" y="2564907"/>
            <a:ext cx="4680000" cy="3600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Dienstgrad Vorname Nachname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>
          <a:xfrm>
            <a:off x="4067944" y="2996954"/>
            <a:ext cx="4680000" cy="3600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Funktion / Fachbereich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067944" y="3429000"/>
            <a:ext cx="4680000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Tag. Monat Jahr</a:t>
            </a:r>
          </a:p>
        </p:txBody>
      </p:sp>
    </p:spTree>
    <p:extLst>
      <p:ext uri="{BB962C8B-B14F-4D97-AF65-F5344CB8AC3E}">
        <p14:creationId xmlns:p14="http://schemas.microsoft.com/office/powerpoint/2010/main" val="179526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8640960" cy="1470025"/>
          </a:xfrm>
        </p:spPr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44615"/>
            <a:ext cx="6400800" cy="1752600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2411760" y="6597352"/>
            <a:ext cx="4320480" cy="291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6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1CA84-2835-4FCD-A52F-DE0F1B98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636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137099"/>
            <a:ext cx="8640959" cy="1372953"/>
          </a:xfrm>
        </p:spPr>
        <p:txBody>
          <a:bodyPr anchor="t">
            <a:noAutofit/>
          </a:bodyPr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2636912"/>
            <a:ext cx="8640959" cy="1512168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1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2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457" y="548680"/>
            <a:ext cx="8617767" cy="11266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503" y="1790278"/>
            <a:ext cx="4246885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503" y="2430040"/>
            <a:ext cx="4246885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9" y="1790278"/>
            <a:ext cx="4248472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9" y="2430040"/>
            <a:ext cx="4248472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04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ags" Target="../tags/tag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 userDrawn="1">
            <p:custDataLst>
              <p:tags r:id="rId5"/>
            </p:custDataLst>
          </p:nvPr>
        </p:nvSpPr>
        <p:spPr>
          <a:xfrm>
            <a:off x="206245" y="293100"/>
            <a:ext cx="8716584" cy="6328792"/>
          </a:xfrm>
          <a:prstGeom prst="snip1Rect">
            <a:avLst/>
          </a:prstGeom>
          <a:solidFill>
            <a:srgbClr val="333F48"/>
          </a:solidFill>
          <a:ln>
            <a:solidFill>
              <a:srgbClr val="FFA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4000" dirty="0">
              <a:solidFill>
                <a:srgbClr val="FFA300"/>
              </a:solidFill>
              <a:latin typeface="+mj-lt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59" y="6208305"/>
            <a:ext cx="240976" cy="245315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>
          <a:xfrm>
            <a:off x="6876256" y="6165304"/>
            <a:ext cx="1872208" cy="372409"/>
            <a:chOff x="107504" y="-5898"/>
            <a:chExt cx="1872208" cy="338554"/>
          </a:xfrm>
        </p:grpSpPr>
        <p:sp>
          <p:nvSpPr>
            <p:cNvPr id="8" name="Textfeld 7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0" name="Textfeld 9"/>
            <p:cNvSpPr txBox="1"/>
            <p:nvPr userDrawn="1">
              <p:custDataLst>
                <p:tags r:id="rId7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1" name="Gerade Verbindung 10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6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"/>
            <a:ext cx="9180000" cy="690154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>
            <p:custDataLst>
              <p:tags r:id="rId12"/>
            </p:custDataLst>
          </p:nvPr>
        </p:nvSpPr>
        <p:spPr>
          <a:xfrm>
            <a:off x="7092280" y="-5898"/>
            <a:ext cx="173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Schule Informationstechnik</a:t>
            </a:r>
          </a:p>
          <a:p>
            <a:pPr algn="r"/>
            <a:r>
              <a:rPr lang="de-DE" sz="800" b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der</a:t>
            </a:r>
            <a:r>
              <a:rPr lang="de-DE" sz="800" b="0" baseline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Bundeswehr</a:t>
            </a:r>
            <a:endParaRPr lang="de-DE" sz="800" b="0" dirty="0">
              <a:solidFill>
                <a:srgbClr val="B2B2B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343" descr="Wappen-FüUstgSBw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961" y="44624"/>
            <a:ext cx="194527" cy="24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157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874242"/>
            <a:ext cx="86157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411760" y="6597352"/>
            <a:ext cx="432048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359821" y="-5898"/>
            <a:ext cx="1872208" cy="338554"/>
            <a:chOff x="107504" y="-5898"/>
            <a:chExt cx="1872208" cy="338554"/>
          </a:xfrm>
        </p:grpSpPr>
        <p:sp>
          <p:nvSpPr>
            <p:cNvPr id="10" name="Textfeld 9"/>
            <p:cNvSpPr txBox="1"/>
            <p:nvPr userDrawn="1">
              <p:custDataLst>
                <p:tags r:id="rId13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3" name="Textfeld 12"/>
            <p:cNvSpPr txBox="1"/>
            <p:nvPr userDrawn="1">
              <p:custDataLst>
                <p:tags r:id="rId14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4" name="Gerade Verbindung 13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7" y="37004"/>
            <a:ext cx="251687" cy="254614"/>
          </a:xfrm>
          <a:prstGeom prst="rect">
            <a:avLst/>
          </a:prstGeom>
          <a:effectLst>
            <a:outerShdw blurRad="50800" dir="2700000" algn="tl" rotWithShape="0">
              <a:schemeClr val="tx1">
                <a:alpha val="61000"/>
              </a:scheme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33F6C-E6E8-47D1-9EE7-2927353B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9824" y="6595289"/>
            <a:ext cx="20574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1B37-DF9C-4D6D-8088-88E6C310E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AnwProgBw</a:t>
            </a:r>
            <a:r>
              <a:rPr lang="de-DE" dirty="0"/>
              <a:t> - Java</a:t>
            </a:r>
            <a:br>
              <a:rPr lang="de-DE" dirty="0"/>
            </a:br>
            <a:r>
              <a:rPr lang="de-DE" dirty="0"/>
              <a:t>Einweisung in den Lehrgang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Oberfeldwebel Adrian Weidig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Ausbilder Anwendungsprogrammierung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06.04.2021</a:t>
            </a:r>
          </a:p>
        </p:txBody>
      </p:sp>
    </p:spTree>
    <p:extLst>
      <p:ext uri="{BB962C8B-B14F-4D97-AF65-F5344CB8AC3E}">
        <p14:creationId xmlns:p14="http://schemas.microsoft.com/office/powerpoint/2010/main" val="32936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A84AC8-2DC8-4055-BF1D-B63015E7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Hörsaaldienst</a:t>
            </a:r>
            <a:endParaRPr lang="de-DE" dirty="0"/>
          </a:p>
          <a:p>
            <a:r>
              <a:rPr lang="de-DE" dirty="0"/>
              <a:t>Kennt Aufenthaltsort der </a:t>
            </a:r>
            <a:r>
              <a:rPr lang="de-DE" dirty="0" err="1"/>
              <a:t>LgTln</a:t>
            </a:r>
            <a:r>
              <a:rPr lang="de-DE" dirty="0"/>
              <a:t> (Vertiefungsstunden)</a:t>
            </a:r>
          </a:p>
          <a:p>
            <a:r>
              <a:rPr lang="de-DE" dirty="0"/>
              <a:t>Verantwortlich für Material / Sauberkeit im Lehrsaal</a:t>
            </a:r>
          </a:p>
          <a:p>
            <a:r>
              <a:rPr lang="de-DE" dirty="0"/>
              <a:t>Verantwortlich für das einhalten der Pausenzeiten</a:t>
            </a:r>
          </a:p>
          <a:p>
            <a:r>
              <a:rPr lang="de-DE" dirty="0"/>
              <a:t>Kontrolliert 2x täglich Postfach (</a:t>
            </a:r>
            <a:r>
              <a:rPr lang="de-DE" dirty="0" err="1"/>
              <a:t>Geb</a:t>
            </a:r>
            <a:r>
              <a:rPr lang="de-DE" dirty="0"/>
              <a:t> 6, 1. Stock)</a:t>
            </a:r>
          </a:p>
          <a:p>
            <a:endParaRPr lang="de-DE" dirty="0"/>
          </a:p>
          <a:p>
            <a:r>
              <a:rPr lang="de-DE" dirty="0"/>
              <a:t>Weitere Punkte / Details im Hörsaalordner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AD25A8-97A8-4C4D-AF54-86B37AF84D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C3D77-3644-48DC-ACA1-2D7F304BE4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30E08C1-619F-4416-9511-4A932C73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Lehrgang</a:t>
            </a:r>
          </a:p>
        </p:txBody>
      </p:sp>
    </p:spTree>
    <p:extLst>
      <p:ext uri="{BB962C8B-B14F-4D97-AF65-F5344CB8AC3E}">
        <p14:creationId xmlns:p14="http://schemas.microsoft.com/office/powerpoint/2010/main" val="101479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D24AC1-8C67-4292-8B8B-A0526D21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Warum Java</a:t>
            </a:r>
            <a:r>
              <a:rPr lang="de-DE" dirty="0" smtClean="0"/>
              <a:t>?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O</a:t>
            </a:r>
            <a:r>
              <a:rPr lang="de-DE" dirty="0" smtClean="0"/>
              <a:t>bjektorientiert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E</a:t>
            </a:r>
            <a:r>
              <a:rPr lang="de-DE" dirty="0" smtClean="0"/>
              <a:t>infach </a:t>
            </a:r>
            <a:r>
              <a:rPr lang="de-DE" dirty="0"/>
              <a:t>(keine Pointer [C++], </a:t>
            </a:r>
            <a:r>
              <a:rPr lang="de-DE" dirty="0" err="1"/>
              <a:t>Garbage</a:t>
            </a:r>
            <a:r>
              <a:rPr lang="de-DE" dirty="0"/>
              <a:t> Collection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</a:t>
            </a:r>
            <a:r>
              <a:rPr lang="de-DE" dirty="0" smtClean="0"/>
              <a:t>lattformunabhängig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V</a:t>
            </a:r>
            <a:r>
              <a:rPr lang="de-DE" dirty="0" smtClean="0"/>
              <a:t>erteilt </a:t>
            </a:r>
            <a:r>
              <a:rPr lang="de-DE" dirty="0"/>
              <a:t>/ </a:t>
            </a:r>
            <a:r>
              <a:rPr lang="de-DE" dirty="0" smtClean="0"/>
              <a:t>netzwerkfähig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</a:t>
            </a:r>
            <a:r>
              <a:rPr lang="de-DE" dirty="0" smtClean="0"/>
              <a:t>icher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B5C9C-7992-4646-ABEA-209E5370F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A10D88-AE9D-4086-AB0A-07DEFD10CE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E8E713B-0071-4AEC-AB56-150389F0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</p:spTree>
    <p:extLst>
      <p:ext uri="{BB962C8B-B14F-4D97-AF65-F5344CB8AC3E}">
        <p14:creationId xmlns:p14="http://schemas.microsoft.com/office/powerpoint/2010/main" val="97481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e 107">
            <a:extLst>
              <a:ext uri="{FF2B5EF4-FFF2-40B4-BE49-F238E27FC236}">
                <a16:creationId xmlns:a16="http://schemas.microsoft.com/office/drawing/2014/main" id="{4B961E1F-4673-405B-9AED-0D0E45BB4FF5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3196521"/>
            <a:ext cx="8545513" cy="462670"/>
            <a:chOff x="282575" y="3455569"/>
            <a:chExt cx="8545642" cy="462670"/>
          </a:xfrm>
          <a:solidFill>
            <a:schemeClr val="tx1">
              <a:lumMod val="65000"/>
            </a:schemeClr>
          </a:solidFill>
        </p:grpSpPr>
        <p:sp>
          <p:nvSpPr>
            <p:cNvPr id="36" name="Pentagon 104">
              <a:extLst>
                <a:ext uri="{FF2B5EF4-FFF2-40B4-BE49-F238E27FC236}">
                  <a16:creationId xmlns:a16="http://schemas.microsoft.com/office/drawing/2014/main" id="{F6552D00-1CEB-414D-B6E4-656741B22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870" y="3461036"/>
              <a:ext cx="1457347" cy="457200"/>
            </a:xfrm>
            <a:prstGeom prst="homePlate">
              <a:avLst>
                <a:gd name="adj" fmla="val 40317"/>
              </a:avLst>
            </a:prstGeom>
            <a:grpFill/>
            <a:ln w="19050">
              <a:solidFill>
                <a:schemeClr val="tx1">
                  <a:lumMod val="6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indent="-342900">
                <a:buFont typeface="Calibri" pitchFamily="-111" charset="0"/>
                <a:buAutoNum type="arabicPeriod"/>
                <a:defRPr/>
              </a:pPr>
              <a:endParaRPr lang="en-US" noProof="1">
                <a:latin typeface="Calibri" pitchFamily="-111" charset="0"/>
              </a:endParaRPr>
            </a:p>
          </p:txBody>
        </p:sp>
        <p:grpSp>
          <p:nvGrpSpPr>
            <p:cNvPr id="37" name="Gruppe 62">
              <a:extLst>
                <a:ext uri="{FF2B5EF4-FFF2-40B4-BE49-F238E27FC236}">
                  <a16:creationId xmlns:a16="http://schemas.microsoft.com/office/drawing/2014/main" id="{A7AF8A03-5B78-4FBC-9331-0A62D1F14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575" y="3461036"/>
              <a:ext cx="7080358" cy="457203"/>
              <a:chOff x="282575" y="3462341"/>
              <a:chExt cx="7080358" cy="457203"/>
            </a:xfrm>
            <a:grpFill/>
          </p:grpSpPr>
          <p:grpSp>
            <p:nvGrpSpPr>
              <p:cNvPr id="39" name="Gruppe 75">
                <a:extLst>
                  <a:ext uri="{FF2B5EF4-FFF2-40B4-BE49-F238E27FC236}">
                    <a16:creationId xmlns:a16="http://schemas.microsoft.com/office/drawing/2014/main" id="{F5A857D5-779D-4DB7-993F-C2D2CC7CC9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575" y="3462341"/>
                <a:ext cx="7080358" cy="457203"/>
                <a:chOff x="272143" y="2949958"/>
                <a:chExt cx="8556184" cy="457924"/>
              </a:xfrm>
              <a:grpFill/>
            </p:grpSpPr>
            <p:sp>
              <p:nvSpPr>
                <p:cNvPr id="45" name="Rectangle 445">
                  <a:extLst>
                    <a:ext uri="{FF2B5EF4-FFF2-40B4-BE49-F238E27FC236}">
                      <a16:creationId xmlns:a16="http://schemas.microsoft.com/office/drawing/2014/main" id="{5A067C0E-D1D9-4562-B5B2-6ACF53D2D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4890" y="2949958"/>
                  <a:ext cx="1707400" cy="457921"/>
                </a:xfrm>
                <a:prstGeom prst="rect">
                  <a:avLst/>
                </a:prstGeom>
                <a:grpFill/>
                <a:ln w="19050">
                  <a:solidFill>
                    <a:schemeClr val="tx1">
                      <a:lumMod val="65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>
                    <a:defRPr/>
                  </a:pPr>
                  <a:endParaRPr lang="en-US" noProof="1">
                    <a:latin typeface="Calibri" pitchFamily="-111" charset="0"/>
                  </a:endParaRPr>
                </a:p>
              </p:txBody>
            </p:sp>
            <p:sp>
              <p:nvSpPr>
                <p:cNvPr id="46" name="Rectangle 446">
                  <a:extLst>
                    <a:ext uri="{FF2B5EF4-FFF2-40B4-BE49-F238E27FC236}">
                      <a16:creationId xmlns:a16="http://schemas.microsoft.com/office/drawing/2014/main" id="{956F54BE-C945-42F5-A1C2-C5F0B3990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4616" y="2949961"/>
                  <a:ext cx="1709319" cy="457921"/>
                </a:xfrm>
                <a:prstGeom prst="rect">
                  <a:avLst/>
                </a:prstGeom>
                <a:grpFill/>
                <a:ln w="19050">
                  <a:solidFill>
                    <a:schemeClr val="tx1">
                      <a:lumMod val="65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>
                    <a:defRPr/>
                  </a:pPr>
                  <a:endParaRPr lang="en-US" noProof="1">
                    <a:latin typeface="Calibri" pitchFamily="-111" charset="0"/>
                  </a:endParaRPr>
                </a:p>
              </p:txBody>
            </p:sp>
            <p:sp>
              <p:nvSpPr>
                <p:cNvPr id="47" name="Rectangle 447">
                  <a:extLst>
                    <a:ext uri="{FF2B5EF4-FFF2-40B4-BE49-F238E27FC236}">
                      <a16:creationId xmlns:a16="http://schemas.microsoft.com/office/drawing/2014/main" id="{C4DB6FA1-579A-4018-B98B-8C476D070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5853" y="2949958"/>
                  <a:ext cx="1709319" cy="457921"/>
                </a:xfrm>
                <a:prstGeom prst="rect">
                  <a:avLst/>
                </a:prstGeom>
                <a:grpFill/>
                <a:ln w="19050">
                  <a:solidFill>
                    <a:schemeClr val="tx1">
                      <a:lumMod val="65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>
                    <a:defRPr/>
                  </a:pPr>
                  <a:endParaRPr lang="en-US" noProof="1">
                    <a:latin typeface="Calibri" pitchFamily="-111" charset="0"/>
                  </a:endParaRPr>
                </a:p>
              </p:txBody>
            </p:sp>
            <p:sp>
              <p:nvSpPr>
                <p:cNvPr id="48" name="Rectangle 448">
                  <a:extLst>
                    <a:ext uri="{FF2B5EF4-FFF2-40B4-BE49-F238E27FC236}">
                      <a16:creationId xmlns:a16="http://schemas.microsoft.com/office/drawing/2014/main" id="{B75138C9-0C27-4D19-B86C-D0B32F0FAE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19009" y="2949958"/>
                  <a:ext cx="1709318" cy="457921"/>
                </a:xfrm>
                <a:prstGeom prst="rect">
                  <a:avLst/>
                </a:prstGeom>
                <a:grpFill/>
                <a:ln w="19050">
                  <a:solidFill>
                    <a:schemeClr val="tx1">
                      <a:lumMod val="65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>
                    <a:defRPr/>
                  </a:pPr>
                  <a:endParaRPr lang="en-US" noProof="1">
                    <a:latin typeface="Calibri" pitchFamily="-111" charset="0"/>
                  </a:endParaRPr>
                </a:p>
              </p:txBody>
            </p:sp>
            <p:sp>
              <p:nvSpPr>
                <p:cNvPr id="49" name="Rectangle 445">
                  <a:extLst>
                    <a:ext uri="{FF2B5EF4-FFF2-40B4-BE49-F238E27FC236}">
                      <a16:creationId xmlns:a16="http://schemas.microsoft.com/office/drawing/2014/main" id="{43A462FA-4F26-44FA-B624-E0F0DB726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143" y="2949958"/>
                  <a:ext cx="1707400" cy="457921"/>
                </a:xfrm>
                <a:prstGeom prst="rect">
                  <a:avLst/>
                </a:prstGeom>
                <a:grpFill/>
                <a:ln w="19050">
                  <a:solidFill>
                    <a:schemeClr val="tx1">
                      <a:lumMod val="65000"/>
                    </a:schemeClr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indent="-342900">
                    <a:defRPr/>
                  </a:pPr>
                  <a:endParaRPr lang="en-US" noProof="1">
                    <a:latin typeface="Calibri" pitchFamily="-111" charset="0"/>
                  </a:endParaRPr>
                </a:p>
              </p:txBody>
            </p:sp>
          </p:grpSp>
          <p:sp>
            <p:nvSpPr>
              <p:cNvPr id="40" name="Rectangle 445">
                <a:extLst>
                  <a:ext uri="{FF2B5EF4-FFF2-40B4-BE49-F238E27FC236}">
                    <a16:creationId xmlns:a16="http://schemas.microsoft.com/office/drawing/2014/main" id="{86FB2842-14D2-4A2F-A828-4ADDA0AA9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867" y="3462341"/>
                <a:ext cx="692655" cy="300038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>
                  <a:defRPr/>
                </a:pPr>
                <a:r>
                  <a:rPr lang="en-US" b="1" noProof="1">
                    <a:solidFill>
                      <a:schemeClr val="bg1"/>
                    </a:solidFill>
                    <a:latin typeface="+mj-lt"/>
                  </a:rPr>
                  <a:t>1995</a:t>
                </a:r>
              </a:p>
            </p:txBody>
          </p:sp>
          <p:sp>
            <p:nvSpPr>
              <p:cNvPr id="41" name="Rectangle 446">
                <a:extLst>
                  <a:ext uri="{FF2B5EF4-FFF2-40B4-BE49-F238E27FC236}">
                    <a16:creationId xmlns:a16="http://schemas.microsoft.com/office/drawing/2014/main" id="{6A7D9368-64ED-4E9D-932E-23F82A6AD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761" y="3611526"/>
                <a:ext cx="707242" cy="300038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>
                  <a:defRPr/>
                </a:pPr>
                <a:r>
                  <a:rPr lang="en-US" b="1" noProof="1">
                    <a:solidFill>
                      <a:schemeClr val="bg1"/>
                    </a:solidFill>
                    <a:latin typeface="+mj-lt"/>
                  </a:rPr>
                  <a:t>1996</a:t>
                </a:r>
              </a:p>
            </p:txBody>
          </p:sp>
          <p:sp>
            <p:nvSpPr>
              <p:cNvPr id="42" name="Rectangle 447">
                <a:extLst>
                  <a:ext uri="{FF2B5EF4-FFF2-40B4-BE49-F238E27FC236}">
                    <a16:creationId xmlns:a16="http://schemas.microsoft.com/office/drawing/2014/main" id="{E81AC14D-1C3E-40F1-9910-83403E3B0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665" y="3469486"/>
                <a:ext cx="707242" cy="300038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>
                  <a:defRPr/>
                </a:pPr>
                <a:r>
                  <a:rPr lang="en-US" b="1" noProof="1">
                    <a:solidFill>
                      <a:schemeClr val="bg1"/>
                    </a:solidFill>
                    <a:latin typeface="+mj-lt"/>
                  </a:rPr>
                  <a:t>1998</a:t>
                </a:r>
              </a:p>
            </p:txBody>
          </p:sp>
          <p:sp>
            <p:nvSpPr>
              <p:cNvPr id="43" name="Rectangle 448">
                <a:extLst>
                  <a:ext uri="{FF2B5EF4-FFF2-40B4-BE49-F238E27FC236}">
                    <a16:creationId xmlns:a16="http://schemas.microsoft.com/office/drawing/2014/main" id="{479C6E84-054E-459A-B2F3-7E69AA4DB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178" y="3611526"/>
                <a:ext cx="707242" cy="300038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>
                  <a:defRPr/>
                </a:pPr>
                <a:r>
                  <a:rPr lang="en-US" b="1" noProof="1">
                    <a:solidFill>
                      <a:schemeClr val="bg1"/>
                    </a:solidFill>
                    <a:latin typeface="+mj-lt"/>
                  </a:rPr>
                  <a:t>2004</a:t>
                </a:r>
              </a:p>
            </p:txBody>
          </p:sp>
          <p:sp>
            <p:nvSpPr>
              <p:cNvPr id="44" name="Rectangle 445">
                <a:extLst>
                  <a:ext uri="{FF2B5EF4-FFF2-40B4-BE49-F238E27FC236}">
                    <a16:creationId xmlns:a16="http://schemas.microsoft.com/office/drawing/2014/main" id="{10F5060E-1374-4193-B183-67959B9B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970" y="3611526"/>
                <a:ext cx="755661" cy="300038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indent="-342900">
                  <a:defRPr/>
                </a:pPr>
                <a:r>
                  <a:rPr lang="en-US" b="1" noProof="1">
                    <a:solidFill>
                      <a:schemeClr val="bg1"/>
                    </a:solidFill>
                    <a:latin typeface="+mj-lt"/>
                  </a:rPr>
                  <a:t>1991</a:t>
                </a:r>
              </a:p>
            </p:txBody>
          </p:sp>
        </p:grpSp>
        <p:sp>
          <p:nvSpPr>
            <p:cNvPr id="38" name="Rectangle 448">
              <a:extLst>
                <a:ext uri="{FF2B5EF4-FFF2-40B4-BE49-F238E27FC236}">
                  <a16:creationId xmlns:a16="http://schemas.microsoft.com/office/drawing/2014/main" id="{F1045C10-C654-419B-A10C-DD1516DCB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450" y="3455569"/>
              <a:ext cx="707242" cy="300037"/>
            </a:xfrm>
            <a:prstGeom prst="rect">
              <a:avLst/>
            </a:prstGeom>
            <a:grpFill/>
            <a:ln w="19050">
              <a:solidFill>
                <a:schemeClr val="tx1">
                  <a:lumMod val="6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indent="-342900">
                <a:defRPr/>
              </a:pPr>
              <a:r>
                <a:rPr lang="en-US" b="1" noProof="1">
                  <a:solidFill>
                    <a:schemeClr val="bg1"/>
                  </a:solidFill>
                  <a:latin typeface="+mj-lt"/>
                </a:rPr>
                <a:t>2014</a:t>
              </a:r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DBC95-AFD5-4403-BAA9-539A01F8D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0AE7D-A9CF-41B2-9A3C-51AEA6FADA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4C86DAB-DC13-44A8-BD48-D2AABC8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</p:txBody>
      </p:sp>
      <p:sp>
        <p:nvSpPr>
          <p:cNvPr id="50" name="Rektangel 82">
            <a:extLst>
              <a:ext uri="{FF2B5EF4-FFF2-40B4-BE49-F238E27FC236}">
                <a16:creationId xmlns:a16="http://schemas.microsoft.com/office/drawing/2014/main" id="{9A751D79-087A-487E-9484-E2DD810A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86" y="2411596"/>
            <a:ext cx="1673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  <a:defRPr/>
            </a:pP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  <a:t>Projekt “Green”</a:t>
            </a:r>
            <a:endParaRPr lang="en-US" b="0" noProof="1">
              <a:solidFill>
                <a:srgbClr val="080808"/>
              </a:solidFill>
              <a:latin typeface="+mj-lt"/>
              <a:cs typeface="Arial" charset="0"/>
            </a:endParaRPr>
          </a:p>
        </p:txBody>
      </p:sp>
      <p:sp>
        <p:nvSpPr>
          <p:cNvPr id="51" name="Nedadgående pil 90">
            <a:extLst>
              <a:ext uri="{FF2B5EF4-FFF2-40B4-BE49-F238E27FC236}">
                <a16:creationId xmlns:a16="http://schemas.microsoft.com/office/drawing/2014/main" id="{FC414AAA-B9B5-4828-9C06-44BB747C7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746375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2" name="Rektangel 91">
            <a:extLst>
              <a:ext uri="{FF2B5EF4-FFF2-40B4-BE49-F238E27FC236}">
                <a16:creationId xmlns:a16="http://schemas.microsoft.com/office/drawing/2014/main" id="{2D72EE58-25D9-4461-A7E4-33EA790EC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780" y="2411596"/>
            <a:ext cx="880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  <a:defRPr/>
            </a:pP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  <a:t>JDK 1.0</a:t>
            </a:r>
          </a:p>
        </p:txBody>
      </p:sp>
      <p:sp>
        <p:nvSpPr>
          <p:cNvPr id="53" name="Nedadgående pil 92">
            <a:extLst>
              <a:ext uri="{FF2B5EF4-FFF2-40B4-BE49-F238E27FC236}">
                <a16:creationId xmlns:a16="http://schemas.microsoft.com/office/drawing/2014/main" id="{8CC3C401-6FB4-4AC8-869A-D562C863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93" y="2746374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4" name="Rektangel 93">
            <a:extLst>
              <a:ext uri="{FF2B5EF4-FFF2-40B4-BE49-F238E27FC236}">
                <a16:creationId xmlns:a16="http://schemas.microsoft.com/office/drawing/2014/main" id="{CEAB4A02-E9BA-4A96-B3C3-27B73F254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607" y="2134597"/>
            <a:ext cx="1517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  <a:defRPr/>
            </a:pP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  <a:t>JDK 5.0 = Version 1.5</a:t>
            </a:r>
          </a:p>
        </p:txBody>
      </p:sp>
      <p:sp>
        <p:nvSpPr>
          <p:cNvPr id="55" name="Nedadgående pil 94">
            <a:extLst>
              <a:ext uri="{FF2B5EF4-FFF2-40B4-BE49-F238E27FC236}">
                <a16:creationId xmlns:a16="http://schemas.microsoft.com/office/drawing/2014/main" id="{FE6DC06E-2696-4847-8F3D-4FFD6CFB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813" y="2772972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6" name="Rektangel 95">
            <a:extLst>
              <a:ext uri="{FF2B5EF4-FFF2-40B4-BE49-F238E27FC236}">
                <a16:creationId xmlns:a16="http://schemas.microsoft.com/office/drawing/2014/main" id="{D0B24AE4-B751-4ADA-8DA6-E25AB4BE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175125"/>
            <a:ext cx="307711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  <a:defRPr/>
            </a:pP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  <a:t>Offizielle Vorstellung von Java</a:t>
            </a:r>
          </a:p>
          <a:p>
            <a:pPr algn="ctr" defTabSz="801688">
              <a:spcBef>
                <a:spcPct val="20000"/>
              </a:spcBef>
              <a:defRPr/>
            </a:pP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  <a:sym typeface="Wingdings" panose="05000000000000000000" pitchFamily="2" charset="2"/>
              </a:rPr>
              <a:t> Lizenzierung durch Netscape</a:t>
            </a:r>
            <a:endParaRPr lang="en-US" b="0" noProof="1">
              <a:solidFill>
                <a:srgbClr val="080808"/>
              </a:solidFill>
              <a:latin typeface="+mj-lt"/>
              <a:cs typeface="Arial" charset="0"/>
            </a:endParaRPr>
          </a:p>
        </p:txBody>
      </p:sp>
      <p:sp>
        <p:nvSpPr>
          <p:cNvPr id="57" name="Nedadgående pil 96">
            <a:extLst>
              <a:ext uri="{FF2B5EF4-FFF2-40B4-BE49-F238E27FC236}">
                <a16:creationId xmlns:a16="http://schemas.microsoft.com/office/drawing/2014/main" id="{8C0CBE80-C0A8-44F6-AD03-7217038CCFF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905763" y="3567113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58" name="Rektangel 98">
            <a:extLst>
              <a:ext uri="{FF2B5EF4-FFF2-40B4-BE49-F238E27FC236}">
                <a16:creationId xmlns:a16="http://schemas.microsoft.com/office/drawing/2014/main" id="{5169B33C-5332-47FA-B68B-EFCEE79E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782" y="4175125"/>
            <a:ext cx="17355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  <a:defRPr/>
            </a:pP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  <a:t>JDK 1.2</a:t>
            </a:r>
            <a:b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</a:b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  <a:t>(Java 2 Platform)</a:t>
            </a:r>
            <a:endParaRPr lang="en-US" b="0" noProof="1">
              <a:solidFill>
                <a:srgbClr val="080808"/>
              </a:solidFill>
              <a:latin typeface="+mj-lt"/>
              <a:cs typeface="Arial" charset="0"/>
            </a:endParaRPr>
          </a:p>
        </p:txBody>
      </p:sp>
      <p:sp>
        <p:nvSpPr>
          <p:cNvPr id="59" name="Nedadgående pil 99">
            <a:extLst>
              <a:ext uri="{FF2B5EF4-FFF2-40B4-BE49-F238E27FC236}">
                <a16:creationId xmlns:a16="http://schemas.microsoft.com/office/drawing/2014/main" id="{B9B67A01-9F5A-4EF0-BA8D-D7004C2F9EA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4318" y="3567112"/>
            <a:ext cx="249238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60" name="Rektangel 100">
            <a:extLst>
              <a:ext uri="{FF2B5EF4-FFF2-40B4-BE49-F238E27FC236}">
                <a16:creationId xmlns:a16="http://schemas.microsoft.com/office/drawing/2014/main" id="{5224EC44-6FBD-40BB-A188-9B485856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46" y="4175125"/>
            <a:ext cx="919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  <a:defRPr/>
            </a:pP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  <a:t>JDK 8.0</a:t>
            </a:r>
          </a:p>
        </p:txBody>
      </p:sp>
      <p:sp>
        <p:nvSpPr>
          <p:cNvPr id="61" name="Nedadgående pil 40">
            <a:extLst>
              <a:ext uri="{FF2B5EF4-FFF2-40B4-BE49-F238E27FC236}">
                <a16:creationId xmlns:a16="http://schemas.microsoft.com/office/drawing/2014/main" id="{EB8D6721-21D7-4E07-B3FC-1D8F70B2853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151960" y="3531672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gradFill rotWithShape="1">
            <a:gsLst>
              <a:gs pos="0">
                <a:srgbClr val="FB0036"/>
              </a:gs>
              <a:gs pos="100000">
                <a:srgbClr val="C00000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>
              <a:buFont typeface="Calibri" pitchFamily="-111" charset="0"/>
              <a:buAutoNum type="arabicPeriod"/>
              <a:defRPr/>
            </a:pPr>
            <a:endParaRPr lang="en-US" noProof="1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62" name="Rectangle 448">
            <a:extLst>
              <a:ext uri="{FF2B5EF4-FFF2-40B4-BE49-F238E27FC236}">
                <a16:creationId xmlns:a16="http://schemas.microsoft.com/office/drawing/2014/main" id="{DA6F8AB5-C30D-4886-AFDF-C0526539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981" y="3359151"/>
            <a:ext cx="707231" cy="300037"/>
          </a:xfrm>
          <a:prstGeom prst="rect">
            <a:avLst/>
          </a:prstGeom>
          <a:solidFill>
            <a:schemeClr val="tx1">
              <a:lumMod val="65000"/>
            </a:schemeClr>
          </a:solidFill>
          <a:ln w="19050">
            <a:solidFill>
              <a:schemeClr val="tx1">
                <a:lumMod val="6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indent="-342900">
              <a:defRPr/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2017</a:t>
            </a:r>
          </a:p>
        </p:txBody>
      </p:sp>
      <p:sp>
        <p:nvSpPr>
          <p:cNvPr id="63" name="Nedadgående pil 94">
            <a:extLst>
              <a:ext uri="{FF2B5EF4-FFF2-40B4-BE49-F238E27FC236}">
                <a16:creationId xmlns:a16="http://schemas.microsoft.com/office/drawing/2014/main" id="{9185045B-D911-45E3-9A43-1A77DB06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2746374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64" name="Rektangel 100">
            <a:extLst>
              <a:ext uri="{FF2B5EF4-FFF2-40B4-BE49-F238E27FC236}">
                <a16:creationId xmlns:a16="http://schemas.microsoft.com/office/drawing/2014/main" id="{23E7183F-0670-44DE-B729-EC9E998B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642" y="2411596"/>
            <a:ext cx="880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  <a:defRPr/>
            </a:pP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  <a:t>JDK 9.0</a:t>
            </a:r>
          </a:p>
        </p:txBody>
      </p:sp>
      <p:sp>
        <p:nvSpPr>
          <p:cNvPr id="66" name="Rectangle 448">
            <a:extLst>
              <a:ext uri="{FF2B5EF4-FFF2-40B4-BE49-F238E27FC236}">
                <a16:creationId xmlns:a16="http://schemas.microsoft.com/office/drawing/2014/main" id="{55D7CD0D-2CEE-4DF9-B372-0E8B05D8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824" y="3284984"/>
            <a:ext cx="707231" cy="300037"/>
          </a:xfrm>
          <a:prstGeom prst="rect">
            <a:avLst/>
          </a:prstGeom>
          <a:solidFill>
            <a:schemeClr val="tx1">
              <a:lumMod val="65000"/>
            </a:schemeClr>
          </a:solidFill>
          <a:ln w="19050">
            <a:solidFill>
              <a:schemeClr val="tx1">
                <a:lumMod val="6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indent="-342900">
              <a:defRPr/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2018</a:t>
            </a:r>
          </a:p>
        </p:txBody>
      </p:sp>
      <p:sp>
        <p:nvSpPr>
          <p:cNvPr id="67" name="Nedadgående pil 99">
            <a:extLst>
              <a:ext uri="{FF2B5EF4-FFF2-40B4-BE49-F238E27FC236}">
                <a16:creationId xmlns:a16="http://schemas.microsoft.com/office/drawing/2014/main" id="{1DF86395-1400-4C77-A56E-E54AEDC6A69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86633" y="3567112"/>
            <a:ext cx="249238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68" name="Rektangel 100">
            <a:extLst>
              <a:ext uri="{FF2B5EF4-FFF2-40B4-BE49-F238E27FC236}">
                <a16:creationId xmlns:a16="http://schemas.microsoft.com/office/drawing/2014/main" id="{B7EEC9BC-ED6A-403E-B98D-0812BCD36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8" y="4175125"/>
            <a:ext cx="880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  <a:defRPr/>
            </a:pP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  <a:t>JDK 10</a:t>
            </a:r>
          </a:p>
        </p:txBody>
      </p:sp>
      <p:sp>
        <p:nvSpPr>
          <p:cNvPr id="70" name="Nedadgående pil 94">
            <a:extLst>
              <a:ext uri="{FF2B5EF4-FFF2-40B4-BE49-F238E27FC236}">
                <a16:creationId xmlns:a16="http://schemas.microsoft.com/office/drawing/2014/main" id="{FB0BB1D6-30DC-4D07-90A3-F0666BF3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37" y="2741487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71" name="Rektangel 100">
            <a:extLst>
              <a:ext uri="{FF2B5EF4-FFF2-40B4-BE49-F238E27FC236}">
                <a16:creationId xmlns:a16="http://schemas.microsoft.com/office/drawing/2014/main" id="{A458D8D8-6147-4352-B616-86F74E8E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119" y="2195572"/>
            <a:ext cx="10343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Bef>
                <a:spcPct val="20000"/>
              </a:spcBef>
              <a:defRPr/>
            </a:pPr>
            <a:r>
              <a:rPr lang="en-US" noProof="1">
                <a:solidFill>
                  <a:srgbClr val="080808"/>
                </a:solidFill>
                <a:latin typeface="+mj-lt"/>
                <a:cs typeface="Arial" charset="0"/>
              </a:rPr>
              <a:t>JDK 11 …</a:t>
            </a:r>
          </a:p>
        </p:txBody>
      </p:sp>
    </p:spTree>
    <p:extLst>
      <p:ext uri="{BB962C8B-B14F-4D97-AF65-F5344CB8AC3E}">
        <p14:creationId xmlns:p14="http://schemas.microsoft.com/office/powerpoint/2010/main" val="61022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1C0F264-B947-4B4F-9FF0-B3A7A186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Eclipse</a:t>
            </a:r>
            <a:r>
              <a:rPr lang="de-DE" dirty="0"/>
              <a:t>:</a:t>
            </a:r>
          </a:p>
          <a:p>
            <a:r>
              <a:rPr lang="de-DE" dirty="0"/>
              <a:t>Syntax </a:t>
            </a:r>
            <a:r>
              <a:rPr lang="de-DE" dirty="0" err="1"/>
              <a:t>Highlighting</a:t>
            </a:r>
            <a:endParaRPr lang="de-DE" dirty="0"/>
          </a:p>
          <a:p>
            <a:r>
              <a:rPr lang="de-DE" dirty="0"/>
              <a:t>Auto Vervollständigung</a:t>
            </a:r>
          </a:p>
          <a:p>
            <a:r>
              <a:rPr lang="de-DE" dirty="0" err="1"/>
              <a:t>Git</a:t>
            </a:r>
            <a:r>
              <a:rPr lang="de-DE" dirty="0"/>
              <a:t> Einbindung</a:t>
            </a:r>
          </a:p>
          <a:p>
            <a:r>
              <a:rPr lang="de-DE" dirty="0"/>
              <a:t>Projekt-Übersichten</a:t>
            </a:r>
          </a:p>
          <a:p>
            <a:r>
              <a:rPr lang="de-DE" dirty="0"/>
              <a:t>Viele Plugins verfügbar</a:t>
            </a:r>
          </a:p>
          <a:p>
            <a:r>
              <a:rPr lang="de-DE" dirty="0"/>
              <a:t>Eigene Konsole + Debugger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JDK 8:</a:t>
            </a:r>
          </a:p>
          <a:p>
            <a:r>
              <a:rPr lang="de-DE" dirty="0"/>
              <a:t>Java Compiler, Debugger und VM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BAFA0E-3852-4B37-A308-CB58BB0A6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88AFAC-6E13-4A5F-B31C-95CE62599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8E108C3-C9EA-4664-8052-8947028B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die Entwicklungsumgebung</a:t>
            </a:r>
          </a:p>
        </p:txBody>
      </p:sp>
    </p:spTree>
    <p:extLst>
      <p:ext uri="{BB962C8B-B14F-4D97-AF65-F5344CB8AC3E}">
        <p14:creationId xmlns:p14="http://schemas.microsoft.com/office/powerpoint/2010/main" val="152837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C6F5EC-7CF3-4891-9D57-8C9800DAD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Korrektheit</a:t>
            </a:r>
          </a:p>
          <a:p>
            <a:endParaRPr lang="de-DE" dirty="0"/>
          </a:p>
          <a:p>
            <a:r>
              <a:rPr lang="de-DE" dirty="0"/>
              <a:t>Effizienz</a:t>
            </a:r>
          </a:p>
          <a:p>
            <a:endParaRPr lang="de-DE" dirty="0"/>
          </a:p>
          <a:p>
            <a:r>
              <a:rPr lang="de-DE" dirty="0"/>
              <a:t>Zuverlässigkeit / Robustheit</a:t>
            </a:r>
          </a:p>
          <a:p>
            <a:endParaRPr lang="de-DE" dirty="0"/>
          </a:p>
          <a:p>
            <a:r>
              <a:rPr lang="de-DE" dirty="0"/>
              <a:t>Wartbarkeit</a:t>
            </a:r>
          </a:p>
          <a:p>
            <a:endParaRPr lang="de-DE" dirty="0"/>
          </a:p>
          <a:p>
            <a:r>
              <a:rPr lang="de-DE" dirty="0"/>
              <a:t>Bedienbarkeit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E14FBE-A825-4ABD-A775-4705E93274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C7DDA-E57F-4251-823B-5EEC428EFC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2988765-7933-4A1B-AA7E-02BB8A39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 an Software</a:t>
            </a:r>
          </a:p>
        </p:txBody>
      </p:sp>
    </p:spTree>
    <p:extLst>
      <p:ext uri="{BB962C8B-B14F-4D97-AF65-F5344CB8AC3E}">
        <p14:creationId xmlns:p14="http://schemas.microsoft.com/office/powerpoint/2010/main" val="294777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4582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b="1">
                <a:solidFill>
                  <a:srgbClr val="FF0000"/>
                </a:solidFill>
                <a:latin typeface="Arial" charset="0"/>
              </a:defRPr>
            </a:lvl1pPr>
            <a:lvl2pPr marL="914400" indent="-457200">
              <a:defRPr b="1">
                <a:solidFill>
                  <a:srgbClr val="FF0000"/>
                </a:solidFill>
                <a:latin typeface="Arial" charset="0"/>
              </a:defRPr>
            </a:lvl2pPr>
            <a:lvl3pPr marL="1371600" indent="-457200">
              <a:defRPr b="1">
                <a:solidFill>
                  <a:srgbClr val="FF0000"/>
                </a:solidFill>
                <a:latin typeface="Arial" charset="0"/>
              </a:defRPr>
            </a:lvl3pPr>
            <a:lvl4pPr marL="1828800" indent="-457200">
              <a:defRPr b="1">
                <a:solidFill>
                  <a:srgbClr val="FF0000"/>
                </a:solidFill>
                <a:latin typeface="Arial" charset="0"/>
              </a:defRPr>
            </a:lvl4pPr>
            <a:lvl5pPr marL="2286000" indent="-457200">
              <a:defRPr b="1">
                <a:solidFill>
                  <a:srgbClr val="FF0000"/>
                </a:solidFill>
                <a:latin typeface="Arial" charset="0"/>
              </a:defRPr>
            </a:lvl5pPr>
            <a:lvl6pPr marL="2743200" indent="-4572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</a:defRPr>
            </a:lvl6pPr>
            <a:lvl7pPr marL="3200400" indent="-4572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</a:defRPr>
            </a:lvl7pPr>
            <a:lvl8pPr marL="3657600" indent="-4572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</a:defRPr>
            </a:lvl8pPr>
            <a:lvl9pPr marL="4114800" indent="-4572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2000">
                <a:solidFill>
                  <a:schemeClr val="tx1"/>
                </a:solidFill>
              </a:rPr>
              <a:t>Wie erlerne ich eine Programmiersprache?</a:t>
            </a:r>
          </a:p>
          <a:p>
            <a:pPr algn="l" eaLnBrk="1" hangingPunct="1"/>
            <a:endParaRPr lang="de-DE" altLang="de-DE" sz="2000">
              <a:solidFill>
                <a:schemeClr val="tx1"/>
              </a:solidFill>
            </a:endParaRPr>
          </a:p>
          <a:p>
            <a:pPr eaLnBrk="1" hangingPunct="1"/>
            <a:r>
              <a:rPr lang="de-DE" altLang="de-DE" sz="2000">
                <a:solidFill>
                  <a:schemeClr val="tx1"/>
                </a:solidFill>
              </a:rPr>
              <a:t>Dennis M. Ritchie*</a:t>
            </a:r>
            <a:r>
              <a:rPr lang="de-DE" altLang="de-DE" sz="2000" b="0">
                <a:solidFill>
                  <a:schemeClr val="tx1"/>
                </a:solidFill>
              </a:rPr>
              <a:t> :</a:t>
            </a:r>
          </a:p>
          <a:p>
            <a:pPr eaLnBrk="1" hangingPunct="1"/>
            <a:endParaRPr lang="de-DE" altLang="de-DE" sz="2000" b="0">
              <a:solidFill>
                <a:schemeClr val="tx1"/>
              </a:solidFill>
            </a:endParaRPr>
          </a:p>
          <a:p>
            <a:pPr eaLnBrk="1" hangingPunct="1"/>
            <a:r>
              <a:rPr lang="de-DE" altLang="de-DE" sz="2000" b="0" i="1">
                <a:solidFill>
                  <a:schemeClr val="tx1"/>
                </a:solidFill>
              </a:rPr>
              <a:t>»Eine neue Programmiersprache lernt man nur, wenn man in ihr</a:t>
            </a:r>
          </a:p>
          <a:p>
            <a:pPr eaLnBrk="1" hangingPunct="1"/>
            <a:r>
              <a:rPr lang="de-DE" altLang="de-DE" sz="2000" b="0" i="1">
                <a:solidFill>
                  <a:schemeClr val="tx1"/>
                </a:solidFill>
              </a:rPr>
              <a:t>Programme schreibt.«</a:t>
            </a:r>
            <a:r>
              <a:rPr lang="de-DE" altLang="de-DE" sz="2000" b="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de-DE" altLang="de-DE" sz="1200">
              <a:solidFill>
                <a:schemeClr val="tx1"/>
              </a:solidFill>
            </a:endParaRPr>
          </a:p>
          <a:p>
            <a:pPr eaLnBrk="1" hangingPunct="1"/>
            <a:r>
              <a:rPr lang="de-DE" altLang="de-DE" sz="3200">
                <a:solidFill>
                  <a:schemeClr val="tx1"/>
                </a:solidFill>
              </a:rPr>
              <a:t>ÜBEN und ANWENDEN!</a:t>
            </a:r>
          </a:p>
          <a:p>
            <a:pPr eaLnBrk="1" hangingPunct="1"/>
            <a:endParaRPr lang="de-DE" altLang="de-DE" sz="1200">
              <a:solidFill>
                <a:schemeClr val="tx1"/>
              </a:solidFill>
            </a:endParaRPr>
          </a:p>
          <a:p>
            <a:pPr eaLnBrk="1" hangingPunct="1"/>
            <a:endParaRPr lang="de-DE" altLang="de-DE" sz="1200">
              <a:solidFill>
                <a:schemeClr val="tx1"/>
              </a:solidFill>
            </a:endParaRPr>
          </a:p>
          <a:p>
            <a:pPr eaLnBrk="1" hangingPunct="1"/>
            <a:endParaRPr lang="de-DE" altLang="de-DE" sz="1200">
              <a:solidFill>
                <a:schemeClr val="tx1"/>
              </a:solidFill>
            </a:endParaRPr>
          </a:p>
          <a:p>
            <a:pPr eaLnBrk="1" hangingPunct="1"/>
            <a:r>
              <a:rPr lang="de-DE" altLang="de-DE" sz="1200">
                <a:solidFill>
                  <a:schemeClr val="tx1"/>
                </a:solidFill>
              </a:rPr>
              <a:t>* US-amerikan. Informatiker, Mitentwickler UNIX und C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990600"/>
            <a:ext cx="14716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542467"/>
      </p:ext>
    </p:extLst>
  </p:cSld>
  <p:clrMapOvr>
    <a:masterClrMapping/>
  </p:clrMapOvr>
  <p:transition>
    <p:cut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96807F-63C9-4673-BB5B-C9EEA2C8B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(String[]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// Ausgabe Hello World!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000" dirty="0"/>
              <a:t>Schritte zur Programmausführung: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Abspeichern in Datei: &lt;Klassenname&gt;.java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Kompilieren (Erzeugung des Bytecodes) mit:</a:t>
            </a:r>
            <a:br>
              <a:rPr lang="de-DE" sz="2000" dirty="0"/>
            </a:br>
            <a:r>
              <a:rPr lang="de-DE" sz="2000" dirty="0" err="1"/>
              <a:t>javac</a:t>
            </a:r>
            <a:r>
              <a:rPr lang="de-DE" sz="2000" dirty="0"/>
              <a:t> &lt;Klassenname&gt;.java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Ausführen (Aufruf des Programms) mit: </a:t>
            </a:r>
            <a:r>
              <a:rPr lang="de-DE" sz="2000" dirty="0" err="1"/>
              <a:t>java</a:t>
            </a:r>
            <a:r>
              <a:rPr lang="de-DE" sz="2000" dirty="0"/>
              <a:t> &lt;Klassenname&gt;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A67D44-769B-4D04-BE2F-12D68DA6A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7FB1E3-5BA7-4FA3-B1DC-F19BFBA64E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5ECEC4-3CAA-43D5-8880-F35A79EF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Java-Programm</a:t>
            </a:r>
          </a:p>
        </p:txBody>
      </p:sp>
    </p:spTree>
    <p:extLst>
      <p:ext uri="{BB962C8B-B14F-4D97-AF65-F5344CB8AC3E}">
        <p14:creationId xmlns:p14="http://schemas.microsoft.com/office/powerpoint/2010/main" val="377681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86C32A0D-8C6F-4603-8631-1D96D72B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zum Lehrgang</a:t>
            </a:r>
          </a:p>
          <a:p>
            <a:r>
              <a:rPr lang="de-DE" dirty="0"/>
              <a:t>Wichtige Termine</a:t>
            </a:r>
          </a:p>
          <a:p>
            <a:r>
              <a:rPr lang="de-DE" dirty="0"/>
              <a:t>Leistungsnachweise</a:t>
            </a:r>
          </a:p>
          <a:p>
            <a:r>
              <a:rPr lang="de-DE" dirty="0" smtClean="0"/>
              <a:t>Geschichte</a:t>
            </a:r>
            <a:endParaRPr lang="de-DE" dirty="0"/>
          </a:p>
          <a:p>
            <a:r>
              <a:rPr lang="de-DE" dirty="0"/>
              <a:t>Einführung in die Entwicklungsumgebung</a:t>
            </a:r>
          </a:p>
          <a:p>
            <a:r>
              <a:rPr lang="de-DE" dirty="0"/>
              <a:t>Anforderung an Software</a:t>
            </a:r>
          </a:p>
          <a:p>
            <a:r>
              <a:rPr lang="de-DE" dirty="0"/>
              <a:t>Erstes Java-Programm</a:t>
            </a:r>
          </a:p>
          <a:p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FD3AC384-DB86-41C4-B7C5-9949BD3888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F5A0ACE-358B-467A-9AFF-68C7DADE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47455"/>
            <a:ext cx="8615704" cy="114300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E98EB807-88D4-4086-A5ED-F95D1C995B7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80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9AFC92-71AE-44C9-93D1-882C384F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Zweck:</a:t>
            </a:r>
          </a:p>
          <a:p>
            <a:pPr marL="0" indent="0">
              <a:buNone/>
            </a:pPr>
            <a:r>
              <a:rPr lang="de-DE" dirty="0"/>
              <a:t>Der </a:t>
            </a:r>
            <a:r>
              <a:rPr lang="de-DE" dirty="0" err="1"/>
              <a:t>LTn</a:t>
            </a:r>
            <a:r>
              <a:rPr lang="de-DE" dirty="0"/>
              <a:t> soll notwendige Programmierkenntnisse für den Dienstposten erlangen.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Ziel:</a:t>
            </a:r>
          </a:p>
          <a:p>
            <a:pPr marL="0" indent="0">
              <a:buNone/>
            </a:pPr>
            <a:r>
              <a:rPr lang="de-DE" dirty="0"/>
              <a:t>Der </a:t>
            </a:r>
            <a:r>
              <a:rPr lang="de-DE" dirty="0" err="1"/>
              <a:t>LTn</a:t>
            </a:r>
            <a:r>
              <a:rPr lang="de-DE" dirty="0"/>
              <a:t> soll selbstständig umfangreiche Programmierprojekte in Java programmieren, planen, testen und dokumentieren können.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4AF68-D036-457E-A924-4F298ED07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D3CD5A-EE37-469B-B6D8-0B77A134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48680"/>
            <a:ext cx="8615704" cy="1143000"/>
          </a:xfrm>
        </p:spPr>
        <p:txBody>
          <a:bodyPr/>
          <a:lstStyle/>
          <a:p>
            <a:r>
              <a:rPr lang="de-DE" dirty="0"/>
              <a:t>Informationen zum Lehrgang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532F4-8D0A-4B22-B111-498F726830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56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9AFC92-71AE-44C9-93D1-882C384F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Schwerpunkte:</a:t>
            </a:r>
          </a:p>
          <a:p>
            <a:pPr>
              <a:lnSpc>
                <a:spcPct val="150000"/>
              </a:lnSpc>
            </a:pPr>
            <a:r>
              <a:rPr lang="de-DE" dirty="0"/>
              <a:t>algorithmisches </a:t>
            </a:r>
            <a:r>
              <a:rPr lang="de-DE" dirty="0" smtClean="0"/>
              <a:t>Denken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objektorientierte </a:t>
            </a:r>
            <a:r>
              <a:rPr lang="de-DE" dirty="0" smtClean="0"/>
              <a:t>Programmierung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Selbstständigkeit (Erschließen von Informationen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Teamfähigkeit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Viel Übung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0A8AB3E-18BB-4F1E-96E5-CA896EB2C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532F4-8D0A-4B22-B111-498F726830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D3CD5A-EE37-469B-B6D8-0B77A13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Informationen zum Lehrgang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30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D3CD5A-EE37-469B-B6D8-0B77A13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Informationen zum Lehrgang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9AFC92-71AE-44C9-93D1-882C384F91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Unterrichtsfächer:</a:t>
            </a:r>
          </a:p>
          <a:p>
            <a:r>
              <a:rPr lang="de-DE" sz="1800" dirty="0"/>
              <a:t>Einführung in die Programmierung</a:t>
            </a:r>
          </a:p>
          <a:p>
            <a:r>
              <a:rPr lang="de-DE" sz="1800" dirty="0"/>
              <a:t>Grundlagen der Programmierung</a:t>
            </a:r>
          </a:p>
          <a:p>
            <a:r>
              <a:rPr lang="de-DE" sz="1800" dirty="0"/>
              <a:t>OOP</a:t>
            </a:r>
          </a:p>
          <a:p>
            <a:r>
              <a:rPr lang="de-DE" sz="1800" dirty="0"/>
              <a:t>Dynamische Datenstrukturen</a:t>
            </a:r>
          </a:p>
          <a:p>
            <a:r>
              <a:rPr lang="de-DE" sz="1800" dirty="0" err="1"/>
              <a:t>Generics</a:t>
            </a:r>
            <a:endParaRPr lang="de-DE" sz="1800" dirty="0"/>
          </a:p>
          <a:p>
            <a:r>
              <a:rPr lang="de-DE" sz="1800" dirty="0"/>
              <a:t>Collections</a:t>
            </a:r>
          </a:p>
          <a:p>
            <a:r>
              <a:rPr lang="de-DE" sz="1800" dirty="0"/>
              <a:t>Ausnahmen</a:t>
            </a:r>
          </a:p>
          <a:p>
            <a:r>
              <a:rPr lang="de-DE" sz="1800" dirty="0"/>
              <a:t>Dateiverarbeitung / Streams</a:t>
            </a:r>
          </a:p>
          <a:p>
            <a:r>
              <a:rPr lang="de-DE" sz="1800" dirty="0"/>
              <a:t>Nebenläufige Programmierung</a:t>
            </a:r>
          </a:p>
          <a:p>
            <a:r>
              <a:rPr lang="de-DE" sz="1800" dirty="0"/>
              <a:t>MVC / </a:t>
            </a:r>
            <a:r>
              <a:rPr lang="de-DE" sz="1800" dirty="0" err="1"/>
              <a:t>PropertyChange</a:t>
            </a:r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E622-D267-4705-9434-64BDE4D6CB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DE" sz="3200" dirty="0"/>
          </a:p>
          <a:p>
            <a:r>
              <a:rPr lang="de-DE" sz="1800" dirty="0"/>
              <a:t>GUI</a:t>
            </a:r>
          </a:p>
          <a:p>
            <a:r>
              <a:rPr lang="de-DE" sz="1800" dirty="0"/>
              <a:t>Programmierung im Netzwerk</a:t>
            </a:r>
          </a:p>
          <a:p>
            <a:r>
              <a:rPr lang="de-DE" sz="1800" dirty="0"/>
              <a:t>Datenbankzugriffe</a:t>
            </a:r>
          </a:p>
          <a:p>
            <a:endParaRPr lang="de-DE" sz="1800" dirty="0"/>
          </a:p>
          <a:p>
            <a:endParaRPr lang="de-DE" sz="1800" dirty="0"/>
          </a:p>
          <a:p>
            <a:pPr algn="ctr"/>
            <a:r>
              <a:rPr lang="de-DE" sz="1800" b="1" dirty="0"/>
              <a:t>Sport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4899B9-294A-4CA6-B815-A3533A2FF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532F4-8D0A-4B22-B111-498F726830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1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7993A7D-60EE-404B-A3FF-BCCAD212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Leistungsnachweise:</a:t>
            </a:r>
          </a:p>
          <a:p>
            <a:r>
              <a:rPr lang="de-DE" dirty="0" smtClean="0"/>
              <a:t>Montag,</a:t>
            </a:r>
            <a:r>
              <a:rPr lang="de-DE" dirty="0"/>
              <a:t>	</a:t>
            </a:r>
            <a:r>
              <a:rPr lang="de-DE" dirty="0" smtClean="0"/>
              <a:t>10.05.2021</a:t>
            </a:r>
            <a:r>
              <a:rPr lang="de-DE" dirty="0"/>
              <a:t>: 	schriftl. Leistungsnachweis</a:t>
            </a:r>
          </a:p>
          <a:p>
            <a:r>
              <a:rPr lang="de-DE" dirty="0"/>
              <a:t>Mo - Fr,	14.06.2021 </a:t>
            </a:r>
            <a:r>
              <a:rPr lang="de-DE" dirty="0" smtClean="0"/>
              <a:t>– </a:t>
            </a:r>
            <a:r>
              <a:rPr lang="de-DE" dirty="0"/>
              <a:t>18.06.2021:	Projektarbeit 1</a:t>
            </a:r>
          </a:p>
          <a:p>
            <a:r>
              <a:rPr lang="de-DE" dirty="0"/>
              <a:t>7 Tage,	05.07.2021 – 13.07.2021:	Projektarbeit </a:t>
            </a:r>
            <a:r>
              <a:rPr lang="de-DE" dirty="0" smtClean="0"/>
              <a:t>2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Freitag, 09.07.2021: Abgabe des fertigen und kommentierten Codes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Montag, 12.07.2021 – 13.07.2021: Vorbereitung und Präsentation  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9B2695-2C9D-412D-924A-71697D17F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E1B47E-4A0E-4F42-9903-3741EEA681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C0F00C3-30DE-4CA5-BDDA-ED61CCF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Termine</a:t>
            </a:r>
          </a:p>
        </p:txBody>
      </p:sp>
    </p:spTree>
    <p:extLst>
      <p:ext uri="{BB962C8B-B14F-4D97-AF65-F5344CB8AC3E}">
        <p14:creationId xmlns:p14="http://schemas.microsoft.com/office/powerpoint/2010/main" val="353965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7993A7D-60EE-404B-A3FF-BCCAD212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Familienheimfahrt / Urlaub:</a:t>
            </a:r>
          </a:p>
          <a:p>
            <a:r>
              <a:rPr lang="de-DE" sz="2800" dirty="0" smtClean="0"/>
              <a:t>Freitag, 14.05.2021: Familienheimfahrt </a:t>
            </a:r>
            <a:r>
              <a:rPr lang="de-DE" sz="2800" dirty="0"/>
              <a:t>/ EU</a:t>
            </a:r>
          </a:p>
          <a:p>
            <a:r>
              <a:rPr lang="de-DE" sz="2800" dirty="0" smtClean="0"/>
              <a:t>Freitag, 04.06.2021: EU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Feiertage</a:t>
            </a:r>
            <a:r>
              <a:rPr lang="de-DE" sz="2800" dirty="0"/>
              <a:t>:</a:t>
            </a:r>
          </a:p>
          <a:p>
            <a:r>
              <a:rPr lang="de-DE" sz="2800" dirty="0"/>
              <a:t>13.05.2021 – Christi Himmelfahrt</a:t>
            </a:r>
          </a:p>
          <a:p>
            <a:r>
              <a:rPr lang="de-DE" sz="2800" dirty="0"/>
              <a:t>24.05.2021 – Pfingstmontag</a:t>
            </a:r>
          </a:p>
          <a:p>
            <a:r>
              <a:rPr lang="de-DE" sz="2800" dirty="0"/>
              <a:t>03.06.2021 – Fronleichnam</a:t>
            </a:r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9B2695-2C9D-412D-924A-71697D17F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E1B47E-4A0E-4F42-9903-3741EEA681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C0F00C3-30DE-4CA5-BDDA-ED61CCF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Termine</a:t>
            </a:r>
          </a:p>
        </p:txBody>
      </p:sp>
    </p:spTree>
    <p:extLst>
      <p:ext uri="{BB962C8B-B14F-4D97-AF65-F5344CB8AC3E}">
        <p14:creationId xmlns:p14="http://schemas.microsoft.com/office/powerpoint/2010/main" val="24942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12AA9C-D77E-4EF4-9EC6-6CF7D41F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Grundlagen JAVA Programmierung </a:t>
            </a:r>
            <a:r>
              <a:rPr lang="de-DE" sz="1600" dirty="0"/>
              <a:t>(120 min)</a:t>
            </a:r>
            <a:endParaRPr lang="de-DE" sz="2000" dirty="0"/>
          </a:p>
          <a:p>
            <a:pPr marL="0" indent="0">
              <a:buNone/>
            </a:pPr>
            <a:r>
              <a:rPr lang="de-DE" sz="1600" dirty="0"/>
              <a:t>	(Hilfsmittel: 5 Din A4 Seiten + Vorhandene Java Dateien) </a:t>
            </a:r>
          </a:p>
          <a:p>
            <a:pPr marL="0" indent="0" algn="ctr">
              <a:buNone/>
            </a:pPr>
            <a:r>
              <a:rPr lang="de-DE" sz="1600" dirty="0">
                <a:solidFill>
                  <a:srgbClr val="FF0000"/>
                </a:solidFill>
              </a:rPr>
              <a:t>(</a:t>
            </a:r>
            <a:r>
              <a:rPr lang="de-DE" sz="1600">
                <a:solidFill>
                  <a:srgbClr val="FF0000"/>
                </a:solidFill>
              </a:rPr>
              <a:t>Nicht </a:t>
            </a:r>
            <a:r>
              <a:rPr lang="de-DE" sz="1600" smtClean="0">
                <a:solidFill>
                  <a:srgbClr val="FF0000"/>
                </a:solidFill>
              </a:rPr>
              <a:t>bestanden </a:t>
            </a:r>
            <a:r>
              <a:rPr lang="de-DE" sz="16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600" dirty="0">
                <a:solidFill>
                  <a:srgbClr val="FF0000"/>
                </a:solidFill>
              </a:rPr>
              <a:t> Ablösung)</a:t>
            </a:r>
          </a:p>
          <a:p>
            <a:r>
              <a:rPr lang="de-DE" sz="2800" dirty="0"/>
              <a:t>Grundlagen objektorientierter Programmierung</a:t>
            </a:r>
          </a:p>
          <a:p>
            <a:pPr marL="0" indent="0">
              <a:buNone/>
            </a:pPr>
            <a:r>
              <a:rPr lang="de-DE" sz="1600" dirty="0"/>
              <a:t>	(Programmierprojekt Mo – Do, Präsentation am Fr)</a:t>
            </a:r>
          </a:p>
          <a:p>
            <a:r>
              <a:rPr lang="de-DE" sz="2800" dirty="0"/>
              <a:t>Programmierung grafischer Oberflächen</a:t>
            </a:r>
          </a:p>
          <a:p>
            <a:pPr marL="0" indent="0">
              <a:buNone/>
            </a:pPr>
            <a:r>
              <a:rPr lang="de-DE" sz="1600" dirty="0"/>
              <a:t>	(Programmierprojekt 7 Tage, Präsentation am Fr)</a:t>
            </a:r>
          </a:p>
          <a:p>
            <a:r>
              <a:rPr lang="de-DE" sz="2000" dirty="0"/>
              <a:t>Durchschnitt der drei Prüfungen ergibt die Lehrgangsnote</a:t>
            </a:r>
          </a:p>
          <a:p>
            <a:r>
              <a:rPr lang="de-DE" sz="2000" dirty="0"/>
              <a:t>Alle Prüfungen müssen mit &lt;4,5 bestanden werden zum Erwerb der ATN.</a:t>
            </a:r>
          </a:p>
          <a:p>
            <a:endParaRPr lang="de-DE" sz="2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4E64EE-9221-490E-9234-5F5254DC8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3D88E1-6B24-467D-A07A-2FBCE44C0F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15829C-3D39-4137-95AD-2BB8D020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Leistungsnachweise</a:t>
            </a:r>
          </a:p>
        </p:txBody>
      </p:sp>
    </p:spTree>
    <p:extLst>
      <p:ext uri="{BB962C8B-B14F-4D97-AF65-F5344CB8AC3E}">
        <p14:creationId xmlns:p14="http://schemas.microsoft.com/office/powerpoint/2010/main" val="344434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B28FD38-3124-45EF-AA96-B2F376FD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Hörsaal-Aufgaben</a:t>
            </a:r>
            <a:endParaRPr lang="de-DE" dirty="0"/>
          </a:p>
          <a:p>
            <a:r>
              <a:rPr lang="de-DE" dirty="0"/>
              <a:t>Erfahrungsbericht erstellen</a:t>
            </a:r>
          </a:p>
          <a:p>
            <a:r>
              <a:rPr lang="de-DE" dirty="0"/>
              <a:t>Hörsaaldienste einteilen</a:t>
            </a:r>
          </a:p>
          <a:p>
            <a:r>
              <a:rPr lang="de-DE" dirty="0"/>
              <a:t>Hörsaalabend planen (wenn gewünscht)</a:t>
            </a:r>
          </a:p>
          <a:p>
            <a:r>
              <a:rPr lang="de-DE" dirty="0"/>
              <a:t>Verbindung zum </a:t>
            </a:r>
            <a:r>
              <a:rPr lang="de-DE" dirty="0" err="1"/>
              <a:t>ReFü</a:t>
            </a:r>
            <a:r>
              <a:rPr lang="de-DE" dirty="0"/>
              <a:t> halten</a:t>
            </a:r>
          </a:p>
          <a:p>
            <a:r>
              <a:rPr lang="de-DE" dirty="0"/>
              <a:t>Wochenend-Verpflegungsmeldung bis Montag 0930 zum Spieß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CEF3E-E2A5-42AE-A77B-818F376CE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599084-9D34-44A4-9430-7C54245CA5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01DC10-90FF-41E1-B6E6-4173C83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Lehrgang</a:t>
            </a:r>
          </a:p>
        </p:txBody>
      </p:sp>
    </p:spTree>
    <p:extLst>
      <p:ext uri="{BB962C8B-B14F-4D97-AF65-F5344CB8AC3E}">
        <p14:creationId xmlns:p14="http://schemas.microsoft.com/office/powerpoint/2010/main" val="2481268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heme/theme1.xml><?xml version="1.0" encoding="utf-8"?>
<a:theme xmlns:a="http://schemas.openxmlformats.org/drawingml/2006/main" name="Titelfolien ITSB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Bildschirmpräsentation (4:3)</PresentationFormat>
  <Paragraphs>202</Paragraphs>
  <Slides>16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Tahoma</vt:lpstr>
      <vt:lpstr>Wingdings</vt:lpstr>
      <vt:lpstr>Titelfolien ITSBw</vt:lpstr>
      <vt:lpstr>Benutzerdefiniertes Design</vt:lpstr>
      <vt:lpstr>Training AnwProgBw - Java Einweisung in den Lehrgang</vt:lpstr>
      <vt:lpstr>Gliederung</vt:lpstr>
      <vt:lpstr>Informationen zum Lehrgang</vt:lpstr>
      <vt:lpstr>Informationen zum Lehrgang</vt:lpstr>
      <vt:lpstr>Informationen zum Lehrgang</vt:lpstr>
      <vt:lpstr>Wichtige Termine</vt:lpstr>
      <vt:lpstr>Wichtige Termine</vt:lpstr>
      <vt:lpstr>Leistungsnachweise</vt:lpstr>
      <vt:lpstr>Lehrgang</vt:lpstr>
      <vt:lpstr>Lehrgang</vt:lpstr>
      <vt:lpstr>Geschichte</vt:lpstr>
      <vt:lpstr>Geschichte</vt:lpstr>
      <vt:lpstr>Einführung in die Entwicklungsumgebung</vt:lpstr>
      <vt:lpstr>Anforderung an Software</vt:lpstr>
      <vt:lpstr>PowerPoint-Präsentation</vt:lpstr>
      <vt:lpstr>Erstes Java-Programm</vt:lpstr>
    </vt:vector>
  </TitlesOfParts>
  <Company>FüUstgSBw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Folienmaster ITSBw</dc:title>
  <dc:creator>Foerster Oliver</dc:creator>
  <cp:lastModifiedBy>Adrian Weidig</cp:lastModifiedBy>
  <cp:revision>70</cp:revision>
  <dcterms:created xsi:type="dcterms:W3CDTF">2017-11-27T16:15:08Z</dcterms:created>
  <dcterms:modified xsi:type="dcterms:W3CDTF">2021-04-06T13:02:24Z</dcterms:modified>
</cp:coreProperties>
</file>