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62" r:id="rId2"/>
  </p:sldMasterIdLst>
  <p:notesMasterIdLst>
    <p:notesMasterId r:id="rId12"/>
  </p:notesMasterIdLst>
  <p:handoutMasterIdLst>
    <p:handoutMasterId r:id="rId13"/>
  </p:handoutMasterIdLst>
  <p:sldIdLst>
    <p:sldId id="258" r:id="rId3"/>
    <p:sldId id="259" r:id="rId4"/>
    <p:sldId id="261" r:id="rId5"/>
    <p:sldId id="265" r:id="rId6"/>
    <p:sldId id="262" r:id="rId7"/>
    <p:sldId id="260" r:id="rId8"/>
    <p:sldId id="267" r:id="rId9"/>
    <p:sldId id="264" r:id="rId10"/>
    <p:sldId id="266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FFA300"/>
    <a:srgbClr val="FABB00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2105" autoAdjust="0"/>
  </p:normalViewPr>
  <p:slideViewPr>
    <p:cSldViewPr showGuides="1">
      <p:cViewPr varScale="1">
        <p:scale>
          <a:sx n="91" d="100"/>
          <a:sy n="91" d="100"/>
        </p:scale>
        <p:origin x="108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1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1CA1A7F-DE74-4180-B62A-77D5E5D300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A5D72A-F938-4C1B-9080-A9EEE607D7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93D6A-9748-41C1-9267-38801F59E488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6FCE8F-299D-4E00-ACF9-81C746BBD4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2C91DC-0C19-4E4B-A2F0-28EF49B201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E2192-1699-4E7F-9260-D883BCD89A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013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52649-0C64-4C41-A074-D141F8305F86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F27D7-6B8D-47C5-82E9-EFA38E4095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960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27D7-6B8D-47C5-82E9-EFA38E4095D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935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Welche Arten von</a:t>
            </a:r>
            <a:r>
              <a:rPr lang="de-DE" baseline="0" dirty="0" smtClean="0"/>
              <a:t> Datentypen gibt es?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Referenztypen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Primitive Datentypen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Primitive Datentypen besitzen alle eine Wrapperklasse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baseline="0" dirty="0" err="1" smtClean="0">
                <a:sym typeface="Wingdings" panose="05000000000000000000" pitchFamily="2" charset="2"/>
              </a:rPr>
              <a:t>boolean</a:t>
            </a:r>
            <a:r>
              <a:rPr lang="de-DE" baseline="0" dirty="0" smtClean="0">
                <a:sym typeface="Wingdings" panose="05000000000000000000" pitchFamily="2" charset="2"/>
              </a:rPr>
              <a:t> : Boolean (Wrapper-Klasse) [Näher wird bei Objektorientierung darauf eingegangen]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NÄCHSTE FOLIE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27D7-6B8D-47C5-82E9-EFA38E4095D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7055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</a:t>
            </a:r>
            <a:r>
              <a:rPr lang="de-DE" baseline="0" dirty="0" smtClean="0"/>
              <a:t> spezielle Beispiele eingehen: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Boolean: True und </a:t>
            </a:r>
            <a:r>
              <a:rPr lang="de-DE" baseline="0" dirty="0" err="1" smtClean="0"/>
              <a:t>false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Char</a:t>
            </a:r>
            <a:r>
              <a:rPr lang="de-DE" baseline="0" dirty="0" smtClean="0"/>
              <a:t>: In einzelnen Anführungszeichen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Byte </a:t>
            </a:r>
            <a:r>
              <a:rPr lang="de-DE" baseline="0" dirty="0" err="1" smtClean="0"/>
              <a:t>short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Aufsteigend mehr maximale Größe möglich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>
                <a:sym typeface="Wingdings" panose="05000000000000000000" pitchFamily="2" charset="2"/>
              </a:rPr>
              <a:t>Float</a:t>
            </a:r>
            <a:r>
              <a:rPr lang="de-DE" baseline="0" dirty="0" smtClean="0">
                <a:sym typeface="Wingdings" panose="05000000000000000000" pitchFamily="2" charset="2"/>
              </a:rPr>
              <a:t> double  Wie bei Byte </a:t>
            </a:r>
            <a:r>
              <a:rPr lang="de-DE" baseline="0" dirty="0" err="1" smtClean="0">
                <a:sym typeface="Wingdings" panose="05000000000000000000" pitchFamily="2" charset="2"/>
              </a:rPr>
              <a:t>short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int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long</a:t>
            </a:r>
            <a:r>
              <a:rPr lang="de-DE" baseline="0" dirty="0" smtClean="0">
                <a:sym typeface="Wingdings" panose="05000000000000000000" pitchFamily="2" charset="2"/>
              </a:rPr>
              <a:t> nur für Gleitkommazahlen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Long: L am Ende des Wertes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>
                <a:sym typeface="Wingdings" panose="05000000000000000000" pitchFamily="2" charset="2"/>
              </a:rPr>
              <a:t>Float</a:t>
            </a:r>
            <a:r>
              <a:rPr lang="de-DE" baseline="0" dirty="0" smtClean="0">
                <a:sym typeface="Wingdings" panose="05000000000000000000" pitchFamily="2" charset="2"/>
              </a:rPr>
              <a:t>: F am Ende des Wertes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Double: OPTIONAL D am Ende [Bei </a:t>
            </a:r>
            <a:r>
              <a:rPr lang="de-DE" baseline="0" dirty="0" err="1" smtClean="0">
                <a:sym typeface="Wingdings" panose="05000000000000000000" pitchFamily="2" charset="2"/>
              </a:rPr>
              <a:t>Float</a:t>
            </a:r>
            <a:r>
              <a:rPr lang="de-DE" baseline="0" dirty="0" smtClean="0">
                <a:sym typeface="Wingdings" panose="05000000000000000000" pitchFamily="2" charset="2"/>
              </a:rPr>
              <a:t> und Long MUSS der Buchstabe am Ende stehen]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>
                <a:sym typeface="Wingdings" panose="05000000000000000000" pitchFamily="2" charset="2"/>
              </a:rPr>
              <a:t>Void</a:t>
            </a:r>
            <a:r>
              <a:rPr lang="de-DE" baseline="0" dirty="0" smtClean="0">
                <a:sym typeface="Wingdings" panose="05000000000000000000" pitchFamily="2" charset="2"/>
              </a:rPr>
              <a:t>: Beschreibt einen leeren Rückgabetyp</a:t>
            </a:r>
          </a:p>
          <a:p>
            <a:pPr marL="171450" indent="-171450">
              <a:buFontTx/>
              <a:buChar char="-"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de-DE" baseline="0" smtClean="0">
                <a:sym typeface="Wingdings" panose="05000000000000000000" pitchFamily="2" charset="2"/>
              </a:rPr>
              <a:t>ZUR KONKRETISIERUNG DES WERTEBEREICHS SIEHE NÄCHSTE SEITE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27D7-6B8D-47C5-82E9-EFA38E4095D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697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27D7-6B8D-47C5-82E9-EFA38E4095D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339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Kurze Erklärung zu allen Operatoren</a:t>
            </a:r>
          </a:p>
          <a:p>
            <a:r>
              <a:rPr lang="de-DE" dirty="0" smtClean="0"/>
              <a:t>Hinweis: PPT</a:t>
            </a:r>
            <a:r>
              <a:rPr lang="de-DE" baseline="0" dirty="0" smtClean="0"/>
              <a:t> wird </a:t>
            </a:r>
            <a:r>
              <a:rPr lang="de-DE" baseline="0" dirty="0" err="1" smtClean="0"/>
              <a:t>LTn</a:t>
            </a:r>
            <a:r>
              <a:rPr lang="de-DE" baseline="0" dirty="0" smtClean="0"/>
              <a:t> zur Verfügung gestellt </a:t>
            </a:r>
            <a:r>
              <a:rPr lang="de-DE" baseline="0" smtClean="0"/>
              <a:t>als Übersicht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Bitverschiebung.jar</a:t>
            </a:r>
            <a:r>
              <a:rPr lang="de-DE" baseline="0" dirty="0" smtClean="0"/>
              <a:t> </a:t>
            </a:r>
            <a:r>
              <a:rPr lang="de-DE" baseline="0" dirty="0" smtClean="0"/>
              <a:t>nutzen um Bitverschiebung zu erklären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27D7-6B8D-47C5-82E9-EFA38E4095D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443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Restliche</a:t>
            </a:r>
            <a:r>
              <a:rPr lang="de-DE" baseline="0" dirty="0" smtClean="0"/>
              <a:t> Tageszeit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27D7-6B8D-47C5-82E9-EFA38E4095D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0" y="327571"/>
            <a:ext cx="91440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DCD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39552" y="4509120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6907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290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528215"/>
            <a:ext cx="3213993" cy="1162050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528215"/>
            <a:ext cx="5317430" cy="5853113"/>
          </a:xfrm>
          <a:effectLst>
            <a:outerShdw blurRad="50800" dist="50800" dir="5400000" algn="c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1520" y="1690265"/>
            <a:ext cx="3213993" cy="469106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5031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736505"/>
            <a:ext cx="54864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548680"/>
            <a:ext cx="5486400" cy="4114800"/>
          </a:xfrm>
          <a:effectLst>
            <a:outerShdw blurRad="50800" dist="50800" dir="5400000" algn="c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03243"/>
            <a:ext cx="54864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0564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9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4197-750C-4444-9A89-F57C5756C2F0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DB7F-B9C8-4CCD-A57B-EBD024AFFB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13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SB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39552" y="4509120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0" y="327571"/>
            <a:ext cx="91440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DCD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2411760" y="1412775"/>
            <a:ext cx="5472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b="1" dirty="0">
                <a:solidFill>
                  <a:srgbClr val="CDCDCD"/>
                </a:solidFill>
              </a:rPr>
              <a:t>Schule Informationstechnik</a:t>
            </a:r>
            <a:r>
              <a:rPr lang="de-DE" sz="2400" b="1" baseline="0" dirty="0">
                <a:solidFill>
                  <a:srgbClr val="CDCDCD"/>
                </a:solidFill>
              </a:rPr>
              <a:t> </a:t>
            </a:r>
            <a:br>
              <a:rPr lang="de-DE" sz="2400" b="1" baseline="0" dirty="0">
                <a:solidFill>
                  <a:srgbClr val="CDCDCD"/>
                </a:solidFill>
              </a:rPr>
            </a:br>
            <a:r>
              <a:rPr lang="de-DE" sz="2400" b="1" baseline="0" dirty="0">
                <a:solidFill>
                  <a:srgbClr val="CDCDCD"/>
                </a:solidFill>
              </a:rPr>
              <a:t>der Bundeswehr</a:t>
            </a:r>
            <a:endParaRPr lang="de-DE" sz="2400" b="1" dirty="0">
              <a:solidFill>
                <a:srgbClr val="CDCDCD"/>
              </a:solidFill>
            </a:endParaRPr>
          </a:p>
        </p:txBody>
      </p:sp>
      <p:pic>
        <p:nvPicPr>
          <p:cNvPr id="6" name="Picture 343" descr="Wappen-FüUstgSBw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832" y="1393726"/>
            <a:ext cx="749523" cy="93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29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SBw mit Na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4509120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0" y="327571"/>
            <a:ext cx="91440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DCD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2411760" y="1412775"/>
            <a:ext cx="5472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b="1" dirty="0">
                <a:solidFill>
                  <a:srgbClr val="CDCDCD"/>
                </a:solidFill>
              </a:rPr>
              <a:t>Schule Informationstechnik</a:t>
            </a:r>
            <a:r>
              <a:rPr lang="de-DE" sz="2400" b="1" baseline="0" dirty="0">
                <a:solidFill>
                  <a:srgbClr val="CDCDCD"/>
                </a:solidFill>
              </a:rPr>
              <a:t> </a:t>
            </a:r>
            <a:br>
              <a:rPr lang="de-DE" sz="2400" b="1" baseline="0" dirty="0">
                <a:solidFill>
                  <a:srgbClr val="CDCDCD"/>
                </a:solidFill>
              </a:rPr>
            </a:br>
            <a:r>
              <a:rPr lang="de-DE" sz="2400" b="1" baseline="0" dirty="0">
                <a:solidFill>
                  <a:srgbClr val="CDCDCD"/>
                </a:solidFill>
              </a:rPr>
              <a:t>der Bundeswehr</a:t>
            </a:r>
            <a:endParaRPr lang="de-DE" sz="2400" b="1" dirty="0">
              <a:solidFill>
                <a:srgbClr val="CDCDCD"/>
              </a:solidFill>
            </a:endParaRPr>
          </a:p>
        </p:txBody>
      </p:sp>
      <p:pic>
        <p:nvPicPr>
          <p:cNvPr id="5" name="Picture 343" descr="Wappen-FüUstgSBw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832" y="1393726"/>
            <a:ext cx="749523" cy="93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platzhalter 7"/>
          <p:cNvSpPr>
            <a:spLocks noGrp="1"/>
          </p:cNvSpPr>
          <p:nvPr>
            <p:ph type="body" sz="quarter" idx="10" hasCustomPrompt="1"/>
            <p:custDataLst>
              <p:tags r:id="rId1"/>
            </p:custDataLst>
          </p:nvPr>
        </p:nvSpPr>
        <p:spPr>
          <a:xfrm>
            <a:off x="4067944" y="2564907"/>
            <a:ext cx="4680000" cy="36003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aseline="0">
                <a:solidFill>
                  <a:srgbClr val="CDCD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Dienstgrad Vorname Nachname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  <p:custDataLst>
              <p:tags r:id="rId2"/>
            </p:custDataLst>
          </p:nvPr>
        </p:nvSpPr>
        <p:spPr>
          <a:xfrm>
            <a:off x="4067944" y="2996954"/>
            <a:ext cx="4680000" cy="3600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aseline="0">
                <a:solidFill>
                  <a:srgbClr val="CDCD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Funktion / Fachbereich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5" hasCustomPrompt="1"/>
            <p:custDataLst>
              <p:tags r:id="rId3"/>
            </p:custDataLst>
          </p:nvPr>
        </p:nvSpPr>
        <p:spPr>
          <a:xfrm>
            <a:off x="4067944" y="3429000"/>
            <a:ext cx="4680000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aseline="0">
                <a:solidFill>
                  <a:srgbClr val="CDCD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Tag. Monat Jahr</a:t>
            </a:r>
          </a:p>
        </p:txBody>
      </p:sp>
    </p:spTree>
    <p:extLst>
      <p:ext uri="{BB962C8B-B14F-4D97-AF65-F5344CB8AC3E}">
        <p14:creationId xmlns:p14="http://schemas.microsoft.com/office/powerpoint/2010/main" val="179526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1988840"/>
            <a:ext cx="8640960" cy="1470025"/>
          </a:xfrm>
        </p:spPr>
        <p:txBody>
          <a:bodyPr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744615"/>
            <a:ext cx="6400800" cy="1752600"/>
          </a:xfrm>
        </p:spPr>
        <p:txBody>
          <a:bodyPr>
            <a:no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>
          <a:xfrm>
            <a:off x="2411760" y="6597352"/>
            <a:ext cx="4320480" cy="2916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26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71CA84-2835-4FCD-A52F-DE0F1B98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2636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4137099"/>
            <a:ext cx="8640959" cy="1372953"/>
          </a:xfrm>
        </p:spPr>
        <p:txBody>
          <a:bodyPr anchor="t">
            <a:noAutofit/>
          </a:bodyPr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2636912"/>
            <a:ext cx="8640959" cy="1512168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15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55365"/>
            <a:ext cx="4244280" cy="4525963"/>
          </a:xfrm>
          <a:effectLst/>
        </p:spPr>
        <p:txBody>
          <a:bodyPr>
            <a:noAutofit/>
          </a:bodyPr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55365"/>
            <a:ext cx="4244280" cy="4525963"/>
          </a:xfrm>
          <a:effectLst/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126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9457" y="548680"/>
            <a:ext cx="8617767" cy="11266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0503" y="1790278"/>
            <a:ext cx="4246885" cy="630610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503" y="2430040"/>
            <a:ext cx="4246885" cy="3894764"/>
          </a:xfrm>
          <a:effectLst>
            <a:outerShdw blurRad="50800" dist="50800" dir="5400000" algn="c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9" y="1790278"/>
            <a:ext cx="4248472" cy="630610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4009" y="2430040"/>
            <a:ext cx="4248472" cy="3894764"/>
          </a:xfrm>
          <a:effectLst>
            <a:outerShdw blurRad="50800" dist="50800" dir="5400000" algn="c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217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904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ags" Target="../tags/tag8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ags" Target="../tags/tag7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ags" Target="../tags/tag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ine Ecke des Rechtecks schneiden 6"/>
          <p:cNvSpPr/>
          <p:nvPr userDrawn="1">
            <p:custDataLst>
              <p:tags r:id="rId5"/>
            </p:custDataLst>
          </p:nvPr>
        </p:nvSpPr>
        <p:spPr>
          <a:xfrm>
            <a:off x="206245" y="293100"/>
            <a:ext cx="8716584" cy="6328792"/>
          </a:xfrm>
          <a:prstGeom prst="snip1Rect">
            <a:avLst/>
          </a:prstGeom>
          <a:solidFill>
            <a:srgbClr val="333F48"/>
          </a:solidFill>
          <a:ln>
            <a:solidFill>
              <a:srgbClr val="FFA3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4000" dirty="0">
              <a:solidFill>
                <a:srgbClr val="FFA300"/>
              </a:solidFill>
              <a:latin typeface="+mj-lt"/>
              <a:cs typeface="Arial"/>
            </a:endParaRP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859" y="6208305"/>
            <a:ext cx="240976" cy="245315"/>
          </a:xfrm>
          <a:prstGeom prst="rect">
            <a:avLst/>
          </a:prstGeom>
        </p:spPr>
      </p:pic>
      <p:grpSp>
        <p:nvGrpSpPr>
          <p:cNvPr id="6" name="Gruppieren 5"/>
          <p:cNvGrpSpPr/>
          <p:nvPr userDrawn="1"/>
        </p:nvGrpSpPr>
        <p:grpSpPr>
          <a:xfrm>
            <a:off x="6876256" y="6165304"/>
            <a:ext cx="1872208" cy="372409"/>
            <a:chOff x="107504" y="-5898"/>
            <a:chExt cx="1872208" cy="338554"/>
          </a:xfrm>
        </p:grpSpPr>
        <p:sp>
          <p:nvSpPr>
            <p:cNvPr id="8" name="Textfeld 7"/>
            <p:cNvSpPr txBox="1"/>
            <p:nvPr userDrawn="1">
              <p:custDataLst>
                <p:tags r:id="rId6"/>
              </p:custDataLst>
            </p:nvPr>
          </p:nvSpPr>
          <p:spPr>
            <a:xfrm>
              <a:off x="672944" y="-5898"/>
              <a:ext cx="1306768" cy="338554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pPr algn="l"/>
              <a:r>
                <a:rPr lang="de-DE" sz="8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CYBER</a:t>
              </a:r>
              <a:r>
                <a:rPr lang="de-DE" sz="800" b="0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-</a:t>
              </a:r>
              <a:r>
                <a:rPr lang="de-DE" sz="8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UND</a:t>
              </a:r>
            </a:p>
            <a:p>
              <a:pPr algn="l"/>
              <a:r>
                <a:rPr lang="de-DE" sz="8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INFORMATIONSRAUM</a:t>
              </a:r>
            </a:p>
          </p:txBody>
        </p:sp>
        <p:sp>
          <p:nvSpPr>
            <p:cNvPr id="10" name="Textfeld 9"/>
            <p:cNvSpPr txBox="1"/>
            <p:nvPr userDrawn="1">
              <p:custDataLst>
                <p:tags r:id="rId7"/>
              </p:custDataLst>
            </p:nvPr>
          </p:nvSpPr>
          <p:spPr>
            <a:xfrm>
              <a:off x="107504" y="4554"/>
              <a:ext cx="648072" cy="30777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l"/>
              <a:r>
                <a:rPr lang="de-DE" sz="20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CIR</a:t>
              </a:r>
            </a:p>
          </p:txBody>
        </p:sp>
        <p:cxnSp>
          <p:nvCxnSpPr>
            <p:cNvPr id="11" name="Gerade Verbindung 10"/>
            <p:cNvCxnSpPr/>
            <p:nvPr userDrawn="1"/>
          </p:nvCxnSpPr>
          <p:spPr>
            <a:xfrm>
              <a:off x="683568" y="52546"/>
              <a:ext cx="0" cy="208102"/>
            </a:xfrm>
            <a:prstGeom prst="line">
              <a:avLst/>
            </a:prstGeom>
            <a:ln w="15875">
              <a:solidFill>
                <a:srgbClr val="FFA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766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6"/>
            <a:ext cx="9180000" cy="6901545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>
            <p:custDataLst>
              <p:tags r:id="rId12"/>
            </p:custDataLst>
          </p:nvPr>
        </p:nvSpPr>
        <p:spPr>
          <a:xfrm>
            <a:off x="7092280" y="-5898"/>
            <a:ext cx="1738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b="1" dirty="0">
                <a:solidFill>
                  <a:srgbClr val="B2B2B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Schule Informationstechnik</a:t>
            </a:r>
          </a:p>
          <a:p>
            <a:pPr algn="r"/>
            <a:r>
              <a:rPr lang="de-DE" sz="800" b="0" dirty="0">
                <a:solidFill>
                  <a:srgbClr val="B2B2B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der</a:t>
            </a:r>
            <a:r>
              <a:rPr lang="de-DE" sz="800" b="0" baseline="0" dirty="0">
                <a:solidFill>
                  <a:srgbClr val="B2B2B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Bundeswehr</a:t>
            </a:r>
            <a:endParaRPr lang="de-DE" sz="800" b="0" dirty="0">
              <a:solidFill>
                <a:srgbClr val="B2B2B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343" descr="Wappen-FüUstgSBw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961" y="44624"/>
            <a:ext cx="194527" cy="24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157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874242"/>
            <a:ext cx="86157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411760" y="6597352"/>
            <a:ext cx="4320480" cy="293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grpSp>
        <p:nvGrpSpPr>
          <p:cNvPr id="18" name="Gruppieren 17"/>
          <p:cNvGrpSpPr/>
          <p:nvPr userDrawn="1"/>
        </p:nvGrpSpPr>
        <p:grpSpPr>
          <a:xfrm>
            <a:off x="359821" y="-5898"/>
            <a:ext cx="1872208" cy="338554"/>
            <a:chOff x="107504" y="-5898"/>
            <a:chExt cx="1872208" cy="338554"/>
          </a:xfrm>
        </p:grpSpPr>
        <p:sp>
          <p:nvSpPr>
            <p:cNvPr id="10" name="Textfeld 9"/>
            <p:cNvSpPr txBox="1"/>
            <p:nvPr userDrawn="1">
              <p:custDataLst>
                <p:tags r:id="rId13"/>
              </p:custDataLst>
            </p:nvPr>
          </p:nvSpPr>
          <p:spPr>
            <a:xfrm>
              <a:off x="672944" y="-5898"/>
              <a:ext cx="1306768" cy="338554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pPr algn="l"/>
              <a:r>
                <a:rPr lang="de-DE" sz="8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CYBER</a:t>
              </a:r>
              <a:r>
                <a:rPr lang="de-DE" sz="800" b="0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-</a:t>
              </a:r>
              <a:r>
                <a:rPr lang="de-DE" sz="8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UND</a:t>
              </a:r>
            </a:p>
            <a:p>
              <a:pPr algn="l"/>
              <a:r>
                <a:rPr lang="de-DE" sz="8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INFORMATIONSRAUM</a:t>
              </a:r>
            </a:p>
          </p:txBody>
        </p:sp>
        <p:sp>
          <p:nvSpPr>
            <p:cNvPr id="13" name="Textfeld 12"/>
            <p:cNvSpPr txBox="1"/>
            <p:nvPr userDrawn="1">
              <p:custDataLst>
                <p:tags r:id="rId14"/>
              </p:custDataLst>
            </p:nvPr>
          </p:nvSpPr>
          <p:spPr>
            <a:xfrm>
              <a:off x="107504" y="4554"/>
              <a:ext cx="648072" cy="30777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l"/>
              <a:r>
                <a:rPr lang="de-DE" sz="20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CIR</a:t>
              </a:r>
            </a:p>
          </p:txBody>
        </p:sp>
        <p:cxnSp>
          <p:nvCxnSpPr>
            <p:cNvPr id="14" name="Gerade Verbindung 13"/>
            <p:cNvCxnSpPr/>
            <p:nvPr userDrawn="1"/>
          </p:nvCxnSpPr>
          <p:spPr>
            <a:xfrm>
              <a:off x="683568" y="52546"/>
              <a:ext cx="0" cy="208102"/>
            </a:xfrm>
            <a:prstGeom prst="line">
              <a:avLst/>
            </a:prstGeom>
            <a:ln w="15875">
              <a:solidFill>
                <a:srgbClr val="FFA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37" y="37004"/>
            <a:ext cx="251687" cy="254614"/>
          </a:xfrm>
          <a:prstGeom prst="rect">
            <a:avLst/>
          </a:prstGeom>
          <a:effectLst>
            <a:outerShdw blurRad="50800" dir="2700000" algn="tl" rotWithShape="0">
              <a:schemeClr val="tx1">
                <a:alpha val="61000"/>
              </a:schemeClr>
            </a:outerShdw>
          </a:effectLst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333F6C-E6E8-47D1-9EE7-2927353B3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9824" y="6595289"/>
            <a:ext cx="2057400" cy="293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41B37-DF9C-4D6D-8088-88E6C310ED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44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- Grundlagen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Oberfeldwebel Adrian Weidig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Ausbilder Anwendungsprogrammierung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06.04.2021</a:t>
            </a:r>
          </a:p>
        </p:txBody>
      </p:sp>
    </p:spTree>
    <p:extLst>
      <p:ext uri="{BB962C8B-B14F-4D97-AF65-F5344CB8AC3E}">
        <p14:creationId xmlns:p14="http://schemas.microsoft.com/office/powerpoint/2010/main" val="3293677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539552" y="2204864"/>
            <a:ext cx="8229600" cy="1143000"/>
          </a:xfrm>
        </p:spPr>
        <p:txBody>
          <a:bodyPr/>
          <a:lstStyle/>
          <a:p>
            <a:pPr algn="ctr"/>
            <a:r>
              <a:rPr lang="de-DE" sz="8800" dirty="0" smtClean="0"/>
              <a:t>Variablen und Datentypen</a:t>
            </a:r>
            <a:endParaRPr lang="de-DE" sz="8800" dirty="0"/>
          </a:p>
        </p:txBody>
      </p:sp>
    </p:spTree>
    <p:extLst>
      <p:ext uri="{BB962C8B-B14F-4D97-AF65-F5344CB8AC3E}">
        <p14:creationId xmlns:p14="http://schemas.microsoft.com/office/powerpoint/2010/main" val="34819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221023" y="352353"/>
            <a:ext cx="2701958" cy="532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57" b="1" dirty="0"/>
              <a:t>Java Datentypen</a:t>
            </a:r>
            <a:endParaRPr lang="de-DE" sz="1286" b="1" dirty="0"/>
          </a:p>
        </p:txBody>
      </p:sp>
      <p:sp>
        <p:nvSpPr>
          <p:cNvPr id="2" name="Textfeld 1"/>
          <p:cNvSpPr txBox="1"/>
          <p:nvPr/>
        </p:nvSpPr>
        <p:spPr>
          <a:xfrm>
            <a:off x="2859254" y="1892702"/>
            <a:ext cx="1648015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86" b="1" dirty="0"/>
              <a:t>primitive Datentypen</a:t>
            </a:r>
          </a:p>
        </p:txBody>
      </p:sp>
      <p:grpSp>
        <p:nvGrpSpPr>
          <p:cNvPr id="86" name="Gruppieren 85"/>
          <p:cNvGrpSpPr/>
          <p:nvPr/>
        </p:nvGrpSpPr>
        <p:grpSpPr>
          <a:xfrm>
            <a:off x="7156034" y="1884113"/>
            <a:ext cx="1740285" cy="4091884"/>
            <a:chOff x="9886086" y="2637757"/>
            <a:chExt cx="2436398" cy="5728638"/>
          </a:xfrm>
        </p:grpSpPr>
        <p:sp>
          <p:nvSpPr>
            <p:cNvPr id="5" name="Textfeld 4"/>
            <p:cNvSpPr txBox="1"/>
            <p:nvPr/>
          </p:nvSpPr>
          <p:spPr>
            <a:xfrm>
              <a:off x="10277341" y="2637757"/>
              <a:ext cx="1653888" cy="406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86" b="1" dirty="0"/>
                <a:t>Referenztypen</a:t>
              </a: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9886086" y="7683080"/>
              <a:ext cx="2436398" cy="683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86" b="1" dirty="0"/>
                <a:t>z.B. String, Point,</a:t>
              </a:r>
            </a:p>
            <a:p>
              <a:pPr algn="ctr"/>
              <a:r>
                <a:rPr lang="de-DE" sz="1286" b="1" dirty="0"/>
                <a:t>Wrapper-Klassen, usw.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210968" y="2910296"/>
            <a:ext cx="6696034" cy="3069740"/>
            <a:chOff x="295353" y="2642649"/>
            <a:chExt cx="9374448" cy="4297636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295353" y="2642649"/>
              <a:ext cx="6535092" cy="4297636"/>
              <a:chOff x="295353" y="2642649"/>
              <a:chExt cx="6535092" cy="4297636"/>
            </a:xfrm>
          </p:grpSpPr>
          <p:sp>
            <p:nvSpPr>
              <p:cNvPr id="3" name="Textfeld 2"/>
              <p:cNvSpPr txBox="1"/>
              <p:nvPr/>
            </p:nvSpPr>
            <p:spPr>
              <a:xfrm>
                <a:off x="3118505" y="2642649"/>
                <a:ext cx="901452" cy="406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286" b="1" dirty="0"/>
                  <a:t>Zahlen</a:t>
                </a:r>
              </a:p>
            </p:txBody>
          </p:sp>
          <p:grpSp>
            <p:nvGrpSpPr>
              <p:cNvPr id="28" name="Gruppieren 27"/>
              <p:cNvGrpSpPr/>
              <p:nvPr/>
            </p:nvGrpSpPr>
            <p:grpSpPr>
              <a:xfrm>
                <a:off x="295353" y="4091342"/>
                <a:ext cx="6535092" cy="2848943"/>
                <a:chOff x="295353" y="4091342"/>
                <a:chExt cx="6535092" cy="2848943"/>
              </a:xfrm>
            </p:grpSpPr>
            <p:grpSp>
              <p:nvGrpSpPr>
                <p:cNvPr id="24" name="Gruppieren 23"/>
                <p:cNvGrpSpPr/>
                <p:nvPr/>
              </p:nvGrpSpPr>
              <p:grpSpPr>
                <a:xfrm>
                  <a:off x="4760264" y="4091342"/>
                  <a:ext cx="2070181" cy="2848940"/>
                  <a:chOff x="4760264" y="4091342"/>
                  <a:chExt cx="2070181" cy="2848940"/>
                </a:xfrm>
              </p:grpSpPr>
              <p:sp>
                <p:nvSpPr>
                  <p:cNvPr id="7" name="Textfeld 6"/>
                  <p:cNvSpPr txBox="1"/>
                  <p:nvPr/>
                </p:nvSpPr>
                <p:spPr>
                  <a:xfrm>
                    <a:off x="4766274" y="4091342"/>
                    <a:ext cx="2057846" cy="40629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de-DE" sz="1286" b="1" dirty="0" smtClean="0"/>
                      <a:t>Gleitkommazahlen</a:t>
                    </a:r>
                    <a:endParaRPr lang="de-DE" sz="1286" b="1" dirty="0"/>
                  </a:p>
                </p:txBody>
              </p:sp>
              <p:grpSp>
                <p:nvGrpSpPr>
                  <p:cNvPr id="23" name="Gruppieren 22"/>
                  <p:cNvGrpSpPr/>
                  <p:nvPr/>
                </p:nvGrpSpPr>
                <p:grpSpPr>
                  <a:xfrm>
                    <a:off x="4760264" y="6256967"/>
                    <a:ext cx="2070181" cy="683315"/>
                    <a:chOff x="4760264" y="6256967"/>
                    <a:chExt cx="2070181" cy="683315"/>
                  </a:xfrm>
                </p:grpSpPr>
                <p:sp>
                  <p:nvSpPr>
                    <p:cNvPr id="12" name="Textfeld 11"/>
                    <p:cNvSpPr txBox="1"/>
                    <p:nvPr/>
                  </p:nvSpPr>
                  <p:spPr>
                    <a:xfrm>
                      <a:off x="4760264" y="6256967"/>
                      <a:ext cx="810607" cy="6833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de-DE" sz="1286" b="1" dirty="0" err="1"/>
                        <a:t>float</a:t>
                      </a:r>
                      <a:endParaRPr lang="de-DE" sz="1286" b="1" dirty="0"/>
                    </a:p>
                    <a:p>
                      <a:pPr algn="ctr"/>
                      <a:r>
                        <a:rPr lang="de-DE" sz="1286" b="1" dirty="0"/>
                        <a:t>32 Bit</a:t>
                      </a:r>
                    </a:p>
                  </p:txBody>
                </p:sp>
                <p:sp>
                  <p:nvSpPr>
                    <p:cNvPr id="13" name="Textfeld 12"/>
                    <p:cNvSpPr txBox="1"/>
                    <p:nvPr/>
                  </p:nvSpPr>
                  <p:spPr>
                    <a:xfrm>
                      <a:off x="5905383" y="6256967"/>
                      <a:ext cx="925062" cy="6833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de-DE" sz="1286" b="1" dirty="0"/>
                        <a:t>double</a:t>
                      </a:r>
                    </a:p>
                    <a:p>
                      <a:pPr algn="ctr"/>
                      <a:r>
                        <a:rPr lang="de-DE" sz="1286" b="1" dirty="0"/>
                        <a:t>64 Bit</a:t>
                      </a:r>
                    </a:p>
                  </p:txBody>
                </p:sp>
              </p:grpSp>
            </p:grpSp>
            <p:grpSp>
              <p:nvGrpSpPr>
                <p:cNvPr id="25" name="Gruppieren 24"/>
                <p:cNvGrpSpPr/>
                <p:nvPr/>
              </p:nvGrpSpPr>
              <p:grpSpPr>
                <a:xfrm>
                  <a:off x="295353" y="4091343"/>
                  <a:ext cx="4130075" cy="2848942"/>
                  <a:chOff x="295353" y="4091343"/>
                  <a:chExt cx="4130075" cy="2848942"/>
                </a:xfrm>
              </p:grpSpPr>
              <p:sp>
                <p:nvSpPr>
                  <p:cNvPr id="6" name="Textfeld 5"/>
                  <p:cNvSpPr txBox="1"/>
                  <p:nvPr/>
                </p:nvSpPr>
                <p:spPr>
                  <a:xfrm>
                    <a:off x="1143485" y="4091343"/>
                    <a:ext cx="2433975" cy="6833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de-DE" sz="1286" b="1" dirty="0" smtClean="0"/>
                      <a:t>Ganzzahlen</a:t>
                    </a:r>
                    <a:r>
                      <a:rPr lang="de-DE" sz="1286" b="1" dirty="0"/>
                      <a:t/>
                    </a:r>
                    <a:br>
                      <a:rPr lang="de-DE" sz="1286" b="1" dirty="0"/>
                    </a:br>
                    <a:r>
                      <a:rPr lang="de-DE" sz="1286" b="1" dirty="0" smtClean="0"/>
                      <a:t>(Integrale Datentypen)</a:t>
                    </a:r>
                    <a:endParaRPr lang="de-DE" sz="1286" b="1" dirty="0"/>
                  </a:p>
                </p:txBody>
              </p:sp>
              <p:grpSp>
                <p:nvGrpSpPr>
                  <p:cNvPr id="20" name="Gruppieren 19"/>
                  <p:cNvGrpSpPr/>
                  <p:nvPr/>
                </p:nvGrpSpPr>
                <p:grpSpPr>
                  <a:xfrm>
                    <a:off x="295353" y="6256967"/>
                    <a:ext cx="4130075" cy="683318"/>
                    <a:chOff x="295353" y="6256967"/>
                    <a:chExt cx="4130075" cy="683318"/>
                  </a:xfrm>
                </p:grpSpPr>
                <p:sp>
                  <p:nvSpPr>
                    <p:cNvPr id="9" name="Textfeld 8"/>
                    <p:cNvSpPr txBox="1"/>
                    <p:nvPr/>
                  </p:nvSpPr>
                  <p:spPr>
                    <a:xfrm>
                      <a:off x="1323936" y="6256968"/>
                      <a:ext cx="810607" cy="6833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de-DE" sz="1286" b="1" dirty="0" err="1"/>
                        <a:t>short</a:t>
                      </a:r>
                      <a:endParaRPr lang="de-DE" sz="1286" b="1" dirty="0"/>
                    </a:p>
                    <a:p>
                      <a:pPr algn="ctr"/>
                      <a:r>
                        <a:rPr lang="de-DE" sz="1286" b="1" dirty="0"/>
                        <a:t>16 Bit</a:t>
                      </a:r>
                    </a:p>
                  </p:txBody>
                </p:sp>
                <p:sp>
                  <p:nvSpPr>
                    <p:cNvPr id="10" name="Textfeld 9"/>
                    <p:cNvSpPr txBox="1"/>
                    <p:nvPr/>
                  </p:nvSpPr>
                  <p:spPr>
                    <a:xfrm>
                      <a:off x="2469379" y="6256968"/>
                      <a:ext cx="810607" cy="6833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de-DE" sz="1286" b="1" dirty="0" err="1"/>
                        <a:t>int</a:t>
                      </a:r>
                      <a:endParaRPr lang="de-DE" sz="1286" b="1" dirty="0"/>
                    </a:p>
                    <a:p>
                      <a:pPr algn="ctr"/>
                      <a:r>
                        <a:rPr lang="de-DE" sz="1286" b="1" dirty="0"/>
                        <a:t>32 Bit</a:t>
                      </a:r>
                    </a:p>
                  </p:txBody>
                </p:sp>
                <p:sp>
                  <p:nvSpPr>
                    <p:cNvPr id="11" name="Textfeld 10"/>
                    <p:cNvSpPr txBox="1"/>
                    <p:nvPr/>
                  </p:nvSpPr>
                  <p:spPr>
                    <a:xfrm>
                      <a:off x="3614821" y="6256967"/>
                      <a:ext cx="810607" cy="6833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de-DE" sz="1286" b="1" dirty="0" err="1"/>
                        <a:t>long</a:t>
                      </a:r>
                      <a:endParaRPr lang="de-DE" sz="1286" b="1" dirty="0"/>
                    </a:p>
                    <a:p>
                      <a:pPr algn="ctr"/>
                      <a:r>
                        <a:rPr lang="de-DE" sz="1286" b="1" dirty="0"/>
                        <a:t>64 Bit</a:t>
                      </a:r>
                    </a:p>
                  </p:txBody>
                </p:sp>
                <p:sp>
                  <p:nvSpPr>
                    <p:cNvPr id="15" name="Textfeld 14"/>
                    <p:cNvSpPr txBox="1"/>
                    <p:nvPr/>
                  </p:nvSpPr>
                  <p:spPr>
                    <a:xfrm>
                      <a:off x="295353" y="6256970"/>
                      <a:ext cx="693910" cy="6833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de-DE" sz="1286" b="1" dirty="0" err="1"/>
                        <a:t>byte</a:t>
                      </a:r>
                      <a:endParaRPr lang="de-DE" sz="1286" b="1" dirty="0"/>
                    </a:p>
                    <a:p>
                      <a:pPr algn="ctr"/>
                      <a:r>
                        <a:rPr lang="de-DE" sz="1286" b="1" dirty="0"/>
                        <a:t>8 Bit</a:t>
                      </a:r>
                    </a:p>
                  </p:txBody>
                </p:sp>
              </p:grpSp>
            </p:grpSp>
          </p:grpSp>
        </p:grpSp>
        <p:grpSp>
          <p:nvGrpSpPr>
            <p:cNvPr id="31" name="Gruppieren 30"/>
            <p:cNvGrpSpPr/>
            <p:nvPr/>
          </p:nvGrpSpPr>
          <p:grpSpPr>
            <a:xfrm>
              <a:off x="7010852" y="2652040"/>
              <a:ext cx="2658949" cy="4288242"/>
              <a:chOff x="7010852" y="2652040"/>
              <a:chExt cx="2658949" cy="4288242"/>
            </a:xfrm>
          </p:grpSpPr>
          <p:grpSp>
            <p:nvGrpSpPr>
              <p:cNvPr id="30" name="Gruppieren 29"/>
              <p:cNvGrpSpPr/>
              <p:nvPr/>
            </p:nvGrpSpPr>
            <p:grpSpPr>
              <a:xfrm>
                <a:off x="7010852" y="4093303"/>
                <a:ext cx="2658949" cy="2846979"/>
                <a:chOff x="7010852" y="4093303"/>
                <a:chExt cx="2658949" cy="2846979"/>
              </a:xfrm>
            </p:grpSpPr>
            <p:grpSp>
              <p:nvGrpSpPr>
                <p:cNvPr id="26" name="Gruppieren 25"/>
                <p:cNvGrpSpPr/>
                <p:nvPr/>
              </p:nvGrpSpPr>
              <p:grpSpPr>
                <a:xfrm>
                  <a:off x="7010852" y="4093303"/>
                  <a:ext cx="997863" cy="2846979"/>
                  <a:chOff x="7010852" y="4093303"/>
                  <a:chExt cx="997863" cy="2846979"/>
                </a:xfrm>
              </p:grpSpPr>
              <p:sp>
                <p:nvSpPr>
                  <p:cNvPr id="8" name="Textfeld 7"/>
                  <p:cNvSpPr txBox="1"/>
                  <p:nvPr/>
                </p:nvSpPr>
                <p:spPr>
                  <a:xfrm>
                    <a:off x="7010852" y="4093303"/>
                    <a:ext cx="997863" cy="40629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de-DE" sz="1286" b="1" dirty="0"/>
                      <a:t>Zeichen</a:t>
                    </a:r>
                  </a:p>
                </p:txBody>
              </p:sp>
              <p:sp>
                <p:nvSpPr>
                  <p:cNvPr id="14" name="Textfeld 13"/>
                  <p:cNvSpPr txBox="1"/>
                  <p:nvPr/>
                </p:nvSpPr>
                <p:spPr>
                  <a:xfrm>
                    <a:off x="7104481" y="6256967"/>
                    <a:ext cx="810607" cy="68331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de-DE" sz="1286" b="1" dirty="0" err="1"/>
                      <a:t>char</a:t>
                    </a:r>
                    <a:endParaRPr lang="de-DE" sz="1286" b="1" dirty="0"/>
                  </a:p>
                  <a:p>
                    <a:pPr algn="ctr"/>
                    <a:r>
                      <a:rPr lang="de-DE" sz="1286" b="1" dirty="0"/>
                      <a:t>16 Bit</a:t>
                    </a:r>
                  </a:p>
                </p:txBody>
              </p:sp>
            </p:grpSp>
            <p:grpSp>
              <p:nvGrpSpPr>
                <p:cNvPr id="27" name="Gruppieren 26"/>
                <p:cNvGrpSpPr/>
                <p:nvPr/>
              </p:nvGrpSpPr>
              <p:grpSpPr>
                <a:xfrm>
                  <a:off x="8630284" y="4093303"/>
                  <a:ext cx="1039517" cy="2574218"/>
                  <a:chOff x="8630284" y="4093303"/>
                  <a:chExt cx="1039517" cy="2574218"/>
                </a:xfrm>
              </p:grpSpPr>
              <p:sp>
                <p:nvSpPr>
                  <p:cNvPr id="16" name="Textfeld 15"/>
                  <p:cNvSpPr txBox="1"/>
                  <p:nvPr/>
                </p:nvSpPr>
                <p:spPr>
                  <a:xfrm>
                    <a:off x="8770826" y="4093303"/>
                    <a:ext cx="756748" cy="40629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de-DE" sz="1286" b="1" dirty="0" smtClean="0"/>
                      <a:t>Logik</a:t>
                    </a:r>
                    <a:endParaRPr lang="de-DE" sz="1286" b="1" dirty="0"/>
                  </a:p>
                </p:txBody>
              </p:sp>
              <p:sp>
                <p:nvSpPr>
                  <p:cNvPr id="17" name="Textfeld 16"/>
                  <p:cNvSpPr txBox="1"/>
                  <p:nvPr/>
                </p:nvSpPr>
                <p:spPr>
                  <a:xfrm>
                    <a:off x="8630284" y="6261230"/>
                    <a:ext cx="1039517" cy="40629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de-DE" sz="1286" b="1" dirty="0" err="1"/>
                      <a:t>boolean</a:t>
                    </a:r>
                    <a:endParaRPr lang="de-DE" sz="1286" b="1" dirty="0"/>
                  </a:p>
                </p:txBody>
              </p:sp>
            </p:grpSp>
          </p:grpSp>
          <p:sp>
            <p:nvSpPr>
              <p:cNvPr id="19" name="Textfeld 18"/>
              <p:cNvSpPr txBox="1"/>
              <p:nvPr/>
            </p:nvSpPr>
            <p:spPr>
              <a:xfrm>
                <a:off x="7784304" y="2652040"/>
                <a:ext cx="1431175" cy="406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286" b="1" dirty="0"/>
                  <a:t>nicht Zahlen</a:t>
                </a:r>
              </a:p>
            </p:txBody>
          </p:sp>
        </p:grpSp>
      </p:grpSp>
      <p:cxnSp>
        <p:nvCxnSpPr>
          <p:cNvPr id="34" name="Gerader Verbinder 33"/>
          <p:cNvCxnSpPr>
            <a:stCxn id="2" idx="2"/>
            <a:endCxn id="3" idx="0"/>
          </p:cNvCxnSpPr>
          <p:nvPr/>
        </p:nvCxnSpPr>
        <p:spPr>
          <a:xfrm flipH="1">
            <a:off x="2549453" y="2156511"/>
            <a:ext cx="1133809" cy="7537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2" idx="2"/>
            <a:endCxn id="19" idx="0"/>
          </p:cNvCxnSpPr>
          <p:nvPr/>
        </p:nvCxnSpPr>
        <p:spPr>
          <a:xfrm>
            <a:off x="3683262" y="2156511"/>
            <a:ext cx="2388091" cy="7604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37"/>
          <p:cNvCxnSpPr>
            <a:stCxn id="3" idx="2"/>
            <a:endCxn id="6" idx="0"/>
          </p:cNvCxnSpPr>
          <p:nvPr/>
        </p:nvCxnSpPr>
        <p:spPr>
          <a:xfrm flipH="1">
            <a:off x="1686054" y="3200504"/>
            <a:ext cx="863398" cy="7445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stCxn id="3" idx="2"/>
            <a:endCxn id="7" idx="0"/>
          </p:cNvCxnSpPr>
          <p:nvPr/>
        </p:nvCxnSpPr>
        <p:spPr>
          <a:xfrm>
            <a:off x="2549452" y="3200504"/>
            <a:ext cx="1589976" cy="7445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stCxn id="19" idx="2"/>
            <a:endCxn id="8" idx="0"/>
          </p:cNvCxnSpPr>
          <p:nvPr/>
        </p:nvCxnSpPr>
        <p:spPr>
          <a:xfrm flipH="1">
            <a:off x="5364132" y="3180813"/>
            <a:ext cx="707221" cy="7656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stCxn id="19" idx="2"/>
            <a:endCxn id="16" idx="0"/>
          </p:cNvCxnSpPr>
          <p:nvPr/>
        </p:nvCxnSpPr>
        <p:spPr>
          <a:xfrm>
            <a:off x="6071353" y="3207212"/>
            <a:ext cx="463791" cy="7392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stCxn id="6" idx="2"/>
            <a:endCxn id="15" idx="0"/>
          </p:cNvCxnSpPr>
          <p:nvPr/>
        </p:nvCxnSpPr>
        <p:spPr>
          <a:xfrm flipH="1">
            <a:off x="458793" y="4433160"/>
            <a:ext cx="1227261" cy="10587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r Verbinder 52"/>
          <p:cNvCxnSpPr>
            <a:stCxn id="6" idx="2"/>
            <a:endCxn id="9" idx="0"/>
          </p:cNvCxnSpPr>
          <p:nvPr/>
        </p:nvCxnSpPr>
        <p:spPr>
          <a:xfrm flipH="1">
            <a:off x="1235173" y="4433160"/>
            <a:ext cx="450881" cy="10587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r Verbinder 55"/>
          <p:cNvCxnSpPr>
            <a:stCxn id="6" idx="2"/>
            <a:endCxn id="10" idx="0"/>
          </p:cNvCxnSpPr>
          <p:nvPr/>
        </p:nvCxnSpPr>
        <p:spPr>
          <a:xfrm>
            <a:off x="1686054" y="4433160"/>
            <a:ext cx="367293" cy="10587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/>
          <p:cNvCxnSpPr>
            <a:stCxn id="6" idx="2"/>
            <a:endCxn id="11" idx="0"/>
          </p:cNvCxnSpPr>
          <p:nvPr/>
        </p:nvCxnSpPr>
        <p:spPr>
          <a:xfrm>
            <a:off x="1686054" y="4433160"/>
            <a:ext cx="1185466" cy="10587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r Verbinder 61"/>
          <p:cNvCxnSpPr>
            <a:stCxn id="7" idx="2"/>
            <a:endCxn id="12" idx="0"/>
          </p:cNvCxnSpPr>
          <p:nvPr/>
        </p:nvCxnSpPr>
        <p:spPr>
          <a:xfrm flipH="1">
            <a:off x="3689693" y="4235285"/>
            <a:ext cx="449735" cy="12566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/>
          <p:cNvCxnSpPr>
            <a:stCxn id="7" idx="2"/>
            <a:endCxn id="13" idx="0"/>
          </p:cNvCxnSpPr>
          <p:nvPr/>
        </p:nvCxnSpPr>
        <p:spPr>
          <a:xfrm>
            <a:off x="4139428" y="4235285"/>
            <a:ext cx="409084" cy="12566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stCxn id="8" idx="2"/>
            <a:endCxn id="14" idx="0"/>
          </p:cNvCxnSpPr>
          <p:nvPr/>
        </p:nvCxnSpPr>
        <p:spPr>
          <a:xfrm>
            <a:off x="5364132" y="4210286"/>
            <a:ext cx="1" cy="12816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r Verbinder 70"/>
          <p:cNvCxnSpPr>
            <a:stCxn id="16" idx="2"/>
            <a:endCxn id="17" idx="0"/>
          </p:cNvCxnSpPr>
          <p:nvPr/>
        </p:nvCxnSpPr>
        <p:spPr>
          <a:xfrm>
            <a:off x="6535144" y="4236686"/>
            <a:ext cx="602" cy="1258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Gerader Verbinder 73"/>
          <p:cNvCxnSpPr>
            <a:stCxn id="4" idx="2"/>
            <a:endCxn id="2" idx="0"/>
          </p:cNvCxnSpPr>
          <p:nvPr/>
        </p:nvCxnSpPr>
        <p:spPr>
          <a:xfrm flipH="1">
            <a:off x="3683262" y="857986"/>
            <a:ext cx="888741" cy="10347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Gerader Verbinder 76"/>
          <p:cNvCxnSpPr>
            <a:stCxn id="4" idx="2"/>
            <a:endCxn id="5" idx="0"/>
          </p:cNvCxnSpPr>
          <p:nvPr/>
        </p:nvCxnSpPr>
        <p:spPr>
          <a:xfrm>
            <a:off x="4572003" y="857986"/>
            <a:ext cx="3454172" cy="10261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r Verbinder 79"/>
          <p:cNvCxnSpPr>
            <a:stCxn id="5" idx="2"/>
            <a:endCxn id="18" idx="0"/>
          </p:cNvCxnSpPr>
          <p:nvPr/>
        </p:nvCxnSpPr>
        <p:spPr>
          <a:xfrm>
            <a:off x="8026175" y="2147921"/>
            <a:ext cx="0" cy="33399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14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Datentypen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596063"/>
            <a:ext cx="2057400" cy="292100"/>
          </a:xfrm>
        </p:spPr>
        <p:txBody>
          <a:bodyPr/>
          <a:lstStyle/>
          <a:p>
            <a:fld id="{B336DB7F-B9C8-4CCD-A57B-EBD024AFFB42}" type="slidenum">
              <a:rPr lang="de-DE" smtClean="0"/>
              <a:t>4</a:t>
            </a:fld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8770092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2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platzhalter 19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Datentypen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6596063"/>
            <a:ext cx="2057400" cy="292100"/>
          </a:xfrm>
        </p:spPr>
        <p:txBody>
          <a:bodyPr/>
          <a:lstStyle/>
          <a:p>
            <a:fld id="{B336DB7F-B9C8-4CCD-A57B-EBD024AFFB42}" type="slidenum">
              <a:rPr lang="de-DE" smtClean="0"/>
              <a:t>5</a:t>
            </a:fld>
            <a:endParaRPr lang="de-DE"/>
          </a:p>
        </p:txBody>
      </p:sp>
      <p:sp>
        <p:nvSpPr>
          <p:cNvPr id="197" name="Textplatzhalter 7"/>
          <p:cNvSpPr txBox="1">
            <a:spLocks/>
          </p:cNvSpPr>
          <p:nvPr/>
        </p:nvSpPr>
        <p:spPr>
          <a:xfrm>
            <a:off x="2051720" y="1"/>
            <a:ext cx="5040559" cy="3326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26" y="1124744"/>
            <a:ext cx="8554945" cy="435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1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1520" y="1340768"/>
            <a:ext cx="8615704" cy="505943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sz="6600" dirty="0" err="1" smtClean="0"/>
              <a:t>int</a:t>
            </a:r>
            <a:r>
              <a:rPr lang="de-DE" sz="6600" dirty="0" smtClean="0"/>
              <a:t> b = 24;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Variablen in Java</a:t>
            </a:r>
            <a:endParaRPr lang="de-DE" dirty="0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1763688" y="3717032"/>
            <a:ext cx="80323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26" idx="0"/>
          </p:cNvCxnSpPr>
          <p:nvPr/>
        </p:nvCxnSpPr>
        <p:spPr>
          <a:xfrm flipV="1">
            <a:off x="4166292" y="4149080"/>
            <a:ext cx="0" cy="14001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4788024" y="2858814"/>
            <a:ext cx="4693" cy="4981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V="1">
            <a:off x="5796136" y="4149080"/>
            <a:ext cx="0" cy="648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H="1">
            <a:off x="6516216" y="3717032"/>
            <a:ext cx="57606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36597" y="3455422"/>
            <a:ext cx="1525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Datentyp</a:t>
            </a:r>
            <a:endParaRPr lang="de-DE" sz="2800" dirty="0"/>
          </a:p>
        </p:txBody>
      </p:sp>
      <p:sp>
        <p:nvSpPr>
          <p:cNvPr id="25" name="Textfeld 24"/>
          <p:cNvSpPr txBox="1"/>
          <p:nvPr/>
        </p:nvSpPr>
        <p:spPr>
          <a:xfrm>
            <a:off x="3209579" y="2263246"/>
            <a:ext cx="3156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Zuweisungsoperator</a:t>
            </a:r>
            <a:endParaRPr lang="de-DE" sz="2800" dirty="0"/>
          </a:p>
        </p:txBody>
      </p:sp>
      <p:sp>
        <p:nvSpPr>
          <p:cNvPr id="26" name="Textfeld 25"/>
          <p:cNvSpPr txBox="1"/>
          <p:nvPr/>
        </p:nvSpPr>
        <p:spPr>
          <a:xfrm>
            <a:off x="3275856" y="5549191"/>
            <a:ext cx="1780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Bezeichner</a:t>
            </a:r>
            <a:endParaRPr lang="de-DE" sz="2800" dirty="0"/>
          </a:p>
        </p:txBody>
      </p:sp>
      <p:sp>
        <p:nvSpPr>
          <p:cNvPr id="30" name="Textfeld 29"/>
          <p:cNvSpPr txBox="1"/>
          <p:nvPr/>
        </p:nvSpPr>
        <p:spPr>
          <a:xfrm>
            <a:off x="5339280" y="4797152"/>
            <a:ext cx="91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Wert</a:t>
            </a:r>
            <a:endParaRPr lang="de-DE" sz="2800" dirty="0"/>
          </a:p>
        </p:txBody>
      </p:sp>
      <p:sp>
        <p:nvSpPr>
          <p:cNvPr id="31" name="Textfeld 30"/>
          <p:cNvSpPr txBox="1"/>
          <p:nvPr/>
        </p:nvSpPr>
        <p:spPr>
          <a:xfrm>
            <a:off x="7107202" y="3455422"/>
            <a:ext cx="17266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Abschluss-</a:t>
            </a:r>
          </a:p>
          <a:p>
            <a:r>
              <a:rPr lang="de-DE" sz="2800" dirty="0" err="1" smtClean="0"/>
              <a:t>zeichen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1227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385222"/>
              </p:ext>
            </p:extLst>
          </p:nvPr>
        </p:nvGraphicFramePr>
        <p:xfrm>
          <a:off x="785391" y="1090022"/>
          <a:ext cx="7573219" cy="5371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6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2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3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1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de-DE" sz="1700" dirty="0"/>
                        <a:t>Rangfolge</a:t>
                      </a:r>
                    </a:p>
                  </a:txBody>
                  <a:tcPr marL="40511" marR="40511" marT="20256" marB="202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/>
                        <a:t>Typ</a:t>
                      </a:r>
                    </a:p>
                  </a:txBody>
                  <a:tcPr marL="40511" marR="40511" marT="20256" marB="20256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/>
                        <a:t>Operatoren</a:t>
                      </a:r>
                    </a:p>
                  </a:txBody>
                  <a:tcPr marL="40511" marR="40511" marT="20256" marB="20256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/>
                        <a:t>Reihenfolge</a:t>
                      </a:r>
                    </a:p>
                  </a:txBody>
                  <a:tcPr marL="65314" marR="65314" marT="32657" marB="32657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de-DE" sz="1700" dirty="0">
                          <a:effectLst/>
                        </a:rPr>
                        <a:t>1</a:t>
                      </a:r>
                    </a:p>
                  </a:txBody>
                  <a:tcPr marL="40511" marR="40511" marT="20256" marB="202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dirty="0">
                          <a:effectLst/>
                        </a:rPr>
                        <a:t>Postfix-Operatoren</a:t>
                      </a:r>
                    </a:p>
                  </a:txBody>
                  <a:tcPr marL="40511" marR="40511" marT="20256" marB="20256" anchor="ctr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x++, x--</a:t>
                      </a:r>
                    </a:p>
                  </a:txBody>
                  <a:tcPr marL="40511" marR="40511" marT="20256" marB="20256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700" dirty="0"/>
                    </a:p>
                  </a:txBody>
                  <a:tcPr marL="65314" marR="65314" marT="32657" marB="32657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de-DE" sz="1700" dirty="0"/>
                        <a:t>2</a:t>
                      </a:r>
                    </a:p>
                  </a:txBody>
                  <a:tcPr marL="40511" marR="40511" marT="20256" marB="202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Unäre Operatoren</a:t>
                      </a:r>
                    </a:p>
                  </a:txBody>
                  <a:tcPr marL="40511" marR="40511" marT="20256" marB="20256" anchor="ctr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++x, --x, +x, -</a:t>
                      </a:r>
                      <a:r>
                        <a:rPr lang="de-DE" sz="1700" dirty="0" smtClean="0"/>
                        <a:t>x, </a:t>
                      </a:r>
                      <a:r>
                        <a:rPr lang="de-DE" sz="1700" dirty="0"/>
                        <a:t>!b</a:t>
                      </a:r>
                    </a:p>
                  </a:txBody>
                  <a:tcPr marL="40511" marR="40511" marT="20256" marB="20256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700" dirty="0"/>
                    </a:p>
                  </a:txBody>
                  <a:tcPr marL="65314" marR="65314" marT="32657" marB="32657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de-DE" sz="1700" dirty="0"/>
                        <a:t>3</a:t>
                      </a:r>
                    </a:p>
                  </a:txBody>
                  <a:tcPr marL="40511" marR="40511" marT="20256" marB="202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Multiplikation</a:t>
                      </a:r>
                    </a:p>
                  </a:txBody>
                  <a:tcPr marL="40511" marR="40511" marT="20256" marB="20256" anchor="ctr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a * b, a / b, a % b</a:t>
                      </a:r>
                    </a:p>
                  </a:txBody>
                  <a:tcPr marL="40511" marR="40511" marT="20256" marB="202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/>
                        <a:t>links</a:t>
                      </a:r>
                    </a:p>
                  </a:txBody>
                  <a:tcPr marL="65314" marR="65314" marT="32657" marB="32657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de-DE" sz="1700" dirty="0"/>
                        <a:t>4</a:t>
                      </a:r>
                    </a:p>
                  </a:txBody>
                  <a:tcPr marL="40511" marR="40511" marT="20256" marB="202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Addition</a:t>
                      </a:r>
                    </a:p>
                  </a:txBody>
                  <a:tcPr marL="40511" marR="40511" marT="20256" marB="20256" anchor="ctr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a + b, a – b</a:t>
                      </a:r>
                    </a:p>
                  </a:txBody>
                  <a:tcPr marL="40511" marR="40511" marT="20256" marB="202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/>
                        <a:t>links</a:t>
                      </a:r>
                    </a:p>
                  </a:txBody>
                  <a:tcPr marL="65314" marR="65314" marT="32657" marB="32657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de-DE" sz="1700" dirty="0"/>
                        <a:t>5</a:t>
                      </a:r>
                    </a:p>
                  </a:txBody>
                  <a:tcPr marL="40511" marR="40511" marT="20256" marB="202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Bitverschiebung</a:t>
                      </a:r>
                    </a:p>
                  </a:txBody>
                  <a:tcPr marL="40511" marR="40511" marT="20256" marB="20256" anchor="ctr"/>
                </a:tc>
                <a:tc>
                  <a:txBody>
                    <a:bodyPr/>
                    <a:lstStyle/>
                    <a:p>
                      <a:r>
                        <a:rPr lang="nn-NO" sz="1700" dirty="0"/>
                        <a:t>a &lt;&lt; b, a &gt;&gt; b, a &gt;&gt;&gt; b</a:t>
                      </a:r>
                    </a:p>
                  </a:txBody>
                  <a:tcPr marL="40511" marR="40511" marT="20256" marB="202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/>
                        <a:t>links</a:t>
                      </a:r>
                    </a:p>
                  </a:txBody>
                  <a:tcPr marL="65314" marR="65314" marT="32657" marB="32657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3026">
                <a:tc>
                  <a:txBody>
                    <a:bodyPr/>
                    <a:lstStyle/>
                    <a:p>
                      <a:pPr algn="ctr"/>
                      <a:r>
                        <a:rPr lang="de-DE" sz="1700" dirty="0"/>
                        <a:t>6</a:t>
                      </a:r>
                    </a:p>
                  </a:txBody>
                  <a:tcPr marL="40511" marR="40511" marT="20256" marB="202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Vergleiche</a:t>
                      </a:r>
                    </a:p>
                  </a:txBody>
                  <a:tcPr marL="40511" marR="40511" marT="20256" marB="20256" anchor="ctr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a</a:t>
                      </a:r>
                      <a:r>
                        <a:rPr lang="de-DE" sz="1700" baseline="0" dirty="0"/>
                        <a:t> </a:t>
                      </a:r>
                      <a:r>
                        <a:rPr lang="de-DE" sz="1700" dirty="0"/>
                        <a:t>&lt; b, a &gt; b, a &lt;= b, a &gt;= b, s </a:t>
                      </a:r>
                      <a:r>
                        <a:rPr lang="de-DE" sz="1700" dirty="0" err="1"/>
                        <a:t>instanceof</a:t>
                      </a:r>
                      <a:r>
                        <a:rPr lang="de-DE" sz="1700" dirty="0"/>
                        <a:t> S</a:t>
                      </a:r>
                    </a:p>
                  </a:txBody>
                  <a:tcPr marL="40511" marR="40511" marT="20256" marB="202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/>
                        <a:t>links</a:t>
                      </a:r>
                    </a:p>
                  </a:txBody>
                  <a:tcPr marL="65314" marR="65314" marT="32657" marB="32657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de-DE" sz="1700" dirty="0"/>
                        <a:t>7</a:t>
                      </a:r>
                    </a:p>
                  </a:txBody>
                  <a:tcPr marL="40511" marR="40511" marT="20256" marB="202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Gleichheit</a:t>
                      </a:r>
                    </a:p>
                  </a:txBody>
                  <a:tcPr marL="40511" marR="40511" marT="20256" marB="20256" anchor="ctr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a == b, a</a:t>
                      </a:r>
                      <a:r>
                        <a:rPr lang="de-DE" sz="1700" baseline="0" dirty="0"/>
                        <a:t> </a:t>
                      </a:r>
                      <a:r>
                        <a:rPr lang="de-DE" sz="1700" dirty="0"/>
                        <a:t>!= b</a:t>
                      </a:r>
                    </a:p>
                  </a:txBody>
                  <a:tcPr marL="40511" marR="40511" marT="20256" marB="202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/>
                        <a:t>links</a:t>
                      </a:r>
                    </a:p>
                  </a:txBody>
                  <a:tcPr marL="65314" marR="65314" marT="32657" marB="32657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de-DE" sz="1700" dirty="0"/>
                        <a:t>8</a:t>
                      </a:r>
                    </a:p>
                  </a:txBody>
                  <a:tcPr marL="40511" marR="40511" marT="20256" marB="202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UND (Bits)</a:t>
                      </a:r>
                    </a:p>
                  </a:txBody>
                  <a:tcPr marL="40511" marR="40511" marT="20256" marB="20256" anchor="ctr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a &amp; b</a:t>
                      </a:r>
                    </a:p>
                  </a:txBody>
                  <a:tcPr marL="40511" marR="40511" marT="20256" marB="202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/>
                        <a:t>links</a:t>
                      </a:r>
                    </a:p>
                  </a:txBody>
                  <a:tcPr marL="65314" marR="65314" marT="32657" marB="32657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de-DE" sz="1700" dirty="0"/>
                        <a:t>9</a:t>
                      </a:r>
                    </a:p>
                  </a:txBody>
                  <a:tcPr marL="40511" marR="40511" marT="20256" marB="202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XOR (Bits)</a:t>
                      </a:r>
                    </a:p>
                  </a:txBody>
                  <a:tcPr marL="40511" marR="40511" marT="20256" marB="20256" anchor="ctr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a ^ b</a:t>
                      </a:r>
                    </a:p>
                  </a:txBody>
                  <a:tcPr marL="40511" marR="40511" marT="20256" marB="202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/>
                        <a:t>links</a:t>
                      </a:r>
                    </a:p>
                  </a:txBody>
                  <a:tcPr marL="65314" marR="65314" marT="32657" marB="32657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de-DE" sz="1700" dirty="0"/>
                        <a:t>10</a:t>
                      </a:r>
                    </a:p>
                  </a:txBody>
                  <a:tcPr marL="40511" marR="40511" marT="20256" marB="202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ODER (Bits)</a:t>
                      </a:r>
                    </a:p>
                  </a:txBody>
                  <a:tcPr marL="40511" marR="40511" marT="20256" marB="20256" anchor="ctr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a | b</a:t>
                      </a:r>
                    </a:p>
                  </a:txBody>
                  <a:tcPr marL="40511" marR="40511" marT="20256" marB="202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/>
                        <a:t>links</a:t>
                      </a:r>
                    </a:p>
                  </a:txBody>
                  <a:tcPr marL="65314" marR="65314" marT="32657" marB="32657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de-DE" sz="1700" dirty="0"/>
                        <a:t>11</a:t>
                      </a:r>
                    </a:p>
                  </a:txBody>
                  <a:tcPr marL="40511" marR="40511" marT="20256" marB="202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Logisch UND</a:t>
                      </a:r>
                    </a:p>
                  </a:txBody>
                  <a:tcPr marL="40511" marR="40511" marT="20256" marB="20256" anchor="ctr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a &amp;&amp; b</a:t>
                      </a:r>
                    </a:p>
                  </a:txBody>
                  <a:tcPr marL="40511" marR="40511" marT="20256" marB="202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/>
                        <a:t>links</a:t>
                      </a:r>
                    </a:p>
                  </a:txBody>
                  <a:tcPr marL="65314" marR="65314" marT="32657" marB="32657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de-DE" sz="1700" dirty="0"/>
                        <a:t>12</a:t>
                      </a:r>
                    </a:p>
                  </a:txBody>
                  <a:tcPr marL="40511" marR="40511" marT="20256" marB="202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Logisch ODER</a:t>
                      </a:r>
                    </a:p>
                  </a:txBody>
                  <a:tcPr marL="40511" marR="40511" marT="20256" marB="20256" anchor="ctr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a || b</a:t>
                      </a:r>
                    </a:p>
                  </a:txBody>
                  <a:tcPr marL="40511" marR="40511" marT="20256" marB="202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/>
                        <a:t>links</a:t>
                      </a:r>
                    </a:p>
                  </a:txBody>
                  <a:tcPr marL="65314" marR="65314" marT="32657" marB="32657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de-DE" sz="1700" dirty="0"/>
                        <a:t>13</a:t>
                      </a:r>
                    </a:p>
                  </a:txBody>
                  <a:tcPr marL="40511" marR="40511" marT="20256" marB="202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Bedingungsoperator</a:t>
                      </a:r>
                    </a:p>
                  </a:txBody>
                  <a:tcPr marL="40511" marR="40511" marT="20256" marB="20256" anchor="ctr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a ? b : c</a:t>
                      </a:r>
                    </a:p>
                  </a:txBody>
                  <a:tcPr marL="40511" marR="40511" marT="20256" marB="202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/>
                        <a:t>links</a:t>
                      </a:r>
                    </a:p>
                  </a:txBody>
                  <a:tcPr marL="65314" marR="65314" marT="32657" marB="32657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63026">
                <a:tc>
                  <a:txBody>
                    <a:bodyPr/>
                    <a:lstStyle/>
                    <a:p>
                      <a:pPr algn="ctr"/>
                      <a:r>
                        <a:rPr lang="de-DE" sz="1700" dirty="0"/>
                        <a:t>14</a:t>
                      </a:r>
                    </a:p>
                  </a:txBody>
                  <a:tcPr marL="40511" marR="40511" marT="20256" marB="202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Zuweisungen</a:t>
                      </a:r>
                    </a:p>
                  </a:txBody>
                  <a:tcPr marL="40511" marR="40511" marT="20256" marB="20256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a = b, +=, -=, *=, /=, %=, &amp;=, ^=, |=, &lt;&lt;=, &gt;&gt;=, &gt;&gt;&gt;=</a:t>
                      </a:r>
                    </a:p>
                  </a:txBody>
                  <a:tcPr marL="40511" marR="40511" marT="20256" marB="20256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700" dirty="0"/>
                        <a:t>rechts</a:t>
                      </a:r>
                    </a:p>
                  </a:txBody>
                  <a:tcPr marL="65314" marR="65314" marT="32657" marB="32657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Titel 2"/>
          <p:cNvSpPr txBox="1">
            <a:spLocks/>
          </p:cNvSpPr>
          <p:nvPr/>
        </p:nvSpPr>
        <p:spPr>
          <a:xfrm>
            <a:off x="1272260" y="476672"/>
            <a:ext cx="6599480" cy="5413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solidFill>
                  <a:srgbClr val="4D4D4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DE" sz="3200" dirty="0" smtClean="0"/>
              <a:t>Variablen in Java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55048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Variablen in Java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00B42D5-F436-4CBB-ADE2-3BAD53BA9B53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Bezeichner Konventionen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61840"/>
            <a:ext cx="9388018" cy="4968552"/>
          </a:xfrm>
        </p:spPr>
      </p:pic>
    </p:spTree>
    <p:extLst>
      <p:ext uri="{BB962C8B-B14F-4D97-AF65-F5344CB8AC3E}">
        <p14:creationId xmlns:p14="http://schemas.microsoft.com/office/powerpoint/2010/main" val="348535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1520" y="476672"/>
            <a:ext cx="8615704" cy="592353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sz="9600" dirty="0" smtClean="0"/>
              <a:t>Aufgaben 1 </a:t>
            </a:r>
            <a:r>
              <a:rPr lang="de-DE" sz="9600" smtClean="0"/>
              <a:t>- 4</a:t>
            </a:r>
            <a:endParaRPr lang="de-DE" sz="96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00B42D5-F436-4CBB-ADE2-3BAD53BA9B53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54006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7&quot;/&gt;&lt;lineCharCount val=&quot;14&quot;/&gt;&lt;/TableIndex&gt;&lt;/ShapeTextInfo&gt;"/>
  <p:tag name="HTML_SHAPEINFO" val="&lt;ThreeDShapeInfo&gt;&lt;uuid val=&quot;{69A0C9D2-6623-4195-8A4A-D96BD3895A8C}&quot;/&gt;&lt;isInvalidForFieldText val=&quot;0&quot;/&gt;&lt;Image&gt;&lt;filename val=&quot;C:\Users\ofoerster\AppData\Local\Temp\CP575643848417Session\CPTrustFolder575643848417\PPTImport575643973468\data\asimages\{69A0C9D2-6623-4195-8A4A-D96BD3895A8C}_1.png&quot;/&gt;&lt;left val=&quot;744&quot;/&gt;&lt;top val=&quot;0&quot;/&gt;&lt;width val=&quot;183&quot;/&gt;&lt;height val=&quot;38&quot;/&gt;&lt;hasText val=&quot;1&quot;/&gt;&lt;/Image&gt;&lt;/ThreeDShape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7&quot;/&gt;&lt;lineCharCount val=&quot;14&quot;/&gt;&lt;/TableIndex&gt;&lt;/ShapeTextInfo&gt;"/>
  <p:tag name="HTML_SHAPEINFO" val="&lt;ThreeDShapeInfo&gt;&lt;uuid val=&quot;{69A0C9D2-6623-4195-8A4A-D96BD3895A8C}&quot;/&gt;&lt;isInvalidForFieldText val=&quot;0&quot;/&gt;&lt;Image&gt;&lt;filename val=&quot;C:\Users\ofoerster\AppData\Local\Temp\CP575643848417Session\CPTrustFolder575643848417\PPTImport575643973468\data\asimages\{69A0C9D2-6623-4195-8A4A-D96BD3895A8C}_1.png&quot;/&gt;&lt;left val=&quot;744&quot;/&gt;&lt;top val=&quot;0&quot;/&gt;&lt;width val=&quot;183&quot;/&gt;&lt;height val=&quot;38&quot;/&gt;&lt;hasText val=&quot;1&quot;/&gt;&lt;/Image&gt;&lt;/ThreeDShape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7&quot;/&gt;&lt;lineCharCount val=&quot;14&quot;/&gt;&lt;/TableIndex&gt;&lt;/ShapeTextInfo&gt;"/>
  <p:tag name="HTML_SHAPEINFO" val="&lt;ThreeDShapeInfo&gt;&lt;uuid val=&quot;{69A0C9D2-6623-4195-8A4A-D96BD3895A8C}&quot;/&gt;&lt;isInvalidForFieldText val=&quot;0&quot;/&gt;&lt;Image&gt;&lt;filename val=&quot;C:\Users\ofoerster\AppData\Local\Temp\CP575643848417Session\CPTrustFolder575643848417\PPTImport575643973468\data\asimages\{69A0C9D2-6623-4195-8A4A-D96BD3895A8C}_1.png&quot;/&gt;&lt;left val=&quot;744&quot;/&gt;&lt;top val=&quot;0&quot;/&gt;&lt;width val=&quot;183&quot;/&gt;&lt;height val=&quot;38&quot;/&gt;&lt;hasText val=&quot;1&quot;/&gt;&lt;/Image&gt;&lt;/ThreeDShape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7&quot;/&gt;&lt;lineCharCount val=&quot;14&quot;/&gt;&lt;/TableIndex&gt;&lt;/ShapeTextInfo&gt;"/>
  <p:tag name="HTML_SHAPEINFO" val="&lt;ThreeDShapeInfo&gt;&lt;uuid val=&quot;{69A0C9D2-6623-4195-8A4A-D96BD3895A8C}&quot;/&gt;&lt;isInvalidForFieldText val=&quot;0&quot;/&gt;&lt;Image&gt;&lt;filename val=&quot;C:\Users\ofoerster\AppData\Local\Temp\CP575643848417Session\CPTrustFolder575643848417\PPTImport575643973468\data\asimages\{69A0C9D2-6623-4195-8A4A-D96BD3895A8C}_1.png&quot;/&gt;&lt;left val=&quot;744&quot;/&gt;&lt;top val=&quot;0&quot;/&gt;&lt;width val=&quot;183&quot;/&gt;&lt;height val=&quot;38&quot;/&gt;&lt;hasText val=&quot;1&quot;/&gt;&lt;/Image&gt;&lt;/ThreeDShape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7&quot;/&gt;&lt;lineCharCount val=&quot;14&quot;/&gt;&lt;/TableIndex&gt;&lt;/ShapeTextInfo&gt;"/>
  <p:tag name="HTML_SHAPEINFO" val="&lt;ThreeDShapeInfo&gt;&lt;uuid val=&quot;{69A0C9D2-6623-4195-8A4A-D96BD3895A8C}&quot;/&gt;&lt;isInvalidForFieldText val=&quot;0&quot;/&gt;&lt;Image&gt;&lt;filename val=&quot;C:\Users\ofoerster\AppData\Local\Temp\CP575643848417Session\CPTrustFolder575643848417\PPTImport575643973468\data\asimages\{69A0C9D2-6623-4195-8A4A-D96BD3895A8C}_1.png&quot;/&gt;&lt;left val=&quot;744&quot;/&gt;&lt;top val=&quot;0&quot;/&gt;&lt;width val=&quot;183&quot;/&gt;&lt;height val=&quot;38&quot;/&gt;&lt;hasText val=&quot;1&quot;/&gt;&lt;/Image&gt;&lt;/ThreeDShapeInfo&gt;"/>
</p:tagLst>
</file>

<file path=ppt/theme/theme1.xml><?xml version="1.0" encoding="utf-8"?>
<a:theme xmlns:a="http://schemas.openxmlformats.org/drawingml/2006/main" name="Titelfolien ITSBw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Office PowerPoint</Application>
  <PresentationFormat>Bildschirmpräsentation (4:3)</PresentationFormat>
  <Paragraphs>137</Paragraphs>
  <Slides>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Tahoma</vt:lpstr>
      <vt:lpstr>Wingdings</vt:lpstr>
      <vt:lpstr>Titelfolien ITSBw</vt:lpstr>
      <vt:lpstr>Benutzerdefiniertes Design</vt:lpstr>
      <vt:lpstr>Java - Grundlagen</vt:lpstr>
      <vt:lpstr>Variablen und Datentypen</vt:lpstr>
      <vt:lpstr>PowerPoint-Präsentation</vt:lpstr>
      <vt:lpstr>PowerPoint-Präsentation</vt:lpstr>
      <vt:lpstr>PowerPoint-Präsentation</vt:lpstr>
      <vt:lpstr>Variablen in Java</vt:lpstr>
      <vt:lpstr>PowerPoint-Präsentation</vt:lpstr>
      <vt:lpstr>Bezeichner Konventionen</vt:lpstr>
      <vt:lpstr>PowerPoint-Präsentation</vt:lpstr>
    </vt:vector>
  </TitlesOfParts>
  <Company>FüUstgSBw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Vorlage Folienmaster ITSBw</dc:title>
  <dc:creator>Foerster Oliver</dc:creator>
  <cp:lastModifiedBy>Adrian Weidig</cp:lastModifiedBy>
  <cp:revision>84</cp:revision>
  <dcterms:created xsi:type="dcterms:W3CDTF">2017-11-27T16:15:08Z</dcterms:created>
  <dcterms:modified xsi:type="dcterms:W3CDTF">2021-04-06T09:18:51Z</dcterms:modified>
</cp:coreProperties>
</file>