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62" r:id="rId2"/>
  </p:sldMasterIdLst>
  <p:notesMasterIdLst>
    <p:notesMasterId r:id="rId12"/>
  </p:notesMasterIdLst>
  <p:handoutMasterIdLst>
    <p:handoutMasterId r:id="rId13"/>
  </p:handoutMasterIdLst>
  <p:sldIdLst>
    <p:sldId id="258" r:id="rId3"/>
    <p:sldId id="259" r:id="rId4"/>
    <p:sldId id="261" r:id="rId5"/>
    <p:sldId id="262" r:id="rId6"/>
    <p:sldId id="263" r:id="rId7"/>
    <p:sldId id="264" r:id="rId8"/>
    <p:sldId id="271" r:id="rId9"/>
    <p:sldId id="267" r:id="rId10"/>
    <p:sldId id="269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C012C45-2F9E-4BE2-8ED2-7FBD80259D60}">
          <p14:sldIdLst>
            <p14:sldId id="258"/>
            <p14:sldId id="259"/>
            <p14:sldId id="261"/>
            <p14:sldId id="262"/>
            <p14:sldId id="263"/>
            <p14:sldId id="264"/>
            <p14:sldId id="271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FFA300"/>
    <a:srgbClr val="FABB00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2105" autoAdjust="0"/>
  </p:normalViewPr>
  <p:slideViewPr>
    <p:cSldViewPr showGuides="1">
      <p:cViewPr varScale="1">
        <p:scale>
          <a:sx n="91" d="100"/>
          <a:sy n="91" d="100"/>
        </p:scale>
        <p:origin x="10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CA1A7F-DE74-4180-B62A-77D5E5D300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A5D72A-F938-4C1B-9080-A9EEE607D7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93D6A-9748-41C1-9267-38801F59E488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6FCE8F-299D-4E00-ACF9-81C746BBD4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2C91DC-0C19-4E4B-A2F0-28EF49B201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E2192-1699-4E7F-9260-D883BCD89A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013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52649-0C64-4C41-A074-D141F8305F86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F27D7-6B8D-47C5-82E9-EFA38E4095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96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ndt-bruenner.de/mathe/scripts/Zahlensysteme.ht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93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Verbindung zu </a:t>
            </a:r>
            <a:r>
              <a:rPr lang="de-DE" dirty="0" err="1" smtClean="0"/>
              <a:t>MathGdlPrg</a:t>
            </a:r>
            <a:r>
              <a:rPr lang="de-DE" dirty="0" smtClean="0"/>
              <a:t> Lehrgang ziehen (Bereits vorhandene Erfahrungen)</a:t>
            </a:r>
          </a:p>
          <a:p>
            <a:endParaRPr lang="de-DE" dirty="0" smtClean="0"/>
          </a:p>
          <a:p>
            <a:r>
              <a:rPr lang="de-DE" dirty="0" smtClean="0">
                <a:hlinkClick r:id="rId3"/>
              </a:rPr>
              <a:t>Umrechnung von Zahlensystemen (arndt-bruenner.de)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76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27075" y="788988"/>
            <a:ext cx="3976688" cy="29813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Dezimal = *10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800" dirty="0">
                <a:solidFill>
                  <a:schemeClr val="accent4"/>
                </a:solidFill>
              </a:rPr>
              <a:t>2</a:t>
            </a:r>
            <a:r>
              <a:rPr lang="de-DE" sz="800" dirty="0"/>
              <a:t>•</a:t>
            </a:r>
            <a:r>
              <a:rPr lang="de-DE" sz="800" dirty="0">
                <a:solidFill>
                  <a:srgbClr val="005DA2"/>
                </a:solidFill>
              </a:rPr>
              <a:t>10</a:t>
            </a:r>
            <a:r>
              <a:rPr lang="de-DE" sz="800" baseline="30000" dirty="0">
                <a:solidFill>
                  <a:srgbClr val="FF0000"/>
                </a:solidFill>
              </a:rPr>
              <a:t>3</a:t>
            </a:r>
            <a:r>
              <a:rPr lang="de-DE" sz="800" dirty="0"/>
              <a:t> (2000) +  </a:t>
            </a:r>
            <a:r>
              <a:rPr lang="de-DE" sz="800" dirty="0">
                <a:solidFill>
                  <a:schemeClr val="accent4"/>
                </a:solidFill>
              </a:rPr>
              <a:t>0</a:t>
            </a:r>
            <a:r>
              <a:rPr lang="de-DE" sz="800" dirty="0"/>
              <a:t>•</a:t>
            </a:r>
            <a:r>
              <a:rPr lang="de-DE" sz="800" dirty="0">
                <a:solidFill>
                  <a:srgbClr val="005DA2"/>
                </a:solidFill>
              </a:rPr>
              <a:t>10</a:t>
            </a:r>
            <a:r>
              <a:rPr lang="de-DE" sz="800" baseline="30000" dirty="0">
                <a:solidFill>
                  <a:srgbClr val="FF0000"/>
                </a:solidFill>
              </a:rPr>
              <a:t>2</a:t>
            </a:r>
            <a:r>
              <a:rPr lang="de-DE" sz="800" dirty="0"/>
              <a:t> (0) + </a:t>
            </a:r>
            <a:r>
              <a:rPr lang="de-DE" sz="800" dirty="0">
                <a:solidFill>
                  <a:schemeClr val="accent4"/>
                </a:solidFill>
              </a:rPr>
              <a:t>1</a:t>
            </a:r>
            <a:r>
              <a:rPr lang="de-DE" sz="800" dirty="0"/>
              <a:t>•</a:t>
            </a:r>
            <a:r>
              <a:rPr lang="de-DE" sz="800" dirty="0">
                <a:solidFill>
                  <a:srgbClr val="005DA2"/>
                </a:solidFill>
              </a:rPr>
              <a:t>10</a:t>
            </a:r>
            <a:r>
              <a:rPr lang="de-DE" sz="800" baseline="30000" dirty="0">
                <a:solidFill>
                  <a:srgbClr val="FF0000"/>
                </a:solidFill>
              </a:rPr>
              <a:t>1</a:t>
            </a:r>
            <a:r>
              <a:rPr lang="de-DE" sz="800" dirty="0"/>
              <a:t> (10) + </a:t>
            </a:r>
            <a:r>
              <a:rPr lang="de-DE" sz="800" dirty="0">
                <a:solidFill>
                  <a:schemeClr val="accent4"/>
                </a:solidFill>
              </a:rPr>
              <a:t>8</a:t>
            </a:r>
            <a:r>
              <a:rPr lang="de-DE" sz="800" dirty="0"/>
              <a:t>•</a:t>
            </a:r>
            <a:r>
              <a:rPr lang="de-DE" sz="800" dirty="0">
                <a:solidFill>
                  <a:srgbClr val="005DA2"/>
                </a:solidFill>
              </a:rPr>
              <a:t>10</a:t>
            </a:r>
            <a:r>
              <a:rPr lang="de-DE" sz="800" baseline="30000" dirty="0">
                <a:solidFill>
                  <a:srgbClr val="FF0000"/>
                </a:solidFill>
              </a:rPr>
              <a:t>0 </a:t>
            </a:r>
            <a:r>
              <a:rPr lang="de-DE" sz="800" dirty="0">
                <a:solidFill>
                  <a:srgbClr val="005DA2"/>
                </a:solidFill>
              </a:rPr>
              <a:t>(8) = 2018</a:t>
            </a:r>
            <a:endParaRPr lang="de-DE" sz="800" baseline="30000" dirty="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dirty="0"/>
              <a:t>Binär = *2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800" dirty="0">
                <a:solidFill>
                  <a:schemeClr val="accent4"/>
                </a:solidFill>
                <a:sym typeface="Wingdings" panose="05000000000000000000" pitchFamily="2" charset="2"/>
              </a:rPr>
              <a:t> </a:t>
            </a:r>
            <a:r>
              <a:rPr lang="de-DE" sz="800" dirty="0">
                <a:solidFill>
                  <a:schemeClr val="accent4"/>
                </a:solidFill>
              </a:rPr>
              <a:t>1</a:t>
            </a:r>
            <a:r>
              <a:rPr lang="de-DE" sz="800" dirty="0"/>
              <a:t>•</a:t>
            </a:r>
            <a:r>
              <a:rPr lang="de-DE" sz="800" dirty="0">
                <a:solidFill>
                  <a:srgbClr val="C808A3"/>
                </a:solidFill>
              </a:rPr>
              <a:t>2</a:t>
            </a:r>
            <a:r>
              <a:rPr lang="de-DE" sz="800" baseline="30000" dirty="0">
                <a:solidFill>
                  <a:srgbClr val="FF0000"/>
                </a:solidFill>
              </a:rPr>
              <a:t>3</a:t>
            </a:r>
            <a:r>
              <a:rPr lang="de-DE" sz="800" dirty="0"/>
              <a:t> (8) +  </a:t>
            </a:r>
            <a:r>
              <a:rPr lang="de-DE" sz="800" dirty="0">
                <a:solidFill>
                  <a:schemeClr val="accent4"/>
                </a:solidFill>
              </a:rPr>
              <a:t>1</a:t>
            </a:r>
            <a:r>
              <a:rPr lang="de-DE" sz="800" dirty="0"/>
              <a:t>•</a:t>
            </a:r>
            <a:r>
              <a:rPr lang="de-DE" sz="800" dirty="0">
                <a:solidFill>
                  <a:srgbClr val="C808A3"/>
                </a:solidFill>
              </a:rPr>
              <a:t>2</a:t>
            </a:r>
            <a:r>
              <a:rPr lang="de-DE" sz="800" baseline="30000" dirty="0">
                <a:solidFill>
                  <a:srgbClr val="FF0000"/>
                </a:solidFill>
              </a:rPr>
              <a:t>2</a:t>
            </a:r>
            <a:r>
              <a:rPr lang="de-DE" sz="800" dirty="0"/>
              <a:t> (4) + </a:t>
            </a:r>
            <a:r>
              <a:rPr lang="de-DE" sz="800" dirty="0">
                <a:solidFill>
                  <a:schemeClr val="accent4"/>
                </a:solidFill>
              </a:rPr>
              <a:t>0</a:t>
            </a:r>
            <a:r>
              <a:rPr lang="de-DE" sz="800" dirty="0"/>
              <a:t>•</a:t>
            </a:r>
            <a:r>
              <a:rPr lang="de-DE" sz="800" dirty="0">
                <a:solidFill>
                  <a:srgbClr val="C808A3"/>
                </a:solidFill>
              </a:rPr>
              <a:t>2</a:t>
            </a:r>
            <a:r>
              <a:rPr lang="de-DE" sz="800" baseline="30000" dirty="0">
                <a:solidFill>
                  <a:srgbClr val="FF0000"/>
                </a:solidFill>
              </a:rPr>
              <a:t>1</a:t>
            </a:r>
            <a:r>
              <a:rPr lang="de-DE" sz="800" dirty="0"/>
              <a:t> (0) +</a:t>
            </a:r>
            <a:r>
              <a:rPr lang="de-DE" sz="800" dirty="0">
                <a:solidFill>
                  <a:schemeClr val="accent4"/>
                </a:solidFill>
              </a:rPr>
              <a:t>1</a:t>
            </a:r>
            <a:r>
              <a:rPr lang="de-DE" sz="800" dirty="0"/>
              <a:t>•</a:t>
            </a:r>
            <a:r>
              <a:rPr lang="de-DE" sz="800" dirty="0">
                <a:solidFill>
                  <a:srgbClr val="C808A3"/>
                </a:solidFill>
              </a:rPr>
              <a:t>2</a:t>
            </a:r>
            <a:r>
              <a:rPr lang="de-DE" sz="800" baseline="30000" dirty="0">
                <a:solidFill>
                  <a:srgbClr val="FF0000"/>
                </a:solidFill>
              </a:rPr>
              <a:t>0</a:t>
            </a:r>
            <a:r>
              <a:rPr lang="de-DE" sz="800" dirty="0">
                <a:solidFill>
                  <a:srgbClr val="C808A3"/>
                </a:solidFill>
              </a:rPr>
              <a:t> (0) = 13</a:t>
            </a:r>
            <a:endParaRPr lang="de-DE" dirty="0"/>
          </a:p>
          <a:p>
            <a:r>
              <a:rPr lang="de-DE" dirty="0"/>
              <a:t>Hexadezimal = *16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/>
              <a:t>1 2 3 4 5 6 7 8 9 A B C D E F = 1 2 3 4 5 6 7 8 9 10 11 12 13 14 15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800" dirty="0">
                <a:solidFill>
                  <a:schemeClr val="accent4"/>
                </a:solidFill>
              </a:rPr>
              <a:t>1</a:t>
            </a:r>
            <a:r>
              <a:rPr lang="de-DE" sz="800" dirty="0"/>
              <a:t>•</a:t>
            </a:r>
            <a:r>
              <a:rPr lang="de-DE" sz="800" dirty="0">
                <a:solidFill>
                  <a:schemeClr val="accent2">
                    <a:lumMod val="50000"/>
                  </a:schemeClr>
                </a:solidFill>
              </a:rPr>
              <a:t>16</a:t>
            </a:r>
            <a:r>
              <a:rPr lang="de-DE" sz="800" baseline="30000" dirty="0">
                <a:solidFill>
                  <a:srgbClr val="FF0000"/>
                </a:solidFill>
              </a:rPr>
              <a:t>1</a:t>
            </a:r>
            <a:r>
              <a:rPr lang="de-DE" sz="800" dirty="0"/>
              <a:t> (16)+  </a:t>
            </a:r>
            <a:r>
              <a:rPr lang="de-DE" sz="800" dirty="0">
                <a:solidFill>
                  <a:schemeClr val="accent4"/>
                </a:solidFill>
              </a:rPr>
              <a:t>A</a:t>
            </a:r>
            <a:r>
              <a:rPr lang="de-DE" sz="800" dirty="0"/>
              <a:t>•</a:t>
            </a:r>
            <a:r>
              <a:rPr lang="de-DE" sz="800" dirty="0">
                <a:solidFill>
                  <a:schemeClr val="accent2">
                    <a:lumMod val="50000"/>
                  </a:schemeClr>
                </a:solidFill>
              </a:rPr>
              <a:t>16</a:t>
            </a:r>
            <a:r>
              <a:rPr lang="de-DE" sz="800" baseline="30000" dirty="0">
                <a:solidFill>
                  <a:srgbClr val="FF0000"/>
                </a:solidFill>
              </a:rPr>
              <a:t>0</a:t>
            </a:r>
            <a:r>
              <a:rPr lang="de-DE" sz="800" dirty="0"/>
              <a:t> (10) = 26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ITSBw IX. Inspektion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FD6EC8-41F9-4909-8444-6ED8E5058E3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DE"/>
              <a:t>Mathematische Grundlagen - Skript 1 - 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17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51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Nutzerinteraktion anhand des</a:t>
            </a:r>
            <a:r>
              <a:rPr lang="de-DE" baseline="0" dirty="0" smtClean="0">
                <a:sym typeface="Wingdings" panose="05000000000000000000" pitchFamily="2" charset="2"/>
              </a:rPr>
              <a:t> Scanners zeigen  Nutzerinteraktion.java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329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Nutzerinteraktion anhand des</a:t>
            </a:r>
            <a:r>
              <a:rPr lang="de-DE" baseline="0" dirty="0" smtClean="0">
                <a:sym typeface="Wingdings" panose="05000000000000000000" pitchFamily="2" charset="2"/>
              </a:rPr>
              <a:t> Scanners zeigen  Nutzerinteraktion.java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91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90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90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528215"/>
            <a:ext cx="3213993" cy="11620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528215"/>
            <a:ext cx="5317430" cy="5853113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690265"/>
            <a:ext cx="3213993" cy="46910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031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36505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48680"/>
            <a:ext cx="5486400" cy="4114800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03243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56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64062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44624"/>
            <a:ext cx="8784487" cy="432048"/>
          </a:xfrm>
        </p:spPr>
        <p:txBody>
          <a:bodyPr lIns="25200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VS - Nur für den Dienstgebrauch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68760"/>
            <a:ext cx="9144000" cy="5184576"/>
          </a:xfrm>
          <a:prstGeom prst="rect">
            <a:avLst/>
          </a:prstGeom>
          <a:noFill/>
        </p:spPr>
        <p:txBody>
          <a:bodyPr lIns="252000" tIns="72000" rIns="252000" bIns="72000"/>
          <a:lstStyle>
            <a:lvl1pPr>
              <a:buFont typeface="Arial" pitchFamily="34" charset="0"/>
              <a:buNone/>
              <a:defRPr sz="2769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&lt;Inhalt&gt;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692150"/>
            <a:ext cx="4572000" cy="432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>
            <a:lvl1pPr marL="0" algn="l" defTabSz="843987" rtl="0" eaLnBrk="1" latinLnBrk="0" hangingPunct="1">
              <a:buNone/>
              <a:defRPr lang="de-DE" sz="1662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algn="ctr" defTabSz="843987" rtl="0" eaLnBrk="1" latinLnBrk="0" hangingPunct="1">
              <a:defRPr lang="de-DE" sz="1662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algn="ctr" defTabSz="843987" rtl="0" eaLnBrk="1" latinLnBrk="0" hangingPunct="1">
              <a:defRPr lang="de-DE" sz="1662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algn="ctr" defTabSz="843987" rtl="0" eaLnBrk="1" latinLnBrk="0" hangingPunct="1">
              <a:defRPr lang="de-DE" sz="1662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algn="ctr" defTabSz="843987" rtl="0" eaLnBrk="1" latinLnBrk="0" hangingPunct="1">
              <a:defRPr lang="de-DE" sz="166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Untertitel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2F22806-D4DE-410B-91BF-93C2B300F212}"/>
              </a:ext>
            </a:extLst>
          </p:cNvPr>
          <p:cNvGrpSpPr/>
          <p:nvPr userDrawn="1"/>
        </p:nvGrpSpPr>
        <p:grpSpPr>
          <a:xfrm>
            <a:off x="8804628" y="112006"/>
            <a:ext cx="231869" cy="297284"/>
            <a:chOff x="-3164898" y="908720"/>
            <a:chExt cx="3164898" cy="4057780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DB07ABA-15CD-425B-9F01-0662D7249115}"/>
                </a:ext>
              </a:extLst>
            </p:cNvPr>
            <p:cNvSpPr/>
            <p:nvPr userDrawn="1"/>
          </p:nvSpPr>
          <p:spPr>
            <a:xfrm>
              <a:off x="-1210022" y="1124743"/>
              <a:ext cx="936104" cy="1083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62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56F5B929-E1A0-42EC-BE65-1E416234C4E8}"/>
                </a:ext>
              </a:extLst>
            </p:cNvPr>
            <p:cNvGrpSpPr/>
            <p:nvPr userDrawn="1"/>
          </p:nvGrpSpPr>
          <p:grpSpPr>
            <a:xfrm>
              <a:off x="-3164898" y="908720"/>
              <a:ext cx="3164898" cy="4057780"/>
              <a:chOff x="-2052736" y="-293307"/>
              <a:chExt cx="3164898" cy="405778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91BBE11E-AA70-441D-9564-7473B85EF94A}"/>
                  </a:ext>
                </a:extLst>
              </p:cNvPr>
              <p:cNvSpPr/>
              <p:nvPr userDrawn="1"/>
            </p:nvSpPr>
            <p:spPr>
              <a:xfrm>
                <a:off x="-1938867" y="1556792"/>
                <a:ext cx="2929467" cy="208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62"/>
              </a:p>
            </p:txBody>
          </p:sp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5AB1215C-D42A-4177-AA0B-F2F430355B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-2052736" y="-293307"/>
                <a:ext cx="3164898" cy="4057780"/>
              </a:xfrm>
              <a:prstGeom prst="rect">
                <a:avLst/>
              </a:prstGeom>
            </p:spPr>
          </p:pic>
        </p:grpSp>
      </p:grp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20272" y="6592271"/>
            <a:ext cx="2133600" cy="2657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algn="r">
              <a:defRPr lang="de-DE" sz="738" kern="1200" dirty="0">
                <a:solidFill>
                  <a:srgbClr val="FF9B00"/>
                </a:solidFill>
                <a:latin typeface="Lucida Sans" panose="020B0602030504020204" pitchFamily="34" charset="0"/>
                <a:ea typeface="+mn-ea"/>
                <a:cs typeface="Lucida Sans Unicode" panose="020B0602030504020204" pitchFamily="34" charset="0"/>
              </a:defRPr>
            </a:lvl2pPr>
          </a:lstStyle>
          <a:p>
            <a:pPr lvl="1"/>
            <a:r>
              <a:rPr lang="de-DE" dirty="0"/>
              <a:t>Seite </a:t>
            </a:r>
            <a:fld id="{1D1D483D-FEC3-446D-8179-266568F5915B}" type="slidenum">
              <a:rPr lang="de-DE" smtClean="0"/>
              <a:pPr lvl="1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01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S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2411760" y="1412775"/>
            <a:ext cx="547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rgbClr val="CDCDCD"/>
                </a:solidFill>
              </a:rPr>
              <a:t>Schule Informationstechnik</a:t>
            </a:r>
            <a:r>
              <a:rPr lang="de-DE" sz="2400" b="1" baseline="0" dirty="0">
                <a:solidFill>
                  <a:srgbClr val="CDCDCD"/>
                </a:solidFill>
              </a:rPr>
              <a:t> </a:t>
            </a:r>
            <a:br>
              <a:rPr lang="de-DE" sz="2400" b="1" baseline="0" dirty="0">
                <a:solidFill>
                  <a:srgbClr val="CDCDCD"/>
                </a:solidFill>
              </a:rPr>
            </a:br>
            <a:r>
              <a:rPr lang="de-DE" sz="2400" b="1" baseline="0" dirty="0">
                <a:solidFill>
                  <a:srgbClr val="CDCDCD"/>
                </a:solidFill>
              </a:rPr>
              <a:t>der Bundeswehr</a:t>
            </a:r>
            <a:endParaRPr lang="de-DE" sz="2400" b="1" dirty="0">
              <a:solidFill>
                <a:srgbClr val="CDCDCD"/>
              </a:solidFill>
            </a:endParaRPr>
          </a:p>
        </p:txBody>
      </p:sp>
      <p:pic>
        <p:nvPicPr>
          <p:cNvPr id="6" name="Picture 343" descr="Wappen-FüUstgSB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32" y="1393726"/>
            <a:ext cx="749523" cy="93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29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SBw mit N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11760" y="1412775"/>
            <a:ext cx="547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rgbClr val="CDCDCD"/>
                </a:solidFill>
              </a:rPr>
              <a:t>Schule Informationstechnik</a:t>
            </a:r>
            <a:r>
              <a:rPr lang="de-DE" sz="2400" b="1" baseline="0" dirty="0">
                <a:solidFill>
                  <a:srgbClr val="CDCDCD"/>
                </a:solidFill>
              </a:rPr>
              <a:t> </a:t>
            </a:r>
            <a:br>
              <a:rPr lang="de-DE" sz="2400" b="1" baseline="0" dirty="0">
                <a:solidFill>
                  <a:srgbClr val="CDCDCD"/>
                </a:solidFill>
              </a:rPr>
            </a:br>
            <a:r>
              <a:rPr lang="de-DE" sz="2400" b="1" baseline="0" dirty="0">
                <a:solidFill>
                  <a:srgbClr val="CDCDCD"/>
                </a:solidFill>
              </a:rPr>
              <a:t>der Bundeswehr</a:t>
            </a:r>
            <a:endParaRPr lang="de-DE" sz="2400" b="1" dirty="0">
              <a:solidFill>
                <a:srgbClr val="CDCDCD"/>
              </a:solidFill>
            </a:endParaRPr>
          </a:p>
        </p:txBody>
      </p:sp>
      <p:pic>
        <p:nvPicPr>
          <p:cNvPr id="5" name="Picture 343" descr="Wappen-FüUstgSB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32" y="1393726"/>
            <a:ext cx="749523" cy="93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platzhalter 7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067944" y="2564907"/>
            <a:ext cx="4680000" cy="3600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Dienstgrad Vorname Nachname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  <p:custDataLst>
              <p:tags r:id="rId2"/>
            </p:custDataLst>
          </p:nvPr>
        </p:nvSpPr>
        <p:spPr>
          <a:xfrm>
            <a:off x="4067944" y="2996954"/>
            <a:ext cx="4680000" cy="3600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Funktion / Fachbereich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067944" y="3429000"/>
            <a:ext cx="4680000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Tag. Monat Jahr</a:t>
            </a:r>
          </a:p>
        </p:txBody>
      </p:sp>
    </p:spTree>
    <p:extLst>
      <p:ext uri="{BB962C8B-B14F-4D97-AF65-F5344CB8AC3E}">
        <p14:creationId xmlns:p14="http://schemas.microsoft.com/office/powerpoint/2010/main" val="179526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988840"/>
            <a:ext cx="8640960" cy="1470025"/>
          </a:xfrm>
        </p:spPr>
        <p:txBody>
          <a:bodyPr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744615"/>
            <a:ext cx="6400800" cy="1752600"/>
          </a:xfrm>
        </p:spPr>
        <p:txBody>
          <a:bodyPr>
            <a:no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>
          <a:xfrm>
            <a:off x="2411760" y="6597352"/>
            <a:ext cx="4320480" cy="291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6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1CA84-2835-4FCD-A52F-DE0F1B98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2636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4137099"/>
            <a:ext cx="8640959" cy="1372953"/>
          </a:xfrm>
        </p:spPr>
        <p:txBody>
          <a:bodyPr anchor="t">
            <a:noAutofit/>
          </a:bodyPr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2636912"/>
            <a:ext cx="8640959" cy="1512168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1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55365"/>
            <a:ext cx="4244280" cy="4525963"/>
          </a:xfrm>
          <a:effectLst/>
        </p:spPr>
        <p:txBody>
          <a:bodyPr>
            <a:noAutofit/>
          </a:bodyPr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5365"/>
            <a:ext cx="4244280" cy="4525963"/>
          </a:xfrm>
          <a:effectLst/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26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457" y="548680"/>
            <a:ext cx="8617767" cy="11266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0503" y="1790278"/>
            <a:ext cx="4246885" cy="630610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503" y="2430040"/>
            <a:ext cx="4246885" cy="3894764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9" y="1790278"/>
            <a:ext cx="4248472" cy="630610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9" y="2430040"/>
            <a:ext cx="4248472" cy="3894764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04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ags" Target="../tags/tag7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ags" Target="../tags/tag9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ine Ecke des Rechtecks schneiden 6"/>
          <p:cNvSpPr/>
          <p:nvPr userDrawn="1">
            <p:custDataLst>
              <p:tags r:id="rId5"/>
            </p:custDataLst>
          </p:nvPr>
        </p:nvSpPr>
        <p:spPr>
          <a:xfrm>
            <a:off x="206245" y="293100"/>
            <a:ext cx="8716584" cy="6328792"/>
          </a:xfrm>
          <a:prstGeom prst="snip1Rect">
            <a:avLst/>
          </a:prstGeom>
          <a:solidFill>
            <a:srgbClr val="333F48"/>
          </a:solidFill>
          <a:ln>
            <a:solidFill>
              <a:srgbClr val="FFA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4000" dirty="0">
              <a:solidFill>
                <a:srgbClr val="FFA300"/>
              </a:solidFill>
              <a:latin typeface="+mj-lt"/>
              <a:cs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59" y="6208305"/>
            <a:ext cx="240976" cy="245315"/>
          </a:xfrm>
          <a:prstGeom prst="rect">
            <a:avLst/>
          </a:prstGeom>
        </p:spPr>
      </p:pic>
      <p:grpSp>
        <p:nvGrpSpPr>
          <p:cNvPr id="6" name="Gruppieren 5"/>
          <p:cNvGrpSpPr/>
          <p:nvPr userDrawn="1"/>
        </p:nvGrpSpPr>
        <p:grpSpPr>
          <a:xfrm>
            <a:off x="6876256" y="6165304"/>
            <a:ext cx="1872208" cy="372409"/>
            <a:chOff x="107504" y="-5898"/>
            <a:chExt cx="1872208" cy="338554"/>
          </a:xfrm>
        </p:grpSpPr>
        <p:sp>
          <p:nvSpPr>
            <p:cNvPr id="8" name="Textfeld 7"/>
            <p:cNvSpPr txBox="1"/>
            <p:nvPr userDrawn="1">
              <p:custDataLst>
                <p:tags r:id="rId6"/>
              </p:custDataLst>
            </p:nvPr>
          </p:nvSpPr>
          <p:spPr>
            <a:xfrm>
              <a:off x="672944" y="-5898"/>
              <a:ext cx="1306768" cy="338554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CYBER</a:t>
              </a:r>
              <a:r>
                <a:rPr lang="de-DE" sz="800" b="0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-</a:t>
              </a:r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UND</a:t>
              </a:r>
            </a:p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INFORMATIONSRAUM</a:t>
              </a:r>
            </a:p>
          </p:txBody>
        </p:sp>
        <p:sp>
          <p:nvSpPr>
            <p:cNvPr id="10" name="Textfeld 9"/>
            <p:cNvSpPr txBox="1"/>
            <p:nvPr userDrawn="1">
              <p:custDataLst>
                <p:tags r:id="rId7"/>
              </p:custDataLst>
            </p:nvPr>
          </p:nvSpPr>
          <p:spPr>
            <a:xfrm>
              <a:off x="107504" y="4554"/>
              <a:ext cx="64807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de-DE" sz="20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CIR</a:t>
              </a:r>
            </a:p>
          </p:txBody>
        </p:sp>
        <p:cxnSp>
          <p:nvCxnSpPr>
            <p:cNvPr id="11" name="Gerade Verbindung 10"/>
            <p:cNvCxnSpPr/>
            <p:nvPr userDrawn="1"/>
          </p:nvCxnSpPr>
          <p:spPr>
            <a:xfrm>
              <a:off x="683568" y="52546"/>
              <a:ext cx="0" cy="208102"/>
            </a:xfrm>
            <a:prstGeom prst="line">
              <a:avLst/>
            </a:prstGeom>
            <a:ln w="15875">
              <a:solidFill>
                <a:srgbClr val="FFA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66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6"/>
            <a:ext cx="9180000" cy="690154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>
            <p:custDataLst>
              <p:tags r:id="rId13"/>
            </p:custDataLst>
          </p:nvPr>
        </p:nvSpPr>
        <p:spPr>
          <a:xfrm>
            <a:off x="7092280" y="-5898"/>
            <a:ext cx="173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Schule Informationstechnik</a:t>
            </a:r>
          </a:p>
          <a:p>
            <a:pPr algn="r"/>
            <a:r>
              <a:rPr lang="de-DE" sz="800" b="0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der</a:t>
            </a:r>
            <a:r>
              <a:rPr lang="de-DE" sz="800" b="0" baseline="0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Bundeswehr</a:t>
            </a:r>
            <a:endParaRPr lang="de-DE" sz="800" b="0" dirty="0">
              <a:solidFill>
                <a:srgbClr val="B2B2B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343" descr="Wappen-FüUstgSBw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961" y="44624"/>
            <a:ext cx="194527" cy="24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157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874242"/>
            <a:ext cx="86157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411760" y="6597352"/>
            <a:ext cx="432048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grpSp>
        <p:nvGrpSpPr>
          <p:cNvPr id="18" name="Gruppieren 17"/>
          <p:cNvGrpSpPr/>
          <p:nvPr userDrawn="1"/>
        </p:nvGrpSpPr>
        <p:grpSpPr>
          <a:xfrm>
            <a:off x="359821" y="-5898"/>
            <a:ext cx="1872208" cy="338554"/>
            <a:chOff x="107504" y="-5898"/>
            <a:chExt cx="1872208" cy="338554"/>
          </a:xfrm>
        </p:grpSpPr>
        <p:sp>
          <p:nvSpPr>
            <p:cNvPr id="10" name="Textfeld 9"/>
            <p:cNvSpPr txBox="1"/>
            <p:nvPr userDrawn="1">
              <p:custDataLst>
                <p:tags r:id="rId14"/>
              </p:custDataLst>
            </p:nvPr>
          </p:nvSpPr>
          <p:spPr>
            <a:xfrm>
              <a:off x="672944" y="-5898"/>
              <a:ext cx="1306768" cy="338554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CYBER</a:t>
              </a:r>
              <a:r>
                <a:rPr lang="de-DE" sz="800" b="0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-</a:t>
              </a:r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UND</a:t>
              </a:r>
            </a:p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INFORMATIONSRAUM</a:t>
              </a:r>
            </a:p>
          </p:txBody>
        </p:sp>
        <p:sp>
          <p:nvSpPr>
            <p:cNvPr id="13" name="Textfeld 12"/>
            <p:cNvSpPr txBox="1"/>
            <p:nvPr userDrawn="1">
              <p:custDataLst>
                <p:tags r:id="rId15"/>
              </p:custDataLst>
            </p:nvPr>
          </p:nvSpPr>
          <p:spPr>
            <a:xfrm>
              <a:off x="107504" y="4554"/>
              <a:ext cx="64807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de-DE" sz="20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CIR</a:t>
              </a:r>
            </a:p>
          </p:txBody>
        </p:sp>
        <p:cxnSp>
          <p:nvCxnSpPr>
            <p:cNvPr id="14" name="Gerade Verbindung 13"/>
            <p:cNvCxnSpPr/>
            <p:nvPr userDrawn="1"/>
          </p:nvCxnSpPr>
          <p:spPr>
            <a:xfrm>
              <a:off x="683568" y="52546"/>
              <a:ext cx="0" cy="208102"/>
            </a:xfrm>
            <a:prstGeom prst="line">
              <a:avLst/>
            </a:prstGeom>
            <a:ln w="15875">
              <a:solidFill>
                <a:srgbClr val="FFA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7" y="37004"/>
            <a:ext cx="251687" cy="254614"/>
          </a:xfrm>
          <a:prstGeom prst="rect">
            <a:avLst/>
          </a:prstGeom>
          <a:effectLst>
            <a:outerShdw blurRad="50800" dir="2700000" algn="tl" rotWithShape="0">
              <a:schemeClr val="tx1">
                <a:alpha val="61000"/>
              </a:schemeClr>
            </a:outerShdw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333F6C-E6E8-47D1-9EE7-2927353B3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9824" y="6595289"/>
            <a:ext cx="20574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1B37-DF9C-4D6D-8088-88E6C310E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- Grundlagen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Oberfeldwebel Adrian Weidig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Ausbilder Anwendungsprogrammierung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06.04.2021</a:t>
            </a:r>
          </a:p>
        </p:txBody>
      </p:sp>
    </p:spTree>
    <p:extLst>
      <p:ext uri="{BB962C8B-B14F-4D97-AF65-F5344CB8AC3E}">
        <p14:creationId xmlns:p14="http://schemas.microsoft.com/office/powerpoint/2010/main" val="329367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-468560" y="2852936"/>
            <a:ext cx="8229600" cy="1143000"/>
          </a:xfrm>
        </p:spPr>
        <p:txBody>
          <a:bodyPr/>
          <a:lstStyle/>
          <a:p>
            <a:r>
              <a:rPr lang="de-DE" sz="6600" dirty="0" smtClean="0"/>
              <a:t>Zahlensysteme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346454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A9D600-CC58-477A-881A-AE7C5A41C1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Offen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2257CC-53CA-4800-A1E0-489433DA9A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900215"/>
            <a:ext cx="9144000" cy="531751"/>
          </a:xfrm>
        </p:spPr>
        <p:txBody>
          <a:bodyPr/>
          <a:lstStyle/>
          <a:p>
            <a:r>
              <a:rPr lang="de-DE" sz="2400" dirty="0">
                <a:solidFill>
                  <a:srgbClr val="005DA2"/>
                </a:solidFill>
              </a:rPr>
              <a:t>Dezimal</a:t>
            </a:r>
            <a:r>
              <a:rPr lang="de-DE" sz="2400" dirty="0"/>
              <a:t>system: </a:t>
            </a:r>
            <a:r>
              <a:rPr lang="de-DE" sz="2400" dirty="0">
                <a:solidFill>
                  <a:schemeClr val="accent4"/>
                </a:solidFill>
              </a:rPr>
              <a:t>2018</a:t>
            </a:r>
            <a:r>
              <a:rPr lang="de-DE" sz="2400" baseline="-25000" dirty="0">
                <a:solidFill>
                  <a:srgbClr val="005DA2"/>
                </a:solidFill>
              </a:rPr>
              <a:t>10</a:t>
            </a:r>
            <a:r>
              <a:rPr lang="de-DE" sz="2400" dirty="0"/>
              <a:t> = </a:t>
            </a:r>
            <a:r>
              <a:rPr lang="de-DE" sz="2400" dirty="0">
                <a:solidFill>
                  <a:schemeClr val="accent4"/>
                </a:solidFill>
              </a:rPr>
              <a:t>2</a:t>
            </a:r>
            <a:r>
              <a:rPr lang="de-DE" sz="2400" dirty="0"/>
              <a:t>•</a:t>
            </a:r>
            <a:r>
              <a:rPr lang="de-DE" sz="2400" dirty="0">
                <a:solidFill>
                  <a:srgbClr val="005DA2"/>
                </a:solidFill>
              </a:rPr>
              <a:t>10</a:t>
            </a:r>
            <a:r>
              <a:rPr lang="de-DE" sz="2400" baseline="30000" dirty="0">
                <a:solidFill>
                  <a:srgbClr val="FF0000"/>
                </a:solidFill>
              </a:rPr>
              <a:t>3</a:t>
            </a:r>
            <a:r>
              <a:rPr lang="de-DE" sz="2400" dirty="0"/>
              <a:t> +  </a:t>
            </a:r>
            <a:r>
              <a:rPr lang="de-DE" sz="2400" dirty="0">
                <a:solidFill>
                  <a:schemeClr val="accent4"/>
                </a:solidFill>
              </a:rPr>
              <a:t>0</a:t>
            </a:r>
            <a:r>
              <a:rPr lang="de-DE" sz="2400" dirty="0"/>
              <a:t>•</a:t>
            </a:r>
            <a:r>
              <a:rPr lang="de-DE" sz="2400" dirty="0">
                <a:solidFill>
                  <a:srgbClr val="005DA2"/>
                </a:solidFill>
              </a:rPr>
              <a:t>10</a:t>
            </a:r>
            <a:r>
              <a:rPr lang="de-DE" sz="2400" baseline="30000" dirty="0">
                <a:solidFill>
                  <a:srgbClr val="FF0000"/>
                </a:solidFill>
              </a:rPr>
              <a:t>2</a:t>
            </a:r>
            <a:r>
              <a:rPr lang="de-DE" sz="2400" dirty="0"/>
              <a:t> + </a:t>
            </a:r>
            <a:r>
              <a:rPr lang="de-DE" sz="2400" dirty="0">
                <a:solidFill>
                  <a:schemeClr val="accent4"/>
                </a:solidFill>
              </a:rPr>
              <a:t>1</a:t>
            </a:r>
            <a:r>
              <a:rPr lang="de-DE" sz="2400" dirty="0"/>
              <a:t>•</a:t>
            </a:r>
            <a:r>
              <a:rPr lang="de-DE" sz="2400" dirty="0">
                <a:solidFill>
                  <a:srgbClr val="005DA2"/>
                </a:solidFill>
              </a:rPr>
              <a:t>10</a:t>
            </a:r>
            <a:r>
              <a:rPr lang="de-DE" sz="2400" baseline="30000" dirty="0">
                <a:solidFill>
                  <a:srgbClr val="FF0000"/>
                </a:solidFill>
              </a:rPr>
              <a:t>1</a:t>
            </a:r>
            <a:r>
              <a:rPr lang="de-DE" sz="2400" dirty="0"/>
              <a:t> + </a:t>
            </a:r>
            <a:r>
              <a:rPr lang="de-DE" sz="2400" dirty="0">
                <a:solidFill>
                  <a:schemeClr val="accent4"/>
                </a:solidFill>
              </a:rPr>
              <a:t>8</a:t>
            </a:r>
            <a:r>
              <a:rPr lang="de-DE" sz="2400" dirty="0"/>
              <a:t>•</a:t>
            </a:r>
            <a:r>
              <a:rPr lang="de-DE" sz="2400" dirty="0">
                <a:solidFill>
                  <a:srgbClr val="005DA2"/>
                </a:solidFill>
              </a:rPr>
              <a:t>10</a:t>
            </a:r>
            <a:r>
              <a:rPr lang="de-DE" sz="2400" baseline="30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087E1-A7DE-4E0B-9D31-EB87B6A72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/>
            <a:r>
              <a:rPr lang="de-DE"/>
              <a:t>Seite </a:t>
            </a:r>
            <a:fld id="{1D1D483D-FEC3-446D-8179-266568F5915B}" type="slidenum">
              <a:rPr lang="de-DE" smtClean="0"/>
              <a:pPr lvl="1"/>
              <a:t>3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03AA78F-FF37-45D4-8B0D-0F2DCC863BAA}"/>
              </a:ext>
            </a:extLst>
          </p:cNvPr>
          <p:cNvSpPr txBox="1"/>
          <p:nvPr/>
        </p:nvSpPr>
        <p:spPr>
          <a:xfrm>
            <a:off x="2511464" y="2327974"/>
            <a:ext cx="954107" cy="433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8" b="1" dirty="0">
                <a:solidFill>
                  <a:srgbClr val="FF0000"/>
                </a:solidFill>
              </a:rPr>
              <a:t>  3. 2.  1. 0. – </a:t>
            </a:r>
          </a:p>
          <a:p>
            <a:r>
              <a:rPr lang="de-DE" sz="1108" b="1" dirty="0">
                <a:solidFill>
                  <a:srgbClr val="FF0000"/>
                </a:solidFill>
              </a:rPr>
              <a:t>      Stelle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EDC2F2-0918-48CA-88DC-B90E1934EB68}"/>
              </a:ext>
            </a:extLst>
          </p:cNvPr>
          <p:cNvSpPr txBox="1"/>
          <p:nvPr/>
        </p:nvSpPr>
        <p:spPr>
          <a:xfrm>
            <a:off x="158713" y="2261506"/>
            <a:ext cx="66236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62" b="1" dirty="0"/>
              <a:t>{0..9}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8ABE5C0-0C38-4AFB-83EC-23FB4DF1756A}"/>
              </a:ext>
            </a:extLst>
          </p:cNvPr>
          <p:cNvGrpSpPr/>
          <p:nvPr/>
        </p:nvGrpSpPr>
        <p:grpSpPr>
          <a:xfrm>
            <a:off x="0" y="3296065"/>
            <a:ext cx="9283513" cy="709400"/>
            <a:chOff x="0" y="3284984"/>
            <a:chExt cx="10057139" cy="76851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584EEA76-D373-4C03-836D-EF3D8EE9DC34}"/>
                </a:ext>
              </a:extLst>
            </p:cNvPr>
            <p:cNvGrpSpPr/>
            <p:nvPr/>
          </p:nvGrpSpPr>
          <p:grpSpPr>
            <a:xfrm>
              <a:off x="0" y="3284984"/>
              <a:ext cx="10057139" cy="576064"/>
              <a:chOff x="0" y="3933056"/>
              <a:chExt cx="10057139" cy="576064"/>
            </a:xfrm>
          </p:grpSpPr>
          <p:sp>
            <p:nvSpPr>
              <p:cNvPr id="10" name="Textplatzhalter 3">
                <a:extLst>
                  <a:ext uri="{FF2B5EF4-FFF2-40B4-BE49-F238E27FC236}">
                    <a16:creationId xmlns:a16="http://schemas.microsoft.com/office/drawing/2014/main" id="{00C4C05D-E4FC-4DF5-8253-97E43D1019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933056"/>
                <a:ext cx="7605295" cy="576064"/>
              </a:xfrm>
              <a:prstGeom prst="rect">
                <a:avLst/>
              </a:prstGeom>
              <a:noFill/>
            </p:spPr>
            <p:txBody>
              <a:bodyPr lIns="232615" tIns="66462" rIns="232615" bIns="66462"/>
              <a:lstStyle>
                <a:lvl1pPr marL="342861" indent="-342861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000" b="1" kern="1200">
                    <a:solidFill>
                      <a:schemeClr val="tx2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866" indent="-285717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1" kern="1200">
                    <a:solidFill>
                      <a:schemeClr val="accent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2870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300" b="1" kern="1200">
                    <a:solidFill>
                      <a:schemeClr val="accent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017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b="1" kern="1200">
                    <a:solidFill>
                      <a:schemeClr val="accent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166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b="1" kern="1200">
                    <a:solidFill>
                      <a:schemeClr val="accent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314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462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610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758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>
                    <a:solidFill>
                      <a:srgbClr val="C808A3"/>
                    </a:solidFill>
                  </a:rPr>
                  <a:t>Binär</a:t>
                </a:r>
                <a:r>
                  <a:rPr lang="de-DE" sz="2400" dirty="0"/>
                  <a:t>system: </a:t>
                </a:r>
                <a:r>
                  <a:rPr lang="de-DE" sz="2400" dirty="0">
                    <a:solidFill>
                      <a:schemeClr val="accent4"/>
                    </a:solidFill>
                  </a:rPr>
                  <a:t>1101</a:t>
                </a:r>
                <a:r>
                  <a:rPr lang="de-DE" sz="2400" baseline="-25000" dirty="0">
                    <a:solidFill>
                      <a:srgbClr val="C808A3"/>
                    </a:solidFill>
                  </a:rPr>
                  <a:t>2</a:t>
                </a:r>
                <a:r>
                  <a:rPr lang="de-DE" sz="2400" dirty="0"/>
                  <a:t> = </a:t>
                </a:r>
                <a:r>
                  <a:rPr lang="de-DE" sz="2400" dirty="0">
                    <a:solidFill>
                      <a:schemeClr val="accent4"/>
                    </a:solidFill>
                  </a:rPr>
                  <a:t>1</a:t>
                </a:r>
                <a:r>
                  <a:rPr lang="de-DE" sz="2400" dirty="0"/>
                  <a:t>•</a:t>
                </a:r>
                <a:r>
                  <a:rPr lang="de-DE" sz="2400" dirty="0">
                    <a:solidFill>
                      <a:srgbClr val="C808A3"/>
                    </a:solidFill>
                  </a:rPr>
                  <a:t>2</a:t>
                </a:r>
                <a:r>
                  <a:rPr lang="de-DE" sz="2400" baseline="30000" dirty="0">
                    <a:solidFill>
                      <a:srgbClr val="FF0000"/>
                    </a:solidFill>
                  </a:rPr>
                  <a:t>3</a:t>
                </a:r>
                <a:r>
                  <a:rPr lang="de-DE" sz="2400" dirty="0"/>
                  <a:t> +  </a:t>
                </a:r>
                <a:r>
                  <a:rPr lang="de-DE" sz="2400" dirty="0">
                    <a:solidFill>
                      <a:schemeClr val="accent4"/>
                    </a:solidFill>
                  </a:rPr>
                  <a:t>1</a:t>
                </a:r>
                <a:r>
                  <a:rPr lang="de-DE" sz="2400" dirty="0"/>
                  <a:t>•</a:t>
                </a:r>
                <a:r>
                  <a:rPr lang="de-DE" sz="2400" dirty="0">
                    <a:solidFill>
                      <a:srgbClr val="C808A3"/>
                    </a:solidFill>
                  </a:rPr>
                  <a:t>2</a:t>
                </a:r>
                <a:r>
                  <a:rPr lang="de-DE" sz="2400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de-DE" sz="2400" dirty="0"/>
                  <a:t> + </a:t>
                </a:r>
                <a:r>
                  <a:rPr lang="de-DE" sz="2400" dirty="0">
                    <a:solidFill>
                      <a:schemeClr val="accent4"/>
                    </a:solidFill>
                  </a:rPr>
                  <a:t>0</a:t>
                </a:r>
                <a:r>
                  <a:rPr lang="de-DE" sz="2400" dirty="0"/>
                  <a:t>•</a:t>
                </a:r>
                <a:r>
                  <a:rPr lang="de-DE" sz="2400" dirty="0">
                    <a:solidFill>
                      <a:srgbClr val="C808A3"/>
                    </a:solidFill>
                  </a:rPr>
                  <a:t>2</a:t>
                </a:r>
                <a:r>
                  <a:rPr lang="de-DE" sz="2400" baseline="30000" dirty="0">
                    <a:solidFill>
                      <a:srgbClr val="FF0000"/>
                    </a:solidFill>
                  </a:rPr>
                  <a:t>1</a:t>
                </a:r>
                <a:r>
                  <a:rPr lang="de-DE" sz="2400" dirty="0"/>
                  <a:t> +</a:t>
                </a:r>
                <a:r>
                  <a:rPr lang="de-DE" sz="2400" dirty="0">
                    <a:solidFill>
                      <a:schemeClr val="accent4"/>
                    </a:solidFill>
                  </a:rPr>
                  <a:t>1</a:t>
                </a:r>
                <a:r>
                  <a:rPr lang="de-DE" sz="2400" dirty="0"/>
                  <a:t>•</a:t>
                </a:r>
                <a:r>
                  <a:rPr lang="de-DE" sz="2400" dirty="0">
                    <a:solidFill>
                      <a:srgbClr val="C808A3"/>
                    </a:solidFill>
                  </a:rPr>
                  <a:t>2</a:t>
                </a:r>
                <a:r>
                  <a:rPr lang="de-DE" sz="2400" baseline="30000" dirty="0">
                    <a:solidFill>
                      <a:srgbClr val="FF0000"/>
                    </a:solidFill>
                  </a:rPr>
                  <a:t>0	</a:t>
                </a:r>
              </a:p>
            </p:txBody>
          </p:sp>
          <p:sp>
            <p:nvSpPr>
              <p:cNvPr id="11" name="Textplatzhalter 3">
                <a:extLst>
                  <a:ext uri="{FF2B5EF4-FFF2-40B4-BE49-F238E27FC236}">
                    <a16:creationId xmlns:a16="http://schemas.microsoft.com/office/drawing/2014/main" id="{28A43160-EB1C-4EF8-A970-695F112C98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4851" y="3933056"/>
                <a:ext cx="2592288" cy="576064"/>
              </a:xfrm>
              <a:prstGeom prst="rect">
                <a:avLst/>
              </a:prstGeom>
              <a:noFill/>
            </p:spPr>
            <p:txBody>
              <a:bodyPr lIns="232615" tIns="66462" rIns="232615" bIns="66462"/>
              <a:lstStyle>
                <a:lvl1pPr marL="342861" indent="-342861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000" b="1" kern="1200">
                    <a:solidFill>
                      <a:schemeClr val="tx2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866" indent="-285717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1" kern="1200">
                    <a:solidFill>
                      <a:schemeClr val="accent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2870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300" b="1" kern="1200">
                    <a:solidFill>
                      <a:schemeClr val="accent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017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b="1" kern="1200">
                    <a:solidFill>
                      <a:schemeClr val="accent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166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b="1" kern="1200">
                    <a:solidFill>
                      <a:schemeClr val="accent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314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462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610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758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>
                    <a:solidFill>
                      <a:srgbClr val="005DA2"/>
                    </a:solidFill>
                  </a:rPr>
                  <a:t>= 13</a:t>
                </a:r>
                <a:r>
                  <a:rPr lang="de-DE" sz="2400" baseline="-25000" dirty="0">
                    <a:solidFill>
                      <a:srgbClr val="005DA2"/>
                    </a:solidFill>
                  </a:rPr>
                  <a:t>10</a:t>
                </a:r>
                <a:endParaRPr lang="de-DE" sz="2400" baseline="-25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4DB4221-BE95-49D0-898E-6A9547B7CCE3}"/>
                </a:ext>
              </a:extLst>
            </p:cNvPr>
            <p:cNvSpPr txBox="1"/>
            <p:nvPr/>
          </p:nvSpPr>
          <p:spPr>
            <a:xfrm>
              <a:off x="171937" y="3676382"/>
              <a:ext cx="703665" cy="377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62" b="1" dirty="0"/>
                <a:t>{0, 1}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AD9C309-587B-42A3-8630-75C6D7FFB91C}"/>
              </a:ext>
            </a:extLst>
          </p:cNvPr>
          <p:cNvGrpSpPr/>
          <p:nvPr/>
        </p:nvGrpSpPr>
        <p:grpSpPr>
          <a:xfrm>
            <a:off x="7781" y="4691913"/>
            <a:ext cx="8220010" cy="709400"/>
            <a:chOff x="8429" y="4797152"/>
            <a:chExt cx="8905011" cy="76851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7FFACA09-3914-4C99-A281-94EC7527C317}"/>
                </a:ext>
              </a:extLst>
            </p:cNvPr>
            <p:cNvGrpSpPr/>
            <p:nvPr/>
          </p:nvGrpSpPr>
          <p:grpSpPr>
            <a:xfrm>
              <a:off x="8429" y="4797152"/>
              <a:ext cx="8905011" cy="576064"/>
              <a:chOff x="0" y="3933056"/>
              <a:chExt cx="8905011" cy="576064"/>
            </a:xfrm>
          </p:grpSpPr>
          <p:sp>
            <p:nvSpPr>
              <p:cNvPr id="15" name="Textplatzhalter 3">
                <a:extLst>
                  <a:ext uri="{FF2B5EF4-FFF2-40B4-BE49-F238E27FC236}">
                    <a16:creationId xmlns:a16="http://schemas.microsoft.com/office/drawing/2014/main" id="{91E11A51-48D3-4349-8E76-3180B251D6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933056"/>
                <a:ext cx="8760995" cy="576064"/>
              </a:xfrm>
              <a:prstGeom prst="rect">
                <a:avLst/>
              </a:prstGeom>
              <a:noFill/>
            </p:spPr>
            <p:txBody>
              <a:bodyPr lIns="232615" tIns="66462" rIns="232615" bIns="66462"/>
              <a:lstStyle>
                <a:lvl1pPr marL="342861" indent="-342861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000" b="1" kern="1200">
                    <a:solidFill>
                      <a:schemeClr val="tx2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866" indent="-285717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1" kern="1200">
                    <a:solidFill>
                      <a:schemeClr val="accent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2870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300" b="1" kern="1200">
                    <a:solidFill>
                      <a:schemeClr val="accent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017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b="1" kern="1200">
                    <a:solidFill>
                      <a:schemeClr val="accent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166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b="1" kern="1200">
                    <a:solidFill>
                      <a:schemeClr val="accent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314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462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610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758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>
                    <a:solidFill>
                      <a:schemeClr val="accent2">
                        <a:lumMod val="50000"/>
                      </a:schemeClr>
                    </a:solidFill>
                  </a:rPr>
                  <a:t>Hexadezimal</a:t>
                </a:r>
                <a:r>
                  <a:rPr lang="de-DE" sz="2400" dirty="0"/>
                  <a:t>system: </a:t>
                </a:r>
                <a:r>
                  <a:rPr lang="de-DE" sz="2400" dirty="0">
                    <a:solidFill>
                      <a:schemeClr val="accent4"/>
                    </a:solidFill>
                  </a:rPr>
                  <a:t>1A</a:t>
                </a:r>
                <a:r>
                  <a:rPr lang="de-DE" sz="2400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16</a:t>
                </a:r>
                <a:r>
                  <a:rPr lang="de-DE" sz="2400" dirty="0"/>
                  <a:t> = </a:t>
                </a:r>
                <a:r>
                  <a:rPr lang="de-DE" sz="2400" dirty="0">
                    <a:solidFill>
                      <a:schemeClr val="accent4"/>
                    </a:solidFill>
                  </a:rPr>
                  <a:t>1</a:t>
                </a:r>
                <a:r>
                  <a:rPr lang="de-DE" sz="2400" dirty="0"/>
                  <a:t>•</a:t>
                </a:r>
                <a:r>
                  <a:rPr lang="de-DE" sz="2400" dirty="0">
                    <a:solidFill>
                      <a:schemeClr val="accent2">
                        <a:lumMod val="50000"/>
                      </a:schemeClr>
                    </a:solidFill>
                  </a:rPr>
                  <a:t>16</a:t>
                </a:r>
                <a:r>
                  <a:rPr lang="de-DE" sz="2400" baseline="30000" dirty="0">
                    <a:solidFill>
                      <a:srgbClr val="FF0000"/>
                    </a:solidFill>
                  </a:rPr>
                  <a:t>1</a:t>
                </a:r>
                <a:r>
                  <a:rPr lang="de-DE" sz="2400" dirty="0"/>
                  <a:t> +  </a:t>
                </a:r>
                <a:r>
                  <a:rPr lang="de-DE" sz="2400" dirty="0">
                    <a:solidFill>
                      <a:schemeClr val="accent4"/>
                    </a:solidFill>
                  </a:rPr>
                  <a:t>A</a:t>
                </a:r>
                <a:r>
                  <a:rPr lang="de-DE" sz="2400" dirty="0"/>
                  <a:t>•</a:t>
                </a:r>
                <a:r>
                  <a:rPr lang="de-DE" sz="2400" dirty="0">
                    <a:solidFill>
                      <a:schemeClr val="accent2">
                        <a:lumMod val="50000"/>
                      </a:schemeClr>
                    </a:solidFill>
                  </a:rPr>
                  <a:t>16</a:t>
                </a:r>
                <a:r>
                  <a:rPr lang="de-DE" sz="2400" baseline="30000" dirty="0">
                    <a:solidFill>
                      <a:srgbClr val="FF0000"/>
                    </a:solidFill>
                  </a:rPr>
                  <a:t>0</a:t>
                </a:r>
                <a:r>
                  <a:rPr lang="de-DE" sz="2400" dirty="0"/>
                  <a:t> </a:t>
                </a:r>
                <a:r>
                  <a:rPr lang="de-DE" sz="2400" baseline="30000" dirty="0">
                    <a:solidFill>
                      <a:srgbClr val="FF0000"/>
                    </a:solidFill>
                  </a:rPr>
                  <a:t>	</a:t>
                </a:r>
              </a:p>
            </p:txBody>
          </p:sp>
          <p:sp>
            <p:nvSpPr>
              <p:cNvPr id="16" name="Textplatzhalter 3">
                <a:extLst>
                  <a:ext uri="{FF2B5EF4-FFF2-40B4-BE49-F238E27FC236}">
                    <a16:creationId xmlns:a16="http://schemas.microsoft.com/office/drawing/2014/main" id="{C60EB36B-D524-4B3D-986B-3F76F88F2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4851" y="3933056"/>
                <a:ext cx="1440160" cy="576064"/>
              </a:xfrm>
              <a:prstGeom prst="rect">
                <a:avLst/>
              </a:prstGeom>
              <a:noFill/>
            </p:spPr>
            <p:txBody>
              <a:bodyPr lIns="232615" tIns="66462" rIns="232615" bIns="66462"/>
              <a:lstStyle>
                <a:lvl1pPr marL="342861" indent="-342861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000" b="1" kern="1200">
                    <a:solidFill>
                      <a:schemeClr val="tx2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866" indent="-285717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1" kern="1200">
                    <a:solidFill>
                      <a:schemeClr val="accent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2870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300" b="1" kern="1200">
                    <a:solidFill>
                      <a:schemeClr val="accent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017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b="1" kern="1200">
                    <a:solidFill>
                      <a:schemeClr val="accent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166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b="1" kern="1200">
                    <a:solidFill>
                      <a:schemeClr val="accent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314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462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610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758" indent="-228574" algn="l" defTabSz="91429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>
                    <a:solidFill>
                      <a:srgbClr val="005DA2"/>
                    </a:solidFill>
                  </a:rPr>
                  <a:t>= 26</a:t>
                </a:r>
                <a:r>
                  <a:rPr lang="de-DE" sz="2400" baseline="-25000" dirty="0">
                    <a:solidFill>
                      <a:srgbClr val="005DA2"/>
                    </a:solidFill>
                  </a:rPr>
                  <a:t>10</a:t>
                </a:r>
                <a:endParaRPr lang="de-DE" sz="2400" baseline="-25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08AD8B4B-AD10-499D-834B-C60813D48E2B}"/>
                </a:ext>
              </a:extLst>
            </p:cNvPr>
            <p:cNvSpPr txBox="1"/>
            <p:nvPr/>
          </p:nvSpPr>
          <p:spPr>
            <a:xfrm>
              <a:off x="171937" y="5188550"/>
              <a:ext cx="1201996" cy="377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62" b="1" dirty="0"/>
                <a:t>{0..9, A..F}</a:t>
              </a:r>
            </a:p>
          </p:txBody>
        </p:sp>
      </p:grp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-26397" y="926596"/>
            <a:ext cx="8784487" cy="432048"/>
          </a:xfrm>
        </p:spPr>
        <p:txBody>
          <a:bodyPr/>
          <a:lstStyle/>
          <a:p>
            <a:r>
              <a:rPr lang="de-DE" dirty="0" err="1" smtClean="0"/>
              <a:t>Stellenwertsytem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97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830" y="1663900"/>
            <a:ext cx="7872338" cy="3512621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Hornerschema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92888"/>
            <a:ext cx="2133600" cy="265112"/>
          </a:xfrm>
        </p:spPr>
        <p:txBody>
          <a:bodyPr/>
          <a:lstStyle/>
          <a:p>
            <a:pPr lvl="1"/>
            <a:r>
              <a:rPr lang="de-DE" smtClean="0"/>
              <a:t>Seite </a:t>
            </a:r>
            <a:fld id="{1D1D483D-FEC3-446D-8179-266568F5915B}" type="slidenum">
              <a:rPr lang="de-DE" smtClean="0"/>
              <a:pPr lvl="1"/>
              <a:t>4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30" y="4252596"/>
            <a:ext cx="3667125" cy="184785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955" y="5047500"/>
            <a:ext cx="4205213" cy="105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130(10</a:t>
            </a:r>
            <a:r>
              <a:rPr lang="pt-BR" dirty="0"/>
              <a:t>) </a:t>
            </a:r>
            <a:r>
              <a:rPr lang="pt-BR" dirty="0" smtClean="0">
                <a:sym typeface="Wingdings" panose="05000000000000000000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/>
              <a:t>binär: 130 / 2 = 65 R 0</a:t>
            </a:r>
          </a:p>
          <a:p>
            <a:pPr marL="0" indent="0">
              <a:buNone/>
            </a:pPr>
            <a:r>
              <a:rPr lang="pt-BR" dirty="0"/>
              <a:t>                       </a:t>
            </a:r>
            <a:r>
              <a:rPr lang="pt-BR" dirty="0" smtClean="0"/>
              <a:t>       </a:t>
            </a:r>
            <a:r>
              <a:rPr lang="pt-BR" dirty="0"/>
              <a:t>65 / 2 = 32 R 1</a:t>
            </a:r>
          </a:p>
          <a:p>
            <a:pPr marL="0" indent="0">
              <a:buNone/>
            </a:pPr>
            <a:r>
              <a:rPr lang="pt-BR" dirty="0"/>
              <a:t>                       </a:t>
            </a:r>
            <a:r>
              <a:rPr lang="pt-BR" dirty="0" smtClean="0"/>
              <a:t>       </a:t>
            </a:r>
            <a:r>
              <a:rPr lang="pt-BR" dirty="0"/>
              <a:t>32 / 2 = 16 R 0</a:t>
            </a:r>
          </a:p>
          <a:p>
            <a:pPr marL="0" indent="0">
              <a:buNone/>
            </a:pPr>
            <a:r>
              <a:rPr lang="pt-BR" dirty="0"/>
              <a:t>                  </a:t>
            </a:r>
            <a:r>
              <a:rPr lang="pt-BR" dirty="0" smtClean="0"/>
              <a:t>             </a:t>
            </a:r>
            <a:r>
              <a:rPr lang="pt-BR" dirty="0"/>
              <a:t>16 / 2 =  8 R 0</a:t>
            </a:r>
          </a:p>
          <a:p>
            <a:pPr marL="0" indent="0">
              <a:buNone/>
            </a:pPr>
            <a:r>
              <a:rPr lang="pt-BR" dirty="0"/>
              <a:t>                     </a:t>
            </a:r>
            <a:r>
              <a:rPr lang="pt-BR" dirty="0" smtClean="0"/>
              <a:t>            </a:t>
            </a:r>
            <a:r>
              <a:rPr lang="pt-BR" dirty="0"/>
              <a:t>8 / 2 =  4 R 0</a:t>
            </a:r>
          </a:p>
          <a:p>
            <a:pPr marL="0" indent="0">
              <a:buNone/>
            </a:pPr>
            <a:r>
              <a:rPr lang="pt-BR" dirty="0"/>
              <a:t>                    </a:t>
            </a:r>
            <a:r>
              <a:rPr lang="pt-BR" dirty="0" smtClean="0"/>
              <a:t>             </a:t>
            </a:r>
            <a:r>
              <a:rPr lang="pt-BR" dirty="0"/>
              <a:t>4 / 2 =  2 R 0</a:t>
            </a:r>
          </a:p>
          <a:p>
            <a:pPr marL="0" indent="0">
              <a:buNone/>
            </a:pPr>
            <a:r>
              <a:rPr lang="pt-BR" dirty="0"/>
              <a:t>                    </a:t>
            </a:r>
            <a:r>
              <a:rPr lang="pt-BR" dirty="0" smtClean="0"/>
              <a:t>             </a:t>
            </a:r>
            <a:r>
              <a:rPr lang="pt-BR" dirty="0"/>
              <a:t>2 / 2 =  1 R 0</a:t>
            </a:r>
          </a:p>
          <a:p>
            <a:pPr marL="0" indent="0">
              <a:buNone/>
            </a:pPr>
            <a:r>
              <a:rPr lang="pt-BR" dirty="0"/>
              <a:t>                        </a:t>
            </a:r>
            <a:r>
              <a:rPr lang="pt-BR" dirty="0" smtClean="0"/>
              <a:t>         </a:t>
            </a:r>
            <a:r>
              <a:rPr lang="pt-BR" dirty="0"/>
              <a:t>1 / 2 =  0 R 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Umgekehrtes </a:t>
            </a:r>
            <a:r>
              <a:rPr lang="de-DE" dirty="0" err="1" smtClean="0"/>
              <a:t>Hornerschema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5076056" y="1988840"/>
            <a:ext cx="0" cy="3312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524955" y="1539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1000 0010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952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130(10</a:t>
            </a:r>
            <a:r>
              <a:rPr lang="pt-BR" dirty="0"/>
              <a:t>) </a:t>
            </a:r>
            <a:r>
              <a:rPr lang="pt-BR" dirty="0" smtClean="0">
                <a:sym typeface="Wingdings" panose="05000000000000000000" pitchFamily="2" charset="2"/>
              </a:rPr>
              <a:t></a:t>
            </a:r>
            <a:r>
              <a:rPr lang="pt-BR" dirty="0" smtClean="0"/>
              <a:t> oktal:  130 </a:t>
            </a:r>
            <a:r>
              <a:rPr lang="pt-BR" dirty="0"/>
              <a:t>/ </a:t>
            </a:r>
            <a:r>
              <a:rPr lang="pt-BR" dirty="0" smtClean="0"/>
              <a:t>8 = 16 R 2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         16 / 8 =  2  R 0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            2 / 8 =  0  R 2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Umgekehrtes </a:t>
            </a:r>
            <a:r>
              <a:rPr lang="de-DE" dirty="0" err="1" smtClean="0"/>
              <a:t>Hornerschema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5076056" y="1988840"/>
            <a:ext cx="0" cy="1152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788024" y="15806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202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58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-108520" y="2852936"/>
            <a:ext cx="8229600" cy="1143000"/>
          </a:xfrm>
        </p:spPr>
        <p:txBody>
          <a:bodyPr/>
          <a:lstStyle/>
          <a:p>
            <a:r>
              <a:rPr lang="de-DE" sz="6600" dirty="0" smtClean="0"/>
              <a:t>Aufgaben 5 - 6 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80694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-108520" y="2852936"/>
            <a:ext cx="8229600" cy="1143000"/>
          </a:xfrm>
        </p:spPr>
        <p:txBody>
          <a:bodyPr/>
          <a:lstStyle/>
          <a:p>
            <a:r>
              <a:rPr lang="de-DE" sz="6600" dirty="0" smtClean="0"/>
              <a:t>Nutzerinteraktion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407688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-108520" y="2852936"/>
            <a:ext cx="8229600" cy="1143000"/>
          </a:xfrm>
        </p:spPr>
        <p:txBody>
          <a:bodyPr/>
          <a:lstStyle/>
          <a:p>
            <a:r>
              <a:rPr lang="de-DE" sz="6600" dirty="0" smtClean="0"/>
              <a:t>Aufgaben 7 - 14 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7065676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heme/theme1.xml><?xml version="1.0" encoding="utf-8"?>
<a:theme xmlns:a="http://schemas.openxmlformats.org/drawingml/2006/main" name="Titelfolien ITSBw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Bildschirmpräsentation (4:3)</PresentationFormat>
  <Paragraphs>60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Lucida Sans</vt:lpstr>
      <vt:lpstr>Lucida Sans Unicode</vt:lpstr>
      <vt:lpstr>Tahoma</vt:lpstr>
      <vt:lpstr>Wingdings</vt:lpstr>
      <vt:lpstr>Titelfolien ITSBw</vt:lpstr>
      <vt:lpstr>Benutzerdefiniertes Design</vt:lpstr>
      <vt:lpstr>Java - Grundlagen</vt:lpstr>
      <vt:lpstr>Zahlensysteme</vt:lpstr>
      <vt:lpstr>Stellenwertsytem</vt:lpstr>
      <vt:lpstr>Hornerschema</vt:lpstr>
      <vt:lpstr>Umgekehrtes Hornerschema</vt:lpstr>
      <vt:lpstr>Umgekehrtes Hornerschema</vt:lpstr>
      <vt:lpstr>Aufgaben 5 - 6 </vt:lpstr>
      <vt:lpstr>Nutzerinteraktion</vt:lpstr>
      <vt:lpstr>Aufgaben 7 - 14 </vt:lpstr>
    </vt:vector>
  </TitlesOfParts>
  <Company>FüUstgSBw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 Folienmaster ITSBw</dc:title>
  <dc:creator>Foerster Oliver</dc:creator>
  <cp:lastModifiedBy>Adrian Weidig</cp:lastModifiedBy>
  <cp:revision>125</cp:revision>
  <dcterms:created xsi:type="dcterms:W3CDTF">2017-11-27T16:15:08Z</dcterms:created>
  <dcterms:modified xsi:type="dcterms:W3CDTF">2021-04-06T14:21:56Z</dcterms:modified>
</cp:coreProperties>
</file>