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1" r:id="rId2"/>
    <p:sldId id="262" r:id="rId3"/>
    <p:sldId id="263" r:id="rId4"/>
    <p:sldId id="266" r:id="rId5"/>
    <p:sldId id="264" r:id="rId6"/>
    <p:sldId id="265" r:id="rId7"/>
  </p:sldIdLst>
  <p:sldSz cx="9144000" cy="6858000" type="screen4x3"/>
  <p:notesSz cx="6797675" cy="9928225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6270" autoAdjust="0"/>
  </p:normalViewPr>
  <p:slideViewPr>
    <p:cSldViewPr snapToGrid="0" snapToObjects="1">
      <p:cViewPr>
        <p:scale>
          <a:sx n="150" d="100"/>
          <a:sy n="150" d="100"/>
        </p:scale>
        <p:origin x="582" y="-1230"/>
      </p:cViewPr>
      <p:guideLst>
        <p:guide orient="horz" pos="3702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3440" y="1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53EE01A-6488-3444-BDED-29FC2E55B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 Regular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2AA3FF-F9D9-D145-B1FD-EEB6BA496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58BEC-62F2-7F46-BB0D-9E0A889770D2}" type="datetimeFigureOut">
              <a:rPr lang="de-DE" smtClean="0">
                <a:latin typeface="Arial Regular"/>
              </a:rPr>
              <a:t>09.06.2021</a:t>
            </a:fld>
            <a:endParaRPr lang="de-DE" dirty="0">
              <a:latin typeface="Arial Regular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FB6C4-73A0-9E41-86EB-76A00C51C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 Regular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25DE3-01D3-9045-8CC9-714BAFF4D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C3861-4A47-C24B-8A57-61E1B240684A}" type="slidenum">
              <a:rPr lang="de-DE" smtClean="0">
                <a:latin typeface="Arial Regular"/>
              </a:rPr>
              <a:t>‹Nr.›</a:t>
            </a:fld>
            <a:endParaRPr lang="de-DE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62057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50C35EE5-9893-944D-8235-456AE6C7C045}" type="datetimeFigureOut">
              <a:rPr lang="de-DE" smtClean="0"/>
              <a:pPr/>
              <a:t>09.06.2021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CC64CBD-E6EA-4A43-99C8-C107F23DE09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86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64CBD-E6EA-4A43-99C8-C107F23DE09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61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Weidig </a:t>
            </a:r>
            <a:r>
              <a:rPr lang="de-DE" dirty="0" smtClean="0">
                <a:sym typeface="Wingdings" panose="05000000000000000000" pitchFamily="2" charset="2"/>
              </a:rPr>
              <a:t> MVC1  MVCMoeglichkeit1.java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4CBD-E6EA-4A43-99C8-C107F23DE09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72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Weidig </a:t>
            </a:r>
            <a:r>
              <a:rPr lang="de-DE" dirty="0" smtClean="0">
                <a:sym typeface="Wingdings" panose="05000000000000000000" pitchFamily="2" charset="2"/>
              </a:rPr>
              <a:t> MVC1  MVCMoeglichkeit2.java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4CBD-E6EA-4A43-99C8-C107F23DE09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52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Weidig </a:t>
            </a:r>
            <a:r>
              <a:rPr lang="de-DE" dirty="0" smtClean="0">
                <a:sym typeface="Wingdings" panose="05000000000000000000" pitchFamily="2" charset="2"/>
              </a:rPr>
              <a:t> MVC1  MVCMoeglichkeit3.java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64CBD-E6EA-4A43-99C8-C107F23DE09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7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532D9D1-B529-E343-BBE9-62E4D07F6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57" t="-1" r="2062" b="-1"/>
          <a:stretch/>
        </p:blipFill>
        <p:spPr>
          <a:xfrm>
            <a:off x="1" y="2257"/>
            <a:ext cx="9168003" cy="685574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7272280-9D3B-3C40-A63F-BD2C57CBC1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2000" y="5451295"/>
            <a:ext cx="1440000" cy="1057699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E55519-0BEB-8E47-9C6C-92064AE8F6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2000" y="2256"/>
            <a:ext cx="1440000" cy="324000"/>
          </a:xfrm>
          <a:solidFill>
            <a:schemeClr val="tx2"/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Tx/>
              <a:buNone/>
              <a:defRPr sz="900" b="1" i="0" cap="all" baseline="0">
                <a:solidFill>
                  <a:schemeClr val="bg1"/>
                </a:solidFill>
                <a:latin typeface="Arial Narrow Bold" panose="020B0606020202030204" pitchFamily="34" charset="0"/>
              </a:defRPr>
            </a:lvl1pPr>
          </a:lstStyle>
          <a:p>
            <a:r>
              <a:rPr lang="de-DE" dirty="0" smtClean="0"/>
              <a:t>Cyber- und</a:t>
            </a:r>
          </a:p>
          <a:p>
            <a:r>
              <a:rPr lang="de-DE" dirty="0" smtClean="0"/>
              <a:t>informationsraum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50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äulen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3344" y="2133600"/>
            <a:ext cx="3600000" cy="4248150"/>
          </a:xfrm>
        </p:spPr>
        <p:txBody>
          <a:bodyPr>
            <a:noAutofit/>
          </a:bodyPr>
          <a:lstStyle>
            <a:lvl1pPr marL="143996" indent="-143996">
              <a:lnSpc>
                <a:spcPct val="90000"/>
              </a:lnSpc>
              <a:buFont typeface="Wingdings" pitchFamily="2" charset="2"/>
              <a:buChar char="§"/>
              <a:defRPr lang="de-DE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Soloriosa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dolecto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blam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estecea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ribus</a:t>
            </a:r>
            <a:r>
              <a:rPr lang="de-DE" dirty="0"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effectLst/>
                <a:latin typeface="Arial" panose="020B0604020202020204" pitchFamily="34" charset="0"/>
              </a:rPr>
              <a:t>quidia</a:t>
            </a:r>
            <a:r>
              <a:rPr lang="de-DE" dirty="0">
                <a:effectLst/>
                <a:latin typeface="Arial" panose="020B0604020202020204" pitchFamily="34" charset="0"/>
              </a:rPr>
              <a:t> quas </a:t>
            </a:r>
            <a:r>
              <a:rPr lang="de-DE" dirty="0" err="1">
                <a:effectLst/>
                <a:latin typeface="Arial" panose="020B0604020202020204" pitchFamily="34" charset="0"/>
              </a:rPr>
              <a:t>volum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recturero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volorum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volum</a:t>
            </a:r>
            <a:r>
              <a:rPr lang="de-DE" dirty="0">
                <a:effectLst/>
                <a:latin typeface="Arial" panose="020B0604020202020204" pitchFamily="34" charset="0"/>
              </a:rPr>
              <a:t>, cum si </a:t>
            </a:r>
            <a:r>
              <a:rPr lang="de-DE" dirty="0" err="1">
                <a:effectLst/>
                <a:latin typeface="Arial" panose="020B0604020202020204" pitchFamily="34" charset="0"/>
              </a:rPr>
              <a:t>cuptur</a:t>
            </a:r>
            <a:r>
              <a:rPr lang="de-DE" dirty="0"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eum</a:t>
            </a:r>
            <a:r>
              <a:rPr lang="de-DE" dirty="0">
                <a:effectLst/>
                <a:latin typeface="Arial" panose="020B0604020202020204" pitchFamily="34" charset="0"/>
              </a:rPr>
              <a:t> et </a:t>
            </a:r>
            <a:r>
              <a:rPr lang="de-DE" dirty="0" err="1">
                <a:effectLst/>
                <a:latin typeface="Arial" panose="020B0604020202020204" pitchFamily="34" charset="0"/>
              </a:rPr>
              <a:t>qui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pa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verum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facculpariat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eosandentiis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asped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moditas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746F-B42A-474D-94FA-02D6826DE61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E3D6320-5680-ED48-A7F7-59F42C345D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1431925"/>
            <a:ext cx="8546007" cy="70167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>
                <a:latin typeface="Arial Narrow Bold" panose="020B0606020202030204" pitchFamily="34" charset="0"/>
              </a:defRPr>
            </a:lvl1pPr>
          </a:lstStyle>
          <a:p>
            <a:r>
              <a:rPr lang="de-DE" dirty="0"/>
              <a:t>Untertitel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5FFEAD8C-438F-2F42-A4FE-9072CD40D8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40" y="0"/>
            <a:ext cx="8569325" cy="8255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 cap="all" baseline="0">
                <a:solidFill>
                  <a:schemeClr val="bg1"/>
                </a:solidFill>
                <a:latin typeface="Arial Narrow Bold" panose="020B0606020202030204" pitchFamily="34" charset="0"/>
              </a:defRPr>
            </a:lvl1pPr>
          </a:lstStyle>
          <a:p>
            <a:r>
              <a:rPr lang="de-DE" dirty="0"/>
              <a:t>Überschrift – Platz für eine 2-zeilige </a:t>
            </a:r>
            <a:r>
              <a:rPr lang="de-DE" dirty="0" err="1"/>
              <a:t>überschrift</a:t>
            </a:r>
            <a:r>
              <a:rPr lang="de-DE" dirty="0"/>
              <a:t> in 18 Punkt </a:t>
            </a:r>
            <a:r>
              <a:rPr lang="de-DE" dirty="0" err="1"/>
              <a:t>Grösse</a:t>
            </a:r>
            <a:r>
              <a:rPr lang="de-DE" dirty="0"/>
              <a:t> oder eine 1-zeilge Überschrift in 28 Punkt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E500588F-41F5-FB4F-83EE-473FF8FEBC1E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87342" y="2133600"/>
            <a:ext cx="4500000" cy="42481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1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3344" y="2133600"/>
            <a:ext cx="3600000" cy="4248150"/>
          </a:xfrm>
        </p:spPr>
        <p:txBody>
          <a:bodyPr>
            <a:noAutofit/>
          </a:bodyPr>
          <a:lstStyle>
            <a:lvl1pPr marL="143996" indent="-143996">
              <a:lnSpc>
                <a:spcPct val="90000"/>
              </a:lnSpc>
              <a:buFont typeface="Wingdings" pitchFamily="2" charset="2"/>
              <a:buChar char="§"/>
              <a:defRPr lang="de-DE" smtClean="0">
                <a:effectLst/>
              </a:defRPr>
            </a:lvl1pPr>
          </a:lstStyle>
          <a:p>
            <a:r>
              <a:rPr lang="de-DE" dirty="0" err="1">
                <a:effectLst/>
                <a:latin typeface="Arial" panose="020B0604020202020204" pitchFamily="34" charset="0"/>
              </a:rPr>
              <a:t>Soloriosa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dolecto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blam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ut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estecea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ribus</a:t>
            </a:r>
            <a:r>
              <a:rPr lang="de-DE" dirty="0"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effectLst/>
                <a:latin typeface="Arial" panose="020B0604020202020204" pitchFamily="34" charset="0"/>
              </a:rPr>
              <a:t>quidia</a:t>
            </a:r>
            <a:r>
              <a:rPr lang="de-DE" dirty="0">
                <a:effectLst/>
                <a:latin typeface="Arial" panose="020B0604020202020204" pitchFamily="34" charset="0"/>
              </a:rPr>
              <a:t> quas </a:t>
            </a:r>
            <a:r>
              <a:rPr lang="de-DE" dirty="0" err="1">
                <a:effectLst/>
                <a:latin typeface="Arial" panose="020B0604020202020204" pitchFamily="34" charset="0"/>
              </a:rPr>
              <a:t>volum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recturero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volorum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volum</a:t>
            </a:r>
            <a:r>
              <a:rPr lang="de-DE" dirty="0">
                <a:effectLst/>
                <a:latin typeface="Arial" panose="020B0604020202020204" pitchFamily="34" charset="0"/>
              </a:rPr>
              <a:t>, cum si </a:t>
            </a:r>
            <a:r>
              <a:rPr lang="de-DE" dirty="0" err="1">
                <a:effectLst/>
                <a:latin typeface="Arial" panose="020B0604020202020204" pitchFamily="34" charset="0"/>
              </a:rPr>
              <a:t>cuptur</a:t>
            </a:r>
            <a:r>
              <a:rPr lang="de-DE" dirty="0"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eum</a:t>
            </a:r>
            <a:r>
              <a:rPr lang="de-DE" dirty="0">
                <a:effectLst/>
                <a:latin typeface="Arial" panose="020B0604020202020204" pitchFamily="34" charset="0"/>
              </a:rPr>
              <a:t> et </a:t>
            </a:r>
            <a:r>
              <a:rPr lang="de-DE" dirty="0" err="1">
                <a:effectLst/>
                <a:latin typeface="Arial" panose="020B0604020202020204" pitchFamily="34" charset="0"/>
              </a:rPr>
              <a:t>qui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que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pa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verum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facculpariat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eosandentiis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asped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moditas</a:t>
            </a:r>
            <a:r>
              <a:rPr lang="de-DE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746F-B42A-474D-94FA-02D6826DE61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E3D6320-5680-ED48-A7F7-59F42C345D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1431925"/>
            <a:ext cx="8546007" cy="70167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>
                <a:latin typeface="Arial Narrow Bold" panose="020B0606020202030204" pitchFamily="34" charset="0"/>
              </a:defRPr>
            </a:lvl1pPr>
          </a:lstStyle>
          <a:p>
            <a:r>
              <a:rPr lang="de-DE" dirty="0"/>
              <a:t>Untertitel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5FFEAD8C-438F-2F42-A4FE-9072CD40D8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40" y="0"/>
            <a:ext cx="8569325" cy="8255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 cap="all" baseline="0">
                <a:solidFill>
                  <a:schemeClr val="bg1"/>
                </a:solidFill>
                <a:latin typeface="Arial Narrow Bold" panose="020B0606020202030204" pitchFamily="34" charset="0"/>
              </a:defRPr>
            </a:lvl1pPr>
          </a:lstStyle>
          <a:p>
            <a:r>
              <a:rPr lang="de-DE" dirty="0"/>
              <a:t>Überschrift – Platz für eine 2-zeilige </a:t>
            </a:r>
            <a:r>
              <a:rPr lang="de-DE" dirty="0" err="1"/>
              <a:t>überschrift</a:t>
            </a:r>
            <a:r>
              <a:rPr lang="de-DE" dirty="0"/>
              <a:t> in 18 Punkt </a:t>
            </a:r>
            <a:r>
              <a:rPr lang="de-DE" dirty="0" err="1"/>
              <a:t>Grösse</a:t>
            </a:r>
            <a:r>
              <a:rPr lang="de-DE" dirty="0"/>
              <a:t> oder eine 1-zeilge Überschrift in 28 Punkt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EE6E76FF-056A-C342-A8F3-1780088A2CFB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87338" y="2133600"/>
            <a:ext cx="4500000" cy="42481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3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10233D7-93F2-244F-AE56-E57CD6D926FD}"/>
              </a:ext>
            </a:extLst>
          </p:cNvPr>
          <p:cNvSpPr/>
          <p:nvPr userDrawn="1"/>
        </p:nvSpPr>
        <p:spPr>
          <a:xfrm>
            <a:off x="0" y="6642000"/>
            <a:ext cx="9144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 dirty="0">
              <a:latin typeface="Arial Regular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74298"/>
            <a:ext cx="78867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9861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2000" y="6642000"/>
            <a:ext cx="36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>
                <a:solidFill>
                  <a:schemeClr val="bg1"/>
                </a:solidFill>
                <a:latin typeface="Arial Regular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663" y="6642000"/>
            <a:ext cx="162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bg1"/>
                </a:solidFill>
                <a:latin typeface="Arial Regular"/>
              </a:defRPr>
            </a:lvl1pPr>
          </a:lstStyle>
          <a:p>
            <a:fld id="{2C03746F-B42A-474D-94FA-02D6826DE61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B9E2F0F-18F5-004A-8931-56CE45757B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8163" b="72335"/>
          <a:stretch/>
        </p:blipFill>
        <p:spPr>
          <a:xfrm>
            <a:off x="4" y="1"/>
            <a:ext cx="9143996" cy="827999"/>
          </a:xfrm>
          <a:prstGeom prst="rect">
            <a:avLst/>
          </a:prstGeom>
        </p:spPr>
      </p:pic>
      <p:sp>
        <p:nvSpPr>
          <p:cNvPr id="11" name="Textplatzhalter 4"/>
          <p:cNvSpPr txBox="1">
            <a:spLocks/>
          </p:cNvSpPr>
          <p:nvPr userDrawn="1"/>
        </p:nvSpPr>
        <p:spPr>
          <a:xfrm>
            <a:off x="115332" y="6666714"/>
            <a:ext cx="4068763" cy="1500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350"/>
              </a:spcAft>
              <a:buClr>
                <a:schemeClr val="tx2"/>
              </a:buClr>
              <a:buFont typeface="Wingdings" pitchFamily="2" charset="2"/>
              <a:buNone/>
              <a:defRPr sz="800" b="0" i="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Cyber- und Informationsraum / Schule Informationstechnik der Bundeswehr</a:t>
            </a:r>
            <a:endParaRPr lang="de-DE" dirty="0"/>
          </a:p>
        </p:txBody>
      </p:sp>
      <p:sp>
        <p:nvSpPr>
          <p:cNvPr id="9" name="Fußzeilenplatzhalter 13"/>
          <p:cNvSpPr txBox="1">
            <a:spLocks/>
          </p:cNvSpPr>
          <p:nvPr userDrawn="1"/>
        </p:nvSpPr>
        <p:spPr>
          <a:xfrm>
            <a:off x="4312545" y="6642000"/>
            <a:ext cx="605449" cy="216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 smtClean="0">
                <a:solidFill>
                  <a:schemeClr val="bg1"/>
                </a:solidFill>
                <a:latin typeface="Arial Regular"/>
              </a:rPr>
              <a:t>- Offen - </a:t>
            </a:r>
            <a:endParaRPr lang="de-DE" sz="800" dirty="0">
              <a:solidFill>
                <a:schemeClr val="bg1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785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0" r:id="rId2"/>
    <p:sldLayoutId id="214748370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Narrow Bold" panose="020B0606020202030204" pitchFamily="34" charset="0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40000"/>
        </a:lnSpc>
        <a:spcBef>
          <a:spcPts val="0"/>
        </a:spcBef>
        <a:spcAft>
          <a:spcPts val="1350"/>
        </a:spcAft>
        <a:buClr>
          <a:schemeClr val="tx2"/>
        </a:buClr>
        <a:buFont typeface="Wingdings" pitchFamily="2" charset="2"/>
        <a:buChar char="§"/>
        <a:defRPr sz="135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orient="horz" pos="4182" userDrawn="1">
          <p15:clr>
            <a:srgbClr val="F26B43"/>
          </p15:clr>
        </p15:guide>
        <p15:guide id="6" orient="horz" pos="902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pos="4263" userDrawn="1">
          <p15:clr>
            <a:srgbClr val="F26B43"/>
          </p15:clr>
        </p15:guide>
        <p15:guide id="9" orient="horz" pos="520" userDrawn="1">
          <p15:clr>
            <a:srgbClr val="F26B43"/>
          </p15:clr>
        </p15:guide>
        <p15:guide id="10" orient="horz" pos="13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3745700-1594-F24C-A986-31AAD1DB0C33}"/>
              </a:ext>
            </a:extLst>
          </p:cNvPr>
          <p:cNvSpPr/>
          <p:nvPr/>
        </p:nvSpPr>
        <p:spPr>
          <a:xfrm>
            <a:off x="287338" y="1431925"/>
            <a:ext cx="8569325" cy="24750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Arial Regular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EF9823A-9AC3-FB44-A9E5-C79382D430B6}"/>
              </a:ext>
            </a:extLst>
          </p:cNvPr>
          <p:cNvSpPr txBox="1">
            <a:spLocks/>
          </p:cNvSpPr>
          <p:nvPr/>
        </p:nvSpPr>
        <p:spPr>
          <a:xfrm>
            <a:off x="607508" y="2909235"/>
            <a:ext cx="7931930" cy="812821"/>
          </a:xfrm>
          <a:prstGeom prst="rect">
            <a:avLst/>
          </a:prstGeom>
        </p:spPr>
        <p:txBody>
          <a:bodyPr lIns="0" tIns="0" rIns="0" bIns="6240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300"/>
              </a:spcAft>
              <a:buClr>
                <a:schemeClr val="tx2"/>
              </a:buClr>
              <a:buFont typeface="Wingdings" pitchFamily="2" charset="2"/>
              <a:buNone/>
              <a:defRPr sz="1800"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15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Fachlehrer</a:t>
            </a:r>
            <a:endParaRPr lang="de-DE" sz="2150" dirty="0" smtClean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de-DE" sz="215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IX. In, </a:t>
            </a:r>
            <a:r>
              <a:rPr lang="de-DE" sz="215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OFw Adrian Weidig</a:t>
            </a:r>
            <a:endParaRPr lang="en-US" sz="2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8A35A1D2-E14F-4542-8BF6-9A1BAAE5CF84}"/>
              </a:ext>
            </a:extLst>
          </p:cNvPr>
          <p:cNvSpPr txBox="1">
            <a:spLocks/>
          </p:cNvSpPr>
          <p:nvPr/>
        </p:nvSpPr>
        <p:spPr>
          <a:xfrm>
            <a:off x="1450949" y="1714427"/>
            <a:ext cx="7088489" cy="11267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300" b="1" kern="1200" cap="all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e-DE" sz="3600" dirty="0" smtClean="0">
                <a:latin typeface="Arial Narrow" panose="020B0604020202020204" pitchFamily="34" charset="0"/>
              </a:rPr>
              <a:t>MVC</a:t>
            </a:r>
          </a:p>
          <a:p>
            <a:pPr>
              <a:defRPr/>
            </a:pPr>
            <a:r>
              <a:rPr lang="de-DE" sz="3600" dirty="0" smtClean="0">
                <a:latin typeface="Arial Narrow" panose="020B0604020202020204" pitchFamily="34" charset="0"/>
              </a:rPr>
              <a:t>(Model – View – Controller)</a:t>
            </a:r>
            <a:endParaRPr lang="de-DE" sz="3600" dirty="0">
              <a:latin typeface="Arial Narrow Bold" panose="020B0606020202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E26F4F-CA14-6A45-AA3D-C46E00918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2000" y="2256"/>
            <a:ext cx="1440000" cy="324000"/>
          </a:xfrm>
          <a:solidFill>
            <a:schemeClr val="tx2"/>
          </a:solidFill>
        </p:spPr>
        <p:txBody>
          <a:bodyPr/>
          <a:lstStyle/>
          <a:p>
            <a:r>
              <a:rPr lang="de-DE" dirty="0"/>
              <a:t>Cyber- und Informationsraum</a:t>
            </a:r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EF110707-EEE2-2242-9FF9-A7601AA2E8A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8" r="-760"/>
          <a:stretch/>
        </p:blipFill>
        <p:spPr>
          <a:xfrm>
            <a:off x="607508" y="1749963"/>
            <a:ext cx="681649" cy="902553"/>
          </a:xfrm>
        </p:spPr>
      </p:pic>
      <p:pic>
        <p:nvPicPr>
          <p:cNvPr id="8" name="Picture 343" descr="Wappen-FüUstgSB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5" y="1681784"/>
            <a:ext cx="839157" cy="10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8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746F-B42A-474D-94FA-02D6826DE614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2800" dirty="0" smtClean="0"/>
              <a:t>MVC Möglichkeiten</a:t>
            </a:r>
            <a:endParaRPr lang="de-DE" sz="2800" dirty="0"/>
          </a:p>
        </p:txBody>
      </p:sp>
      <p:sp>
        <p:nvSpPr>
          <p:cNvPr id="12" name="Rechteck 11"/>
          <p:cNvSpPr/>
          <p:nvPr/>
        </p:nvSpPr>
        <p:spPr>
          <a:xfrm>
            <a:off x="5286211" y="520014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91774" y="520014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91774" y="346498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Gewinkelter Verbinder 21"/>
          <p:cNvCxnSpPr>
            <a:stCxn id="16" idx="3"/>
            <a:endCxn id="12" idx="0"/>
          </p:cNvCxnSpPr>
          <p:nvPr/>
        </p:nvCxnSpPr>
        <p:spPr>
          <a:xfrm>
            <a:off x="5952227" y="4081776"/>
            <a:ext cx="714211" cy="1118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5" idx="3"/>
            <a:endCxn id="12" idx="1"/>
          </p:cNvCxnSpPr>
          <p:nvPr/>
        </p:nvCxnSpPr>
        <p:spPr>
          <a:xfrm>
            <a:off x="4152227" y="5816936"/>
            <a:ext cx="11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6" idx="1"/>
            <a:endCxn id="15" idx="0"/>
          </p:cNvCxnSpPr>
          <p:nvPr/>
        </p:nvCxnSpPr>
        <p:spPr>
          <a:xfrm rot="10800000" flipV="1">
            <a:off x="2772002" y="4081775"/>
            <a:ext cx="419773" cy="1118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2504"/>
              </p:ext>
            </p:extLst>
          </p:nvPr>
        </p:nvGraphicFramePr>
        <p:xfrm>
          <a:off x="1524000" y="144228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7924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Verhalten: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Methoden View / Model für Controller nutzbar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7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smtClean="0"/>
                        <a:t>Controller benachrichtigt</a:t>
                      </a:r>
                      <a:r>
                        <a:rPr lang="de-DE" baseline="0" dirty="0" smtClean="0"/>
                        <a:t> View über Änderung</a:t>
                      </a:r>
                      <a:endParaRPr lang="de-DE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View greift über Getter</a:t>
                      </a:r>
                      <a:r>
                        <a:rPr lang="de-DE" baseline="0" dirty="0" smtClean="0"/>
                        <a:t> auf Werte von Model zu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9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6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746F-B42A-474D-94FA-02D6826DE614}" type="slidenum">
              <a:rPr lang="de-DE" smtClean="0"/>
              <a:t>3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2800" dirty="0" smtClean="0"/>
              <a:t>MVC Möglichkeiten</a:t>
            </a:r>
            <a:endParaRPr lang="de-DE" sz="2800" dirty="0"/>
          </a:p>
        </p:txBody>
      </p:sp>
      <p:sp>
        <p:nvSpPr>
          <p:cNvPr id="12" name="Rechteck 11"/>
          <p:cNvSpPr/>
          <p:nvPr/>
        </p:nvSpPr>
        <p:spPr>
          <a:xfrm>
            <a:off x="5286211" y="520014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91774" y="5200146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91774" y="346498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Gewinkelter Verbinder 21"/>
          <p:cNvCxnSpPr>
            <a:stCxn id="16" idx="3"/>
            <a:endCxn id="12" idx="0"/>
          </p:cNvCxnSpPr>
          <p:nvPr/>
        </p:nvCxnSpPr>
        <p:spPr>
          <a:xfrm>
            <a:off x="5952227" y="4081776"/>
            <a:ext cx="714211" cy="1118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5" idx="3"/>
            <a:endCxn id="12" idx="1"/>
          </p:cNvCxnSpPr>
          <p:nvPr/>
        </p:nvCxnSpPr>
        <p:spPr>
          <a:xfrm>
            <a:off x="4152227" y="5816935"/>
            <a:ext cx="1133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50888"/>
              </p:ext>
            </p:extLst>
          </p:nvPr>
        </p:nvGraphicFramePr>
        <p:xfrm>
          <a:off x="1079500" y="943819"/>
          <a:ext cx="68707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700">
                  <a:extLst>
                    <a:ext uri="{9D8B030D-6E8A-4147-A177-3AD203B41FA5}">
                      <a16:colId xmlns:a16="http://schemas.microsoft.com/office/drawing/2014/main" val="217924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Verhalten: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Controller gibt Model</a:t>
                      </a:r>
                      <a:r>
                        <a:rPr lang="de-DE" baseline="0" dirty="0" smtClean="0"/>
                        <a:t> Auftrag zur Zustandsänderung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7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Model benachrichtigt View über Änderungen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u="none" dirty="0" smtClean="0"/>
                        <a:t>View holt sich bei Benachrichtigung die Änderungen aus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u="none" dirty="0" smtClean="0"/>
                        <a:t>Erleichtert Synchronisation da die</a:t>
                      </a:r>
                      <a:r>
                        <a:rPr lang="de-DE" u="none" baseline="0" dirty="0" smtClean="0"/>
                        <a:t> Benachrichtigung definitiv erst stattfindet nachdem der Zustand im Model geändert wurde</a:t>
                      </a:r>
                      <a:endParaRPr lang="de-DE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8177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H="1">
            <a:off x="4152227" y="5626436"/>
            <a:ext cx="11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746F-B42A-474D-94FA-02D6826DE614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Problem: Die Klassen müssen sich gegenseitig kennen?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98414"/>
              </p:ext>
            </p:extLst>
          </p:nvPr>
        </p:nvGraphicFramePr>
        <p:xfrm>
          <a:off x="396875" y="958850"/>
          <a:ext cx="835025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25">
                  <a:extLst>
                    <a:ext uri="{9D8B030D-6E8A-4147-A177-3AD203B41FA5}">
                      <a16:colId xmlns:a16="http://schemas.microsoft.com/office/drawing/2014/main" val="327897995"/>
                    </a:ext>
                  </a:extLst>
                </a:gridCol>
                <a:gridCol w="4175125">
                  <a:extLst>
                    <a:ext uri="{9D8B030D-6E8A-4147-A177-3AD203B41FA5}">
                      <a16:colId xmlns:a16="http://schemas.microsoft.com/office/drawing/2014/main" val="194417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Hinweis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1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1. Model erzeugen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r>
                        <a:rPr lang="de-DE" baseline="0" dirty="0" smtClean="0"/>
                        <a:t> ohne Controller oder View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0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2. Controller erzeugen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Erhält</a:t>
                      </a:r>
                      <a:r>
                        <a:rPr lang="de-DE" baseline="0" dirty="0" smtClean="0"/>
                        <a:t> Model in Konstruktor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3. View erzeugen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Erhält Model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9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4. Model</a:t>
                      </a:r>
                      <a:r>
                        <a:rPr lang="de-DE" baseline="0" dirty="0" smtClean="0"/>
                        <a:t> ergänzen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</a:t>
                      </a:r>
                      <a:r>
                        <a:rPr lang="de-DE" dirty="0" err="1" smtClean="0"/>
                        <a:t>setView</a:t>
                      </a:r>
                      <a:r>
                        <a:rPr lang="de-DE" dirty="0" smtClean="0"/>
                        <a:t> in Model aufrufen um erzeugte View im Nachhinein</a:t>
                      </a:r>
                      <a:r>
                        <a:rPr lang="de-DE" baseline="0" dirty="0" smtClean="0"/>
                        <a:t> festzulegen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7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3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746F-B42A-474D-94FA-02D6826DE614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de-DE" sz="2800" dirty="0" smtClean="0"/>
              <a:t>MVC Möglichkeiten</a:t>
            </a:r>
            <a:endParaRPr lang="de-DE" sz="2800" dirty="0"/>
          </a:p>
        </p:txBody>
      </p:sp>
      <p:sp>
        <p:nvSpPr>
          <p:cNvPr id="12" name="Rechteck 11"/>
          <p:cNvSpPr/>
          <p:nvPr/>
        </p:nvSpPr>
        <p:spPr>
          <a:xfrm>
            <a:off x="5286211" y="520014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91774" y="520014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91774" y="3464987"/>
            <a:ext cx="2760453" cy="123357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n w="28575">
                  <a:prstDash val="solid"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de-DE" sz="3600" dirty="0">
              <a:ln w="28575"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Gewinkelter Verbinder 21"/>
          <p:cNvCxnSpPr>
            <a:stCxn id="16" idx="3"/>
            <a:endCxn id="12" idx="0"/>
          </p:cNvCxnSpPr>
          <p:nvPr/>
        </p:nvCxnSpPr>
        <p:spPr>
          <a:xfrm>
            <a:off x="5952227" y="4081776"/>
            <a:ext cx="714211" cy="1118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5" idx="3"/>
            <a:endCxn id="12" idx="1"/>
          </p:cNvCxnSpPr>
          <p:nvPr/>
        </p:nvCxnSpPr>
        <p:spPr>
          <a:xfrm>
            <a:off x="4152227" y="5816936"/>
            <a:ext cx="11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6" idx="1"/>
            <a:endCxn id="15" idx="0"/>
          </p:cNvCxnSpPr>
          <p:nvPr/>
        </p:nvCxnSpPr>
        <p:spPr>
          <a:xfrm rot="10800000" flipV="1">
            <a:off x="2772002" y="4081775"/>
            <a:ext cx="419773" cy="1118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/>
          <p:nvPr/>
        </p:nvCxnSpPr>
        <p:spPr>
          <a:xfrm rot="16200000" flipH="1">
            <a:off x="5766963" y="3957162"/>
            <a:ext cx="1435050" cy="1064523"/>
          </a:xfrm>
          <a:prstGeom prst="bentConnector3">
            <a:avLst>
              <a:gd name="adj1" fmla="val -4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42065"/>
              </p:ext>
            </p:extLst>
          </p:nvPr>
        </p:nvGraphicFramePr>
        <p:xfrm>
          <a:off x="1136650" y="1089661"/>
          <a:ext cx="68707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700">
                  <a:extLst>
                    <a:ext uri="{9D8B030D-6E8A-4147-A177-3AD203B41FA5}">
                      <a16:colId xmlns:a16="http://schemas.microsoft.com/office/drawing/2014/main" val="217924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Verhalten: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Model</a:t>
                      </a:r>
                      <a:r>
                        <a:rPr lang="de-DE" sz="1600" baseline="0" dirty="0" smtClean="0"/>
                        <a:t> informiert bei Abschluss den Controller </a:t>
                      </a:r>
                      <a:r>
                        <a:rPr lang="de-DE" sz="1600" baseline="0" dirty="0" smtClean="0">
                          <a:sym typeface="Wingdings" panose="05000000000000000000" pitchFamily="2" charset="2"/>
                        </a:rPr>
                        <a:t> Dieser benachrichtigt dann die View über die Änderung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7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Bietet</a:t>
                      </a:r>
                      <a:r>
                        <a:rPr lang="de-DE" sz="1600" baseline="0" dirty="0" smtClean="0"/>
                        <a:t> viele Möglichkeiten, da das Model auf wichtige Inhalte des Controllers zugreifen kann ohne die View benachrichtigen zu </a:t>
                      </a:r>
                      <a:r>
                        <a:rPr lang="de-DE" sz="1600" u="sng" baseline="0" dirty="0" smtClean="0"/>
                        <a:t>müssen</a:t>
                      </a:r>
                      <a:r>
                        <a:rPr lang="de-DE" sz="1600" baseline="0" dirty="0" smtClean="0"/>
                        <a:t>.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u="none" dirty="0" smtClean="0"/>
                        <a:t>Bietet aber auch die Möglichkeit über den Controller die View zu steuern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9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746F-B42A-474D-94FA-02D6826DE614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Problem: Die Klassen müssen sich gegenseitig kennen?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8395"/>
              </p:ext>
            </p:extLst>
          </p:nvPr>
        </p:nvGraphicFramePr>
        <p:xfrm>
          <a:off x="396875" y="958850"/>
          <a:ext cx="835025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25">
                  <a:extLst>
                    <a:ext uri="{9D8B030D-6E8A-4147-A177-3AD203B41FA5}">
                      <a16:colId xmlns:a16="http://schemas.microsoft.com/office/drawing/2014/main" val="327897995"/>
                    </a:ext>
                  </a:extLst>
                </a:gridCol>
                <a:gridCol w="4175125">
                  <a:extLst>
                    <a:ext uri="{9D8B030D-6E8A-4147-A177-3AD203B41FA5}">
                      <a16:colId xmlns:a16="http://schemas.microsoft.com/office/drawing/2014/main" val="194417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Hinweis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1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1. Model erzeugen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r>
                        <a:rPr lang="de-DE" baseline="0" dirty="0" smtClean="0"/>
                        <a:t> ohne Controller oder View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0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2. Controller erzeugen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Erhält</a:t>
                      </a:r>
                      <a:r>
                        <a:rPr lang="de-DE" baseline="0" dirty="0" smtClean="0"/>
                        <a:t> Model in Konstruktor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3. View erzeugen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Erhält Model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9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4. Model</a:t>
                      </a:r>
                      <a:r>
                        <a:rPr lang="de-DE" baseline="0" dirty="0" smtClean="0"/>
                        <a:t> ergänzen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</a:t>
                      </a:r>
                      <a:r>
                        <a:rPr lang="de-DE" dirty="0" err="1" smtClean="0"/>
                        <a:t>setController</a:t>
                      </a:r>
                      <a:r>
                        <a:rPr lang="de-DE" dirty="0" smtClean="0"/>
                        <a:t> in Model aufrufen um erzeugten Controller im Nachhinein</a:t>
                      </a:r>
                      <a:r>
                        <a:rPr lang="de-DE" baseline="0" dirty="0" smtClean="0"/>
                        <a:t> festzulegen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7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ndeswehr">
  <a:themeElements>
    <a:clrScheme name="Cyber">
      <a:dk1>
        <a:srgbClr val="000000"/>
      </a:dk1>
      <a:lt1>
        <a:srgbClr val="FFFFFF"/>
      </a:lt1>
      <a:dk2>
        <a:srgbClr val="537D6C"/>
      </a:dk2>
      <a:lt2>
        <a:srgbClr val="004471"/>
      </a:lt2>
      <a:accent1>
        <a:srgbClr val="C6D6DE"/>
      </a:accent1>
      <a:accent2>
        <a:srgbClr val="A6B8C3"/>
      </a:accent2>
      <a:accent3>
        <a:srgbClr val="647B8A"/>
      </a:accent3>
      <a:accent4>
        <a:srgbClr val="E6110C"/>
      </a:accent4>
      <a:accent5>
        <a:srgbClr val="F29100"/>
      </a:accent5>
      <a:accent6>
        <a:srgbClr val="F9B6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</Words>
  <Application>Microsoft Office PowerPoint</Application>
  <PresentationFormat>Bildschirmpräsentation (4:3)</PresentationFormat>
  <Paragraphs>66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Arial Narrow Bold</vt:lpstr>
      <vt:lpstr>Arial Regular</vt:lpstr>
      <vt:lpstr>Wingdings</vt:lpstr>
      <vt:lpstr>Bundeswehr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Adrian Weidig</cp:lastModifiedBy>
  <cp:revision>189</cp:revision>
  <cp:lastPrinted>2020-01-29T07:00:51Z</cp:lastPrinted>
  <dcterms:created xsi:type="dcterms:W3CDTF">2019-03-26T10:14:18Z</dcterms:created>
  <dcterms:modified xsi:type="dcterms:W3CDTF">2021-06-10T05:32:50Z</dcterms:modified>
</cp:coreProperties>
</file>