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tIns="91440" bIns="91440"/>
          <a:p>
            <a:pPr marL="343080" indent="-228240"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b="0" lang="en-US" sz="2800" spc="-1" strike="noStrike">
              <a:solidFill>
                <a:srgbClr val="585858"/>
              </a:solidFill>
              <a:latin typeface="Arial"/>
            </a:endParaRPr>
          </a:p>
          <a:p>
            <a:pPr marL="343080" indent="254160"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b="0" lang="en-US" sz="2800" spc="-1" strike="noStrike">
              <a:solidFill>
                <a:srgbClr val="585858"/>
              </a:solidFill>
              <a:latin typeface="Arial"/>
            </a:endParaRPr>
          </a:p>
          <a:p>
            <a:pPr marL="343080" indent="711360"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b="0" lang="en-US" sz="2800" spc="-1" strike="noStrike">
              <a:solidFill>
                <a:srgbClr val="585858"/>
              </a:solidFill>
              <a:latin typeface="Arial"/>
            </a:endParaRPr>
          </a:p>
          <a:p>
            <a:pPr marL="343080" indent="1168560"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b="0" lang="en-US" sz="2800" spc="-1" strike="noStrike">
              <a:solidFill>
                <a:srgbClr val="585858"/>
              </a:solidFill>
              <a:latin typeface="Arial"/>
            </a:endParaRPr>
          </a:p>
          <a:p>
            <a:pPr marL="343080" indent="1625760"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b="0" lang="en-US" sz="2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749C3E65-BADE-41D0-84D6-54FBCBDC9CEE}" type="slidenum">
              <a:rPr b="0" lang="en-US" sz="1000" spc="-1" strike="noStrike">
                <a:solidFill>
                  <a:srgbClr val="585858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  <a:p>
            <a:pPr lvl="1" marL="1005120" indent="-40788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  <a:p>
            <a:pPr lvl="2" marL="1462320" indent="-407880">
              <a:lnSpc>
                <a:spcPct val="115000"/>
              </a:lnSpc>
              <a:buClr>
                <a:srgbClr val="585858"/>
              </a:buClr>
              <a:buFont typeface="Arial"/>
              <a:buChar char="■"/>
            </a:pPr>
            <a:r>
              <a:rPr b="0" lang="en-US" sz="1800" spc="-1" strike="noStrike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  <a:p>
            <a:pPr lvl="3" marL="1919520" indent="-40788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  <a:p>
            <a:pPr lvl="4" marL="2376720" indent="-40788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b="0" lang="en-US" sz="1800" spc="-1" strike="noStrike">
              <a:solidFill>
                <a:srgbClr val="585858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924BCDD8-7B60-43C0-B0F8-A4A44FFA6003}" type="slidenum">
              <a:rPr b="0" lang="en-US" sz="1000" spc="-1" strike="noStrike">
                <a:solidFill>
                  <a:srgbClr val="585858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 flipH="1" rot="10800000">
            <a:off x="9163080" y="5148000"/>
            <a:ext cx="9162720" cy="514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9594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537840" y="1895040"/>
            <a:ext cx="3952800" cy="1250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ffffff"/>
                </a:solidFill>
                <a:latin typeface="Open Sans Extrabold"/>
                <a:ea typeface="Open Sans Extrabold"/>
              </a:rPr>
              <a:t>Sprocket Central Pty Ltd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537840" y="3315600"/>
            <a:ext cx="5550120" cy="48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Open Sans Light"/>
                <a:ea typeface="Open Sans Light"/>
              </a:rPr>
              <a:t>Data analytics approach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1" name="Shape 57" descr=""/>
          <p:cNvPicPr/>
          <p:nvPr/>
        </p:nvPicPr>
        <p:blipFill>
          <a:blip r:embed="rId1"/>
          <a:stretch/>
        </p:blipFill>
        <p:spPr>
          <a:xfrm>
            <a:off x="614160" y="1275480"/>
            <a:ext cx="1981800" cy="238320"/>
          </a:xfrm>
          <a:prstGeom prst="rect">
            <a:avLst/>
          </a:prstGeom>
          <a:ln w="12600">
            <a:noFill/>
          </a:ln>
        </p:spPr>
      </p:pic>
      <p:sp>
        <p:nvSpPr>
          <p:cNvPr id="82" name="CustomShape 4"/>
          <p:cNvSpPr/>
          <p:nvPr/>
        </p:nvSpPr>
        <p:spPr>
          <a:xfrm>
            <a:off x="537840" y="3666600"/>
            <a:ext cx="6249240" cy="365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Open Sans Light"/>
                <a:ea typeface="Open Sans Light"/>
              </a:rPr>
              <a:t>Junior Analyst–Nazrin Jafarova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US" sz="5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Agenda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343800" y="1211040"/>
            <a:ext cx="5459040" cy="1585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Introduction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Data Exploration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Model Development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Interpretation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US" sz="5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Introduction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205200" y="1083240"/>
            <a:ext cx="8565120" cy="533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mic Sans MS"/>
                <a:ea typeface="Open Sans"/>
              </a:rPr>
              <a:t>Customers analysis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205200" y="2164680"/>
            <a:ext cx="4134240" cy="165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Age distributions</a:t>
            </a:r>
            <a:endParaRPr b="0" lang="en-US" sz="1400" spc="-1" strike="noStrike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Number of bike purchases in 3 years / percentages purchases</a:t>
            </a:r>
            <a:endParaRPr b="0" lang="en-US" sz="1400" spc="-1" strike="noStrike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Job industry category</a:t>
            </a:r>
            <a:endParaRPr b="0" lang="en-US" sz="1400" spc="-1" strike="noStrike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RFM analysis</a:t>
            </a:r>
            <a:endParaRPr b="0" lang="en-US" sz="1400" spc="-1" strike="noStrike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Number of cars own on each states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US" sz="5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205200" y="1083240"/>
            <a:ext cx="8565120" cy="60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omic Sans MS"/>
                <a:ea typeface="Open Sans"/>
              </a:rPr>
              <a:t>Customers’ age distribution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152280" y="1834920"/>
            <a:ext cx="4134240" cy="2953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As we can see, mostly our new customers are between 26 to 65 years old.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Number of customers from 26 to 35 years old is Mass Customer than others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There is a slightly increase in number of High Net customers between 46-55 years old in term of percentages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Affluent Customers are between 46-55 years old customers.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US" sz="500" spc="-1" strike="noStrike">
              <a:latin typeface="Arial"/>
            </a:endParaRPr>
          </a:p>
        </p:txBody>
      </p:sp>
      <p:pic>
        <p:nvPicPr>
          <p:cNvPr id="98" name="Picture 5" descr=""/>
          <p:cNvPicPr/>
          <p:nvPr/>
        </p:nvPicPr>
        <p:blipFill>
          <a:blip r:embed="rId1"/>
          <a:stretch/>
        </p:blipFill>
        <p:spPr>
          <a:xfrm>
            <a:off x="4114800" y="1744920"/>
            <a:ext cx="4552920" cy="271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"/>
          <p:cNvSpPr/>
          <p:nvPr/>
        </p:nvSpPr>
        <p:spPr>
          <a:xfrm>
            <a:off x="205200" y="263880"/>
            <a:ext cx="8565120" cy="487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Model Development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205200" y="1083240"/>
            <a:ext cx="8565120" cy="533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mic Sans MS"/>
                <a:ea typeface="Open Sans"/>
              </a:rPr>
              <a:t>Bike purchases last 3 years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205200" y="2164680"/>
            <a:ext cx="4134240" cy="1651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As we can see, our new customers mostly Female with with total of 2039 bikes.</a:t>
            </a:r>
            <a:endParaRPr b="0" lang="en-US" sz="1400" spc="-1" strike="noStrike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Male contributed with 1873 bikes.</a:t>
            </a:r>
            <a:endParaRPr b="0" lang="en-US" sz="1400" spc="-1" strike="noStrike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U customers bought a total of 88 bicycles. This quantity is very low.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US" sz="500" spc="-1" strike="noStrike">
              <a:latin typeface="Arial"/>
            </a:endParaRPr>
          </a:p>
        </p:txBody>
      </p:sp>
      <p:pic>
        <p:nvPicPr>
          <p:cNvPr id="104" name="Picture 2" descr=""/>
          <p:cNvPicPr/>
          <p:nvPr/>
        </p:nvPicPr>
        <p:blipFill>
          <a:blip r:embed="rId1"/>
          <a:stretch/>
        </p:blipFill>
        <p:spPr>
          <a:xfrm>
            <a:off x="4360320" y="1310400"/>
            <a:ext cx="4578120" cy="274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"/>
          <p:cNvSpPr/>
          <p:nvPr/>
        </p:nvSpPr>
        <p:spPr>
          <a:xfrm>
            <a:off x="205200" y="263880"/>
            <a:ext cx="8565120" cy="48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Interpretation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205200" y="1017720"/>
            <a:ext cx="8565120" cy="533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mic Sans MS"/>
                <a:ea typeface="Open Sans"/>
              </a:rPr>
              <a:t>Job industry category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247320" y="1807920"/>
            <a:ext cx="2895120" cy="2630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Mostly our new customers are on Manufacturing  industry and our Financial Services customers are still on top 2.</a:t>
            </a:r>
            <a:endParaRPr b="0" lang="en-US" sz="1400" spc="-1" strike="noStrike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The  remaining industries are slightly diferent from each other. The least productive area is Telecommunication.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US" sz="500" spc="-1" strike="noStrike">
              <a:latin typeface="Arial"/>
            </a:endParaRPr>
          </a:p>
        </p:txBody>
      </p:sp>
      <p:pic>
        <p:nvPicPr>
          <p:cNvPr id="110" name="Picture 2" descr=""/>
          <p:cNvPicPr/>
          <p:nvPr/>
        </p:nvPicPr>
        <p:blipFill>
          <a:blip r:embed="rId1"/>
          <a:stretch/>
        </p:blipFill>
        <p:spPr>
          <a:xfrm>
            <a:off x="3606480" y="1054440"/>
            <a:ext cx="5079960" cy="334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"/>
          <p:cNvSpPr/>
          <p:nvPr/>
        </p:nvSpPr>
        <p:spPr>
          <a:xfrm>
            <a:off x="205200" y="263880"/>
            <a:ext cx="8565120" cy="48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Interpretation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304920" y="1137600"/>
            <a:ext cx="21333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mic Sans MS"/>
                <a:ea typeface="Arial"/>
              </a:rPr>
              <a:t>RFM analysis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205200" y="2057040"/>
            <a:ext cx="3580920" cy="15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Arial"/>
              </a:rPr>
              <a:t>We divide the customers into 4 groups by RFM analysis: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Arial"/>
              </a:rPr>
              <a:t>Platium Customer 1009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Arial"/>
              </a:rPr>
              <a:t>Gold Customer  798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Arial"/>
              </a:rPr>
              <a:t>Silver Customer  1186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Arial"/>
              </a:rPr>
              <a:t>Bronz Customer  1009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16" name="Picture 6" descr=""/>
          <p:cNvPicPr/>
          <p:nvPr/>
        </p:nvPicPr>
        <p:blipFill>
          <a:blip r:embed="rId1"/>
          <a:stretch/>
        </p:blipFill>
        <p:spPr>
          <a:xfrm>
            <a:off x="3881160" y="1352520"/>
            <a:ext cx="4539960" cy="279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205200" y="263880"/>
            <a:ext cx="8565120" cy="488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Interpretation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205200" y="1064520"/>
            <a:ext cx="8565120" cy="533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mic Sans MS"/>
                <a:ea typeface="Open Sans"/>
              </a:rPr>
              <a:t>Numbers of cars owned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13680" y="1878480"/>
            <a:ext cx="4134240" cy="2386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343080" indent="-34272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NSW should be considered the most, because the number of customers who have their own car is much higher than those who do not have their own car.</a:t>
            </a:r>
            <a:endParaRPr b="0" lang="en-US" sz="1400" spc="-1" strike="noStrike">
              <a:latin typeface="Arial"/>
            </a:endParaRPr>
          </a:p>
          <a:p>
            <a:pPr marL="343080" indent="-342720">
              <a:lnSpc>
                <a:spcPct val="115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  <a:ea typeface="Open Sans"/>
              </a:rPr>
              <a:t>VIC and QLD has more customers that own car that who don’t but we can try to have something so that those owns car will buy bikes.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-6120" y="-6480"/>
            <a:ext cx="9175320" cy="23832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US" sz="500" spc="-1" strike="noStrike">
              <a:latin typeface="Arial"/>
            </a:endParaRPr>
          </a:p>
        </p:txBody>
      </p:sp>
      <p:pic>
        <p:nvPicPr>
          <p:cNvPr id="122" name="Picture 3" descr=""/>
          <p:cNvPicPr/>
          <p:nvPr/>
        </p:nvPicPr>
        <p:blipFill>
          <a:blip r:embed="rId1"/>
          <a:stretch/>
        </p:blipFill>
        <p:spPr>
          <a:xfrm>
            <a:off x="4148280" y="1364040"/>
            <a:ext cx="4993200" cy="2737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Application>LibreOffice/6.0.7.3$Linux_X86_64 LibreOffice_project/00m0$Build-3</Application>
  <Words>544</Words>
  <Paragraphs>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2021-12-29T14:49:02Z</dcterms:modified>
  <cp:revision>18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