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CF5F-1EAC-4FC1-9632-B7380C908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02B0-0A3D-4DBC-9F9E-077D0599C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40EF-9E53-4146-A0A9-7E36499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324C-343E-4C89-B727-F6DB84E3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1D9E-E935-48D6-8228-32F39BA0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7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5744-B0B4-4680-95B8-FDB9D921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FC8D9-A993-4C2E-9CC4-93D51C33E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A36B-BDEF-419B-B7C9-8B3F800B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C5D7-586A-4CEB-AFCE-98DE5784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9BA2-C6C8-4FD1-8C31-A546F4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1F2C8-820B-4278-ABEE-1F0FFA174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8E580-19AE-4920-BE38-73F62865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6C3F-9930-451F-AD1F-8D905397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22F4-C6A9-4811-9B83-D943F5CF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C685-F527-459C-B10E-CB8B055A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77E1-B7D2-48C6-B6FF-3EDAD3A9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81A3-5311-465C-9A7F-6A635BEB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6D20-1178-4FB6-A369-D11D6486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84C6-0D1D-46A2-A813-13205EF7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ED4D-3016-4680-9FAE-B15DFE03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49A0-0948-4F62-B7C1-FC583CB2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641ED-557D-459B-BD2D-9887AAF3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42B6-EB9F-400B-8052-5E8E22DD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F537-F25C-4DB0-9AFE-1178AC0C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2291-234D-4B99-81A9-FE619666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EDC-BAC6-4449-8A46-D99AB562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792D-4B22-41F7-BF69-1AB65D935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3E5B-F4B0-4900-80B7-B902F505E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E2AB-6EDE-4039-A48F-B395805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2772-115F-41A7-BDFB-57C48280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98BD-A44B-4B8F-936C-2C3C1BC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0297-F143-436F-9A10-B838A4E9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0C068-44B3-4D6F-92BF-9C3CCC70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E883-C28C-4B1A-B827-79100147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FDAF8-0CFE-44F3-8264-6F6B8479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58CD9-F659-4615-BD3A-1079FF3C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5D6E1-F85E-4B8E-A2AC-6ACBAF02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6774E-E7C6-41CC-B8BE-D9CDC10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611A-A374-4A91-A702-9B3A6AE9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B99-6B99-44C0-8229-7340DF03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56262-7311-4DAA-A616-6D89F314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A494-C121-4350-91DA-A491485A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11632-6146-4C6A-8B8E-7FEB46FE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C7C0D-1885-4578-8A85-89D0A7D0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3231B-A7CA-45FB-975C-A8B0B101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D4A2-6F04-414E-BDCD-BC6CA10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C6AE-3F4F-4C82-A396-8974A3F1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F0EE-51ED-460A-B2CF-E7B065B0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207AC-B983-43BF-8C29-A2F982390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30CF-EB9C-4844-BF3D-4C6785D3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345BA-A427-4D2D-804E-8B2C54F6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15F9-B7FC-4B9E-9B09-B507F8E0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A251-D060-44BC-BEA2-032887C5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1B15A-4A5A-492F-B885-BEA7DD6AC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2CBE8-60E4-4D51-AC14-DD5D067AF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9278F-E49E-4E66-B94D-B9ECC5BA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E8D6-9036-4AE0-A403-38A11A46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0D3D6-97EF-4ED6-A977-AB6F843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3F024-3F9E-40CA-A14D-E13747E6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6B51-4622-4B68-AB95-B5063370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0859-C282-4FAE-A166-6DDDEEEA2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DDAF-5D50-4366-BF98-FE320E8E1BF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45D1-41C4-4480-820A-85D66AEAB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491E-3D16-4382-A369-2F6BD7A3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43A5-BC7C-43AA-B59E-9AADCAF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8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8EB9C9C-B61C-4AC3-A1A8-D73D28CEF22E}"/>
              </a:ext>
            </a:extLst>
          </p:cNvPr>
          <p:cNvSpPr/>
          <p:nvPr/>
        </p:nvSpPr>
        <p:spPr>
          <a:xfrm>
            <a:off x="3031435" y="2057400"/>
            <a:ext cx="2773017" cy="282271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8FF043-FDEF-4BD4-92DF-A8D9EC8EFFD6}"/>
              </a:ext>
            </a:extLst>
          </p:cNvPr>
          <p:cNvCxnSpPr/>
          <p:nvPr/>
        </p:nvCxnSpPr>
        <p:spPr>
          <a:xfrm>
            <a:off x="2718352" y="3473726"/>
            <a:ext cx="39557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1CEDDC-E353-4F84-B3BC-E89E43B8D9C6}"/>
              </a:ext>
            </a:extLst>
          </p:cNvPr>
          <p:cNvCxnSpPr/>
          <p:nvPr/>
        </p:nvCxnSpPr>
        <p:spPr>
          <a:xfrm flipV="1">
            <a:off x="4412974" y="1207604"/>
            <a:ext cx="0" cy="3930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15E34C-AA0B-4466-BC29-AF7FB829A15A}"/>
              </a:ext>
            </a:extLst>
          </p:cNvPr>
          <p:cNvSpPr txBox="1"/>
          <p:nvPr/>
        </p:nvSpPr>
        <p:spPr>
          <a:xfrm>
            <a:off x="6674126" y="3284090"/>
            <a:ext cx="15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Axis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CCAAC-1022-42AF-A4AC-325B3939886A}"/>
              </a:ext>
            </a:extLst>
          </p:cNvPr>
          <p:cNvSpPr txBox="1"/>
          <p:nvPr/>
        </p:nvSpPr>
        <p:spPr>
          <a:xfrm>
            <a:off x="4301987" y="838272"/>
            <a:ext cx="15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Axis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8DA6B1-EABE-473E-B2E7-AFD1616AF5F4}"/>
              </a:ext>
            </a:extLst>
          </p:cNvPr>
          <p:cNvCxnSpPr>
            <a:endCxn id="4" idx="7"/>
          </p:cNvCxnSpPr>
          <p:nvPr/>
        </p:nvCxnSpPr>
        <p:spPr>
          <a:xfrm flipV="1">
            <a:off x="4412974" y="2470777"/>
            <a:ext cx="985379" cy="99797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3B4024-3E22-4B17-BF48-F3CF5F0F1596}"/>
              </a:ext>
            </a:extLst>
          </p:cNvPr>
          <p:cNvSpPr txBox="1"/>
          <p:nvPr/>
        </p:nvSpPr>
        <p:spPr>
          <a:xfrm>
            <a:off x="5337313" y="2191293"/>
            <a:ext cx="15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x , y 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252B7F-DB5E-4F56-AC46-96D5A23F1A84}"/>
              </a:ext>
            </a:extLst>
          </p:cNvPr>
          <p:cNvCxnSpPr>
            <a:stCxn id="4" idx="7"/>
          </p:cNvCxnSpPr>
          <p:nvPr/>
        </p:nvCxnSpPr>
        <p:spPr>
          <a:xfrm>
            <a:off x="5398353" y="2470777"/>
            <a:ext cx="0" cy="99797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64613C-878A-4F6D-8C4D-3D6BEE9211A3}"/>
              </a:ext>
            </a:extLst>
          </p:cNvPr>
          <p:cNvSpPr txBox="1"/>
          <p:nvPr/>
        </p:nvSpPr>
        <p:spPr>
          <a:xfrm>
            <a:off x="4754099" y="3408329"/>
            <a:ext cx="3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D4F58C-CFC8-447C-B977-FBC0A3314618}"/>
              </a:ext>
            </a:extLst>
          </p:cNvPr>
          <p:cNvSpPr txBox="1"/>
          <p:nvPr/>
        </p:nvSpPr>
        <p:spPr>
          <a:xfrm>
            <a:off x="5378498" y="2785100"/>
            <a:ext cx="3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442E95-0694-4A76-9306-4B12AD83977F}"/>
              </a:ext>
            </a:extLst>
          </p:cNvPr>
          <p:cNvSpPr txBox="1"/>
          <p:nvPr/>
        </p:nvSpPr>
        <p:spPr>
          <a:xfrm>
            <a:off x="4427875" y="2623930"/>
            <a:ext cx="68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1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6DF4EE7-AE1D-48E6-B5DA-BA1711643A90}"/>
              </a:ext>
            </a:extLst>
          </p:cNvPr>
          <p:cNvSpPr/>
          <p:nvPr/>
        </p:nvSpPr>
        <p:spPr>
          <a:xfrm>
            <a:off x="4487517" y="3154432"/>
            <a:ext cx="303104" cy="623229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C1E85-81B4-4B6E-9B9D-729206D74307}"/>
              </a:ext>
            </a:extLst>
          </p:cNvPr>
          <p:cNvSpPr txBox="1"/>
          <p:nvPr/>
        </p:nvSpPr>
        <p:spPr>
          <a:xfrm>
            <a:off x="4531353" y="3152505"/>
            <a:ext cx="16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A5B2A1-063C-4C8A-9FA2-4221547B3457}"/>
              </a:ext>
            </a:extLst>
          </p:cNvPr>
          <p:cNvSpPr txBox="1"/>
          <p:nvPr/>
        </p:nvSpPr>
        <p:spPr>
          <a:xfrm>
            <a:off x="6096000" y="1530626"/>
            <a:ext cx="297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 </a:t>
            </a:r>
            <a:r>
              <a:rPr lang="el-GR" dirty="0"/>
              <a:t>θ</a:t>
            </a:r>
            <a:r>
              <a:rPr lang="en-US" dirty="0"/>
              <a:t> = ( y / 1 ) = y </a:t>
            </a:r>
          </a:p>
          <a:p>
            <a:endParaRPr lang="en-US" dirty="0"/>
          </a:p>
          <a:p>
            <a:r>
              <a:rPr lang="en-US" dirty="0"/>
              <a:t>Cos </a:t>
            </a:r>
            <a:r>
              <a:rPr lang="el-GR" dirty="0"/>
              <a:t>θ</a:t>
            </a:r>
            <a:r>
              <a:rPr lang="en-US" dirty="0"/>
              <a:t> = (x / 1 ) = x</a:t>
            </a:r>
          </a:p>
        </p:txBody>
      </p:sp>
    </p:spTree>
    <p:extLst>
      <p:ext uri="{BB962C8B-B14F-4D97-AF65-F5344CB8AC3E}">
        <p14:creationId xmlns:p14="http://schemas.microsoft.com/office/powerpoint/2010/main" val="90217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17820-9943-4062-BE44-7B4F05A3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5" y="883132"/>
            <a:ext cx="3224419" cy="2009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EF442-F840-49C9-B681-8322A1D9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47" y="925996"/>
            <a:ext cx="3078335" cy="19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76A91-C13A-437B-BD29-6BEADAD9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348" y="883132"/>
            <a:ext cx="3140352" cy="2082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AF977-1E9B-4C73-8DDE-8841AA8BC512}"/>
              </a:ext>
            </a:extLst>
          </p:cNvPr>
          <p:cNvSpPr txBox="1"/>
          <p:nvPr/>
        </p:nvSpPr>
        <p:spPr>
          <a:xfrm>
            <a:off x="3344517" y="1620078"/>
            <a:ext cx="5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2EA75-02FE-4B9D-8DC3-399BE65EB300}"/>
              </a:ext>
            </a:extLst>
          </p:cNvPr>
          <p:cNvSpPr txBox="1"/>
          <p:nvPr/>
        </p:nvSpPr>
        <p:spPr>
          <a:xfrm>
            <a:off x="7071691" y="1664804"/>
            <a:ext cx="6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1EE7-5037-4EA8-A8AE-8017337777BB}"/>
              </a:ext>
            </a:extLst>
          </p:cNvPr>
          <p:cNvSpPr txBox="1"/>
          <p:nvPr/>
        </p:nvSpPr>
        <p:spPr>
          <a:xfrm>
            <a:off x="768109" y="2912165"/>
            <a:ext cx="2618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= 50, t = 1 , f=2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F7063-41FD-4213-9E0D-FCD39E3C21CD}"/>
              </a:ext>
            </a:extLst>
          </p:cNvPr>
          <p:cNvSpPr txBox="1"/>
          <p:nvPr/>
        </p:nvSpPr>
        <p:spPr>
          <a:xfrm>
            <a:off x="4493627" y="2892287"/>
            <a:ext cx="2618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= 50, t = 1 , f=3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7D107-94DE-44DA-A2C2-6EA9B8A07E91}"/>
              </a:ext>
            </a:extLst>
          </p:cNvPr>
          <p:cNvSpPr txBox="1"/>
          <p:nvPr/>
        </p:nvSpPr>
        <p:spPr>
          <a:xfrm>
            <a:off x="8648183" y="2892287"/>
            <a:ext cx="26189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 = 50, t = 1 , f=3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109DE3-66C0-4E07-B743-3A25B51E9AAC}"/>
              </a:ext>
            </a:extLst>
          </p:cNvPr>
          <p:cNvCxnSpPr/>
          <p:nvPr/>
        </p:nvCxnSpPr>
        <p:spPr>
          <a:xfrm flipV="1">
            <a:off x="675861" y="3369365"/>
            <a:ext cx="6231835" cy="59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1EBC9F-E814-4837-842B-8A4529B4228A}"/>
              </a:ext>
            </a:extLst>
          </p:cNvPr>
          <p:cNvSpPr txBox="1"/>
          <p:nvPr/>
        </p:nvSpPr>
        <p:spPr>
          <a:xfrm>
            <a:off x="2852531" y="3387659"/>
            <a:ext cx="339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Waves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2CA04-D71D-459A-9332-7DE4CC13C03E}"/>
              </a:ext>
            </a:extLst>
          </p:cNvPr>
          <p:cNvSpPr txBox="1"/>
          <p:nvPr/>
        </p:nvSpPr>
        <p:spPr>
          <a:xfrm>
            <a:off x="8511209" y="3273217"/>
            <a:ext cx="339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Sound Wave</a:t>
            </a:r>
          </a:p>
        </p:txBody>
      </p:sp>
    </p:spTree>
    <p:extLst>
      <p:ext uri="{BB962C8B-B14F-4D97-AF65-F5344CB8AC3E}">
        <p14:creationId xmlns:p14="http://schemas.microsoft.com/office/powerpoint/2010/main" val="21499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2A0-825A-42C5-81DB-6B58F6E1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2" y="1689651"/>
            <a:ext cx="3936752" cy="22537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E14A6-C3C0-471A-B7F9-83BBF7F3AF25}"/>
              </a:ext>
            </a:extLst>
          </p:cNvPr>
          <p:cNvCxnSpPr>
            <a:cxnSpLocks/>
          </p:cNvCxnSpPr>
          <p:nvPr/>
        </p:nvCxnSpPr>
        <p:spPr>
          <a:xfrm flipV="1">
            <a:off x="3806687" y="1391479"/>
            <a:ext cx="0" cy="29071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102419-4D43-468A-BC5E-70C8DF55FF8B}"/>
              </a:ext>
            </a:extLst>
          </p:cNvPr>
          <p:cNvCxnSpPr/>
          <p:nvPr/>
        </p:nvCxnSpPr>
        <p:spPr>
          <a:xfrm>
            <a:off x="2380422" y="4298674"/>
            <a:ext cx="136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9BD9DA-525B-4921-9814-AA3B719E335F}"/>
              </a:ext>
            </a:extLst>
          </p:cNvPr>
          <p:cNvCxnSpPr/>
          <p:nvPr/>
        </p:nvCxnSpPr>
        <p:spPr>
          <a:xfrm>
            <a:off x="3849757" y="1528969"/>
            <a:ext cx="136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39EDDD-22E6-404C-9DF5-C986979A0215}"/>
              </a:ext>
            </a:extLst>
          </p:cNvPr>
          <p:cNvCxnSpPr/>
          <p:nvPr/>
        </p:nvCxnSpPr>
        <p:spPr>
          <a:xfrm>
            <a:off x="5019261" y="3284883"/>
            <a:ext cx="988943" cy="11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4C822F-6AF5-4CA2-8CFF-32D146156420}"/>
              </a:ext>
            </a:extLst>
          </p:cNvPr>
          <p:cNvCxnSpPr/>
          <p:nvPr/>
        </p:nvCxnSpPr>
        <p:spPr>
          <a:xfrm>
            <a:off x="4885083" y="3503543"/>
            <a:ext cx="1123121" cy="88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F97663-230E-4CF8-839B-FFA8B389F118}"/>
              </a:ext>
            </a:extLst>
          </p:cNvPr>
          <p:cNvSpPr txBox="1"/>
          <p:nvPr/>
        </p:nvSpPr>
        <p:spPr>
          <a:xfrm>
            <a:off x="6096000" y="4393096"/>
            <a:ext cx="2446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</a:t>
            </a:r>
          </a:p>
          <a:p>
            <a:r>
              <a:rPr lang="en-US" sz="1200" dirty="0"/>
              <a:t>( Total 50 Samples Collected in 1 time unit 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2B56A5-B17F-4C8F-AB67-076ECEBCBAB6}"/>
              </a:ext>
            </a:extLst>
          </p:cNvPr>
          <p:cNvSpPr txBox="1"/>
          <p:nvPr/>
        </p:nvSpPr>
        <p:spPr>
          <a:xfrm>
            <a:off x="2300909" y="4330741"/>
            <a:ext cx="162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1st Complete Cycle of Sin wave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35663B-C055-480E-8495-86563A329D86}"/>
              </a:ext>
            </a:extLst>
          </p:cNvPr>
          <p:cNvSpPr txBox="1"/>
          <p:nvPr/>
        </p:nvSpPr>
        <p:spPr>
          <a:xfrm>
            <a:off x="3849757" y="911226"/>
            <a:ext cx="162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Complete Cycle of Sin wave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CE315D-3D83-4793-97CB-ABECBE477E55}"/>
              </a:ext>
            </a:extLst>
          </p:cNvPr>
          <p:cNvCxnSpPr/>
          <p:nvPr/>
        </p:nvCxnSpPr>
        <p:spPr>
          <a:xfrm>
            <a:off x="2300909" y="5029200"/>
            <a:ext cx="2908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8470C3-2754-4533-B3E7-09C1523008DE}"/>
              </a:ext>
            </a:extLst>
          </p:cNvPr>
          <p:cNvSpPr txBox="1"/>
          <p:nvPr/>
        </p:nvSpPr>
        <p:spPr>
          <a:xfrm>
            <a:off x="2494722" y="5208104"/>
            <a:ext cx="26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Time Unit (in Secs)</a:t>
            </a:r>
          </a:p>
        </p:txBody>
      </p:sp>
    </p:spTree>
    <p:extLst>
      <p:ext uri="{BB962C8B-B14F-4D97-AF65-F5344CB8AC3E}">
        <p14:creationId xmlns:p14="http://schemas.microsoft.com/office/powerpoint/2010/main" val="267022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2EECD-65D6-4E50-8478-1295C44A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32" y="351803"/>
            <a:ext cx="6429375" cy="56673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58D24E-923F-48A0-98A1-F0B1B742EF3D}"/>
              </a:ext>
            </a:extLst>
          </p:cNvPr>
          <p:cNvCxnSpPr/>
          <p:nvPr/>
        </p:nvCxnSpPr>
        <p:spPr>
          <a:xfrm>
            <a:off x="1272209" y="5426765"/>
            <a:ext cx="1958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104B7-598D-4472-BC02-5DB913F1E48A}"/>
              </a:ext>
            </a:extLst>
          </p:cNvPr>
          <p:cNvCxnSpPr/>
          <p:nvPr/>
        </p:nvCxnSpPr>
        <p:spPr>
          <a:xfrm>
            <a:off x="2067340" y="4850188"/>
            <a:ext cx="1878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C62BC-337F-4032-B733-24E62E2D50DC}"/>
              </a:ext>
            </a:extLst>
          </p:cNvPr>
          <p:cNvCxnSpPr/>
          <p:nvPr/>
        </p:nvCxnSpPr>
        <p:spPr>
          <a:xfrm>
            <a:off x="2792896" y="4244009"/>
            <a:ext cx="2012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E737E0-5F28-4B65-A681-DBF814EF0CB5}"/>
              </a:ext>
            </a:extLst>
          </p:cNvPr>
          <p:cNvSpPr txBox="1"/>
          <p:nvPr/>
        </p:nvSpPr>
        <p:spPr>
          <a:xfrm>
            <a:off x="2892287" y="3926514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DA30C-1C5B-4E8B-A50D-D7B5B59B3074}"/>
              </a:ext>
            </a:extLst>
          </p:cNvPr>
          <p:cNvSpPr txBox="1"/>
          <p:nvPr/>
        </p:nvSpPr>
        <p:spPr>
          <a:xfrm>
            <a:off x="2166730" y="446502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CBA7B-EBE0-48ED-8899-96AA5C2C25DC}"/>
              </a:ext>
            </a:extLst>
          </p:cNvPr>
          <p:cNvSpPr txBox="1"/>
          <p:nvPr/>
        </p:nvSpPr>
        <p:spPr>
          <a:xfrm>
            <a:off x="1580322" y="5057433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1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E15810D7-99EA-4FE7-8ED7-B65B56B645C8}"/>
              </a:ext>
            </a:extLst>
          </p:cNvPr>
          <p:cNvSpPr/>
          <p:nvPr/>
        </p:nvSpPr>
        <p:spPr>
          <a:xfrm>
            <a:off x="2057400" y="4226147"/>
            <a:ext cx="834887" cy="60802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D161C44D-A82F-46F3-96BE-61C1A22893D7}"/>
              </a:ext>
            </a:extLst>
          </p:cNvPr>
          <p:cNvSpPr/>
          <p:nvPr/>
        </p:nvSpPr>
        <p:spPr>
          <a:xfrm>
            <a:off x="1212575" y="4880676"/>
            <a:ext cx="954155" cy="515601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CEB33E-6767-4BC5-B95D-D216C2B95297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2236305" y="5057433"/>
            <a:ext cx="2499691" cy="7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D91988-F09D-4EA9-8DDF-CE93251D787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92287" y="4530161"/>
            <a:ext cx="1813891" cy="65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608BA7-C999-48A7-93AB-1F1D6D9E6B03}"/>
              </a:ext>
            </a:extLst>
          </p:cNvPr>
          <p:cNvSpPr txBox="1"/>
          <p:nvPr/>
        </p:nvSpPr>
        <p:spPr>
          <a:xfrm>
            <a:off x="4706178" y="4917266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Step of 80 Samples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C01236-231E-422C-8998-A861C5FBBADF}"/>
              </a:ext>
            </a:extLst>
          </p:cNvPr>
          <p:cNvCxnSpPr/>
          <p:nvPr/>
        </p:nvCxnSpPr>
        <p:spPr>
          <a:xfrm>
            <a:off x="3548269" y="3601279"/>
            <a:ext cx="2012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1B6A22-D153-450A-B114-0FA8BF345CF4}"/>
              </a:ext>
            </a:extLst>
          </p:cNvPr>
          <p:cNvSpPr txBox="1"/>
          <p:nvPr/>
        </p:nvSpPr>
        <p:spPr>
          <a:xfrm>
            <a:off x="3796747" y="3235734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4</a:t>
            </a:r>
          </a:p>
        </p:txBody>
      </p:sp>
      <p:sp>
        <p:nvSpPr>
          <p:cNvPr id="27" name="Double Brace 26">
            <a:extLst>
              <a:ext uri="{FF2B5EF4-FFF2-40B4-BE49-F238E27FC236}">
                <a16:creationId xmlns:a16="http://schemas.microsoft.com/office/drawing/2014/main" id="{8C2D09C6-F20E-46BE-933A-7A64E64DD0A0}"/>
              </a:ext>
            </a:extLst>
          </p:cNvPr>
          <p:cNvSpPr/>
          <p:nvPr/>
        </p:nvSpPr>
        <p:spPr>
          <a:xfrm>
            <a:off x="2792896" y="3601279"/>
            <a:ext cx="874643" cy="60802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2E20FF-396D-4CA9-9BDB-2A1B9E15B54E}"/>
              </a:ext>
            </a:extLst>
          </p:cNvPr>
          <p:cNvCxnSpPr/>
          <p:nvPr/>
        </p:nvCxnSpPr>
        <p:spPr>
          <a:xfrm>
            <a:off x="3667539" y="3886200"/>
            <a:ext cx="1038639" cy="129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6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A24612-9635-40D5-9002-11415C40F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19" y="-4238"/>
            <a:ext cx="2892051" cy="22355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F7BE11-8F27-4AFE-82D1-E8B0694DAAEE}"/>
              </a:ext>
            </a:extLst>
          </p:cNvPr>
          <p:cNvSpPr txBox="1"/>
          <p:nvPr/>
        </p:nvSpPr>
        <p:spPr>
          <a:xfrm>
            <a:off x="2378807" y="3909610"/>
            <a:ext cx="101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 ,    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88972-6411-42FC-87E8-A6E9E5E7C9EF}"/>
              </a:ext>
            </a:extLst>
          </p:cNvPr>
          <p:cNvSpPr txBox="1"/>
          <p:nvPr/>
        </p:nvSpPr>
        <p:spPr>
          <a:xfrm>
            <a:off x="563797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38F44A-D80F-43A1-8ACC-8EB387F91A03}"/>
                  </a:ext>
                </a:extLst>
              </p:cNvPr>
              <p:cNvSpPr txBox="1"/>
              <p:nvPr/>
            </p:nvSpPr>
            <p:spPr>
              <a:xfrm>
                <a:off x="2898205" y="3955777"/>
                <a:ext cx="312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38F44A-D80F-43A1-8ACC-8EB387F9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5" y="3955777"/>
                <a:ext cx="312137" cy="276999"/>
              </a:xfrm>
              <a:prstGeom prst="rect">
                <a:avLst/>
              </a:prstGeom>
              <a:blipFill>
                <a:blip r:embed="rId4"/>
                <a:stretch>
                  <a:fillRect l="-17308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FBD6B05-9AE7-4A9D-986B-A2E2EA6FD179}"/>
              </a:ext>
            </a:extLst>
          </p:cNvPr>
          <p:cNvSpPr txBox="1"/>
          <p:nvPr/>
        </p:nvSpPr>
        <p:spPr>
          <a:xfrm>
            <a:off x="2991209" y="5570018"/>
            <a:ext cx="14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0E0FCB-B757-4518-8C2C-528E6E4D5115}"/>
              </a:ext>
            </a:extLst>
          </p:cNvPr>
          <p:cNvCxnSpPr>
            <a:cxnSpLocks/>
          </p:cNvCxnSpPr>
          <p:nvPr/>
        </p:nvCxnSpPr>
        <p:spPr>
          <a:xfrm>
            <a:off x="67921" y="5481431"/>
            <a:ext cx="3488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D5C051-5118-4D1B-BE2D-8A492D940C36}"/>
              </a:ext>
            </a:extLst>
          </p:cNvPr>
          <p:cNvCxnSpPr>
            <a:cxnSpLocks/>
          </p:cNvCxnSpPr>
          <p:nvPr/>
        </p:nvCxnSpPr>
        <p:spPr>
          <a:xfrm flipV="1">
            <a:off x="1086682" y="3364396"/>
            <a:ext cx="0" cy="2931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4CEE91-1921-4DFD-A745-3F5C6A35C2A6}"/>
              </a:ext>
            </a:extLst>
          </p:cNvPr>
          <p:cNvCxnSpPr>
            <a:cxnSpLocks/>
          </p:cNvCxnSpPr>
          <p:nvPr/>
        </p:nvCxnSpPr>
        <p:spPr>
          <a:xfrm flipV="1">
            <a:off x="1086682" y="4207497"/>
            <a:ext cx="1108945" cy="1273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2A0A9A-FC0D-4E0D-A3CE-24217ADB5F28}"/>
                  </a:ext>
                </a:extLst>
              </p:cNvPr>
              <p:cNvSpPr txBox="1"/>
              <p:nvPr/>
            </p:nvSpPr>
            <p:spPr>
              <a:xfrm>
                <a:off x="2512154" y="3955777"/>
                <a:ext cx="3158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2A0A9A-FC0D-4E0D-A3CE-24217ADB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54" y="3955777"/>
                <a:ext cx="315856" cy="276999"/>
              </a:xfrm>
              <a:prstGeom prst="rect">
                <a:avLst/>
              </a:prstGeom>
              <a:blipFill>
                <a:blip r:embed="rId5"/>
                <a:stretch>
                  <a:fillRect l="-17308" r="-576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FBA3DD-3304-4E33-8E98-6F82F6387B53}"/>
                  </a:ext>
                </a:extLst>
              </p:cNvPr>
              <p:cNvSpPr txBox="1"/>
              <p:nvPr/>
            </p:nvSpPr>
            <p:spPr>
              <a:xfrm>
                <a:off x="1576778" y="5473071"/>
                <a:ext cx="3158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2FBA3DD-3304-4E33-8E98-6F82F638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78" y="5473071"/>
                <a:ext cx="315856" cy="276999"/>
              </a:xfrm>
              <a:prstGeom prst="rect">
                <a:avLst/>
              </a:prstGeom>
              <a:blipFill>
                <a:blip r:embed="rId6"/>
                <a:stretch>
                  <a:fillRect l="-19608" r="-784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A99A74-CF07-4DC2-B0CE-B0CF0CEB3FC8}"/>
                  </a:ext>
                </a:extLst>
              </p:cNvPr>
              <p:cNvSpPr txBox="1"/>
              <p:nvPr/>
            </p:nvSpPr>
            <p:spPr>
              <a:xfrm>
                <a:off x="557423" y="4467032"/>
                <a:ext cx="3121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A99A74-CF07-4DC2-B0CE-B0CF0CEB3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3" y="4467032"/>
                <a:ext cx="312137" cy="276999"/>
              </a:xfrm>
              <a:prstGeom prst="rect">
                <a:avLst/>
              </a:prstGeom>
              <a:blipFill>
                <a:blip r:embed="rId7"/>
                <a:stretch>
                  <a:fillRect l="-17308" r="-38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15915C2-14E1-44D2-8383-73B2A2239E1C}"/>
              </a:ext>
            </a:extLst>
          </p:cNvPr>
          <p:cNvSpPr txBox="1"/>
          <p:nvPr/>
        </p:nvSpPr>
        <p:spPr>
          <a:xfrm>
            <a:off x="869559" y="3008286"/>
            <a:ext cx="144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CD3B15-0951-4074-BAA5-573613CACDFF}"/>
              </a:ext>
            </a:extLst>
          </p:cNvPr>
          <p:cNvSpPr txBox="1"/>
          <p:nvPr/>
        </p:nvSpPr>
        <p:spPr>
          <a:xfrm rot="18600787">
            <a:off x="927727" y="449929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Magnitude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BB73E72B-66D0-4CFB-B527-E32C7C13665B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1392511" y="5130876"/>
            <a:ext cx="334540" cy="3498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0AD148-6E18-46BC-B08A-0DA6C0CA09E8}"/>
                  </a:ext>
                </a:extLst>
              </p:cNvPr>
              <p:cNvSpPr txBox="1"/>
              <p:nvPr/>
            </p:nvSpPr>
            <p:spPr>
              <a:xfrm>
                <a:off x="1345832" y="5184698"/>
                <a:ext cx="1894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70AD148-6E18-46BC-B08A-0DA6C0CA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32" y="5184698"/>
                <a:ext cx="189475" cy="276999"/>
              </a:xfrm>
              <a:prstGeom prst="rect">
                <a:avLst/>
              </a:prstGeom>
              <a:blipFill>
                <a:blip r:embed="rId8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165AFD7-40D6-43EF-8767-7176FADE02AB}"/>
              </a:ext>
            </a:extLst>
          </p:cNvPr>
          <p:cNvSpPr/>
          <p:nvPr/>
        </p:nvSpPr>
        <p:spPr>
          <a:xfrm>
            <a:off x="2195627" y="416177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A02D6B7-0545-4F97-86AD-56E464D631AE}"/>
                  </a:ext>
                </a:extLst>
              </p:cNvPr>
              <p:cNvSpPr txBox="1"/>
              <p:nvPr/>
            </p:nvSpPr>
            <p:spPr>
              <a:xfrm>
                <a:off x="4239039" y="3513483"/>
                <a:ext cx="3732014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Magnitude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A02D6B7-0545-4F97-86AD-56E464D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39" y="3513483"/>
                <a:ext cx="3732014" cy="656013"/>
              </a:xfrm>
              <a:prstGeom prst="rect">
                <a:avLst/>
              </a:prstGeom>
              <a:blipFill>
                <a:blip r:embed="rId9"/>
                <a:stretch>
                  <a:fillRect l="-1631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CE54FB-4615-41E8-AD65-9234FAB0EC4F}"/>
                  </a:ext>
                </a:extLst>
              </p:cNvPr>
              <p:cNvSpPr txBox="1"/>
              <p:nvPr/>
            </p:nvSpPr>
            <p:spPr>
              <a:xfrm>
                <a:off x="4641574" y="4321446"/>
                <a:ext cx="2395331" cy="56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Angle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i="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tan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CE54FB-4615-41E8-AD65-9234FAB0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4" y="4321446"/>
                <a:ext cx="2395331" cy="568169"/>
              </a:xfrm>
              <a:prstGeom prst="rect">
                <a:avLst/>
              </a:prstGeom>
              <a:blipFill>
                <a:blip r:embed="rId10"/>
                <a:stretch>
                  <a:fillRect l="-305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90F215CA-DB4D-4AC5-89DA-569815F053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7912" y="3464478"/>
            <a:ext cx="3963345" cy="18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7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5A01B-13E2-46A0-9E0A-C73102B2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7" y="283265"/>
            <a:ext cx="3790309" cy="2434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45ACAE-1D70-4421-B56B-BB47A8F087B4}"/>
              </a:ext>
            </a:extLst>
          </p:cNvPr>
          <p:cNvSpPr txBox="1"/>
          <p:nvPr/>
        </p:nvSpPr>
        <p:spPr>
          <a:xfrm>
            <a:off x="1138031" y="2663480"/>
            <a:ext cx="2320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Signal in Time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1BFFE-3E61-4F1A-9EF2-B262B46C905C}"/>
              </a:ext>
            </a:extLst>
          </p:cNvPr>
          <p:cNvSpPr txBox="1"/>
          <p:nvPr/>
        </p:nvSpPr>
        <p:spPr>
          <a:xfrm>
            <a:off x="949187" y="581439"/>
            <a:ext cx="477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0.707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A647F-1D41-47F9-AE4B-97B186984728}"/>
              </a:ext>
            </a:extLst>
          </p:cNvPr>
          <p:cNvSpPr txBox="1"/>
          <p:nvPr/>
        </p:nvSpPr>
        <p:spPr>
          <a:xfrm>
            <a:off x="1495840" y="420756"/>
            <a:ext cx="477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D9B2B-A272-4F3F-836D-F409E277F223}"/>
              </a:ext>
            </a:extLst>
          </p:cNvPr>
          <p:cNvSpPr txBox="1"/>
          <p:nvPr/>
        </p:nvSpPr>
        <p:spPr>
          <a:xfrm>
            <a:off x="1796511" y="582014"/>
            <a:ext cx="477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0.707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BBB724-2C72-4C72-BF63-150B4908C34D}"/>
              </a:ext>
            </a:extLst>
          </p:cNvPr>
          <p:cNvSpPr txBox="1"/>
          <p:nvPr/>
        </p:nvSpPr>
        <p:spPr>
          <a:xfrm>
            <a:off x="2090002" y="1186069"/>
            <a:ext cx="477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CDCAC-D4B7-49DF-A617-10489BF58DF7}"/>
              </a:ext>
            </a:extLst>
          </p:cNvPr>
          <p:cNvSpPr txBox="1"/>
          <p:nvPr/>
        </p:nvSpPr>
        <p:spPr>
          <a:xfrm>
            <a:off x="2273589" y="2059425"/>
            <a:ext cx="477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-0.707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C6141-01F3-4A0D-BC62-E2FE5DD6B736}"/>
              </a:ext>
            </a:extLst>
          </p:cNvPr>
          <p:cNvSpPr txBox="1"/>
          <p:nvPr/>
        </p:nvSpPr>
        <p:spPr>
          <a:xfrm>
            <a:off x="2981766" y="2130621"/>
            <a:ext cx="477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68EBBA-A2C2-428F-AEFB-B2023158A6F2}"/>
              </a:ext>
            </a:extLst>
          </p:cNvPr>
          <p:cNvSpPr txBox="1"/>
          <p:nvPr/>
        </p:nvSpPr>
        <p:spPr>
          <a:xfrm>
            <a:off x="3295950" y="1860488"/>
            <a:ext cx="477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-0.707</a:t>
            </a:r>
          </a:p>
        </p:txBody>
      </p:sp>
    </p:spTree>
    <p:extLst>
      <p:ext uri="{BB962C8B-B14F-4D97-AF65-F5344CB8AC3E}">
        <p14:creationId xmlns:p14="http://schemas.microsoft.com/office/powerpoint/2010/main" val="152825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A9691-F42C-4D0D-95E6-1338EEB2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38" y="174727"/>
            <a:ext cx="440055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E5E834-F8EC-4B36-9FFB-D2C2B9CEC2FB}"/>
                  </a:ext>
                </a:extLst>
              </p:cNvPr>
              <p:cNvSpPr txBox="1"/>
              <p:nvPr/>
            </p:nvSpPr>
            <p:spPr>
              <a:xfrm>
                <a:off x="180041" y="1289495"/>
                <a:ext cx="10113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E5E834-F8EC-4B36-9FFB-D2C2B9CEC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1" y="1289495"/>
                <a:ext cx="1011308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39203F-202A-46D8-8231-EC4988F59B6B}"/>
                  </a:ext>
                </a:extLst>
              </p:cNvPr>
              <p:cNvSpPr txBox="1"/>
              <p:nvPr/>
            </p:nvSpPr>
            <p:spPr>
              <a:xfrm>
                <a:off x="1291151" y="1290277"/>
                <a:ext cx="1279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0.707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39203F-202A-46D8-8231-EC4988F5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51" y="1290277"/>
                <a:ext cx="1279664" cy="276999"/>
              </a:xfrm>
              <a:prstGeom prst="rect">
                <a:avLst/>
              </a:prstGeom>
              <a:blipFill>
                <a:blip r:embed="rId4"/>
                <a:stretch>
                  <a:fillRect l="-952" r="-23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B3AD6-21BB-427C-99D9-AB2D2B7F6225}"/>
                  </a:ext>
                </a:extLst>
              </p:cNvPr>
              <p:cNvSpPr txBox="1"/>
              <p:nvPr/>
            </p:nvSpPr>
            <p:spPr>
              <a:xfrm>
                <a:off x="2799520" y="1289495"/>
                <a:ext cx="10113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B3AD6-21BB-427C-99D9-AB2D2B7F6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520" y="1289495"/>
                <a:ext cx="1011308" cy="276999"/>
              </a:xfrm>
              <a:prstGeom prst="rect">
                <a:avLst/>
              </a:prstGeom>
              <a:blipFill>
                <a:blip r:embed="rId5"/>
                <a:stretch>
                  <a:fillRect l="-602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0CF555-71A9-4AAC-B743-BE6E5870D657}"/>
                  </a:ext>
                </a:extLst>
              </p:cNvPr>
              <p:cNvSpPr txBox="1"/>
              <p:nvPr/>
            </p:nvSpPr>
            <p:spPr>
              <a:xfrm>
                <a:off x="3660028" y="1252195"/>
                <a:ext cx="1279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0.707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0CF555-71A9-4AAC-B743-BE6E5870D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028" y="1252195"/>
                <a:ext cx="1279664" cy="276999"/>
              </a:xfrm>
              <a:prstGeom prst="rect">
                <a:avLst/>
              </a:prstGeom>
              <a:blipFill>
                <a:blip r:embed="rId6"/>
                <a:stretch>
                  <a:fillRect l="-952" r="-3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05B1A-A403-4030-B8BA-0DF210DBD1B6}"/>
                  </a:ext>
                </a:extLst>
              </p:cNvPr>
              <p:cNvSpPr txBox="1"/>
              <p:nvPr/>
            </p:nvSpPr>
            <p:spPr>
              <a:xfrm>
                <a:off x="5183564" y="1223161"/>
                <a:ext cx="13641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−0.707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05B1A-A403-4030-B8BA-0DF210DBD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64" y="1223161"/>
                <a:ext cx="1364147" cy="276999"/>
              </a:xfrm>
              <a:prstGeom prst="rect">
                <a:avLst/>
              </a:prstGeom>
              <a:blipFill>
                <a:blip r:embed="rId7"/>
                <a:stretch>
                  <a:fillRect l="-4018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E58DFB-81FD-41AB-93A7-20741CBE9D3D}"/>
                  </a:ext>
                </a:extLst>
              </p:cNvPr>
              <p:cNvSpPr txBox="1"/>
              <p:nvPr/>
            </p:nvSpPr>
            <p:spPr>
              <a:xfrm>
                <a:off x="6791583" y="1220938"/>
                <a:ext cx="10113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E58DFB-81FD-41AB-93A7-20741CBE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83" y="1220938"/>
                <a:ext cx="1011308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105E33-85E8-4808-8EE8-41B10A03744F}"/>
                  </a:ext>
                </a:extLst>
              </p:cNvPr>
              <p:cNvSpPr txBox="1"/>
              <p:nvPr/>
            </p:nvSpPr>
            <p:spPr>
              <a:xfrm>
                <a:off x="8089465" y="1210863"/>
                <a:ext cx="10113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105E33-85E8-4808-8EE8-41B10A03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65" y="1210863"/>
                <a:ext cx="1011308" cy="276999"/>
              </a:xfrm>
              <a:prstGeom prst="rect">
                <a:avLst/>
              </a:prstGeom>
              <a:blipFill>
                <a:blip r:embed="rId9"/>
                <a:stretch>
                  <a:fillRect l="-6024" t="-28889" r="-481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6C088-7A82-40BA-A543-B7C11A6159D6}"/>
                  </a:ext>
                </a:extLst>
              </p:cNvPr>
              <p:cNvSpPr txBox="1"/>
              <p:nvPr/>
            </p:nvSpPr>
            <p:spPr>
              <a:xfrm>
                <a:off x="9344645" y="1210728"/>
                <a:ext cx="13641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−0.707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6C088-7A82-40BA-A543-B7C11A61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45" y="1210728"/>
                <a:ext cx="1364147" cy="276999"/>
              </a:xfrm>
              <a:prstGeom prst="rect">
                <a:avLst/>
              </a:prstGeom>
              <a:blipFill>
                <a:blip r:embed="rId10"/>
                <a:stretch>
                  <a:fillRect l="-4018" r="-58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2710299-1DD9-4A4F-A9C3-0CADE3774F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041" y="2007294"/>
            <a:ext cx="5492820" cy="577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025C3-7368-442F-AA26-191182811D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386" y="2739957"/>
            <a:ext cx="5406475" cy="588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EAF59-EA22-495F-9802-4DA81CF803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386" y="4184154"/>
            <a:ext cx="4894608" cy="5910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CB631-6B93-45B4-A13C-76F83AF9FD25}"/>
              </a:ext>
            </a:extLst>
          </p:cNvPr>
          <p:cNvCxnSpPr/>
          <p:nvPr/>
        </p:nvCxnSpPr>
        <p:spPr>
          <a:xfrm>
            <a:off x="2487368" y="3328612"/>
            <a:ext cx="0" cy="873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8A42E-6E1C-4AF5-BC4C-F84DB03193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6421" y="2076430"/>
            <a:ext cx="5089245" cy="191570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CC3017-1EF4-40DE-88E1-77D3E8DD35DE}"/>
              </a:ext>
            </a:extLst>
          </p:cNvPr>
          <p:cNvCxnSpPr>
            <a:stCxn id="8" idx="3"/>
          </p:cNvCxnSpPr>
          <p:nvPr/>
        </p:nvCxnSpPr>
        <p:spPr>
          <a:xfrm>
            <a:off x="5672861" y="2295939"/>
            <a:ext cx="991848" cy="6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FA03BB-DBA1-4D23-B88D-ACE11FB81637}"/>
              </a:ext>
            </a:extLst>
          </p:cNvPr>
          <p:cNvSpPr txBox="1"/>
          <p:nvPr/>
        </p:nvSpPr>
        <p:spPr>
          <a:xfrm>
            <a:off x="265870" y="447261"/>
            <a:ext cx="54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Fourier Transformation for Discrete Signal of N samples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77F2DC-91CC-4E8E-A435-440CB812CA6B}"/>
              </a:ext>
            </a:extLst>
          </p:cNvPr>
          <p:cNvSpPr txBox="1"/>
          <p:nvPr/>
        </p:nvSpPr>
        <p:spPr>
          <a:xfrm>
            <a:off x="229427" y="920572"/>
            <a:ext cx="54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Amplitude of each sample points are ,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1F1DF9-BE17-4BD9-AFC5-8231D7199BED}"/>
              </a:ext>
            </a:extLst>
          </p:cNvPr>
          <p:cNvSpPr txBox="1"/>
          <p:nvPr/>
        </p:nvSpPr>
        <p:spPr>
          <a:xfrm>
            <a:off x="229426" y="1643168"/>
            <a:ext cx="78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 the equation lets calculate amplitudes of each frequency bin as follows,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2C735-A3DB-49B6-BB38-659765468B3C}"/>
                  </a:ext>
                </a:extLst>
              </p:cNvPr>
              <p:cNvSpPr txBox="1"/>
              <p:nvPr/>
            </p:nvSpPr>
            <p:spPr>
              <a:xfrm>
                <a:off x="362778" y="5178287"/>
                <a:ext cx="10132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Samewise we can calculate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…..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2C735-A3DB-49B6-BB38-659765468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8" y="5178287"/>
                <a:ext cx="10132944" cy="369332"/>
              </a:xfrm>
              <a:prstGeom prst="rect">
                <a:avLst/>
              </a:prstGeom>
              <a:blipFill>
                <a:blip r:embed="rId15"/>
                <a:stretch>
                  <a:fillRect l="-5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89C0074-D0AA-4054-9543-EC89FF59A706}"/>
              </a:ext>
            </a:extLst>
          </p:cNvPr>
          <p:cNvSpPr txBox="1"/>
          <p:nvPr/>
        </p:nvSpPr>
        <p:spPr>
          <a:xfrm>
            <a:off x="154056" y="298174"/>
            <a:ext cx="1013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 Fourier Coefficients at different frequency bins and their magnitudes/amplitudes are 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0FC910-44B0-404D-9F1B-D152DF409811}"/>
                  </a:ext>
                </a:extLst>
              </p:cNvPr>
              <p:cNvSpPr/>
              <p:nvPr/>
            </p:nvSpPr>
            <p:spPr>
              <a:xfrm>
                <a:off x="42690" y="1153968"/>
                <a:ext cx="913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0FC910-44B0-404D-9F1B-D152DF409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" y="1153968"/>
                <a:ext cx="913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6ADCEC-6746-448B-BA4D-F1B291F3219F}"/>
                  </a:ext>
                </a:extLst>
              </p:cNvPr>
              <p:cNvSpPr/>
              <p:nvPr/>
            </p:nvSpPr>
            <p:spPr>
              <a:xfrm>
                <a:off x="72740" y="1589826"/>
                <a:ext cx="1393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6ADCEC-6746-448B-BA4D-F1B291F32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" y="1589826"/>
                <a:ext cx="13931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40F4CB-D953-47D5-A2AD-D0383ACD3491}"/>
                  </a:ext>
                </a:extLst>
              </p:cNvPr>
              <p:cNvSpPr/>
              <p:nvPr/>
            </p:nvSpPr>
            <p:spPr>
              <a:xfrm>
                <a:off x="54750" y="1983223"/>
                <a:ext cx="913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40F4CB-D953-47D5-A2AD-D0383ACD3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" y="1983223"/>
                <a:ext cx="9134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B71EFE-950B-4A63-88E6-B4DF2CA56D57}"/>
                  </a:ext>
                </a:extLst>
              </p:cNvPr>
              <p:cNvSpPr/>
              <p:nvPr/>
            </p:nvSpPr>
            <p:spPr>
              <a:xfrm>
                <a:off x="72740" y="2362494"/>
                <a:ext cx="913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B71EFE-950B-4A63-88E6-B4DF2CA56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" y="2362494"/>
                <a:ext cx="9134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938686-6AB8-4C11-BE14-0308ED12C692}"/>
                  </a:ext>
                </a:extLst>
              </p:cNvPr>
              <p:cNvSpPr/>
              <p:nvPr/>
            </p:nvSpPr>
            <p:spPr>
              <a:xfrm>
                <a:off x="72740" y="2783680"/>
                <a:ext cx="820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938686-6AB8-4C11-BE14-0308ED12C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" y="2783680"/>
                <a:ext cx="820481" cy="369332"/>
              </a:xfrm>
              <a:prstGeom prst="rect">
                <a:avLst/>
              </a:prstGeom>
              <a:blipFill>
                <a:blip r:embed="rId6"/>
                <a:stretch>
                  <a:fillRect t="-10000" r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5DE8AB-3174-48A4-B298-E8FF9A0FB3DA}"/>
                  </a:ext>
                </a:extLst>
              </p:cNvPr>
              <p:cNvSpPr/>
              <p:nvPr/>
            </p:nvSpPr>
            <p:spPr>
              <a:xfrm>
                <a:off x="35515" y="3187294"/>
                <a:ext cx="95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5DE8AB-3174-48A4-B298-E8FF9A0FB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" y="3187294"/>
                <a:ext cx="9519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87618E-6AD6-4E20-88D0-36489F9F0DB1}"/>
                  </a:ext>
                </a:extLst>
              </p:cNvPr>
              <p:cNvSpPr/>
              <p:nvPr/>
            </p:nvSpPr>
            <p:spPr>
              <a:xfrm>
                <a:off x="32666" y="3546111"/>
                <a:ext cx="900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87618E-6AD6-4E20-88D0-36489F9F0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6" y="3546111"/>
                <a:ext cx="9006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D696E6-BFF0-4E4E-A2C9-E945E58CC974}"/>
                  </a:ext>
                </a:extLst>
              </p:cNvPr>
              <p:cNvSpPr/>
              <p:nvPr/>
            </p:nvSpPr>
            <p:spPr>
              <a:xfrm>
                <a:off x="0" y="3987751"/>
                <a:ext cx="143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D696E6-BFF0-4E4E-A2C9-E945E58CC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7751"/>
                <a:ext cx="14369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4D0D0B-1B95-49E1-BCC2-14CD16439211}"/>
                  </a:ext>
                </a:extLst>
              </p:cNvPr>
              <p:cNvSpPr txBox="1"/>
              <p:nvPr/>
            </p:nvSpPr>
            <p:spPr>
              <a:xfrm>
                <a:off x="2271092" y="1068457"/>
                <a:ext cx="3448878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4D0D0B-1B95-49E1-BCC2-14CD1643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1068457"/>
                <a:ext cx="3448878" cy="403252"/>
              </a:xfrm>
              <a:prstGeom prst="rect">
                <a:avLst/>
              </a:prstGeom>
              <a:blipFill>
                <a:blip r:embed="rId10"/>
                <a:stretch>
                  <a:fillRect l="-159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327C6C-709E-4CB2-98E1-8B49CA6B8489}"/>
                  </a:ext>
                </a:extLst>
              </p:cNvPr>
              <p:cNvSpPr txBox="1"/>
              <p:nvPr/>
            </p:nvSpPr>
            <p:spPr>
              <a:xfrm>
                <a:off x="2271092" y="1514079"/>
                <a:ext cx="344887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(−4)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327C6C-709E-4CB2-98E1-8B49CA6B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1514079"/>
                <a:ext cx="3448878" cy="427746"/>
              </a:xfrm>
              <a:prstGeom prst="rect">
                <a:avLst/>
              </a:prstGeom>
              <a:blipFill>
                <a:blip r:embed="rId11"/>
                <a:stretch>
                  <a:fillRect l="-1593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E52463-7314-4E7E-83F6-A8FEF1462C49}"/>
                  </a:ext>
                </a:extLst>
              </p:cNvPr>
              <p:cNvSpPr txBox="1"/>
              <p:nvPr/>
            </p:nvSpPr>
            <p:spPr>
              <a:xfrm>
                <a:off x="2271092" y="1917331"/>
                <a:ext cx="3448878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E52463-7314-4E7E-83F6-A8FEF1462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1917331"/>
                <a:ext cx="3448878" cy="403252"/>
              </a:xfrm>
              <a:prstGeom prst="rect">
                <a:avLst/>
              </a:prstGeom>
              <a:blipFill>
                <a:blip r:embed="rId12"/>
                <a:stretch>
                  <a:fillRect l="-159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CED092-F57F-4575-A4EB-7B696E9B3F8B}"/>
                  </a:ext>
                </a:extLst>
              </p:cNvPr>
              <p:cNvSpPr txBox="1"/>
              <p:nvPr/>
            </p:nvSpPr>
            <p:spPr>
              <a:xfrm>
                <a:off x="2271092" y="2352555"/>
                <a:ext cx="3448878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CED092-F57F-4575-A4EB-7B696E9B3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2352555"/>
                <a:ext cx="3448878" cy="403252"/>
              </a:xfrm>
              <a:prstGeom prst="rect">
                <a:avLst/>
              </a:prstGeom>
              <a:blipFill>
                <a:blip r:embed="rId13"/>
                <a:stretch>
                  <a:fillRect l="-159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6F3262-EBAC-43DE-A60A-0DBD5A5FF801}"/>
                  </a:ext>
                </a:extLst>
              </p:cNvPr>
              <p:cNvSpPr txBox="1"/>
              <p:nvPr/>
            </p:nvSpPr>
            <p:spPr>
              <a:xfrm>
                <a:off x="2271092" y="2731826"/>
                <a:ext cx="3448878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6F3262-EBAC-43DE-A60A-0DBD5A5F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2731826"/>
                <a:ext cx="3448878" cy="403252"/>
              </a:xfrm>
              <a:prstGeom prst="rect">
                <a:avLst/>
              </a:prstGeom>
              <a:blipFill>
                <a:blip r:embed="rId14"/>
                <a:stretch>
                  <a:fillRect l="-159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856E1-6924-4423-8CAA-D6BB57BA8E67}"/>
                  </a:ext>
                </a:extLst>
              </p:cNvPr>
              <p:cNvSpPr txBox="1"/>
              <p:nvPr/>
            </p:nvSpPr>
            <p:spPr>
              <a:xfrm>
                <a:off x="2271092" y="3135078"/>
                <a:ext cx="3448878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856E1-6924-4423-8CAA-D6BB57BA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3135078"/>
                <a:ext cx="3448878" cy="403252"/>
              </a:xfrm>
              <a:prstGeom prst="rect">
                <a:avLst/>
              </a:prstGeom>
              <a:blipFill>
                <a:blip r:embed="rId15"/>
                <a:stretch>
                  <a:fillRect l="-159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1691D7-5552-47EF-994E-4D32BD02E360}"/>
                  </a:ext>
                </a:extLst>
              </p:cNvPr>
              <p:cNvSpPr txBox="1"/>
              <p:nvPr/>
            </p:nvSpPr>
            <p:spPr>
              <a:xfrm>
                <a:off x="2271092" y="3556626"/>
                <a:ext cx="3448878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31691D7-5552-47EF-994E-4D32BD02E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3556626"/>
                <a:ext cx="3448878" cy="403252"/>
              </a:xfrm>
              <a:prstGeom prst="rect">
                <a:avLst/>
              </a:prstGeom>
              <a:blipFill>
                <a:blip r:embed="rId16"/>
                <a:stretch>
                  <a:fillRect l="-1593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C80CE3-A5A5-4A5B-89CB-CF05344B8707}"/>
                  </a:ext>
                </a:extLst>
              </p:cNvPr>
              <p:cNvSpPr txBox="1"/>
              <p:nvPr/>
            </p:nvSpPr>
            <p:spPr>
              <a:xfrm>
                <a:off x="2271092" y="3978174"/>
                <a:ext cx="344887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Magnitude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C80CE3-A5A5-4A5B-89CB-CF05344B8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3978174"/>
                <a:ext cx="3448878" cy="427746"/>
              </a:xfrm>
              <a:prstGeom prst="rect">
                <a:avLst/>
              </a:prstGeom>
              <a:blipFill>
                <a:blip r:embed="rId17"/>
                <a:stretch>
                  <a:fillRect l="-15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8FAC57-66AD-4FE0-BCBC-E0F49BDCBAB4}"/>
              </a:ext>
            </a:extLst>
          </p:cNvPr>
          <p:cNvCxnSpPr>
            <a:cxnSpLocks/>
          </p:cNvCxnSpPr>
          <p:nvPr/>
        </p:nvCxnSpPr>
        <p:spPr>
          <a:xfrm>
            <a:off x="6654248" y="2783680"/>
            <a:ext cx="4631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29511E-A294-458B-BF30-BDDB60F63A7C}"/>
              </a:ext>
            </a:extLst>
          </p:cNvPr>
          <p:cNvCxnSpPr>
            <a:cxnSpLocks/>
          </p:cNvCxnSpPr>
          <p:nvPr/>
        </p:nvCxnSpPr>
        <p:spPr>
          <a:xfrm flipV="1">
            <a:off x="6828183" y="1338634"/>
            <a:ext cx="0" cy="1594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23F5873-C25D-4BD0-A83B-7E215DD9FA1B}"/>
              </a:ext>
            </a:extLst>
          </p:cNvPr>
          <p:cNvSpPr/>
          <p:nvPr/>
        </p:nvSpPr>
        <p:spPr>
          <a:xfrm>
            <a:off x="6828183" y="273796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524D6E-3589-4427-9957-8EBC94119764}"/>
                  </a:ext>
                </a:extLst>
              </p:cNvPr>
              <p:cNvSpPr/>
              <p:nvPr/>
            </p:nvSpPr>
            <p:spPr>
              <a:xfrm>
                <a:off x="6654248" y="2870107"/>
                <a:ext cx="483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524D6E-3589-4427-9957-8EBC94119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248" y="2870107"/>
                <a:ext cx="4838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43F738-8D2E-4AEC-A8D3-4FFFEE1EE5FC}"/>
                  </a:ext>
                </a:extLst>
              </p:cNvPr>
              <p:cNvSpPr/>
              <p:nvPr/>
            </p:nvSpPr>
            <p:spPr>
              <a:xfrm>
                <a:off x="7097841" y="2874359"/>
                <a:ext cx="478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43F738-8D2E-4AEC-A8D3-4FFFEE1EE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41" y="2874359"/>
                <a:ext cx="47852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F44B38E-2564-4700-BF35-52D27DEEC774}"/>
                  </a:ext>
                </a:extLst>
              </p:cNvPr>
              <p:cNvSpPr/>
              <p:nvPr/>
            </p:nvSpPr>
            <p:spPr>
              <a:xfrm>
                <a:off x="7541434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F44B38E-2564-4700-BF35-52D27DEEC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34" y="2864420"/>
                <a:ext cx="4838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BB65D96-A4A8-4BEB-8207-2BAE602980B8}"/>
                  </a:ext>
                </a:extLst>
              </p:cNvPr>
              <p:cNvSpPr/>
              <p:nvPr/>
            </p:nvSpPr>
            <p:spPr>
              <a:xfrm>
                <a:off x="7964130" y="2867954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BB65D96-A4A8-4BEB-8207-2BAE60298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30" y="2867954"/>
                <a:ext cx="48385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F76A1BD-B3E4-469E-B85E-B47843DA1988}"/>
                  </a:ext>
                </a:extLst>
              </p:cNvPr>
              <p:cNvSpPr/>
              <p:nvPr/>
            </p:nvSpPr>
            <p:spPr>
              <a:xfrm>
                <a:off x="8428620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F76A1BD-B3E4-469E-B85E-B47843DA1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20" y="2864420"/>
                <a:ext cx="48385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7A7E785-FA9C-4E15-97AE-255D3A0E3AFB}"/>
                  </a:ext>
                </a:extLst>
              </p:cNvPr>
              <p:cNvSpPr/>
              <p:nvPr/>
            </p:nvSpPr>
            <p:spPr>
              <a:xfrm>
                <a:off x="8928680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7A7E785-FA9C-4E15-97AE-255D3A0E3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680" y="2864420"/>
                <a:ext cx="48385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E8E7515-8D81-41D0-B652-78322FEA3CC7}"/>
                  </a:ext>
                </a:extLst>
              </p:cNvPr>
              <p:cNvSpPr/>
              <p:nvPr/>
            </p:nvSpPr>
            <p:spPr>
              <a:xfrm>
                <a:off x="9437058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E8E7515-8D81-41D0-B652-78322FEA3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058" y="2864420"/>
                <a:ext cx="4838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20564AD-CC59-4CF7-AAE7-7D1F085EF813}"/>
                  </a:ext>
                </a:extLst>
              </p:cNvPr>
              <p:cNvSpPr/>
              <p:nvPr/>
            </p:nvSpPr>
            <p:spPr>
              <a:xfrm>
                <a:off x="9983783" y="2862837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20564AD-CC59-4CF7-AAE7-7D1F085EF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83" y="2862837"/>
                <a:ext cx="48385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AA4C9728-6CE8-4150-957D-6A453A923F0A}"/>
              </a:ext>
            </a:extLst>
          </p:cNvPr>
          <p:cNvSpPr/>
          <p:nvPr/>
        </p:nvSpPr>
        <p:spPr>
          <a:xfrm>
            <a:off x="7235687" y="1843709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84E537A-EA9E-4179-89BC-A592E8519A0D}"/>
              </a:ext>
            </a:extLst>
          </p:cNvPr>
          <p:cNvSpPr/>
          <p:nvPr/>
        </p:nvSpPr>
        <p:spPr>
          <a:xfrm>
            <a:off x="7707798" y="2746873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CB42E38-3BF6-4A98-BB4F-B862C2EB90F6}"/>
              </a:ext>
            </a:extLst>
          </p:cNvPr>
          <p:cNvSpPr/>
          <p:nvPr/>
        </p:nvSpPr>
        <p:spPr>
          <a:xfrm>
            <a:off x="8151391" y="2746873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5B086FCE-EA4E-4573-8F4B-CABFB690B4D9}"/>
              </a:ext>
            </a:extLst>
          </p:cNvPr>
          <p:cNvSpPr/>
          <p:nvPr/>
        </p:nvSpPr>
        <p:spPr>
          <a:xfrm>
            <a:off x="8594984" y="2731826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DDB823FD-DE7F-4F9C-8E04-B55711E63F9E}"/>
              </a:ext>
            </a:extLst>
          </p:cNvPr>
          <p:cNvSpPr/>
          <p:nvPr/>
        </p:nvSpPr>
        <p:spPr>
          <a:xfrm>
            <a:off x="9085669" y="2732687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931ACE33-9039-4324-90B6-DCC28DE2AB5C}"/>
              </a:ext>
            </a:extLst>
          </p:cNvPr>
          <p:cNvSpPr/>
          <p:nvPr/>
        </p:nvSpPr>
        <p:spPr>
          <a:xfrm>
            <a:off x="9618309" y="2731826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0282FCA1-1260-4130-9765-9A2203FD09D7}"/>
              </a:ext>
            </a:extLst>
          </p:cNvPr>
          <p:cNvSpPr/>
          <p:nvPr/>
        </p:nvSpPr>
        <p:spPr>
          <a:xfrm>
            <a:off x="10198376" y="1806902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60E1D1-3EBC-413D-A0A6-83662DBDE551}"/>
              </a:ext>
            </a:extLst>
          </p:cNvPr>
          <p:cNvCxnSpPr/>
          <p:nvPr/>
        </p:nvCxnSpPr>
        <p:spPr>
          <a:xfrm>
            <a:off x="6768548" y="1880516"/>
            <a:ext cx="1276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84BC890-312C-4ABF-95C0-AD552A63CE89}"/>
              </a:ext>
            </a:extLst>
          </p:cNvPr>
          <p:cNvSpPr txBox="1"/>
          <p:nvPr/>
        </p:nvSpPr>
        <p:spPr>
          <a:xfrm>
            <a:off x="6311348" y="1068457"/>
            <a:ext cx="11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B84E0E-D6C3-4997-8806-0F50FD6698DD}"/>
              </a:ext>
            </a:extLst>
          </p:cNvPr>
          <p:cNvSpPr txBox="1"/>
          <p:nvPr/>
        </p:nvSpPr>
        <p:spPr>
          <a:xfrm>
            <a:off x="10679596" y="3061252"/>
            <a:ext cx="138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C99BE4-A2FF-40AF-8308-0D28EE4FE2DD}"/>
              </a:ext>
            </a:extLst>
          </p:cNvPr>
          <p:cNvSpPr txBox="1"/>
          <p:nvPr/>
        </p:nvSpPr>
        <p:spPr>
          <a:xfrm>
            <a:off x="6531008" y="1695684"/>
            <a:ext cx="34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Arrow: Striped Right 63">
            <a:extLst>
              <a:ext uri="{FF2B5EF4-FFF2-40B4-BE49-F238E27FC236}">
                <a16:creationId xmlns:a16="http://schemas.microsoft.com/office/drawing/2014/main" id="{455768F2-C633-4AA8-8134-2F5FCBA8BA0F}"/>
              </a:ext>
            </a:extLst>
          </p:cNvPr>
          <p:cNvSpPr/>
          <p:nvPr/>
        </p:nvSpPr>
        <p:spPr>
          <a:xfrm>
            <a:off x="4895024" y="1966550"/>
            <a:ext cx="1873519" cy="652595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5947F2-3071-466E-B14D-C2A82F5841BB}"/>
              </a:ext>
            </a:extLst>
          </p:cNvPr>
          <p:cNvSpPr txBox="1"/>
          <p:nvPr/>
        </p:nvSpPr>
        <p:spPr>
          <a:xfrm>
            <a:off x="258412" y="4784400"/>
            <a:ext cx="1174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above plot we can see that after Fourier transformation the signal has amplitude of 4 at frequency bins 1Hz and 7Hz.</a:t>
            </a:r>
          </a:p>
          <a:p>
            <a:endParaRPr lang="en-US" dirty="0"/>
          </a:p>
          <a:p>
            <a:r>
              <a:rPr lang="en-US" dirty="0"/>
              <a:t>Our input signal was having amplitude of 1 so the after Fourier transformation we should expect amplitude 1 at frequency bin 1Hz.</a:t>
            </a:r>
          </a:p>
        </p:txBody>
      </p:sp>
    </p:spTree>
    <p:extLst>
      <p:ext uri="{BB962C8B-B14F-4D97-AF65-F5344CB8AC3E}">
        <p14:creationId xmlns:p14="http://schemas.microsoft.com/office/powerpoint/2010/main" val="30508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6E2461E-D7FE-4BF8-AC70-66176D8FAD3B}"/>
              </a:ext>
            </a:extLst>
          </p:cNvPr>
          <p:cNvCxnSpPr>
            <a:cxnSpLocks/>
          </p:cNvCxnSpPr>
          <p:nvPr/>
        </p:nvCxnSpPr>
        <p:spPr>
          <a:xfrm>
            <a:off x="6654248" y="2783680"/>
            <a:ext cx="4631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8AD500D-DDEF-43D3-B81D-9FB5AEFED547}"/>
              </a:ext>
            </a:extLst>
          </p:cNvPr>
          <p:cNvCxnSpPr>
            <a:cxnSpLocks/>
          </p:cNvCxnSpPr>
          <p:nvPr/>
        </p:nvCxnSpPr>
        <p:spPr>
          <a:xfrm flipV="1">
            <a:off x="6828183" y="308113"/>
            <a:ext cx="0" cy="2625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392C4109-ABE4-47AF-8B41-E190BB26AFF1}"/>
              </a:ext>
            </a:extLst>
          </p:cNvPr>
          <p:cNvSpPr/>
          <p:nvPr/>
        </p:nvSpPr>
        <p:spPr>
          <a:xfrm>
            <a:off x="6828183" y="273796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6B338D1-A250-407F-9ED2-DBDDC1389305}"/>
                  </a:ext>
                </a:extLst>
              </p:cNvPr>
              <p:cNvSpPr/>
              <p:nvPr/>
            </p:nvSpPr>
            <p:spPr>
              <a:xfrm>
                <a:off x="6654248" y="2870107"/>
                <a:ext cx="483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6B338D1-A250-407F-9ED2-DBDDC1389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248" y="2870107"/>
                <a:ext cx="483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B2B643-8613-433B-9BFF-CC89D85D630B}"/>
                  </a:ext>
                </a:extLst>
              </p:cNvPr>
              <p:cNvSpPr/>
              <p:nvPr/>
            </p:nvSpPr>
            <p:spPr>
              <a:xfrm>
                <a:off x="7097841" y="2874359"/>
                <a:ext cx="478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B2B643-8613-433B-9BFF-CC89D85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41" y="2874359"/>
                <a:ext cx="4785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BC6B193-84D8-47A9-B209-41A39A312560}"/>
                  </a:ext>
                </a:extLst>
              </p:cNvPr>
              <p:cNvSpPr/>
              <p:nvPr/>
            </p:nvSpPr>
            <p:spPr>
              <a:xfrm>
                <a:off x="7541434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BC6B193-84D8-47A9-B209-41A39A312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34" y="2864420"/>
                <a:ext cx="483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F16ADB4-8256-4983-9C1D-B3103FFF1550}"/>
                  </a:ext>
                </a:extLst>
              </p:cNvPr>
              <p:cNvSpPr/>
              <p:nvPr/>
            </p:nvSpPr>
            <p:spPr>
              <a:xfrm>
                <a:off x="7964130" y="2867954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F16ADB4-8256-4983-9C1D-B3103FFF1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30" y="2867954"/>
                <a:ext cx="483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CDC5B48-4AD5-4BBA-83CD-AAC854C47C75}"/>
                  </a:ext>
                </a:extLst>
              </p:cNvPr>
              <p:cNvSpPr/>
              <p:nvPr/>
            </p:nvSpPr>
            <p:spPr>
              <a:xfrm>
                <a:off x="8428620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CDC5B48-4AD5-4BBA-83CD-AAC854C47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20" y="2864420"/>
                <a:ext cx="4838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57F5CB6-31B0-4181-B92C-CCD04E68424F}"/>
                  </a:ext>
                </a:extLst>
              </p:cNvPr>
              <p:cNvSpPr/>
              <p:nvPr/>
            </p:nvSpPr>
            <p:spPr>
              <a:xfrm>
                <a:off x="8928680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57F5CB6-31B0-4181-B92C-CCD04E684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680" y="2864420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43EABC5-D35C-4AC7-89A7-3EEDFE18323E}"/>
                  </a:ext>
                </a:extLst>
              </p:cNvPr>
              <p:cNvSpPr/>
              <p:nvPr/>
            </p:nvSpPr>
            <p:spPr>
              <a:xfrm>
                <a:off x="9437058" y="286442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43EABC5-D35C-4AC7-89A7-3EEDFE183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058" y="2864420"/>
                <a:ext cx="483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DF2D5FC-A631-498C-910B-D90BB4888D6E}"/>
                  </a:ext>
                </a:extLst>
              </p:cNvPr>
              <p:cNvSpPr/>
              <p:nvPr/>
            </p:nvSpPr>
            <p:spPr>
              <a:xfrm>
                <a:off x="9983783" y="2862837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DF2D5FC-A631-498C-910B-D90BB4888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83" y="2862837"/>
                <a:ext cx="483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95EF8956-1A04-470F-8DF1-CA9C8F0EF978}"/>
              </a:ext>
            </a:extLst>
          </p:cNvPr>
          <p:cNvSpPr/>
          <p:nvPr/>
        </p:nvSpPr>
        <p:spPr>
          <a:xfrm>
            <a:off x="7198134" y="668705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F4DB5FE1-C7C6-4465-A4C3-E954267B172A}"/>
              </a:ext>
            </a:extLst>
          </p:cNvPr>
          <p:cNvSpPr/>
          <p:nvPr/>
        </p:nvSpPr>
        <p:spPr>
          <a:xfrm>
            <a:off x="7707798" y="2746873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102CA8B7-852C-464C-B8B2-76ABC9CC2421}"/>
              </a:ext>
            </a:extLst>
          </p:cNvPr>
          <p:cNvSpPr/>
          <p:nvPr/>
        </p:nvSpPr>
        <p:spPr>
          <a:xfrm>
            <a:off x="8151391" y="2746873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92B7D95D-71B7-4ED5-B75F-F8C26A64F4CD}"/>
              </a:ext>
            </a:extLst>
          </p:cNvPr>
          <p:cNvSpPr/>
          <p:nvPr/>
        </p:nvSpPr>
        <p:spPr>
          <a:xfrm>
            <a:off x="8594984" y="2731826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647153-4391-46E8-A064-162EB745CC44}"/>
              </a:ext>
            </a:extLst>
          </p:cNvPr>
          <p:cNvSpPr txBox="1"/>
          <p:nvPr/>
        </p:nvSpPr>
        <p:spPr>
          <a:xfrm>
            <a:off x="6462635" y="11244"/>
            <a:ext cx="11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865934-4608-4431-952E-0F4D30D98147}"/>
              </a:ext>
            </a:extLst>
          </p:cNvPr>
          <p:cNvSpPr txBox="1"/>
          <p:nvPr/>
        </p:nvSpPr>
        <p:spPr>
          <a:xfrm>
            <a:off x="10793232" y="6013468"/>
            <a:ext cx="138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BB5CC3-1D7E-4C60-B699-A72A9EF9B655}"/>
              </a:ext>
            </a:extLst>
          </p:cNvPr>
          <p:cNvSpPr txBox="1"/>
          <p:nvPr/>
        </p:nvSpPr>
        <p:spPr>
          <a:xfrm>
            <a:off x="6553279" y="557653"/>
            <a:ext cx="34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C1E9C7-CF6D-4836-A6D2-EFA1CF03B73C}"/>
              </a:ext>
            </a:extLst>
          </p:cNvPr>
          <p:cNvSpPr txBox="1"/>
          <p:nvPr/>
        </p:nvSpPr>
        <p:spPr>
          <a:xfrm>
            <a:off x="7097841" y="3199751"/>
            <a:ext cx="5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1Hz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68540A2C-8B3B-4D9B-A1B6-4DFB280E30F5}"/>
              </a:ext>
            </a:extLst>
          </p:cNvPr>
          <p:cNvSpPr/>
          <p:nvPr/>
        </p:nvSpPr>
        <p:spPr>
          <a:xfrm>
            <a:off x="5158409" y="1087405"/>
            <a:ext cx="1530619" cy="44340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CF88-2C08-497D-9A1D-FC34D48180BB}"/>
              </a:ext>
            </a:extLst>
          </p:cNvPr>
          <p:cNvSpPr txBox="1"/>
          <p:nvPr/>
        </p:nvSpPr>
        <p:spPr>
          <a:xfrm>
            <a:off x="213691" y="472109"/>
            <a:ext cx="48037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As per the Nyquist Theorem , it is impossible to measure anything above the Nyquist Limit which is equal to (Sampling Rate / 2). In this case Nyquist limit is (8/2) = 4 Hz.  </a:t>
            </a:r>
          </a:p>
          <a:p>
            <a:pPr algn="just"/>
            <a:r>
              <a:rPr lang="en-US" sz="1500" dirty="0"/>
              <a:t>So, as per the theorem, anything above this Nyquist limit is added to the value below to the limit. So we had 4 amplitude at 7Hz frequency which is above Nyquist frequency of 4Hz. So this 4 amplitude is being added to amplitude at 1 Hz frequency which is below the Nyquist frequency. And the plot changes to as showed in the right.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BB8E2-BF51-4AAE-B19E-0F0BB7B579D0}"/>
              </a:ext>
            </a:extLst>
          </p:cNvPr>
          <p:cNvSpPr txBox="1"/>
          <p:nvPr/>
        </p:nvSpPr>
        <p:spPr>
          <a:xfrm>
            <a:off x="352839" y="4139648"/>
            <a:ext cx="49099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In the final step the amplitude is divided by number of sample points to get average amplitude. So in this case amplitude of 8 is divided by 8 (Bcz we had 8 sample points) and the average amplitude is 1 at frequency bin 1Hz. And the plot changes to as showed in the right.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4443018-A1EA-4C77-89DF-AE2F8460199F}"/>
              </a:ext>
            </a:extLst>
          </p:cNvPr>
          <p:cNvCxnSpPr>
            <a:cxnSpLocks/>
          </p:cNvCxnSpPr>
          <p:nvPr/>
        </p:nvCxnSpPr>
        <p:spPr>
          <a:xfrm>
            <a:off x="6654248" y="5922789"/>
            <a:ext cx="4631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CF27403-26E5-41C3-88EF-9F66F2A83866}"/>
              </a:ext>
            </a:extLst>
          </p:cNvPr>
          <p:cNvCxnSpPr>
            <a:cxnSpLocks/>
          </p:cNvCxnSpPr>
          <p:nvPr/>
        </p:nvCxnSpPr>
        <p:spPr>
          <a:xfrm flipV="1">
            <a:off x="6828183" y="3569083"/>
            <a:ext cx="0" cy="250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703079E5-0D3A-49A5-8BC3-A61264DF4158}"/>
              </a:ext>
            </a:extLst>
          </p:cNvPr>
          <p:cNvSpPr/>
          <p:nvPr/>
        </p:nvSpPr>
        <p:spPr>
          <a:xfrm>
            <a:off x="6828183" y="587707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15BA40B-F3DC-43D8-B95C-5B0DA39B0C14}"/>
                  </a:ext>
                </a:extLst>
              </p:cNvPr>
              <p:cNvSpPr/>
              <p:nvPr/>
            </p:nvSpPr>
            <p:spPr>
              <a:xfrm>
                <a:off x="7097841" y="6013468"/>
                <a:ext cx="478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15BA40B-F3DC-43D8-B95C-5B0DA39B0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841" y="6013468"/>
                <a:ext cx="4785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4D7BD9D-0157-470C-A205-D1103B7A35DF}"/>
                  </a:ext>
                </a:extLst>
              </p:cNvPr>
              <p:cNvSpPr/>
              <p:nvPr/>
            </p:nvSpPr>
            <p:spPr>
              <a:xfrm>
                <a:off x="7541434" y="6003529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4D7BD9D-0157-470C-A205-D1103B7A3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34" y="6003529"/>
                <a:ext cx="483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265FD79-1BCC-468A-8962-20A01AD0A623}"/>
                  </a:ext>
                </a:extLst>
              </p:cNvPr>
              <p:cNvSpPr/>
              <p:nvPr/>
            </p:nvSpPr>
            <p:spPr>
              <a:xfrm>
                <a:off x="7964130" y="6007063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265FD79-1BCC-468A-8962-20A01AD0A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30" y="6007063"/>
                <a:ext cx="4838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7C3E835-A6F2-4271-9379-B62E7EFAFABF}"/>
                  </a:ext>
                </a:extLst>
              </p:cNvPr>
              <p:cNvSpPr/>
              <p:nvPr/>
            </p:nvSpPr>
            <p:spPr>
              <a:xfrm>
                <a:off x="8428620" y="6003529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7C3E835-A6F2-4271-9379-B62E7EFAF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20" y="6003529"/>
                <a:ext cx="4838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51E65EF-E461-48F3-80DF-075E3969083A}"/>
                  </a:ext>
                </a:extLst>
              </p:cNvPr>
              <p:cNvSpPr/>
              <p:nvPr/>
            </p:nvSpPr>
            <p:spPr>
              <a:xfrm>
                <a:off x="8928680" y="6003529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51E65EF-E461-48F3-80DF-075E3969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680" y="6003529"/>
                <a:ext cx="4838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C2879595-EB3F-4453-B3FB-C5716EF58D9C}"/>
              </a:ext>
            </a:extLst>
          </p:cNvPr>
          <p:cNvSpPr/>
          <p:nvPr/>
        </p:nvSpPr>
        <p:spPr>
          <a:xfrm>
            <a:off x="7198134" y="5137387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FCDB4FE8-602E-446F-8A1D-5817C43680E1}"/>
              </a:ext>
            </a:extLst>
          </p:cNvPr>
          <p:cNvSpPr/>
          <p:nvPr/>
        </p:nvSpPr>
        <p:spPr>
          <a:xfrm>
            <a:off x="7707798" y="5885982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D5467F7B-F31B-448A-B894-C4C81316C261}"/>
              </a:ext>
            </a:extLst>
          </p:cNvPr>
          <p:cNvSpPr/>
          <p:nvPr/>
        </p:nvSpPr>
        <p:spPr>
          <a:xfrm>
            <a:off x="8151391" y="5885982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E8312845-3CCB-4AD6-9E34-A91AA3E8153D}"/>
              </a:ext>
            </a:extLst>
          </p:cNvPr>
          <p:cNvSpPr/>
          <p:nvPr/>
        </p:nvSpPr>
        <p:spPr>
          <a:xfrm>
            <a:off x="8594984" y="5870935"/>
            <a:ext cx="54664" cy="736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5A6DD84-21B8-4A2D-9CFF-D943ADABC6F1}"/>
              </a:ext>
            </a:extLst>
          </p:cNvPr>
          <p:cNvSpPr txBox="1"/>
          <p:nvPr/>
        </p:nvSpPr>
        <p:spPr>
          <a:xfrm>
            <a:off x="7097841" y="6338860"/>
            <a:ext cx="5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9B48FFA-D3E3-466F-AE60-A6F60CD5DA8B}"/>
                  </a:ext>
                </a:extLst>
              </p:cNvPr>
              <p:cNvSpPr/>
              <p:nvPr/>
            </p:nvSpPr>
            <p:spPr>
              <a:xfrm>
                <a:off x="9354207" y="5976383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9B48FFA-D3E3-466F-AE60-A6F60CD5D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07" y="5976383"/>
                <a:ext cx="48385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F966ECB-F13C-4F09-8BD0-9EDDB6567025}"/>
                  </a:ext>
                </a:extLst>
              </p:cNvPr>
              <p:cNvSpPr/>
              <p:nvPr/>
            </p:nvSpPr>
            <p:spPr>
              <a:xfrm>
                <a:off x="9900932" y="5974800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F966ECB-F13C-4F09-8BD0-9EDDB6567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932" y="5974800"/>
                <a:ext cx="4838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5107FBCA-CD13-40E9-9E1C-B90123134C3D}"/>
              </a:ext>
            </a:extLst>
          </p:cNvPr>
          <p:cNvSpPr txBox="1"/>
          <p:nvPr/>
        </p:nvSpPr>
        <p:spPr>
          <a:xfrm>
            <a:off x="6553279" y="5012897"/>
            <a:ext cx="34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2ADF19-F725-49EA-B330-CAD947FE096E}"/>
              </a:ext>
            </a:extLst>
          </p:cNvPr>
          <p:cNvSpPr txBox="1"/>
          <p:nvPr/>
        </p:nvSpPr>
        <p:spPr>
          <a:xfrm>
            <a:off x="5701089" y="3384417"/>
            <a:ext cx="11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20C658F-FEFE-492E-B265-0A4D0D264807}"/>
              </a:ext>
            </a:extLst>
          </p:cNvPr>
          <p:cNvSpPr/>
          <p:nvPr/>
        </p:nvSpPr>
        <p:spPr>
          <a:xfrm>
            <a:off x="6858000" y="5148451"/>
            <a:ext cx="1784074" cy="795422"/>
          </a:xfrm>
          <a:custGeom>
            <a:avLst/>
            <a:gdLst>
              <a:gd name="connsiteX0" fmla="*/ 0 w 1784074"/>
              <a:gd name="connsiteY0" fmla="*/ 755392 h 795422"/>
              <a:gd name="connsiteX1" fmla="*/ 183874 w 1784074"/>
              <a:gd name="connsiteY1" fmla="*/ 571519 h 795422"/>
              <a:gd name="connsiteX2" fmla="*/ 367748 w 1784074"/>
              <a:gd name="connsiteY2" fmla="*/ 19 h 795422"/>
              <a:gd name="connsiteX3" fmla="*/ 521804 w 1784074"/>
              <a:gd name="connsiteY3" fmla="*/ 551640 h 795422"/>
              <a:gd name="connsiteX4" fmla="*/ 874643 w 1784074"/>
              <a:gd name="connsiteY4" fmla="*/ 780240 h 795422"/>
              <a:gd name="connsiteX5" fmla="*/ 1784074 w 1784074"/>
              <a:gd name="connsiteY5" fmla="*/ 770301 h 7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4074" h="795422">
                <a:moveTo>
                  <a:pt x="0" y="755392"/>
                </a:moveTo>
                <a:cubicBezTo>
                  <a:pt x="61291" y="726403"/>
                  <a:pt x="122583" y="697414"/>
                  <a:pt x="183874" y="571519"/>
                </a:cubicBezTo>
                <a:cubicBezTo>
                  <a:pt x="245165" y="445623"/>
                  <a:pt x="311426" y="3332"/>
                  <a:pt x="367748" y="19"/>
                </a:cubicBezTo>
                <a:cubicBezTo>
                  <a:pt x="424070" y="-3294"/>
                  <a:pt x="437322" y="421603"/>
                  <a:pt x="521804" y="551640"/>
                </a:cubicBezTo>
                <a:cubicBezTo>
                  <a:pt x="606286" y="681677"/>
                  <a:pt x="664265" y="743797"/>
                  <a:pt x="874643" y="780240"/>
                </a:cubicBezTo>
                <a:cubicBezTo>
                  <a:pt x="1085021" y="816683"/>
                  <a:pt x="1630846" y="776927"/>
                  <a:pt x="1784074" y="770301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Striped Right 124">
            <a:extLst>
              <a:ext uri="{FF2B5EF4-FFF2-40B4-BE49-F238E27FC236}">
                <a16:creationId xmlns:a16="http://schemas.microsoft.com/office/drawing/2014/main" id="{09474032-827F-47CA-9D30-5816D592FFF9}"/>
              </a:ext>
            </a:extLst>
          </p:cNvPr>
          <p:cNvSpPr/>
          <p:nvPr/>
        </p:nvSpPr>
        <p:spPr>
          <a:xfrm>
            <a:off x="5229576" y="4472337"/>
            <a:ext cx="1285524" cy="443406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988012-5486-4089-894E-71A1D21583BC}"/>
              </a:ext>
            </a:extLst>
          </p:cNvPr>
          <p:cNvSpPr txBox="1"/>
          <p:nvPr/>
        </p:nvSpPr>
        <p:spPr>
          <a:xfrm>
            <a:off x="7512569" y="4472337"/>
            <a:ext cx="3773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is the plot of input sin wave in frequency domain where Y-Axis corresponds to amplitude of the signal and X-axis corresponds to Frequency Bins.</a:t>
            </a:r>
          </a:p>
        </p:txBody>
      </p:sp>
    </p:spTree>
    <p:extLst>
      <p:ext uri="{BB962C8B-B14F-4D97-AF65-F5344CB8AC3E}">
        <p14:creationId xmlns:p14="http://schemas.microsoft.com/office/powerpoint/2010/main" val="271773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585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Nazrul Miya --CNTR</dc:creator>
  <cp:lastModifiedBy>Nazrul Miya --CNTR</cp:lastModifiedBy>
  <cp:revision>60</cp:revision>
  <dcterms:created xsi:type="dcterms:W3CDTF">2020-01-13T07:10:21Z</dcterms:created>
  <dcterms:modified xsi:type="dcterms:W3CDTF">2020-01-18T10:35:24Z</dcterms:modified>
</cp:coreProperties>
</file>