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Montserrat"/>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e0bf3602e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e0bf3602e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e0bf3602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e0bf3602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e0bf3602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e0bf3602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e0bf3602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e0bf3602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e0bf3602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e0bf3602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e0bf3602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e0bf3602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e0bf3602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e0bf3602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Dankierson" TargetMode="External"/><Relationship Id="rId4" Type="http://schemas.openxmlformats.org/officeDocument/2006/relationships/hyperlink" Target="https://github.com/Nazvaniya" TargetMode="External"/><Relationship Id="rId5" Type="http://schemas.openxmlformats.org/officeDocument/2006/relationships/hyperlink" Target="https://github.com/arsyad3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5.png"/><Relationship Id="rId13" Type="http://schemas.openxmlformats.org/officeDocument/2006/relationships/image" Target="../media/image8.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chive.ics.uci.edu/ml/datasets/Wine+Quality" TargetMode="External"/><Relationship Id="rId4" Type="http://schemas.openxmlformats.org/officeDocument/2006/relationships/hyperlink" Target="https://www.kaggle.com/uciml/red-wine-quality-cortez-et-al-2009" TargetMode="External"/><Relationship Id="rId5" Type="http://schemas.openxmlformats.org/officeDocument/2006/relationships/hyperlink" Target="https://github.com/Nazvaniya/TB_Datamin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Penambangan Data</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Three Amigos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Anggota</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Aldan Kolbivada</a:t>
            </a:r>
            <a:endParaRPr b="1"/>
          </a:p>
          <a:p>
            <a:pPr indent="0" lvl="0" marL="0" rtl="0" algn="l">
              <a:spcBef>
                <a:spcPts val="0"/>
              </a:spcBef>
              <a:spcAft>
                <a:spcPts val="0"/>
              </a:spcAft>
              <a:buNone/>
            </a:pPr>
            <a:r>
              <a:rPr b="1" lang="en"/>
              <a:t>3311901041</a:t>
            </a:r>
            <a:endParaRPr b="1"/>
          </a:p>
          <a:p>
            <a:pPr indent="0" lvl="0" marL="0" rtl="0" algn="l">
              <a:spcBef>
                <a:spcPts val="0"/>
              </a:spcBef>
              <a:spcAft>
                <a:spcPts val="0"/>
              </a:spcAft>
              <a:buNone/>
            </a:pPr>
            <a:r>
              <a:rPr b="1" lang="en" u="sng">
                <a:solidFill>
                  <a:schemeClr val="hlink"/>
                </a:solidFill>
                <a:hlinkClick r:id="rId3"/>
              </a:rPr>
              <a:t>https://github.com/Dankierson</a:t>
            </a:r>
            <a:endParaRPr b="1"/>
          </a:p>
          <a:p>
            <a:pPr indent="0" lvl="0" marL="0" rtl="0" algn="l">
              <a:spcBef>
                <a:spcPts val="1600"/>
              </a:spcBef>
              <a:spcAft>
                <a:spcPts val="0"/>
              </a:spcAft>
              <a:buNone/>
            </a:pPr>
            <a:r>
              <a:rPr b="1" lang="en"/>
              <a:t>Muhammad Afif</a:t>
            </a:r>
            <a:endParaRPr b="1"/>
          </a:p>
          <a:p>
            <a:pPr indent="0" lvl="0" marL="0" rtl="0" algn="l">
              <a:spcBef>
                <a:spcPts val="0"/>
              </a:spcBef>
              <a:spcAft>
                <a:spcPts val="0"/>
              </a:spcAft>
              <a:buNone/>
            </a:pPr>
            <a:r>
              <a:rPr b="1" lang="en"/>
              <a:t>3311901046</a:t>
            </a:r>
            <a:endParaRPr b="1"/>
          </a:p>
          <a:p>
            <a:pPr indent="0" lvl="0" marL="0" rtl="0" algn="l">
              <a:spcBef>
                <a:spcPts val="0"/>
              </a:spcBef>
              <a:spcAft>
                <a:spcPts val="0"/>
              </a:spcAft>
              <a:buNone/>
            </a:pPr>
            <a:r>
              <a:rPr b="1" lang="en" u="sng">
                <a:solidFill>
                  <a:schemeClr val="hlink"/>
                </a:solidFill>
                <a:hlinkClick r:id="rId4"/>
              </a:rPr>
              <a:t>https://github.com/Nazvaniya</a:t>
            </a:r>
            <a:endParaRPr b="1"/>
          </a:p>
          <a:p>
            <a:pPr indent="0" lvl="0" marL="0" rtl="0" algn="l">
              <a:spcBef>
                <a:spcPts val="1600"/>
              </a:spcBef>
              <a:spcAft>
                <a:spcPts val="0"/>
              </a:spcAft>
              <a:buNone/>
            </a:pPr>
            <a:r>
              <a:rPr b="1" lang="en"/>
              <a:t>Mochamad Arsyad Alban</a:t>
            </a:r>
            <a:endParaRPr b="1"/>
          </a:p>
          <a:p>
            <a:pPr indent="0" lvl="0" marL="0" rtl="0" algn="l">
              <a:spcBef>
                <a:spcPts val="0"/>
              </a:spcBef>
              <a:spcAft>
                <a:spcPts val="0"/>
              </a:spcAft>
              <a:buNone/>
            </a:pPr>
            <a:r>
              <a:rPr b="1" lang="en"/>
              <a:t>3311901035</a:t>
            </a:r>
            <a:endParaRPr b="1"/>
          </a:p>
          <a:p>
            <a:pPr indent="0" lvl="0" marL="0" rtl="0" algn="l">
              <a:spcBef>
                <a:spcPts val="0"/>
              </a:spcBef>
              <a:spcAft>
                <a:spcPts val="1600"/>
              </a:spcAft>
              <a:buNone/>
            </a:pPr>
            <a:r>
              <a:rPr b="1" lang="en" u="sng">
                <a:solidFill>
                  <a:schemeClr val="hlink"/>
                </a:solidFill>
                <a:hlinkClick r:id="rId5"/>
              </a:rPr>
              <a:t>https://github.com/arsyad35</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47800" y="229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yang digunakan pada tugas besar data mining ini yaitu Wine Quality, dataset ini terbagi menjadi 2 yaitu wine quality red dan white. Kami menggunakan wine quality red.  dataset ini memiliki 12 atribut, nilai atribut bersifat real. Dataset ini dapat dikerjakan dengan metode klasifikasi ataupun regresi. Alasan kami memilih dataset ini karena atributnya tidak terlalu banyak</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050">
                <a:highlight>
                  <a:srgbClr val="FFFFFF"/>
                </a:highlight>
                <a:latin typeface="Arial"/>
                <a:ea typeface="Arial"/>
                <a:cs typeface="Arial"/>
                <a:sym typeface="Arial"/>
              </a:rPr>
              <a:t>Credits: P. Cortez, A. Cerdeira, F. Almeida, T. Matos and J. Reis. Modeling wine preferences by data mining from physicochemical properties. In Decision Support Systems, Elsevier, 47(4):547-553, 2009.</a:t>
            </a:r>
            <a:endParaRPr/>
          </a:p>
        </p:txBody>
      </p:sp>
      <p:pic>
        <p:nvPicPr>
          <p:cNvPr id="72" name="Google Shape;72;p15"/>
          <p:cNvPicPr preferRelativeResize="0"/>
          <p:nvPr/>
        </p:nvPicPr>
        <p:blipFill rotWithShape="1">
          <a:blip r:embed="rId3">
            <a:alphaModFix/>
          </a:blip>
          <a:srcRect b="0" l="0" r="29358" t="0"/>
          <a:stretch/>
        </p:blipFill>
        <p:spPr>
          <a:xfrm>
            <a:off x="1844375" y="2980375"/>
            <a:ext cx="4844650" cy="92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Penjelasan Atribut Dataset</a:t>
            </a:r>
            <a:endParaRPr/>
          </a:p>
        </p:txBody>
      </p:sp>
      <p:pic>
        <p:nvPicPr>
          <p:cNvPr id="78" name="Google Shape;78;p16"/>
          <p:cNvPicPr preferRelativeResize="0"/>
          <p:nvPr/>
        </p:nvPicPr>
        <p:blipFill>
          <a:blip r:embed="rId3">
            <a:alphaModFix/>
          </a:blip>
          <a:stretch>
            <a:fillRect/>
          </a:stretch>
        </p:blipFill>
        <p:spPr>
          <a:xfrm>
            <a:off x="311700" y="1137647"/>
            <a:ext cx="3482525" cy="392778"/>
          </a:xfrm>
          <a:prstGeom prst="rect">
            <a:avLst/>
          </a:prstGeom>
          <a:noFill/>
          <a:ln>
            <a:noFill/>
          </a:ln>
        </p:spPr>
      </p:pic>
      <p:pic>
        <p:nvPicPr>
          <p:cNvPr id="79" name="Google Shape;79;p16"/>
          <p:cNvPicPr preferRelativeResize="0"/>
          <p:nvPr/>
        </p:nvPicPr>
        <p:blipFill>
          <a:blip r:embed="rId4">
            <a:alphaModFix/>
          </a:blip>
          <a:stretch>
            <a:fillRect/>
          </a:stretch>
        </p:blipFill>
        <p:spPr>
          <a:xfrm>
            <a:off x="285013" y="1519925"/>
            <a:ext cx="4135200" cy="518525"/>
          </a:xfrm>
          <a:prstGeom prst="rect">
            <a:avLst/>
          </a:prstGeom>
          <a:noFill/>
          <a:ln>
            <a:noFill/>
          </a:ln>
        </p:spPr>
      </p:pic>
      <p:pic>
        <p:nvPicPr>
          <p:cNvPr id="80" name="Google Shape;80;p16"/>
          <p:cNvPicPr preferRelativeResize="0"/>
          <p:nvPr/>
        </p:nvPicPr>
        <p:blipFill>
          <a:blip r:embed="rId5">
            <a:alphaModFix/>
          </a:blip>
          <a:stretch>
            <a:fillRect/>
          </a:stretch>
        </p:blipFill>
        <p:spPr>
          <a:xfrm>
            <a:off x="265125" y="2074941"/>
            <a:ext cx="3685901" cy="463418"/>
          </a:xfrm>
          <a:prstGeom prst="rect">
            <a:avLst/>
          </a:prstGeom>
          <a:noFill/>
          <a:ln>
            <a:noFill/>
          </a:ln>
        </p:spPr>
      </p:pic>
      <p:pic>
        <p:nvPicPr>
          <p:cNvPr id="81" name="Google Shape;81;p16"/>
          <p:cNvPicPr preferRelativeResize="0"/>
          <p:nvPr/>
        </p:nvPicPr>
        <p:blipFill>
          <a:blip r:embed="rId6">
            <a:alphaModFix/>
          </a:blip>
          <a:stretch>
            <a:fillRect/>
          </a:stretch>
        </p:blipFill>
        <p:spPr>
          <a:xfrm>
            <a:off x="231388" y="2631439"/>
            <a:ext cx="4242467" cy="518525"/>
          </a:xfrm>
          <a:prstGeom prst="rect">
            <a:avLst/>
          </a:prstGeom>
          <a:noFill/>
          <a:ln>
            <a:noFill/>
          </a:ln>
        </p:spPr>
      </p:pic>
      <p:pic>
        <p:nvPicPr>
          <p:cNvPr id="82" name="Google Shape;82;p16"/>
          <p:cNvPicPr preferRelativeResize="0"/>
          <p:nvPr/>
        </p:nvPicPr>
        <p:blipFill>
          <a:blip r:embed="rId7">
            <a:alphaModFix/>
          </a:blip>
          <a:stretch>
            <a:fillRect/>
          </a:stretch>
        </p:blipFill>
        <p:spPr>
          <a:xfrm>
            <a:off x="4516725" y="1698075"/>
            <a:ext cx="1278944" cy="356625"/>
          </a:xfrm>
          <a:prstGeom prst="rect">
            <a:avLst/>
          </a:prstGeom>
          <a:noFill/>
          <a:ln>
            <a:noFill/>
          </a:ln>
        </p:spPr>
      </p:pic>
      <p:pic>
        <p:nvPicPr>
          <p:cNvPr id="83" name="Google Shape;83;p16"/>
          <p:cNvPicPr preferRelativeResize="0"/>
          <p:nvPr/>
        </p:nvPicPr>
        <p:blipFill>
          <a:blip r:embed="rId8">
            <a:alphaModFix/>
          </a:blip>
          <a:stretch>
            <a:fillRect/>
          </a:stretch>
        </p:blipFill>
        <p:spPr>
          <a:xfrm>
            <a:off x="265138" y="3243059"/>
            <a:ext cx="4174974" cy="450491"/>
          </a:xfrm>
          <a:prstGeom prst="rect">
            <a:avLst/>
          </a:prstGeom>
          <a:noFill/>
          <a:ln>
            <a:noFill/>
          </a:ln>
        </p:spPr>
      </p:pic>
      <p:pic>
        <p:nvPicPr>
          <p:cNvPr id="84" name="Google Shape;84;p16"/>
          <p:cNvPicPr preferRelativeResize="0"/>
          <p:nvPr/>
        </p:nvPicPr>
        <p:blipFill>
          <a:blip r:embed="rId9">
            <a:alphaModFix/>
          </a:blip>
          <a:stretch>
            <a:fillRect/>
          </a:stretch>
        </p:blipFill>
        <p:spPr>
          <a:xfrm>
            <a:off x="4516724" y="1176773"/>
            <a:ext cx="4420862" cy="518525"/>
          </a:xfrm>
          <a:prstGeom prst="rect">
            <a:avLst/>
          </a:prstGeom>
          <a:noFill/>
          <a:ln>
            <a:noFill/>
          </a:ln>
        </p:spPr>
      </p:pic>
      <p:pic>
        <p:nvPicPr>
          <p:cNvPr id="85" name="Google Shape;85;p16"/>
          <p:cNvPicPr preferRelativeResize="0"/>
          <p:nvPr/>
        </p:nvPicPr>
        <p:blipFill>
          <a:blip r:embed="rId10">
            <a:alphaModFix/>
          </a:blip>
          <a:stretch>
            <a:fillRect/>
          </a:stretch>
        </p:blipFill>
        <p:spPr>
          <a:xfrm>
            <a:off x="265119" y="3693547"/>
            <a:ext cx="4842404" cy="421400"/>
          </a:xfrm>
          <a:prstGeom prst="rect">
            <a:avLst/>
          </a:prstGeom>
          <a:noFill/>
          <a:ln>
            <a:noFill/>
          </a:ln>
        </p:spPr>
      </p:pic>
      <p:pic>
        <p:nvPicPr>
          <p:cNvPr id="86" name="Google Shape;86;p16"/>
          <p:cNvPicPr preferRelativeResize="0"/>
          <p:nvPr/>
        </p:nvPicPr>
        <p:blipFill>
          <a:blip r:embed="rId11">
            <a:alphaModFix/>
          </a:blip>
          <a:stretch>
            <a:fillRect/>
          </a:stretch>
        </p:blipFill>
        <p:spPr>
          <a:xfrm>
            <a:off x="265133" y="4201697"/>
            <a:ext cx="4663414" cy="572700"/>
          </a:xfrm>
          <a:prstGeom prst="rect">
            <a:avLst/>
          </a:prstGeom>
          <a:noFill/>
          <a:ln>
            <a:noFill/>
          </a:ln>
        </p:spPr>
      </p:pic>
      <p:pic>
        <p:nvPicPr>
          <p:cNvPr id="87" name="Google Shape;87;p16"/>
          <p:cNvPicPr preferRelativeResize="0"/>
          <p:nvPr/>
        </p:nvPicPr>
        <p:blipFill>
          <a:blip r:embed="rId12">
            <a:alphaModFix/>
          </a:blip>
          <a:stretch>
            <a:fillRect/>
          </a:stretch>
        </p:blipFill>
        <p:spPr>
          <a:xfrm>
            <a:off x="4516725" y="2084287"/>
            <a:ext cx="3833150" cy="518511"/>
          </a:xfrm>
          <a:prstGeom prst="rect">
            <a:avLst/>
          </a:prstGeom>
          <a:noFill/>
          <a:ln>
            <a:noFill/>
          </a:ln>
        </p:spPr>
      </p:pic>
      <p:pic>
        <p:nvPicPr>
          <p:cNvPr id="88" name="Google Shape;88;p16"/>
          <p:cNvPicPr preferRelativeResize="0"/>
          <p:nvPr/>
        </p:nvPicPr>
        <p:blipFill>
          <a:blip r:embed="rId13">
            <a:alphaModFix/>
          </a:blip>
          <a:stretch>
            <a:fillRect/>
          </a:stretch>
        </p:blipFill>
        <p:spPr>
          <a:xfrm>
            <a:off x="4516725" y="2658489"/>
            <a:ext cx="2278000" cy="450500"/>
          </a:xfrm>
          <a:prstGeom prst="rect">
            <a:avLst/>
          </a:prstGeom>
          <a:noFill/>
          <a:ln>
            <a:noFill/>
          </a:ln>
        </p:spPr>
      </p:pic>
      <p:pic>
        <p:nvPicPr>
          <p:cNvPr id="89" name="Google Shape;89;p16"/>
          <p:cNvPicPr preferRelativeResize="0"/>
          <p:nvPr/>
        </p:nvPicPr>
        <p:blipFill>
          <a:blip r:embed="rId14">
            <a:alphaModFix/>
          </a:blip>
          <a:stretch>
            <a:fillRect/>
          </a:stretch>
        </p:blipFill>
        <p:spPr>
          <a:xfrm>
            <a:off x="4516737" y="3185398"/>
            <a:ext cx="3482513" cy="42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239825" y="229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Metode Data Mining</a:t>
            </a:r>
            <a:endParaRPr/>
          </a:p>
        </p:txBody>
      </p:sp>
      <p:sp>
        <p:nvSpPr>
          <p:cNvPr id="95" name="Google Shape;95;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Pada Tugas Besar data mining ini,  kelompok kami menggunakan Metode Klasifikasi dari Classification And Regression Tree (CART). Alasan kami menggunakan metode decision tree</a:t>
            </a:r>
            <a:r>
              <a:rPr lang="en"/>
              <a:t>(CART), k</a:t>
            </a:r>
            <a:r>
              <a:rPr lang="en"/>
              <a:t>arena mudah dibaca serta manfaat dari penggunaan decision tree untuk mem-breakdown proses pengambilan keputusan yang kompleks menjadi lebih mudah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227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Proses Data Mining Klasifikasi</a:t>
            </a:r>
            <a:endParaRPr/>
          </a:p>
        </p:txBody>
      </p:sp>
      <p:sp>
        <p:nvSpPr>
          <p:cNvPr id="101" name="Google Shape;101;p18"/>
          <p:cNvSpPr txBox="1"/>
          <p:nvPr>
            <p:ph idx="1" type="body"/>
          </p:nvPr>
        </p:nvSpPr>
        <p:spPr>
          <a:xfrm>
            <a:off x="311700" y="934725"/>
            <a:ext cx="8520600" cy="414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Membuat work directory</a:t>
            </a:r>
            <a:endParaRPr/>
          </a:p>
          <a:p>
            <a:pPr indent="-342900" lvl="0" marL="457200" rtl="0" algn="l">
              <a:spcBef>
                <a:spcPts val="0"/>
              </a:spcBef>
              <a:spcAft>
                <a:spcPts val="0"/>
              </a:spcAft>
              <a:buSzPts val="1800"/>
              <a:buChar char="●"/>
            </a:pPr>
            <a:r>
              <a:rPr lang="en"/>
              <a:t>Mengimport dataset</a:t>
            </a:r>
            <a:endParaRPr/>
          </a:p>
          <a:p>
            <a:pPr indent="-342900" lvl="0" marL="457200" rtl="0" algn="l">
              <a:spcBef>
                <a:spcPts val="0"/>
              </a:spcBef>
              <a:spcAft>
                <a:spcPts val="0"/>
              </a:spcAft>
              <a:buSzPts val="1800"/>
              <a:buChar char="●"/>
            </a:pPr>
            <a:r>
              <a:rPr lang="en"/>
              <a:t>Gunakan library(caret, tidyverse, rpart, dan rpart.plot)</a:t>
            </a:r>
            <a:endParaRPr/>
          </a:p>
          <a:p>
            <a:pPr indent="-342900" lvl="0" marL="457200" rtl="0" algn="l">
              <a:spcBef>
                <a:spcPts val="0"/>
              </a:spcBef>
              <a:spcAft>
                <a:spcPts val="0"/>
              </a:spcAft>
              <a:buSzPts val="1800"/>
              <a:buChar char="●"/>
            </a:pPr>
            <a:r>
              <a:rPr lang="en"/>
              <a:t>Membagi data training dan testing diawali dengan mengacak datanya</a:t>
            </a:r>
            <a:endParaRPr/>
          </a:p>
          <a:p>
            <a:pPr indent="-342900" lvl="0" marL="457200" rtl="0" algn="l">
              <a:spcBef>
                <a:spcPts val="0"/>
              </a:spcBef>
              <a:spcAft>
                <a:spcPts val="0"/>
              </a:spcAft>
              <a:buSzPts val="1800"/>
              <a:buChar char="●"/>
            </a:pPr>
            <a:r>
              <a:rPr lang="en"/>
              <a:t>Membuat model</a:t>
            </a:r>
            <a:endParaRPr/>
          </a:p>
          <a:p>
            <a:pPr indent="-342900" lvl="0" marL="457200" rtl="0" algn="l">
              <a:spcBef>
                <a:spcPts val="0"/>
              </a:spcBef>
              <a:spcAft>
                <a:spcPts val="0"/>
              </a:spcAft>
              <a:buSzPts val="1800"/>
              <a:buChar char="●"/>
            </a:pPr>
            <a:r>
              <a:rPr lang="en"/>
              <a:t>Melihat summary model</a:t>
            </a:r>
            <a:endParaRPr/>
          </a:p>
          <a:p>
            <a:pPr indent="-342900" lvl="0" marL="457200" rtl="0" algn="l">
              <a:spcBef>
                <a:spcPts val="0"/>
              </a:spcBef>
              <a:spcAft>
                <a:spcPts val="0"/>
              </a:spcAft>
              <a:buSzPts val="1800"/>
              <a:buChar char="●"/>
            </a:pPr>
            <a:r>
              <a:rPr lang="en"/>
              <a:t>Menampilkan pohon model</a:t>
            </a:r>
            <a:endParaRPr/>
          </a:p>
          <a:p>
            <a:pPr indent="-342900" lvl="0" marL="457200" rtl="0" algn="l">
              <a:spcBef>
                <a:spcPts val="0"/>
              </a:spcBef>
              <a:spcAft>
                <a:spcPts val="0"/>
              </a:spcAft>
              <a:buSzPts val="1800"/>
              <a:buChar char="●"/>
            </a:pPr>
            <a:r>
              <a:rPr lang="en"/>
              <a:t>Melakukan prediksi pada data test</a:t>
            </a:r>
            <a:endParaRPr/>
          </a:p>
          <a:p>
            <a:pPr indent="-342900" lvl="0" marL="457200" rtl="0" algn="l">
              <a:spcBef>
                <a:spcPts val="0"/>
              </a:spcBef>
              <a:spcAft>
                <a:spcPts val="0"/>
              </a:spcAft>
              <a:buSzPts val="1800"/>
              <a:buChar char="●"/>
            </a:pPr>
            <a:r>
              <a:rPr lang="en"/>
              <a:t>Menampilkan hasil prediksi</a:t>
            </a:r>
            <a:endParaRPr/>
          </a:p>
          <a:p>
            <a:pPr indent="-342900" lvl="0" marL="457200" rtl="0" algn="l">
              <a:spcBef>
                <a:spcPts val="0"/>
              </a:spcBef>
              <a:spcAft>
                <a:spcPts val="0"/>
              </a:spcAft>
              <a:buSzPts val="1800"/>
              <a:buChar char="●"/>
            </a:pPr>
            <a:r>
              <a:rPr lang="en"/>
              <a:t>Menampilkan hasil nilai sebenarnya</a:t>
            </a:r>
            <a:endParaRPr/>
          </a:p>
          <a:p>
            <a:pPr indent="-342900" lvl="0" marL="457200" rtl="0" algn="l">
              <a:spcBef>
                <a:spcPts val="0"/>
              </a:spcBef>
              <a:spcAft>
                <a:spcPts val="0"/>
              </a:spcAft>
              <a:buSzPts val="1800"/>
              <a:buChar char="●"/>
            </a:pPr>
            <a:r>
              <a:rPr lang="en"/>
              <a:t>Menghitung rata-rata dari perbandingan nilai prediksi dengan nilai sebenarnya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84900" y="152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 </a:t>
            </a:r>
            <a:endParaRPr/>
          </a:p>
        </p:txBody>
      </p:sp>
      <p:pic>
        <p:nvPicPr>
          <p:cNvPr id="107" name="Google Shape;107;p19"/>
          <p:cNvPicPr preferRelativeResize="0"/>
          <p:nvPr/>
        </p:nvPicPr>
        <p:blipFill>
          <a:blip r:embed="rId3">
            <a:alphaModFix/>
          </a:blip>
          <a:stretch>
            <a:fillRect/>
          </a:stretch>
        </p:blipFill>
        <p:spPr>
          <a:xfrm>
            <a:off x="7200530" y="1598975"/>
            <a:ext cx="1037870" cy="3130625"/>
          </a:xfrm>
          <a:prstGeom prst="rect">
            <a:avLst/>
          </a:prstGeom>
          <a:noFill/>
          <a:ln>
            <a:noFill/>
          </a:ln>
        </p:spPr>
      </p:pic>
      <p:pic>
        <p:nvPicPr>
          <p:cNvPr id="108" name="Google Shape;108;p19"/>
          <p:cNvPicPr preferRelativeResize="0"/>
          <p:nvPr/>
        </p:nvPicPr>
        <p:blipFill>
          <a:blip r:embed="rId4">
            <a:alphaModFix/>
          </a:blip>
          <a:stretch>
            <a:fillRect/>
          </a:stretch>
        </p:blipFill>
        <p:spPr>
          <a:xfrm>
            <a:off x="366125" y="770450"/>
            <a:ext cx="5898281" cy="4068249"/>
          </a:xfrm>
          <a:prstGeom prst="rect">
            <a:avLst/>
          </a:prstGeom>
          <a:noFill/>
          <a:ln>
            <a:noFill/>
          </a:ln>
        </p:spPr>
      </p:pic>
      <p:sp>
        <p:nvSpPr>
          <p:cNvPr id="109" name="Google Shape;109;p19"/>
          <p:cNvSpPr txBox="1"/>
          <p:nvPr/>
        </p:nvSpPr>
        <p:spPr>
          <a:xfrm>
            <a:off x="6596450" y="1138450"/>
            <a:ext cx="174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Hasil Prediksi</a:t>
            </a:r>
            <a:endParaRPr>
              <a:latin typeface="Playfair Display"/>
              <a:ea typeface="Playfair Display"/>
              <a:cs typeface="Playfair Display"/>
              <a:sym typeface="Playfair Display"/>
            </a:endParaRPr>
          </a:p>
        </p:txBody>
      </p:sp>
      <p:sp>
        <p:nvSpPr>
          <p:cNvPr id="110" name="Google Shape;110;p19"/>
          <p:cNvSpPr txBox="1"/>
          <p:nvPr/>
        </p:nvSpPr>
        <p:spPr>
          <a:xfrm>
            <a:off x="2830200" y="324900"/>
            <a:ext cx="174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Model Desicion Tree(chart)</a:t>
            </a:r>
            <a:endParaRPr>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Sumber</a:t>
            </a:r>
            <a:endParaRPr/>
          </a:p>
        </p:txBody>
      </p:sp>
      <p:sp>
        <p:nvSpPr>
          <p:cNvPr id="116" name="Google Shape;116;p20"/>
          <p:cNvSpPr txBox="1"/>
          <p:nvPr>
            <p:ph idx="1" type="body"/>
          </p:nvPr>
        </p:nvSpPr>
        <p:spPr>
          <a:xfrm>
            <a:off x="311700" y="12068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endParaRPr/>
          </a:p>
          <a:p>
            <a:pPr indent="-342900" lvl="0" marL="457200" rtl="0" algn="l">
              <a:spcBef>
                <a:spcPts val="0"/>
              </a:spcBef>
              <a:spcAft>
                <a:spcPts val="0"/>
              </a:spcAft>
              <a:buSzPts val="1800"/>
              <a:buChar char="-"/>
            </a:pPr>
            <a:r>
              <a:rPr lang="en" u="sng">
                <a:solidFill>
                  <a:schemeClr val="accent5"/>
                </a:solidFill>
                <a:hlinkClick r:id="rId3">
                  <a:extLst>
                    <a:ext uri="{A12FA001-AC4F-418D-AE19-62706E023703}">
                      <ahyp:hlinkClr val="tx"/>
                    </a:ext>
                  </a:extLst>
                </a:hlinkClick>
              </a:rPr>
              <a:t>https://archive.ics.uci.edu/ml/datasets/Wine+Quality</a:t>
            </a:r>
            <a:endParaRPr/>
          </a:p>
          <a:p>
            <a:pPr indent="-342900" lvl="0" marL="457200" rtl="0" algn="l">
              <a:spcBef>
                <a:spcPts val="0"/>
              </a:spcBef>
              <a:spcAft>
                <a:spcPts val="0"/>
              </a:spcAft>
              <a:buSzPts val="1800"/>
              <a:buChar char="-"/>
            </a:pPr>
            <a:r>
              <a:rPr lang="en" u="sng">
                <a:solidFill>
                  <a:schemeClr val="hlink"/>
                </a:solidFill>
                <a:hlinkClick r:id="rId4"/>
              </a:rPr>
              <a:t>https://www.kaggle.com/uciml/red-wine-quality-cortez-et-al-2009</a:t>
            </a:r>
            <a:endParaRPr/>
          </a:p>
          <a:p>
            <a:pPr indent="0" lvl="0" marL="0" rtl="0" algn="l">
              <a:spcBef>
                <a:spcPts val="1600"/>
              </a:spcBef>
              <a:spcAft>
                <a:spcPts val="0"/>
              </a:spcAft>
              <a:buNone/>
            </a:pPr>
            <a:r>
              <a:rPr lang="en"/>
              <a:t>Repository Tugas Besar Data Mining</a:t>
            </a:r>
            <a:endParaRPr/>
          </a:p>
          <a:p>
            <a:pPr indent="0" lvl="0" marL="457200" rtl="0" algn="l">
              <a:spcBef>
                <a:spcPts val="0"/>
              </a:spcBef>
              <a:spcAft>
                <a:spcPts val="1600"/>
              </a:spcAft>
              <a:buNone/>
            </a:pPr>
            <a:r>
              <a:rPr lang="en" u="sng">
                <a:solidFill>
                  <a:schemeClr val="hlink"/>
                </a:solidFill>
                <a:hlinkClick r:id="rId5"/>
              </a:rPr>
              <a:t>https://github.com/Nazvaniya/TB_Datamining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