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8" r:id="rId4"/>
    <p:sldId id="297" r:id="rId5"/>
    <p:sldId id="295" r:id="rId6"/>
    <p:sldId id="299" r:id="rId7"/>
    <p:sldId id="300" r:id="rId8"/>
    <p:sldId id="301" r:id="rId9"/>
    <p:sldId id="302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86BF-B4C5-4828-B455-EE9333F8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53477-02DF-4B85-BCAE-996C66F1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8022-941B-4DBF-B51F-DAE4A7B4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8A7D-0009-428E-95C6-258D8D7F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BE17-943C-4C2A-B225-E90A7BDF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0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B975-773B-4508-8C8D-822945DF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D419-E5EB-48FE-88A4-B6597E0B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6743-A27F-4AC6-B9D0-65841606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8BA1-9DA0-4A57-BA84-A1AF3F7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BA0-96D4-44C6-AE76-C62C377B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80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5F512-0549-465F-A483-FD0694656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83E62-6BE1-4773-ABD9-9C3CC897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3D87-6C23-4182-A0DB-10A71B05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2BD2-F79B-4DB6-993C-2B3C8ACD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3184-1B4A-4746-9373-0A16572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592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89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5144-F5B9-48E5-A167-0F5826B1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3920-E204-4A4C-A55B-BC7A7E79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3B10-A615-4610-8751-9710FCC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8EE5-C0D5-4577-9CA0-DDF0063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661A-B1E6-47DD-9F66-91F5E798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77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7A7F-F3CD-4A5B-B775-26641CF8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67A57-A7B0-4778-B63B-E6F45295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3A3F-B655-410B-BCBD-26367E3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6EF5-EFE2-4AB2-82E2-85FE0824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50FD-DB54-4F7A-84AD-510280F9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C2E-7C42-4DDD-830D-15F94559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6374-DBA4-482B-A2CC-F35B04F77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FDDC0-4665-4147-AF74-CFD6D21C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6B85-DCE2-4D42-80BB-3322ECC2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064F0-A871-42AD-ABA3-74AEDDDD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9B8A8-E811-4ACE-9A34-EC28B70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7C3B-5FE3-4A25-BA0C-9E79771D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FE7D-93EB-4B04-9678-FBA656EA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A12F0-3183-4994-A872-FBC2A988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E4D7F-C075-4F6C-93F2-01931BE5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EE3C-466C-4D46-A0F9-8ADB007F2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2967B-237A-4EC6-A170-0E01B46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E73D3-9B73-490F-B5E0-A1E76487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DE76E-268D-4913-B8D9-454049D2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3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2286-1776-440B-AD02-CC7B5D9A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46226-8A62-4A91-B3D3-9D5649F6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C5FA-373A-4F58-8DDB-541A8FF2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2158-D689-47A6-9789-D0F4727F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8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E6D07-CD45-48F1-9C46-6BD6213E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9AFD-FBFD-4618-9309-61617530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2CD2-A8BD-40E3-A622-947460B4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3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5B66-930B-4200-BD60-C322B44D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2D6-30C6-408D-84E7-34079E8C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BD785-CD9E-4BAE-AFE8-EB19477BA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49DE-53F4-466C-95E6-39EB7CAC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4A4C-2AF2-47BC-8EF6-4D4DAC01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0ADA-64D7-46A3-87CD-8B437044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9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492-C179-48FD-B4FC-5BFC8C0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3A3F-B953-4C79-A039-97175B787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7F9A-2BF5-480D-9C3B-58D93C5B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F437-E4C4-4EC4-9AD9-FA1FB2A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CDC4E-40DE-4242-B5AC-C3216D5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DC0-723F-4651-B28C-9DB59616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6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FEC5-1E49-4CE8-9805-AE9188CB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FE61-0EC5-4879-90EB-2E0F84BB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D3AB-AB79-4DD6-965E-B9356B85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0EAB-87CD-49F0-B9CC-52038832C114}" type="datetimeFigureOut">
              <a:rPr lang="en-ID" smtClean="0"/>
              <a:t>30/01/2022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DECB-9E7E-4EA7-B616-8A73E384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7C10-4F88-4139-9DA8-FDE282A1E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84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51F2D2-AAE2-4599-958A-D216B1DA2F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0" r="1680"/>
          <a:stretch/>
        </p:blipFill>
        <p:spPr>
          <a:xfrm>
            <a:off x="0" y="0"/>
            <a:ext cx="9780588" cy="67471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/>
              <a:t>User Interface E-Gate Pass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/>
              <a:t>Web Development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678797" y="4247571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SFPO</a:t>
            </a:r>
            <a: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7855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10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Change layout of 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approval </a:t>
            </a:r>
            <a:r>
              <a:rPr lang="en-US" sz="1800" dirty="0" err="1">
                <a:solidFill>
                  <a:schemeClr val="bg1"/>
                </a:solidFill>
              </a:rPr>
              <a:t>invormation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11557-6A17-45D4-9B88-F5C96859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35" y="1771052"/>
            <a:ext cx="5583165" cy="361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1389B-6EAB-4172-893F-D2FC3F28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1" y="1660255"/>
            <a:ext cx="5023289" cy="37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5C7F4E-D899-427E-9E47-265FDE7FF57C}"/>
              </a:ext>
            </a:extLst>
          </p:cNvPr>
          <p:cNvSpPr/>
          <p:nvPr/>
        </p:nvSpPr>
        <p:spPr>
          <a:xfrm>
            <a:off x="0" y="-9525"/>
            <a:ext cx="12192000" cy="89197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</a:t>
            </a:fld>
            <a:endParaRPr lang="en-US" noProof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73708" y="121342"/>
            <a:ext cx="2943435" cy="592818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Progress UI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671391" y="197327"/>
            <a:ext cx="1862259" cy="440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281A46-6967-43F9-BCC1-33602131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94738"/>
              </p:ext>
            </p:extLst>
          </p:nvPr>
        </p:nvGraphicFramePr>
        <p:xfrm>
          <a:off x="-2" y="882446"/>
          <a:ext cx="11430002" cy="18599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681">
                  <a:extLst>
                    <a:ext uri="{9D8B030D-6E8A-4147-A177-3AD203B41FA5}">
                      <a16:colId xmlns:a16="http://schemas.microsoft.com/office/drawing/2014/main" val="4196366800"/>
                    </a:ext>
                  </a:extLst>
                </a:gridCol>
                <a:gridCol w="2132122">
                  <a:extLst>
                    <a:ext uri="{9D8B030D-6E8A-4147-A177-3AD203B41FA5}">
                      <a16:colId xmlns:a16="http://schemas.microsoft.com/office/drawing/2014/main" val="1141500574"/>
                    </a:ext>
                  </a:extLst>
                </a:gridCol>
                <a:gridCol w="3248759">
                  <a:extLst>
                    <a:ext uri="{9D8B030D-6E8A-4147-A177-3AD203B41FA5}">
                      <a16:colId xmlns:a16="http://schemas.microsoft.com/office/drawing/2014/main" val="3509570418"/>
                    </a:ext>
                  </a:extLst>
                </a:gridCol>
                <a:gridCol w="2321440">
                  <a:extLst>
                    <a:ext uri="{9D8B030D-6E8A-4147-A177-3AD203B41FA5}">
                      <a16:colId xmlns:a16="http://schemas.microsoft.com/office/drawing/2014/main" val="483942752"/>
                    </a:ext>
                  </a:extLst>
                </a:gridCol>
              </a:tblGrid>
              <a:tr h="443162">
                <a:tc>
                  <a:txBody>
                    <a:bodyPr/>
                    <a:lstStyle/>
                    <a:p>
                      <a:r>
                        <a:rPr lang="en-ID" dirty="0"/>
                        <a:t>revision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 request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2463"/>
                  </a:ext>
                </a:extLst>
              </a:tr>
              <a:tr h="651886">
                <a:tc>
                  <a:txBody>
                    <a:bodyPr/>
                    <a:lstStyle/>
                    <a:p>
                      <a:r>
                        <a:rPr lang="en-US" dirty="0"/>
                        <a:t>Modul EHS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6849"/>
                  </a:ext>
                </a:extLst>
              </a:tr>
              <a:tr h="764910">
                <a:tc>
                  <a:txBody>
                    <a:bodyPr/>
                    <a:lstStyle/>
                    <a:p>
                      <a:r>
                        <a:rPr lang="en-US" dirty="0"/>
                        <a:t>Modul 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8814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C4CA53CB-9EE9-4A3A-AD52-8D5B2BA13BF5}"/>
              </a:ext>
            </a:extLst>
          </p:cNvPr>
          <p:cNvSpPr/>
          <p:nvPr/>
        </p:nvSpPr>
        <p:spPr>
          <a:xfrm>
            <a:off x="4085439" y="1373298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91E41FCA-5418-41F8-B48C-5373919D7142}"/>
              </a:ext>
            </a:extLst>
          </p:cNvPr>
          <p:cNvSpPr/>
          <p:nvPr/>
        </p:nvSpPr>
        <p:spPr>
          <a:xfrm>
            <a:off x="4085439" y="2180341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30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5C7F4E-D899-427E-9E47-265FDE7FF57C}"/>
              </a:ext>
            </a:extLst>
          </p:cNvPr>
          <p:cNvSpPr/>
          <p:nvPr/>
        </p:nvSpPr>
        <p:spPr>
          <a:xfrm>
            <a:off x="0" y="-9525"/>
            <a:ext cx="12192000" cy="89197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3</a:t>
            </a:fld>
            <a:endParaRPr lang="en-US" noProof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73708" y="121342"/>
            <a:ext cx="2943435" cy="592818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Feedback List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671391" y="197327"/>
            <a:ext cx="1862259" cy="440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281A46-6967-43F9-BCC1-33602131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58484"/>
              </p:ext>
            </p:extLst>
          </p:nvPr>
        </p:nvGraphicFramePr>
        <p:xfrm>
          <a:off x="-2" y="882446"/>
          <a:ext cx="11430004" cy="64126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3841">
                  <a:extLst>
                    <a:ext uri="{9D8B030D-6E8A-4147-A177-3AD203B41FA5}">
                      <a16:colId xmlns:a16="http://schemas.microsoft.com/office/drawing/2014/main" val="4196366800"/>
                    </a:ext>
                  </a:extLst>
                </a:gridCol>
                <a:gridCol w="1055530">
                  <a:extLst>
                    <a:ext uri="{9D8B030D-6E8A-4147-A177-3AD203B41FA5}">
                      <a16:colId xmlns:a16="http://schemas.microsoft.com/office/drawing/2014/main" val="2771700437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1141500574"/>
                    </a:ext>
                  </a:extLst>
                </a:gridCol>
                <a:gridCol w="2709644">
                  <a:extLst>
                    <a:ext uri="{9D8B030D-6E8A-4147-A177-3AD203B41FA5}">
                      <a16:colId xmlns:a16="http://schemas.microsoft.com/office/drawing/2014/main" val="3509570418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483942752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4206972915"/>
                    </a:ext>
                  </a:extLst>
                </a:gridCol>
                <a:gridCol w="1782663">
                  <a:extLst>
                    <a:ext uri="{9D8B030D-6E8A-4147-A177-3AD203B41FA5}">
                      <a16:colId xmlns:a16="http://schemas.microsoft.com/office/drawing/2014/main" val="2671366177"/>
                    </a:ext>
                  </a:extLst>
                </a:gridCol>
              </a:tblGrid>
              <a:tr h="443162">
                <a:tc>
                  <a:txBody>
                    <a:bodyPr/>
                    <a:lstStyle/>
                    <a:p>
                      <a:r>
                        <a:rPr lang="en-ID" dirty="0"/>
                        <a:t>Feedback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Request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Request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2463"/>
                  </a:ext>
                </a:extLst>
              </a:tr>
              <a:tr h="754862">
                <a:tc>
                  <a:txBody>
                    <a:bodyPr/>
                    <a:lstStyle/>
                    <a:p>
                      <a:r>
                        <a:rPr lang="en-US" dirty="0"/>
                        <a:t>Possible search on dropdown list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Category </a:t>
                      </a:r>
                      <a:r>
                        <a:rPr lang="en-US" dirty="0" err="1"/>
                        <a:t>gatepass</a:t>
                      </a:r>
                      <a:r>
                        <a:rPr lang="en-US" dirty="0"/>
                        <a:t> base on type of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layout of approval </a:t>
                      </a:r>
                      <a:r>
                        <a:rPr lang="en-US" dirty="0" err="1"/>
                        <a:t>invormation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6138"/>
                  </a:ext>
                </a:extLst>
              </a:tr>
              <a:tr h="581333">
                <a:tc>
                  <a:txBody>
                    <a:bodyPr/>
                    <a:lstStyle/>
                    <a:p>
                      <a:r>
                        <a:rPr lang="en-US" dirty="0"/>
                        <a:t>Possible edit </a:t>
                      </a:r>
                      <a:r>
                        <a:rPr lang="en-US" dirty="0" err="1"/>
                        <a:t>gatepass</a:t>
                      </a:r>
                      <a:r>
                        <a:rPr lang="en-US" dirty="0"/>
                        <a:t> after rejected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bilingual Feature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manually, </a:t>
                      </a:r>
                      <a:r>
                        <a:rPr lang="en-US" dirty="0" err="1"/>
                        <a:t>kevin</a:t>
                      </a:r>
                      <a:r>
                        <a:rPr lang="en-US" dirty="0"/>
                        <a:t> driver 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2941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Possible filtering data when generate carriage letter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Photo upload option on truck &amp;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85662"/>
                  </a:ext>
                </a:extLst>
              </a:tr>
              <a:tr h="651886">
                <a:tc>
                  <a:txBody>
                    <a:bodyPr/>
                    <a:lstStyle/>
                    <a:p>
                      <a:r>
                        <a:rPr lang="en-US" dirty="0"/>
                        <a:t>Add Cost Center dropdown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search gate pass base on type of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6849"/>
                  </a:ext>
                </a:extLst>
              </a:tr>
              <a:tr h="764910">
                <a:tc>
                  <a:txBody>
                    <a:bodyPr/>
                    <a:lstStyle/>
                    <a:p>
                      <a:r>
                        <a:rPr lang="en-US" dirty="0"/>
                        <a:t>User possible print </a:t>
                      </a:r>
                      <a:r>
                        <a:rPr lang="en-US" dirty="0" err="1"/>
                        <a:t>gatepass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dropdown list on type of goods for Finish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6494"/>
                  </a:ext>
                </a:extLst>
              </a:tr>
              <a:tr h="764910">
                <a:tc>
                  <a:txBody>
                    <a:bodyPr/>
                    <a:lstStyle/>
                    <a:p>
                      <a:r>
                        <a:rPr lang="en-US" dirty="0"/>
                        <a:t>General gate pass control by each depart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Returned Record Table view base on type of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881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89164-3DA3-422E-9BBA-6405F7A9E865}"/>
              </a:ext>
            </a:extLst>
          </p:cNvPr>
          <p:cNvSpPr/>
          <p:nvPr/>
        </p:nvSpPr>
        <p:spPr>
          <a:xfrm>
            <a:off x="3017143" y="1704796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DCCD05-B45E-4907-A46A-A76520607DAA}"/>
              </a:ext>
            </a:extLst>
          </p:cNvPr>
          <p:cNvSpPr/>
          <p:nvPr/>
        </p:nvSpPr>
        <p:spPr>
          <a:xfrm>
            <a:off x="3017143" y="2617356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Open</a:t>
            </a:r>
            <a:endParaRPr lang="en-ID" dirty="0"/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6A012D92-CA8D-4F2C-AE7D-02D3A7D80391}"/>
              </a:ext>
            </a:extLst>
          </p:cNvPr>
          <p:cNvSpPr/>
          <p:nvPr/>
        </p:nvSpPr>
        <p:spPr>
          <a:xfrm>
            <a:off x="3017143" y="3678580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CFC81C3-30A8-45B3-AA3E-1F0CA0F9C27E}"/>
              </a:ext>
            </a:extLst>
          </p:cNvPr>
          <p:cNvSpPr/>
          <p:nvPr/>
        </p:nvSpPr>
        <p:spPr>
          <a:xfrm>
            <a:off x="3017143" y="4887682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C4CA53CB-9EE9-4A3A-AD52-8D5B2BA13BF5}"/>
              </a:ext>
            </a:extLst>
          </p:cNvPr>
          <p:cNvSpPr/>
          <p:nvPr/>
        </p:nvSpPr>
        <p:spPr>
          <a:xfrm>
            <a:off x="3017143" y="5685224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91E41FCA-5418-41F8-B48C-5373919D7142}"/>
              </a:ext>
            </a:extLst>
          </p:cNvPr>
          <p:cNvSpPr/>
          <p:nvPr/>
        </p:nvSpPr>
        <p:spPr>
          <a:xfrm>
            <a:off x="3017143" y="6522319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52BC49-1798-4AAD-B671-B26298172B75}"/>
              </a:ext>
            </a:extLst>
          </p:cNvPr>
          <p:cNvSpPr/>
          <p:nvPr/>
        </p:nvSpPr>
        <p:spPr>
          <a:xfrm>
            <a:off x="8534207" y="1704796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C90658-0CF6-4219-BA53-810BFAC086B8}"/>
              </a:ext>
            </a:extLst>
          </p:cNvPr>
          <p:cNvSpPr/>
          <p:nvPr/>
        </p:nvSpPr>
        <p:spPr>
          <a:xfrm>
            <a:off x="8610600" y="2588690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A06B2E-32F5-4AC1-B0CB-A45898F1213C}"/>
              </a:ext>
            </a:extLst>
          </p:cNvPr>
          <p:cNvSpPr/>
          <p:nvPr/>
        </p:nvSpPr>
        <p:spPr>
          <a:xfrm>
            <a:off x="8610600" y="3836485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Open</a:t>
            </a:r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E541D5-407E-4460-B532-E7D9261478DC}"/>
              </a:ext>
            </a:extLst>
          </p:cNvPr>
          <p:cNvSpPr/>
          <p:nvPr/>
        </p:nvSpPr>
        <p:spPr>
          <a:xfrm>
            <a:off x="8669829" y="4873350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957381-CDE9-4DE7-A322-CF97C6C5E9A2}"/>
              </a:ext>
            </a:extLst>
          </p:cNvPr>
          <p:cNvSpPr/>
          <p:nvPr/>
        </p:nvSpPr>
        <p:spPr>
          <a:xfrm>
            <a:off x="8610600" y="5612101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6948D835-3723-4797-B0C4-D45A380F021F}"/>
              </a:ext>
            </a:extLst>
          </p:cNvPr>
          <p:cNvSpPr/>
          <p:nvPr/>
        </p:nvSpPr>
        <p:spPr>
          <a:xfrm>
            <a:off x="8669829" y="6406051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B4C230-3AA3-48B6-B19E-9801050EF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81500"/>
              </p:ext>
            </p:extLst>
          </p:nvPr>
        </p:nvGraphicFramePr>
        <p:xfrm>
          <a:off x="11430002" y="882444"/>
          <a:ext cx="776681" cy="72084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681">
                  <a:extLst>
                    <a:ext uri="{9D8B030D-6E8A-4147-A177-3AD203B41FA5}">
                      <a16:colId xmlns:a16="http://schemas.microsoft.com/office/drawing/2014/main" val="3249436816"/>
                    </a:ext>
                  </a:extLst>
                </a:gridCol>
              </a:tblGrid>
              <a:tr h="66113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57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2469"/>
                  </a:ext>
                </a:extLst>
              </a:tr>
              <a:tr h="96473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82875"/>
                  </a:ext>
                </a:extLst>
              </a:tr>
              <a:tr h="138418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45062"/>
                  </a:ext>
                </a:extLst>
              </a:tr>
              <a:tr h="72145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70120"/>
                  </a:ext>
                </a:extLst>
              </a:tr>
              <a:tr h="1331625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7113"/>
                  </a:ext>
                </a:extLst>
              </a:tr>
              <a:tr h="1230957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7219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hlinkClick r:id="rId7" action="ppaction://hlinksldjump"/>
            <a:extLst>
              <a:ext uri="{FF2B5EF4-FFF2-40B4-BE49-F238E27FC236}">
                <a16:creationId xmlns:a16="http://schemas.microsoft.com/office/drawing/2014/main" id="{7E6570EC-F527-4B78-91D2-940C314C1372}"/>
              </a:ext>
            </a:extLst>
          </p:cNvPr>
          <p:cNvSpPr/>
          <p:nvPr/>
        </p:nvSpPr>
        <p:spPr>
          <a:xfrm>
            <a:off x="11414164" y="1676130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F27741-BBA6-4695-AD21-B92A78F076FC}"/>
              </a:ext>
            </a:extLst>
          </p:cNvPr>
          <p:cNvSpPr/>
          <p:nvPr/>
        </p:nvSpPr>
        <p:spPr>
          <a:xfrm>
            <a:off x="11445840" y="2616377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56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4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Modul Logistic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1E7F-C6D0-4F98-8E37-8A0CFDF7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76" y="1321029"/>
            <a:ext cx="5696124" cy="3204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A75ECB-A855-4AAE-9986-FE08B5FD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2" y="1321029"/>
            <a:ext cx="5696125" cy="32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5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Modul BMO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8CEA-A5FA-4887-B0FC-EC805CE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81" y="1551964"/>
            <a:ext cx="5883719" cy="3309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46FFB-ADAA-49F7-8C5A-5E94531D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964"/>
            <a:ext cx="5883719" cy="33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6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search on dropdown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4C2E8-F8C2-497E-BF0E-EE1F59F2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168515"/>
            <a:ext cx="4820939" cy="2608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09DF0-062D-4056-A1F3-424B7C9E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61" y="1168516"/>
            <a:ext cx="4820939" cy="2608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0D3A15-AEE4-4352-B587-3010E189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4157683"/>
            <a:ext cx="4634911" cy="25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3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7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Add Photo upload option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 on truck &amp; goods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86F8E-AA2C-4122-8EE8-5409441D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996580"/>
            <a:ext cx="5738069" cy="3105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8561A-F121-4F39-AF89-E9ED3C48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30" y="1996580"/>
            <a:ext cx="5738069" cy="3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5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8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Make dropdown list on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 of goods for Finish goods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2186C-5711-4C0E-A2F6-5D7DB7CD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69" y="1516378"/>
            <a:ext cx="7745261" cy="41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9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Change Returned Record Table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view base on type of goods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82D-CC1B-4888-B4FE-F90E92C6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8"/>
          <a:stretch/>
        </p:blipFill>
        <p:spPr>
          <a:xfrm>
            <a:off x="3449826" y="2355207"/>
            <a:ext cx="5292347" cy="26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User Interface E-Gate 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afif</dc:creator>
  <cp:lastModifiedBy>muhammad afif</cp:lastModifiedBy>
  <cp:revision>19</cp:revision>
  <dcterms:created xsi:type="dcterms:W3CDTF">2022-01-23T17:08:34Z</dcterms:created>
  <dcterms:modified xsi:type="dcterms:W3CDTF">2022-01-30T21:49:15Z</dcterms:modified>
</cp:coreProperties>
</file>