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Poppins Bold" charset="1" panose="00000800000000000000"/>
      <p:regular r:id="rId12"/>
    </p:embeddedFont>
    <p:embeddedFont>
      <p:font typeface="DM Sans Bold" charset="1" panose="00000000000000000000"/>
      <p:regular r:id="rId13"/>
    </p:embeddedFont>
    <p:embeddedFont>
      <p:font typeface="Archivo Black" charset="1" panose="020B0A03020202020B04"/>
      <p:regular r:id="rId14"/>
    </p:embeddedFont>
    <p:embeddedFont>
      <p:font typeface="Open Sauce" charset="1" panose="00000500000000000000"/>
      <p:regular r:id="rId15"/>
    </p:embeddedFont>
    <p:embeddedFont>
      <p:font typeface="Open Sauce Bold" charset="1" panose="00000800000000000000"/>
      <p:regular r:id="rId16"/>
    </p:embeddedFont>
    <p:embeddedFont>
      <p:font typeface="Canva Sans Bold" charset="1" panose="020B0803030501040103"/>
      <p:regular r:id="rId17"/>
    </p:embeddedFont>
    <p:embeddedFont>
      <p:font typeface="Arimo Bold" charset="1" panose="020B0704020202020204"/>
      <p:regular r:id="rId18"/>
    </p:embeddedFont>
    <p:embeddedFont>
      <p:font typeface="Arimo" charset="1" panose="020B0604020202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jpe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5851233" y="425083"/>
            <a:ext cx="24003826" cy="4276389"/>
            <a:chOff x="0" y="0"/>
            <a:chExt cx="6321995" cy="1126292"/>
          </a:xfrm>
        </p:grpSpPr>
        <p:sp>
          <p:nvSpPr>
            <p:cNvPr name="Freeform 4" id="4"/>
            <p:cNvSpPr/>
            <p:nvPr/>
          </p:nvSpPr>
          <p:spPr>
            <a:xfrm flipH="false" flipV="false" rot="0">
              <a:off x="0" y="0"/>
              <a:ext cx="6321996" cy="1126292"/>
            </a:xfrm>
            <a:custGeom>
              <a:avLst/>
              <a:gdLst/>
              <a:ahLst/>
              <a:cxnLst/>
              <a:rect r="r" b="b" t="t" l="l"/>
              <a:pathLst>
                <a:path h="1126292" w="6321996">
                  <a:moveTo>
                    <a:pt x="129011" y="0"/>
                  </a:moveTo>
                  <a:lnTo>
                    <a:pt x="6192984" y="0"/>
                  </a:lnTo>
                  <a:cubicBezTo>
                    <a:pt x="6227200" y="0"/>
                    <a:pt x="6260015" y="13592"/>
                    <a:pt x="6284209" y="37787"/>
                  </a:cubicBezTo>
                  <a:cubicBezTo>
                    <a:pt x="6308403" y="61981"/>
                    <a:pt x="6321996" y="94795"/>
                    <a:pt x="6321996" y="129011"/>
                  </a:cubicBezTo>
                  <a:lnTo>
                    <a:pt x="6321996" y="997280"/>
                  </a:lnTo>
                  <a:cubicBezTo>
                    <a:pt x="6321996" y="1031496"/>
                    <a:pt x="6308403" y="1064311"/>
                    <a:pt x="6284209" y="1088505"/>
                  </a:cubicBezTo>
                  <a:cubicBezTo>
                    <a:pt x="6260015" y="1112699"/>
                    <a:pt x="6227200" y="1126292"/>
                    <a:pt x="6192984" y="1126292"/>
                  </a:cubicBezTo>
                  <a:lnTo>
                    <a:pt x="129011" y="1126292"/>
                  </a:lnTo>
                  <a:cubicBezTo>
                    <a:pt x="57760" y="1126292"/>
                    <a:pt x="0" y="1068531"/>
                    <a:pt x="0" y="997280"/>
                  </a:cubicBezTo>
                  <a:lnTo>
                    <a:pt x="0" y="129011"/>
                  </a:lnTo>
                  <a:cubicBezTo>
                    <a:pt x="0" y="94795"/>
                    <a:pt x="13592" y="61981"/>
                    <a:pt x="37787" y="37787"/>
                  </a:cubicBezTo>
                  <a:cubicBezTo>
                    <a:pt x="61981" y="13592"/>
                    <a:pt x="94795" y="0"/>
                    <a:pt x="129011" y="0"/>
                  </a:cubicBezTo>
                  <a:close/>
                </a:path>
              </a:pathLst>
            </a:custGeom>
            <a:solidFill>
              <a:srgbClr val="FFFFFF">
                <a:alpha val="9804"/>
              </a:srgbClr>
            </a:solidFill>
          </p:spPr>
        </p:sp>
        <p:sp>
          <p:nvSpPr>
            <p:cNvPr name="TextBox 5" id="5"/>
            <p:cNvSpPr txBox="true"/>
            <p:nvPr/>
          </p:nvSpPr>
          <p:spPr>
            <a:xfrm>
              <a:off x="0" y="-38100"/>
              <a:ext cx="6321995" cy="1164392"/>
            </a:xfrm>
            <a:prstGeom prst="rect">
              <a:avLst/>
            </a:prstGeom>
          </p:spPr>
          <p:txBody>
            <a:bodyPr anchor="ctr" rtlCol="false" tIns="50800" lIns="50800" bIns="50800" rIns="50800"/>
            <a:lstStyle/>
            <a:p>
              <a:pPr algn="ctr">
                <a:lnSpc>
                  <a:spcPts val="2659"/>
                </a:lnSpc>
                <a:spcBef>
                  <a:spcPct val="0"/>
                </a:spcBef>
              </a:pPr>
            </a:p>
          </p:txBody>
        </p:sp>
      </p:grpSp>
      <p:sp>
        <p:nvSpPr>
          <p:cNvPr name="AutoShape 6" id="6"/>
          <p:cNvSpPr/>
          <p:nvPr/>
        </p:nvSpPr>
        <p:spPr>
          <a:xfrm>
            <a:off x="1028700" y="9120569"/>
            <a:ext cx="16230600" cy="0"/>
          </a:xfrm>
          <a:prstGeom prst="line">
            <a:avLst/>
          </a:prstGeom>
          <a:ln cap="flat" w="38100">
            <a:solidFill>
              <a:srgbClr val="FFFFFF"/>
            </a:solidFill>
            <a:prstDash val="solid"/>
            <a:headEnd type="none" len="sm" w="sm"/>
            <a:tailEnd type="none" len="sm" w="sm"/>
          </a:ln>
        </p:spPr>
      </p:sp>
      <p:grpSp>
        <p:nvGrpSpPr>
          <p:cNvPr name="Group 7" id="7"/>
          <p:cNvGrpSpPr/>
          <p:nvPr/>
        </p:nvGrpSpPr>
        <p:grpSpPr>
          <a:xfrm rot="0">
            <a:off x="12191788" y="-1104620"/>
            <a:ext cx="12883563" cy="12883563"/>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0" t="-5092" r="0" b="-45001"/>
              </a:stretch>
            </a:blipFill>
            <a:ln w="104775" cap="sq">
              <a:solidFill>
                <a:srgbClr val="FFFFFF"/>
              </a:solidFill>
              <a:prstDash val="solid"/>
              <a:miter/>
            </a:ln>
          </p:spPr>
        </p:sp>
      </p:grpSp>
      <p:sp>
        <p:nvSpPr>
          <p:cNvPr name="TextBox 9" id="9"/>
          <p:cNvSpPr txBox="true"/>
          <p:nvPr/>
        </p:nvSpPr>
        <p:spPr>
          <a:xfrm rot="0">
            <a:off x="738512" y="595387"/>
            <a:ext cx="9521709" cy="3712426"/>
          </a:xfrm>
          <a:prstGeom prst="rect">
            <a:avLst/>
          </a:prstGeom>
        </p:spPr>
        <p:txBody>
          <a:bodyPr anchor="t" rtlCol="false" tIns="0" lIns="0" bIns="0" rIns="0">
            <a:spAutoFit/>
          </a:bodyPr>
          <a:lstStyle/>
          <a:p>
            <a:pPr algn="l">
              <a:lnSpc>
                <a:spcPts val="9461"/>
              </a:lnSpc>
            </a:pPr>
            <a:r>
              <a:rPr lang="en-US" sz="8926" b="true">
                <a:solidFill>
                  <a:srgbClr val="FFFFFF"/>
                </a:solidFill>
                <a:latin typeface="Poppins Bold"/>
                <a:ea typeface="Poppins Bold"/>
                <a:cs typeface="Poppins Bold"/>
                <a:sym typeface="Poppins Bold"/>
              </a:rPr>
              <a:t>Aspect Oriented Software Development</a:t>
            </a:r>
          </a:p>
        </p:txBody>
      </p:sp>
      <p:sp>
        <p:nvSpPr>
          <p:cNvPr name="TextBox 10" id="10"/>
          <p:cNvSpPr txBox="true"/>
          <p:nvPr/>
        </p:nvSpPr>
        <p:spPr>
          <a:xfrm rot="0">
            <a:off x="3288062" y="6035422"/>
            <a:ext cx="9560010" cy="2501396"/>
          </a:xfrm>
          <a:prstGeom prst="rect">
            <a:avLst/>
          </a:prstGeom>
        </p:spPr>
        <p:txBody>
          <a:bodyPr anchor="t" rtlCol="false" tIns="0" lIns="0" bIns="0" rIns="0">
            <a:spAutoFit/>
          </a:bodyPr>
          <a:lstStyle/>
          <a:p>
            <a:pPr algn="l">
              <a:lnSpc>
                <a:spcPts val="4015"/>
              </a:lnSpc>
            </a:pPr>
            <a:r>
              <a:rPr lang="en-US" sz="2509" b="true">
                <a:solidFill>
                  <a:srgbClr val="FFFFFF"/>
                </a:solidFill>
                <a:latin typeface="DM Sans Bold"/>
                <a:ea typeface="DM Sans Bold"/>
                <a:cs typeface="DM Sans Bold"/>
                <a:sym typeface="DM Sans Bold"/>
              </a:rPr>
              <a:t>Alexandria Kayla Kazya Putri Nur (13020230001)</a:t>
            </a:r>
          </a:p>
          <a:p>
            <a:pPr algn="l">
              <a:lnSpc>
                <a:spcPts val="4015"/>
              </a:lnSpc>
            </a:pPr>
            <a:r>
              <a:rPr lang="en-US" sz="2509" b="true">
                <a:solidFill>
                  <a:srgbClr val="FFFFFF"/>
                </a:solidFill>
                <a:latin typeface="DM Sans Bold"/>
                <a:ea typeface="DM Sans Bold"/>
                <a:cs typeface="DM Sans Bold"/>
                <a:sym typeface="DM Sans Bold"/>
              </a:rPr>
              <a:t>Nurvana Syakir (13020230026)</a:t>
            </a:r>
          </a:p>
          <a:p>
            <a:pPr algn="l">
              <a:lnSpc>
                <a:spcPts val="4015"/>
              </a:lnSpc>
            </a:pPr>
            <a:r>
              <a:rPr lang="en-US" sz="2509" b="true">
                <a:solidFill>
                  <a:srgbClr val="FFFFFF"/>
                </a:solidFill>
                <a:latin typeface="DM Sans Bold"/>
                <a:ea typeface="DM Sans Bold"/>
                <a:cs typeface="DM Sans Bold"/>
                <a:sym typeface="DM Sans Bold"/>
              </a:rPr>
              <a:t>Nabilah Tikah Mushlihah Thahir (13020230045)</a:t>
            </a:r>
          </a:p>
          <a:p>
            <a:pPr algn="l">
              <a:lnSpc>
                <a:spcPts val="4015"/>
              </a:lnSpc>
            </a:pPr>
            <a:r>
              <a:rPr lang="en-US" sz="2509" b="true">
                <a:solidFill>
                  <a:srgbClr val="FFFFFF"/>
                </a:solidFill>
                <a:latin typeface="DM Sans Bold"/>
                <a:ea typeface="DM Sans Bold"/>
                <a:cs typeface="DM Sans Bold"/>
                <a:sym typeface="DM Sans Bold"/>
              </a:rPr>
              <a:t>Nazwa Syalaisa Haq (13020230063)</a:t>
            </a:r>
          </a:p>
          <a:p>
            <a:pPr algn="l">
              <a:lnSpc>
                <a:spcPts val="4015"/>
              </a:lnSpc>
            </a:pPr>
          </a:p>
        </p:txBody>
      </p:sp>
      <p:sp>
        <p:nvSpPr>
          <p:cNvPr name="TextBox 11" id="11"/>
          <p:cNvSpPr txBox="true"/>
          <p:nvPr/>
        </p:nvSpPr>
        <p:spPr>
          <a:xfrm rot="0">
            <a:off x="738512" y="5060862"/>
            <a:ext cx="9560010" cy="744353"/>
          </a:xfrm>
          <a:prstGeom prst="rect">
            <a:avLst/>
          </a:prstGeom>
        </p:spPr>
        <p:txBody>
          <a:bodyPr anchor="t" rtlCol="false" tIns="0" lIns="0" bIns="0" rIns="0">
            <a:spAutoFit/>
          </a:bodyPr>
          <a:lstStyle/>
          <a:p>
            <a:pPr algn="l">
              <a:lnSpc>
                <a:spcPts val="6255"/>
              </a:lnSpc>
            </a:pPr>
            <a:r>
              <a:rPr lang="en-US" sz="3909">
                <a:solidFill>
                  <a:srgbClr val="FFFFFF"/>
                </a:solidFill>
                <a:latin typeface="Archivo Black"/>
                <a:ea typeface="Archivo Black"/>
                <a:cs typeface="Archivo Black"/>
                <a:sym typeface="Archivo Black"/>
              </a:rPr>
              <a:t>KELOMPOK 3 </a:t>
            </a:r>
          </a:p>
        </p:txBody>
      </p:sp>
    </p:spTree>
  </p:cSld>
  <p:clrMapOvr>
    <a:masterClrMapping/>
  </p:clrMapOvr>
</p:sld>
</file>

<file path=ppt/slides/slide2.xml><?xml version="1.0" encoding="utf-8"?>
<p:sld xmlns:p="http://schemas.openxmlformats.org/presentationml/2006/main" xmlns:a="http://schemas.openxmlformats.org/drawingml/2006/main">
  <p:cSld>
    <p:bg>
      <p:bgPr>
        <a:gradFill rotWithShape="true">
          <a:gsLst>
            <a:gs pos="0">
              <a:srgbClr val="1E0559">
                <a:alpha val="100000"/>
              </a:srgbClr>
            </a:gs>
            <a:gs pos="100000">
              <a:srgbClr val="000000">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248887" y="2055284"/>
            <a:ext cx="4377967" cy="1031486"/>
            <a:chOff x="0" y="0"/>
            <a:chExt cx="1153045" cy="271667"/>
          </a:xfrm>
        </p:grpSpPr>
        <p:sp>
          <p:nvSpPr>
            <p:cNvPr name="Freeform 3" id="3"/>
            <p:cNvSpPr/>
            <p:nvPr/>
          </p:nvSpPr>
          <p:spPr>
            <a:xfrm flipH="false" flipV="false" rot="0">
              <a:off x="0" y="0"/>
              <a:ext cx="1153045" cy="271667"/>
            </a:xfrm>
            <a:custGeom>
              <a:avLst/>
              <a:gdLst/>
              <a:ahLst/>
              <a:cxnLst/>
              <a:rect r="r" b="b" t="t" l="l"/>
              <a:pathLst>
                <a:path h="271667" w="1153045">
                  <a:moveTo>
                    <a:pt x="90187" y="0"/>
                  </a:moveTo>
                  <a:lnTo>
                    <a:pt x="1062857" y="0"/>
                  </a:lnTo>
                  <a:cubicBezTo>
                    <a:pt x="1112667" y="0"/>
                    <a:pt x="1153045" y="40378"/>
                    <a:pt x="1153045" y="90187"/>
                  </a:cubicBezTo>
                  <a:lnTo>
                    <a:pt x="1153045" y="181480"/>
                  </a:lnTo>
                  <a:cubicBezTo>
                    <a:pt x="1153045" y="205399"/>
                    <a:pt x="1143543" y="228338"/>
                    <a:pt x="1126630" y="245252"/>
                  </a:cubicBezTo>
                  <a:cubicBezTo>
                    <a:pt x="1109716" y="262165"/>
                    <a:pt x="1086777" y="271667"/>
                    <a:pt x="1062857" y="271667"/>
                  </a:cubicBezTo>
                  <a:lnTo>
                    <a:pt x="90187" y="271667"/>
                  </a:lnTo>
                  <a:cubicBezTo>
                    <a:pt x="40378" y="271667"/>
                    <a:pt x="0" y="231289"/>
                    <a:pt x="0" y="181480"/>
                  </a:cubicBezTo>
                  <a:lnTo>
                    <a:pt x="0" y="90187"/>
                  </a:lnTo>
                  <a:cubicBezTo>
                    <a:pt x="0" y="40378"/>
                    <a:pt x="40378" y="0"/>
                    <a:pt x="90187" y="0"/>
                  </a:cubicBezTo>
                  <a:close/>
                </a:path>
              </a:pathLst>
            </a:custGeom>
            <a:solidFill>
              <a:srgbClr val="FFFFFF">
                <a:alpha val="9804"/>
              </a:srgbClr>
            </a:solidFill>
          </p:spPr>
        </p:sp>
        <p:sp>
          <p:nvSpPr>
            <p:cNvPr name="TextBox 4" id="4"/>
            <p:cNvSpPr txBox="true"/>
            <p:nvPr/>
          </p:nvSpPr>
          <p:spPr>
            <a:xfrm>
              <a:off x="0" y="-38100"/>
              <a:ext cx="1153045" cy="30976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431517" y="2335967"/>
            <a:ext cx="4505398" cy="489169"/>
          </a:xfrm>
          <a:prstGeom prst="rect">
            <a:avLst/>
          </a:prstGeom>
        </p:spPr>
        <p:txBody>
          <a:bodyPr anchor="t" rtlCol="false" tIns="0" lIns="0" bIns="0" rIns="0">
            <a:spAutoFit/>
          </a:bodyPr>
          <a:lstStyle/>
          <a:p>
            <a:pPr algn="l">
              <a:lnSpc>
                <a:spcPts val="3534"/>
              </a:lnSpc>
            </a:pPr>
            <a:r>
              <a:rPr lang="en-US" sz="3334" b="true">
                <a:solidFill>
                  <a:srgbClr val="FFFFFF"/>
                </a:solidFill>
                <a:latin typeface="Poppins Bold"/>
                <a:ea typeface="Poppins Bold"/>
                <a:cs typeface="Poppins Bold"/>
                <a:sym typeface="Poppins Bold"/>
              </a:rPr>
              <a:t>Definisi &amp; Sejarah</a:t>
            </a:r>
          </a:p>
        </p:txBody>
      </p:sp>
      <p:grpSp>
        <p:nvGrpSpPr>
          <p:cNvPr name="Group 6" id="6"/>
          <p:cNvGrpSpPr/>
          <p:nvPr/>
        </p:nvGrpSpPr>
        <p:grpSpPr>
          <a:xfrm rot="0">
            <a:off x="600186" y="3343945"/>
            <a:ext cx="6738630" cy="4455035"/>
            <a:chOff x="0" y="0"/>
            <a:chExt cx="1774783" cy="1173343"/>
          </a:xfrm>
        </p:grpSpPr>
        <p:sp>
          <p:nvSpPr>
            <p:cNvPr name="Freeform 7" id="7"/>
            <p:cNvSpPr/>
            <p:nvPr/>
          </p:nvSpPr>
          <p:spPr>
            <a:xfrm flipH="false" flipV="false" rot="0">
              <a:off x="0" y="0"/>
              <a:ext cx="1774783" cy="1173343"/>
            </a:xfrm>
            <a:custGeom>
              <a:avLst/>
              <a:gdLst/>
              <a:ahLst/>
              <a:cxnLst/>
              <a:rect r="r" b="b" t="t" l="l"/>
              <a:pathLst>
                <a:path h="1173343" w="1774783">
                  <a:moveTo>
                    <a:pt x="58593" y="0"/>
                  </a:moveTo>
                  <a:lnTo>
                    <a:pt x="1716190" y="0"/>
                  </a:lnTo>
                  <a:cubicBezTo>
                    <a:pt x="1748550" y="0"/>
                    <a:pt x="1774783" y="26233"/>
                    <a:pt x="1774783" y="58593"/>
                  </a:cubicBezTo>
                  <a:lnTo>
                    <a:pt x="1774783" y="1114749"/>
                  </a:lnTo>
                  <a:cubicBezTo>
                    <a:pt x="1774783" y="1130289"/>
                    <a:pt x="1768610" y="1145193"/>
                    <a:pt x="1757622" y="1156181"/>
                  </a:cubicBezTo>
                  <a:cubicBezTo>
                    <a:pt x="1746633" y="1167169"/>
                    <a:pt x="1731730" y="1173343"/>
                    <a:pt x="1716190" y="1173343"/>
                  </a:cubicBezTo>
                  <a:lnTo>
                    <a:pt x="58593" y="1173343"/>
                  </a:lnTo>
                  <a:cubicBezTo>
                    <a:pt x="43053" y="1173343"/>
                    <a:pt x="28150" y="1167169"/>
                    <a:pt x="17162" y="1156181"/>
                  </a:cubicBezTo>
                  <a:cubicBezTo>
                    <a:pt x="6173" y="1145193"/>
                    <a:pt x="0" y="1130289"/>
                    <a:pt x="0" y="1114749"/>
                  </a:cubicBezTo>
                  <a:lnTo>
                    <a:pt x="0" y="58593"/>
                  </a:lnTo>
                  <a:cubicBezTo>
                    <a:pt x="0" y="43053"/>
                    <a:pt x="6173" y="28150"/>
                    <a:pt x="17162" y="17162"/>
                  </a:cubicBezTo>
                  <a:cubicBezTo>
                    <a:pt x="28150" y="6173"/>
                    <a:pt x="43053" y="0"/>
                    <a:pt x="58593" y="0"/>
                  </a:cubicBezTo>
                  <a:close/>
                </a:path>
              </a:pathLst>
            </a:custGeom>
            <a:gradFill rotWithShape="true">
              <a:gsLst>
                <a:gs pos="0">
                  <a:srgbClr val="391F53">
                    <a:alpha val="100000"/>
                  </a:srgbClr>
                </a:gs>
                <a:gs pos="100000">
                  <a:srgbClr val="340980">
                    <a:alpha val="100000"/>
                  </a:srgbClr>
                </a:gs>
              </a:gsLst>
              <a:lin ang="0"/>
            </a:gradFill>
          </p:spPr>
        </p:sp>
        <p:sp>
          <p:nvSpPr>
            <p:cNvPr name="TextBox 8" id="8"/>
            <p:cNvSpPr txBox="true"/>
            <p:nvPr/>
          </p:nvSpPr>
          <p:spPr>
            <a:xfrm>
              <a:off x="0" y="-38100"/>
              <a:ext cx="1774783" cy="1211443"/>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600186" y="3553495"/>
            <a:ext cx="6738630" cy="4044895"/>
          </a:xfrm>
          <a:prstGeom prst="rect">
            <a:avLst/>
          </a:prstGeom>
        </p:spPr>
        <p:txBody>
          <a:bodyPr anchor="t" rtlCol="false" tIns="0" lIns="0" bIns="0" rIns="0">
            <a:spAutoFit/>
          </a:bodyPr>
          <a:lstStyle/>
          <a:p>
            <a:pPr algn="l">
              <a:lnSpc>
                <a:spcPts val="2489"/>
              </a:lnSpc>
            </a:pPr>
          </a:p>
          <a:p>
            <a:pPr algn="l" marL="335881" indent="-167940" lvl="1">
              <a:lnSpc>
                <a:spcPts val="2489"/>
              </a:lnSpc>
              <a:buFont typeface="Arial"/>
              <a:buChar char="•"/>
            </a:pPr>
            <a:r>
              <a:rPr lang="en-US" sz="1555">
                <a:solidFill>
                  <a:srgbClr val="FFFFFF"/>
                </a:solidFill>
                <a:latin typeface="Open Sauce"/>
                <a:ea typeface="Open Sauce"/>
                <a:cs typeface="Open Sauce"/>
                <a:sym typeface="Open Sauce"/>
              </a:rPr>
              <a:t>AOSD → paradigma untuk mengatasi keterbatasan OOP dalam menangani crosscutting concerns (logging, keamanan, error handling).</a:t>
            </a:r>
          </a:p>
          <a:p>
            <a:pPr algn="l">
              <a:lnSpc>
                <a:spcPts val="2489"/>
              </a:lnSpc>
            </a:pPr>
          </a:p>
          <a:p>
            <a:pPr algn="l" marL="335881" indent="-167940" lvl="1">
              <a:lnSpc>
                <a:spcPts val="2489"/>
              </a:lnSpc>
              <a:buFont typeface="Arial"/>
              <a:buChar char="•"/>
            </a:pPr>
            <a:r>
              <a:rPr lang="en-US" sz="1555">
                <a:solidFill>
                  <a:srgbClr val="FFFFFF"/>
                </a:solidFill>
                <a:latin typeface="Open Sauce"/>
                <a:ea typeface="Open Sauce"/>
                <a:cs typeface="Open Sauce"/>
                <a:sym typeface="Open Sauce"/>
              </a:rPr>
              <a:t>Sejarah:</a:t>
            </a:r>
          </a:p>
          <a:p>
            <a:pPr algn="l" marL="671762" indent="-223921" lvl="2">
              <a:lnSpc>
                <a:spcPts val="2489"/>
              </a:lnSpc>
              <a:buFont typeface="Arial"/>
              <a:buChar char="⚬"/>
            </a:pPr>
            <a:r>
              <a:rPr lang="en-US" sz="1555">
                <a:solidFill>
                  <a:srgbClr val="FFFFFF"/>
                </a:solidFill>
                <a:latin typeface="Open Sauce"/>
                <a:ea typeface="Open Sauce"/>
                <a:cs typeface="Open Sauce"/>
                <a:sym typeface="Open Sauce"/>
              </a:rPr>
              <a:t>1970–1990: OOP dominan tapi masih ada scattering &amp; tangling.</a:t>
            </a:r>
          </a:p>
          <a:p>
            <a:pPr algn="l" marL="671762" indent="-223921" lvl="2">
              <a:lnSpc>
                <a:spcPts val="2489"/>
              </a:lnSpc>
              <a:buFont typeface="Arial"/>
              <a:buChar char="⚬"/>
            </a:pPr>
            <a:r>
              <a:rPr lang="en-US" sz="1555">
                <a:solidFill>
                  <a:srgbClr val="FFFFFF"/>
                </a:solidFill>
                <a:latin typeface="Open Sauce"/>
                <a:ea typeface="Open Sauce"/>
                <a:cs typeface="Open Sauce"/>
                <a:sym typeface="Open Sauce"/>
              </a:rPr>
              <a:t>1997: Gregor Kiczales perkenalkan Aspect-Oriented Programming (AOP).</a:t>
            </a:r>
          </a:p>
          <a:p>
            <a:pPr algn="l" marL="671762" indent="-223921" lvl="2">
              <a:lnSpc>
                <a:spcPts val="2489"/>
              </a:lnSpc>
              <a:buFont typeface="Arial"/>
              <a:buChar char="⚬"/>
            </a:pPr>
            <a:r>
              <a:rPr lang="en-US" sz="1555">
                <a:solidFill>
                  <a:srgbClr val="FFFFFF"/>
                </a:solidFill>
                <a:latin typeface="Open Sauce"/>
                <a:ea typeface="Open Sauce"/>
                <a:cs typeface="Open Sauce"/>
                <a:sym typeface="Open Sauce"/>
              </a:rPr>
              <a:t>Awal 2000-an: berkembang jadi Aspect-Oriented Software Development (AOSD), mencakup seluruh lifecycle (analisis, desain, implementasi, evaluasi).</a:t>
            </a:r>
          </a:p>
          <a:p>
            <a:pPr algn="l">
              <a:lnSpc>
                <a:spcPts val="2489"/>
              </a:lnSpc>
            </a:pPr>
          </a:p>
        </p:txBody>
      </p:sp>
      <p:sp>
        <p:nvSpPr>
          <p:cNvPr name="TextBox 10" id="10"/>
          <p:cNvSpPr txBox="true"/>
          <p:nvPr/>
        </p:nvSpPr>
        <p:spPr>
          <a:xfrm rot="0">
            <a:off x="13372225" y="8963787"/>
            <a:ext cx="3887075" cy="294513"/>
          </a:xfrm>
          <a:prstGeom prst="rect">
            <a:avLst/>
          </a:prstGeom>
        </p:spPr>
        <p:txBody>
          <a:bodyPr anchor="t" rtlCol="false" tIns="0" lIns="0" bIns="0" rIns="0">
            <a:spAutoFit/>
          </a:bodyPr>
          <a:lstStyle/>
          <a:p>
            <a:pPr algn="r">
              <a:lnSpc>
                <a:spcPts val="2226"/>
              </a:lnSpc>
            </a:pPr>
            <a:r>
              <a:rPr lang="en-US" sz="2100">
                <a:solidFill>
                  <a:srgbClr val="FFFFFF"/>
                </a:solidFill>
                <a:latin typeface="Open Sauce"/>
                <a:ea typeface="Open Sauce"/>
                <a:cs typeface="Open Sauce"/>
                <a:sym typeface="Open Sauce"/>
              </a:rPr>
              <a:t>www.reallygratsite.com</a:t>
            </a:r>
          </a:p>
        </p:txBody>
      </p:sp>
      <p:sp>
        <p:nvSpPr>
          <p:cNvPr name="AutoShape 11" id="11"/>
          <p:cNvSpPr/>
          <p:nvPr/>
        </p:nvSpPr>
        <p:spPr>
          <a:xfrm>
            <a:off x="1028700" y="9120569"/>
            <a:ext cx="12840819" cy="0"/>
          </a:xfrm>
          <a:prstGeom prst="line">
            <a:avLst/>
          </a:prstGeom>
          <a:ln cap="flat" w="38100">
            <a:solidFill>
              <a:srgbClr val="FFFFFF"/>
            </a:solidFill>
            <a:prstDash val="solid"/>
            <a:headEnd type="none" len="sm" w="sm"/>
            <a:tailEnd type="none" len="sm" w="sm"/>
          </a:ln>
        </p:spPr>
      </p:sp>
      <p:sp>
        <p:nvSpPr>
          <p:cNvPr name="TextBox 12" id="12"/>
          <p:cNvSpPr txBox="true"/>
          <p:nvPr/>
        </p:nvSpPr>
        <p:spPr>
          <a:xfrm rot="0">
            <a:off x="192670" y="-1391502"/>
            <a:ext cx="12882819" cy="3186129"/>
          </a:xfrm>
          <a:prstGeom prst="rect">
            <a:avLst/>
          </a:prstGeom>
        </p:spPr>
        <p:txBody>
          <a:bodyPr anchor="t" rtlCol="false" tIns="0" lIns="0" bIns="0" rIns="0">
            <a:spAutoFit/>
          </a:bodyPr>
          <a:lstStyle/>
          <a:p>
            <a:pPr algn="l">
              <a:lnSpc>
                <a:spcPts val="11907"/>
              </a:lnSpc>
            </a:pPr>
          </a:p>
          <a:p>
            <a:pPr algn="l">
              <a:lnSpc>
                <a:spcPts val="11907"/>
              </a:lnSpc>
            </a:pPr>
            <a:r>
              <a:rPr lang="en-US" sz="11233" b="true">
                <a:solidFill>
                  <a:srgbClr val="FFFFFF"/>
                </a:solidFill>
                <a:latin typeface="Poppins Bold"/>
                <a:ea typeface="Poppins Bold"/>
                <a:cs typeface="Poppins Bold"/>
                <a:sym typeface="Poppins Bold"/>
              </a:rPr>
              <a:t>Kajian Teoritis</a:t>
            </a:r>
          </a:p>
        </p:txBody>
      </p:sp>
      <p:sp>
        <p:nvSpPr>
          <p:cNvPr name="TextBox 13" id="13"/>
          <p:cNvSpPr txBox="true"/>
          <p:nvPr/>
        </p:nvSpPr>
        <p:spPr>
          <a:xfrm rot="0">
            <a:off x="6884119" y="2238263"/>
            <a:ext cx="5130758" cy="565671"/>
          </a:xfrm>
          <a:prstGeom prst="rect">
            <a:avLst/>
          </a:prstGeom>
        </p:spPr>
        <p:txBody>
          <a:bodyPr anchor="t" rtlCol="false" tIns="0" lIns="0" bIns="0" rIns="0">
            <a:spAutoFit/>
          </a:bodyPr>
          <a:lstStyle/>
          <a:p>
            <a:pPr algn="l">
              <a:lnSpc>
                <a:spcPts val="3934"/>
              </a:lnSpc>
            </a:pPr>
            <a:r>
              <a:rPr lang="en-US" sz="3711" b="true">
                <a:solidFill>
                  <a:srgbClr val="FFFFFF"/>
                </a:solidFill>
                <a:latin typeface="Poppins Bold"/>
                <a:ea typeface="Poppins Bold"/>
                <a:cs typeface="Poppins Bold"/>
                <a:sym typeface="Poppins Bold"/>
              </a:rPr>
              <a:t>Penerapan Model</a:t>
            </a:r>
          </a:p>
        </p:txBody>
      </p:sp>
      <p:grpSp>
        <p:nvGrpSpPr>
          <p:cNvPr name="Group 14" id="14"/>
          <p:cNvGrpSpPr/>
          <p:nvPr/>
        </p:nvGrpSpPr>
        <p:grpSpPr>
          <a:xfrm rot="0">
            <a:off x="6718708" y="2005355"/>
            <a:ext cx="4788993" cy="1050169"/>
            <a:chOff x="0" y="0"/>
            <a:chExt cx="1261299" cy="276588"/>
          </a:xfrm>
        </p:grpSpPr>
        <p:sp>
          <p:nvSpPr>
            <p:cNvPr name="Freeform 15" id="15"/>
            <p:cNvSpPr/>
            <p:nvPr/>
          </p:nvSpPr>
          <p:spPr>
            <a:xfrm flipH="false" flipV="false" rot="0">
              <a:off x="0" y="0"/>
              <a:ext cx="1261298" cy="276588"/>
            </a:xfrm>
            <a:custGeom>
              <a:avLst/>
              <a:gdLst/>
              <a:ahLst/>
              <a:cxnLst/>
              <a:rect r="r" b="b" t="t" l="l"/>
              <a:pathLst>
                <a:path h="276588" w="1261298">
                  <a:moveTo>
                    <a:pt x="82447" y="0"/>
                  </a:moveTo>
                  <a:lnTo>
                    <a:pt x="1178851" y="0"/>
                  </a:lnTo>
                  <a:cubicBezTo>
                    <a:pt x="1224386" y="0"/>
                    <a:pt x="1261298" y="36913"/>
                    <a:pt x="1261298" y="82447"/>
                  </a:cubicBezTo>
                  <a:lnTo>
                    <a:pt x="1261298" y="194141"/>
                  </a:lnTo>
                  <a:cubicBezTo>
                    <a:pt x="1261298" y="216007"/>
                    <a:pt x="1252612" y="236978"/>
                    <a:pt x="1237150" y="252440"/>
                  </a:cubicBezTo>
                  <a:cubicBezTo>
                    <a:pt x="1221689" y="267901"/>
                    <a:pt x="1200718" y="276588"/>
                    <a:pt x="1178851" y="276588"/>
                  </a:cubicBezTo>
                  <a:lnTo>
                    <a:pt x="82447" y="276588"/>
                  </a:lnTo>
                  <a:cubicBezTo>
                    <a:pt x="36913" y="276588"/>
                    <a:pt x="0" y="239675"/>
                    <a:pt x="0" y="194141"/>
                  </a:cubicBezTo>
                  <a:lnTo>
                    <a:pt x="0" y="82447"/>
                  </a:lnTo>
                  <a:cubicBezTo>
                    <a:pt x="0" y="60581"/>
                    <a:pt x="8686" y="39610"/>
                    <a:pt x="24148" y="24148"/>
                  </a:cubicBezTo>
                  <a:cubicBezTo>
                    <a:pt x="39610" y="8686"/>
                    <a:pt x="60581" y="0"/>
                    <a:pt x="82447" y="0"/>
                  </a:cubicBezTo>
                  <a:close/>
                </a:path>
              </a:pathLst>
            </a:custGeom>
            <a:solidFill>
              <a:srgbClr val="FFFFFF">
                <a:alpha val="9804"/>
              </a:srgbClr>
            </a:solidFill>
          </p:spPr>
        </p:sp>
        <p:sp>
          <p:nvSpPr>
            <p:cNvPr name="TextBox 16" id="16"/>
            <p:cNvSpPr txBox="true"/>
            <p:nvPr/>
          </p:nvSpPr>
          <p:spPr>
            <a:xfrm>
              <a:off x="0" y="-38100"/>
              <a:ext cx="1261299" cy="314688"/>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0">
            <a:off x="11128699" y="6259486"/>
            <a:ext cx="3567303" cy="2543502"/>
            <a:chOff x="0" y="0"/>
            <a:chExt cx="939537" cy="669894"/>
          </a:xfrm>
        </p:grpSpPr>
        <p:sp>
          <p:nvSpPr>
            <p:cNvPr name="Freeform 18" id="18"/>
            <p:cNvSpPr/>
            <p:nvPr/>
          </p:nvSpPr>
          <p:spPr>
            <a:xfrm flipH="false" flipV="false" rot="0">
              <a:off x="0" y="0"/>
              <a:ext cx="939537" cy="669894"/>
            </a:xfrm>
            <a:custGeom>
              <a:avLst/>
              <a:gdLst/>
              <a:ahLst/>
              <a:cxnLst/>
              <a:rect r="r" b="b" t="t" l="l"/>
              <a:pathLst>
                <a:path h="669894" w="939537">
                  <a:moveTo>
                    <a:pt x="110682" y="0"/>
                  </a:moveTo>
                  <a:lnTo>
                    <a:pt x="828854" y="0"/>
                  </a:lnTo>
                  <a:cubicBezTo>
                    <a:pt x="858209" y="0"/>
                    <a:pt x="886361" y="11661"/>
                    <a:pt x="907118" y="32418"/>
                  </a:cubicBezTo>
                  <a:cubicBezTo>
                    <a:pt x="927876" y="53175"/>
                    <a:pt x="939537" y="81328"/>
                    <a:pt x="939537" y="110682"/>
                  </a:cubicBezTo>
                  <a:lnTo>
                    <a:pt x="939537" y="559211"/>
                  </a:lnTo>
                  <a:cubicBezTo>
                    <a:pt x="939537" y="620339"/>
                    <a:pt x="889982" y="669894"/>
                    <a:pt x="828854" y="669894"/>
                  </a:cubicBezTo>
                  <a:lnTo>
                    <a:pt x="110682" y="669894"/>
                  </a:lnTo>
                  <a:cubicBezTo>
                    <a:pt x="81328" y="669894"/>
                    <a:pt x="53175" y="658232"/>
                    <a:pt x="32418" y="637475"/>
                  </a:cubicBezTo>
                  <a:cubicBezTo>
                    <a:pt x="11661" y="616718"/>
                    <a:pt x="0" y="588566"/>
                    <a:pt x="0" y="559211"/>
                  </a:cubicBezTo>
                  <a:lnTo>
                    <a:pt x="0" y="110682"/>
                  </a:lnTo>
                  <a:cubicBezTo>
                    <a:pt x="0" y="49554"/>
                    <a:pt x="49554" y="0"/>
                    <a:pt x="110682" y="0"/>
                  </a:cubicBezTo>
                  <a:close/>
                </a:path>
              </a:pathLst>
            </a:custGeom>
            <a:gradFill rotWithShape="true">
              <a:gsLst>
                <a:gs pos="0">
                  <a:srgbClr val="391F53">
                    <a:alpha val="100000"/>
                  </a:srgbClr>
                </a:gs>
                <a:gs pos="100000">
                  <a:srgbClr val="340980">
                    <a:alpha val="100000"/>
                  </a:srgbClr>
                </a:gs>
              </a:gsLst>
              <a:lin ang="0"/>
            </a:gradFill>
          </p:spPr>
        </p:sp>
        <p:sp>
          <p:nvSpPr>
            <p:cNvPr name="TextBox 19" id="19"/>
            <p:cNvSpPr txBox="true"/>
            <p:nvPr/>
          </p:nvSpPr>
          <p:spPr>
            <a:xfrm>
              <a:off x="0" y="-38100"/>
              <a:ext cx="939537" cy="707994"/>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11353190" y="6688118"/>
            <a:ext cx="3587110" cy="1603620"/>
          </a:xfrm>
          <a:prstGeom prst="rect">
            <a:avLst/>
          </a:prstGeom>
        </p:spPr>
        <p:txBody>
          <a:bodyPr anchor="t" rtlCol="false" tIns="0" lIns="0" bIns="0" rIns="0">
            <a:spAutoFit/>
          </a:bodyPr>
          <a:lstStyle/>
          <a:p>
            <a:pPr algn="ctr">
              <a:lnSpc>
                <a:spcPts val="3104"/>
              </a:lnSpc>
            </a:pPr>
            <a:r>
              <a:rPr lang="en-US" b="true" sz="1940">
                <a:solidFill>
                  <a:srgbClr val="FFFFFF"/>
                </a:solidFill>
                <a:latin typeface="Open Sauce Bold"/>
                <a:ea typeface="Open Sauce Bold"/>
                <a:cs typeface="Open Sauce Bold"/>
                <a:sym typeface="Open Sauce Bold"/>
              </a:rPr>
              <a:t>Implementasi </a:t>
            </a:r>
          </a:p>
          <a:p>
            <a:pPr algn="l">
              <a:lnSpc>
                <a:spcPts val="2429"/>
              </a:lnSpc>
            </a:pPr>
            <a:r>
              <a:rPr lang="en-US" sz="1518">
                <a:solidFill>
                  <a:srgbClr val="FFFFFF"/>
                </a:solidFill>
                <a:latin typeface="Open Sauce"/>
                <a:ea typeface="Open Sauce"/>
                <a:cs typeface="Open Sauce"/>
                <a:sym typeface="Open Sauce"/>
              </a:rPr>
              <a:t>proses weaving (menggabungkan aspek dengan kode inti).</a:t>
            </a:r>
          </a:p>
          <a:p>
            <a:pPr algn="l">
              <a:lnSpc>
                <a:spcPts val="2429"/>
              </a:lnSpc>
            </a:pPr>
            <a:r>
              <a:rPr lang="en-US" sz="1518">
                <a:solidFill>
                  <a:srgbClr val="FFFFFF"/>
                </a:solidFill>
                <a:latin typeface="Open Sauce"/>
                <a:ea typeface="Open Sauce"/>
                <a:cs typeface="Open Sauce"/>
                <a:sym typeface="Open Sauce"/>
              </a:rPr>
              <a:t>(Hasilnya sistem lebih modular &amp; mudah dipelihara).</a:t>
            </a:r>
          </a:p>
        </p:txBody>
      </p:sp>
      <p:grpSp>
        <p:nvGrpSpPr>
          <p:cNvPr name="Group 21" id="21"/>
          <p:cNvGrpSpPr/>
          <p:nvPr/>
        </p:nvGrpSpPr>
        <p:grpSpPr>
          <a:xfrm rot="0">
            <a:off x="7509998" y="3610645"/>
            <a:ext cx="4176179" cy="2500674"/>
            <a:chOff x="0" y="0"/>
            <a:chExt cx="1099899" cy="658614"/>
          </a:xfrm>
        </p:grpSpPr>
        <p:sp>
          <p:nvSpPr>
            <p:cNvPr name="Freeform 22" id="22"/>
            <p:cNvSpPr/>
            <p:nvPr/>
          </p:nvSpPr>
          <p:spPr>
            <a:xfrm flipH="false" flipV="false" rot="0">
              <a:off x="0" y="0"/>
              <a:ext cx="1099899" cy="658614"/>
            </a:xfrm>
            <a:custGeom>
              <a:avLst/>
              <a:gdLst/>
              <a:ahLst/>
              <a:cxnLst/>
              <a:rect r="r" b="b" t="t" l="l"/>
              <a:pathLst>
                <a:path h="658614" w="1099899">
                  <a:moveTo>
                    <a:pt x="94545" y="0"/>
                  </a:moveTo>
                  <a:lnTo>
                    <a:pt x="1005354" y="0"/>
                  </a:lnTo>
                  <a:cubicBezTo>
                    <a:pt x="1057570" y="0"/>
                    <a:pt x="1099899" y="42329"/>
                    <a:pt x="1099899" y="94545"/>
                  </a:cubicBezTo>
                  <a:lnTo>
                    <a:pt x="1099899" y="564068"/>
                  </a:lnTo>
                  <a:cubicBezTo>
                    <a:pt x="1099899" y="616284"/>
                    <a:pt x="1057570" y="658614"/>
                    <a:pt x="1005354" y="658614"/>
                  </a:cubicBezTo>
                  <a:lnTo>
                    <a:pt x="94545" y="658614"/>
                  </a:lnTo>
                  <a:cubicBezTo>
                    <a:pt x="42329" y="658614"/>
                    <a:pt x="0" y="616284"/>
                    <a:pt x="0" y="564068"/>
                  </a:cubicBezTo>
                  <a:lnTo>
                    <a:pt x="0" y="94545"/>
                  </a:lnTo>
                  <a:cubicBezTo>
                    <a:pt x="0" y="42329"/>
                    <a:pt x="42329" y="0"/>
                    <a:pt x="94545" y="0"/>
                  </a:cubicBezTo>
                  <a:close/>
                </a:path>
              </a:pathLst>
            </a:custGeom>
            <a:gradFill rotWithShape="true">
              <a:gsLst>
                <a:gs pos="0">
                  <a:srgbClr val="391F53">
                    <a:alpha val="100000"/>
                  </a:srgbClr>
                </a:gs>
                <a:gs pos="100000">
                  <a:srgbClr val="340980">
                    <a:alpha val="100000"/>
                  </a:srgbClr>
                </a:gs>
              </a:gsLst>
              <a:lin ang="0"/>
            </a:gradFill>
          </p:spPr>
        </p:sp>
        <p:sp>
          <p:nvSpPr>
            <p:cNvPr name="TextBox 23" id="23"/>
            <p:cNvSpPr txBox="true"/>
            <p:nvPr/>
          </p:nvSpPr>
          <p:spPr>
            <a:xfrm>
              <a:off x="0" y="-38100"/>
              <a:ext cx="1099899" cy="696714"/>
            </a:xfrm>
            <a:prstGeom prst="rect">
              <a:avLst/>
            </a:prstGeom>
          </p:spPr>
          <p:txBody>
            <a:bodyPr anchor="ctr" rtlCol="false" tIns="50800" lIns="50800" bIns="50800" rIns="50800"/>
            <a:lstStyle/>
            <a:p>
              <a:pPr algn="ctr">
                <a:lnSpc>
                  <a:spcPts val="2659"/>
                </a:lnSpc>
                <a:spcBef>
                  <a:spcPct val="0"/>
                </a:spcBef>
              </a:pPr>
            </a:p>
          </p:txBody>
        </p:sp>
      </p:grpSp>
      <p:grpSp>
        <p:nvGrpSpPr>
          <p:cNvPr name="Group 24" id="24"/>
          <p:cNvGrpSpPr/>
          <p:nvPr/>
        </p:nvGrpSpPr>
        <p:grpSpPr>
          <a:xfrm rot="0">
            <a:off x="13690586" y="3610645"/>
            <a:ext cx="3933545" cy="2449593"/>
            <a:chOff x="0" y="0"/>
            <a:chExt cx="1035995" cy="645160"/>
          </a:xfrm>
        </p:grpSpPr>
        <p:sp>
          <p:nvSpPr>
            <p:cNvPr name="Freeform 25" id="25"/>
            <p:cNvSpPr/>
            <p:nvPr/>
          </p:nvSpPr>
          <p:spPr>
            <a:xfrm flipH="false" flipV="false" rot="0">
              <a:off x="0" y="0"/>
              <a:ext cx="1035995" cy="645160"/>
            </a:xfrm>
            <a:custGeom>
              <a:avLst/>
              <a:gdLst/>
              <a:ahLst/>
              <a:cxnLst/>
              <a:rect r="r" b="b" t="t" l="l"/>
              <a:pathLst>
                <a:path h="645160" w="1035995">
                  <a:moveTo>
                    <a:pt x="100377" y="0"/>
                  </a:moveTo>
                  <a:lnTo>
                    <a:pt x="935618" y="0"/>
                  </a:lnTo>
                  <a:cubicBezTo>
                    <a:pt x="991055" y="0"/>
                    <a:pt x="1035995" y="44940"/>
                    <a:pt x="1035995" y="100377"/>
                  </a:cubicBezTo>
                  <a:lnTo>
                    <a:pt x="1035995" y="544783"/>
                  </a:lnTo>
                  <a:cubicBezTo>
                    <a:pt x="1035995" y="571405"/>
                    <a:pt x="1025420" y="596936"/>
                    <a:pt x="1006596" y="615760"/>
                  </a:cubicBezTo>
                  <a:cubicBezTo>
                    <a:pt x="987771" y="634585"/>
                    <a:pt x="962240" y="645160"/>
                    <a:pt x="935618" y="645160"/>
                  </a:cubicBezTo>
                  <a:lnTo>
                    <a:pt x="100377" y="645160"/>
                  </a:lnTo>
                  <a:cubicBezTo>
                    <a:pt x="44940" y="645160"/>
                    <a:pt x="0" y="600220"/>
                    <a:pt x="0" y="544783"/>
                  </a:cubicBezTo>
                  <a:lnTo>
                    <a:pt x="0" y="100377"/>
                  </a:lnTo>
                  <a:cubicBezTo>
                    <a:pt x="0" y="44940"/>
                    <a:pt x="44940" y="0"/>
                    <a:pt x="100377" y="0"/>
                  </a:cubicBezTo>
                  <a:close/>
                </a:path>
              </a:pathLst>
            </a:custGeom>
            <a:gradFill rotWithShape="true">
              <a:gsLst>
                <a:gs pos="0">
                  <a:srgbClr val="391F53">
                    <a:alpha val="100000"/>
                  </a:srgbClr>
                </a:gs>
                <a:gs pos="100000">
                  <a:srgbClr val="340980">
                    <a:alpha val="100000"/>
                  </a:srgbClr>
                </a:gs>
              </a:gsLst>
              <a:lin ang="0"/>
            </a:gradFill>
          </p:spPr>
        </p:sp>
        <p:sp>
          <p:nvSpPr>
            <p:cNvPr name="TextBox 26" id="26"/>
            <p:cNvSpPr txBox="true"/>
            <p:nvPr/>
          </p:nvSpPr>
          <p:spPr>
            <a:xfrm>
              <a:off x="0" y="-38100"/>
              <a:ext cx="1035995" cy="683260"/>
            </a:xfrm>
            <a:prstGeom prst="rect">
              <a:avLst/>
            </a:prstGeom>
          </p:spPr>
          <p:txBody>
            <a:bodyPr anchor="ctr" rtlCol="false" tIns="50800" lIns="50800" bIns="50800" rIns="50800"/>
            <a:lstStyle/>
            <a:p>
              <a:pPr algn="ctr">
                <a:lnSpc>
                  <a:spcPts val="2659"/>
                </a:lnSpc>
                <a:spcBef>
                  <a:spcPct val="0"/>
                </a:spcBef>
              </a:pPr>
            </a:p>
          </p:txBody>
        </p:sp>
      </p:grpSp>
      <p:sp>
        <p:nvSpPr>
          <p:cNvPr name="TextBox 27" id="27"/>
          <p:cNvSpPr txBox="true"/>
          <p:nvPr/>
        </p:nvSpPr>
        <p:spPr>
          <a:xfrm rot="0">
            <a:off x="13869519" y="3839547"/>
            <a:ext cx="3775454" cy="1894985"/>
          </a:xfrm>
          <a:prstGeom prst="rect">
            <a:avLst/>
          </a:prstGeom>
        </p:spPr>
        <p:txBody>
          <a:bodyPr anchor="t" rtlCol="false" tIns="0" lIns="0" bIns="0" rIns="0">
            <a:spAutoFit/>
          </a:bodyPr>
          <a:lstStyle/>
          <a:p>
            <a:pPr algn="ctr">
              <a:lnSpc>
                <a:spcPts val="3006"/>
              </a:lnSpc>
            </a:pPr>
            <a:r>
              <a:rPr lang="en-US" b="true" sz="1879">
                <a:solidFill>
                  <a:srgbClr val="FFFFFF"/>
                </a:solidFill>
                <a:latin typeface="Open Sauce Bold"/>
                <a:ea typeface="Open Sauce Bold"/>
                <a:cs typeface="Open Sauce Bold"/>
                <a:sym typeface="Open Sauce Bold"/>
              </a:rPr>
              <a:t>Desain </a:t>
            </a:r>
          </a:p>
          <a:p>
            <a:pPr algn="l">
              <a:lnSpc>
                <a:spcPts val="2608"/>
              </a:lnSpc>
            </a:pPr>
            <a:r>
              <a:rPr lang="en-US" b="true" sz="1630">
                <a:solidFill>
                  <a:srgbClr val="FFFFFF"/>
                </a:solidFill>
                <a:latin typeface="Open Sauce Bold"/>
                <a:ea typeface="Open Sauce Bold"/>
                <a:cs typeface="Open Sauce Bold"/>
                <a:sym typeface="Open Sauce Bold"/>
              </a:rPr>
              <a:t> </a:t>
            </a:r>
            <a:r>
              <a:rPr lang="en-US" sz="1630">
                <a:solidFill>
                  <a:srgbClr val="FFFFFF"/>
                </a:solidFill>
                <a:latin typeface="Open Sauce"/>
                <a:ea typeface="Open Sauce"/>
                <a:cs typeface="Open Sauce"/>
                <a:sym typeface="Open Sauce"/>
              </a:rPr>
              <a:t>pemodelan join points &amp; pemisahan kode inti dengan aspek.</a:t>
            </a:r>
          </a:p>
          <a:p>
            <a:pPr algn="l">
              <a:lnSpc>
                <a:spcPts val="2343"/>
              </a:lnSpc>
            </a:pPr>
            <a:r>
              <a:rPr lang="en-US" sz="1464">
                <a:solidFill>
                  <a:srgbClr val="FFFFFF"/>
                </a:solidFill>
                <a:latin typeface="Open Sauce"/>
                <a:ea typeface="Open Sauce"/>
                <a:cs typeface="Open Sauce"/>
                <a:sym typeface="Open Sauce"/>
              </a:rPr>
              <a:t>(Memberi struktur jelas agar kode inti tidak bercampur dengan fungsi pendukung).</a:t>
            </a:r>
          </a:p>
        </p:txBody>
      </p:sp>
      <p:sp>
        <p:nvSpPr>
          <p:cNvPr name="TextBox 28" id="28"/>
          <p:cNvSpPr txBox="true"/>
          <p:nvPr/>
        </p:nvSpPr>
        <p:spPr>
          <a:xfrm rot="0">
            <a:off x="7676362" y="3803291"/>
            <a:ext cx="3843453" cy="1931242"/>
          </a:xfrm>
          <a:prstGeom prst="rect">
            <a:avLst/>
          </a:prstGeom>
        </p:spPr>
        <p:txBody>
          <a:bodyPr anchor="t" rtlCol="false" tIns="0" lIns="0" bIns="0" rIns="0">
            <a:spAutoFit/>
          </a:bodyPr>
          <a:lstStyle/>
          <a:p>
            <a:pPr algn="ctr">
              <a:lnSpc>
                <a:spcPts val="3142"/>
              </a:lnSpc>
            </a:pPr>
            <a:r>
              <a:rPr lang="en-US" b="true" sz="1964">
                <a:solidFill>
                  <a:srgbClr val="FFFFFF"/>
                </a:solidFill>
                <a:latin typeface="Open Sauce Bold"/>
                <a:ea typeface="Open Sauce Bold"/>
                <a:cs typeface="Open Sauce Bold"/>
                <a:sym typeface="Open Sauce Bold"/>
              </a:rPr>
              <a:t>Analisis</a:t>
            </a:r>
            <a:r>
              <a:rPr lang="en-US" sz="1964">
                <a:solidFill>
                  <a:srgbClr val="FFFFFF"/>
                </a:solidFill>
                <a:latin typeface="Open Sauce"/>
                <a:ea typeface="Open Sauce"/>
                <a:cs typeface="Open Sauce"/>
                <a:sym typeface="Open Sauce"/>
              </a:rPr>
              <a:t> </a:t>
            </a:r>
          </a:p>
          <a:p>
            <a:pPr algn="l">
              <a:lnSpc>
                <a:spcPts val="2459"/>
              </a:lnSpc>
            </a:pPr>
            <a:r>
              <a:rPr lang="en-US" sz="1537">
                <a:solidFill>
                  <a:srgbClr val="FFFFFF"/>
                </a:solidFill>
                <a:latin typeface="Open Sauce"/>
                <a:ea typeface="Open Sauce"/>
                <a:cs typeface="Open Sauce"/>
                <a:sym typeface="Open Sauce"/>
              </a:rPr>
              <a:t>identifikasi kebutuhan inti (core concerns) &amp; kebutuhan lintas (crosscutting concerns).</a:t>
            </a:r>
          </a:p>
          <a:p>
            <a:pPr algn="l">
              <a:lnSpc>
                <a:spcPts val="2459"/>
              </a:lnSpc>
            </a:pPr>
            <a:r>
              <a:rPr lang="en-US" sz="1537">
                <a:solidFill>
                  <a:srgbClr val="FFFFFF"/>
                </a:solidFill>
                <a:latin typeface="Open Sauce"/>
                <a:ea typeface="Open Sauce"/>
                <a:cs typeface="Open Sauce"/>
                <a:sym typeface="Open Sauce"/>
              </a:rPr>
              <a:t>(Tujuannya agar masalah seperti logging &amp; keamanan bisa dipisahkan sejak awal).</a:t>
            </a:r>
          </a:p>
        </p:txBody>
      </p:sp>
    </p:spTree>
  </p:cSld>
  <p:clrMapOvr>
    <a:masterClrMapping/>
  </p:clrMapOvr>
</p:sld>
</file>

<file path=ppt/slides/slide3.xml><?xml version="1.0" encoding="utf-8"?>
<p:sld xmlns:p="http://schemas.openxmlformats.org/presentationml/2006/main" xmlns:a="http://schemas.openxmlformats.org/drawingml/2006/main">
  <p:cSld>
    <p:bg>
      <p:bgPr>
        <a:gradFill rotWithShape="true">
          <a:gsLst>
            <a:gs pos="0">
              <a:srgbClr val="1E0559">
                <a:alpha val="100000"/>
              </a:srgbClr>
            </a:gs>
            <a:gs pos="100000">
              <a:srgbClr val="000000">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563161" y="546046"/>
            <a:ext cx="6889320" cy="2812226"/>
            <a:chOff x="0" y="0"/>
            <a:chExt cx="1814471" cy="740669"/>
          </a:xfrm>
        </p:grpSpPr>
        <p:sp>
          <p:nvSpPr>
            <p:cNvPr name="Freeform 3" id="3"/>
            <p:cNvSpPr/>
            <p:nvPr/>
          </p:nvSpPr>
          <p:spPr>
            <a:xfrm flipH="false" flipV="false" rot="0">
              <a:off x="0" y="0"/>
              <a:ext cx="1814471" cy="740669"/>
            </a:xfrm>
            <a:custGeom>
              <a:avLst/>
              <a:gdLst/>
              <a:ahLst/>
              <a:cxnLst/>
              <a:rect r="r" b="b" t="t" l="l"/>
              <a:pathLst>
                <a:path h="740669" w="1814471">
                  <a:moveTo>
                    <a:pt x="57312" y="0"/>
                  </a:moveTo>
                  <a:lnTo>
                    <a:pt x="1757159" y="0"/>
                  </a:lnTo>
                  <a:cubicBezTo>
                    <a:pt x="1788812" y="0"/>
                    <a:pt x="1814471" y="25659"/>
                    <a:pt x="1814471" y="57312"/>
                  </a:cubicBezTo>
                  <a:lnTo>
                    <a:pt x="1814471" y="683357"/>
                  </a:lnTo>
                  <a:cubicBezTo>
                    <a:pt x="1814471" y="715009"/>
                    <a:pt x="1788812" y="740669"/>
                    <a:pt x="1757159" y="740669"/>
                  </a:cubicBezTo>
                  <a:lnTo>
                    <a:pt x="57312" y="740669"/>
                  </a:lnTo>
                  <a:cubicBezTo>
                    <a:pt x="25659" y="740669"/>
                    <a:pt x="0" y="715009"/>
                    <a:pt x="0" y="683357"/>
                  </a:cubicBezTo>
                  <a:lnTo>
                    <a:pt x="0" y="57312"/>
                  </a:lnTo>
                  <a:cubicBezTo>
                    <a:pt x="0" y="25659"/>
                    <a:pt x="25659" y="0"/>
                    <a:pt x="57312" y="0"/>
                  </a:cubicBezTo>
                  <a:close/>
                </a:path>
              </a:pathLst>
            </a:custGeom>
            <a:solidFill>
              <a:srgbClr val="FFFFFF">
                <a:alpha val="9804"/>
              </a:srgbClr>
            </a:solidFill>
          </p:spPr>
        </p:sp>
        <p:sp>
          <p:nvSpPr>
            <p:cNvPr name="TextBox 4" id="4"/>
            <p:cNvSpPr txBox="true"/>
            <p:nvPr/>
          </p:nvSpPr>
          <p:spPr>
            <a:xfrm>
              <a:off x="0" y="-38100"/>
              <a:ext cx="1814471" cy="778769"/>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26822" y="5813423"/>
            <a:ext cx="4842100" cy="2041838"/>
            <a:chOff x="0" y="0"/>
            <a:chExt cx="1275286" cy="537768"/>
          </a:xfrm>
        </p:grpSpPr>
        <p:sp>
          <p:nvSpPr>
            <p:cNvPr name="Freeform 6" id="6"/>
            <p:cNvSpPr/>
            <p:nvPr/>
          </p:nvSpPr>
          <p:spPr>
            <a:xfrm flipH="false" flipV="false" rot="0">
              <a:off x="0" y="0"/>
              <a:ext cx="1275286" cy="537768"/>
            </a:xfrm>
            <a:custGeom>
              <a:avLst/>
              <a:gdLst/>
              <a:ahLst/>
              <a:cxnLst/>
              <a:rect r="r" b="b" t="t" l="l"/>
              <a:pathLst>
                <a:path h="537768" w="1275286">
                  <a:moveTo>
                    <a:pt x="81543" y="0"/>
                  </a:moveTo>
                  <a:lnTo>
                    <a:pt x="1193743" y="0"/>
                  </a:lnTo>
                  <a:cubicBezTo>
                    <a:pt x="1238778" y="0"/>
                    <a:pt x="1275286" y="36508"/>
                    <a:pt x="1275286" y="81543"/>
                  </a:cubicBezTo>
                  <a:lnTo>
                    <a:pt x="1275286" y="456225"/>
                  </a:lnTo>
                  <a:cubicBezTo>
                    <a:pt x="1275286" y="477852"/>
                    <a:pt x="1266695" y="498592"/>
                    <a:pt x="1251402" y="513885"/>
                  </a:cubicBezTo>
                  <a:cubicBezTo>
                    <a:pt x="1236110" y="529177"/>
                    <a:pt x="1215370" y="537768"/>
                    <a:pt x="1193743" y="537768"/>
                  </a:cubicBezTo>
                  <a:lnTo>
                    <a:pt x="81543" y="537768"/>
                  </a:lnTo>
                  <a:cubicBezTo>
                    <a:pt x="36508" y="537768"/>
                    <a:pt x="0" y="501260"/>
                    <a:pt x="0" y="456225"/>
                  </a:cubicBezTo>
                  <a:lnTo>
                    <a:pt x="0" y="81543"/>
                  </a:lnTo>
                  <a:cubicBezTo>
                    <a:pt x="0" y="36508"/>
                    <a:pt x="36508" y="0"/>
                    <a:pt x="81543" y="0"/>
                  </a:cubicBezTo>
                  <a:close/>
                </a:path>
              </a:pathLst>
            </a:custGeom>
            <a:gradFill rotWithShape="true">
              <a:gsLst>
                <a:gs pos="0">
                  <a:srgbClr val="391F53">
                    <a:alpha val="100000"/>
                  </a:srgbClr>
                </a:gs>
                <a:gs pos="100000">
                  <a:srgbClr val="340980">
                    <a:alpha val="100000"/>
                  </a:srgbClr>
                </a:gs>
              </a:gsLst>
              <a:lin ang="0"/>
            </a:gradFill>
            <a:ln cap="rnd">
              <a:noFill/>
              <a:prstDash val="solid"/>
              <a:round/>
            </a:ln>
          </p:spPr>
        </p:sp>
        <p:sp>
          <p:nvSpPr>
            <p:cNvPr name="TextBox 7" id="7"/>
            <p:cNvSpPr txBox="true"/>
            <p:nvPr/>
          </p:nvSpPr>
          <p:spPr>
            <a:xfrm>
              <a:off x="0" y="-38100"/>
              <a:ext cx="1275286" cy="575868"/>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8" id="8"/>
          <p:cNvGrpSpPr/>
          <p:nvPr/>
        </p:nvGrpSpPr>
        <p:grpSpPr>
          <a:xfrm rot="0">
            <a:off x="1426822" y="3666810"/>
            <a:ext cx="4842100" cy="2041838"/>
            <a:chOff x="0" y="0"/>
            <a:chExt cx="1275286" cy="537768"/>
          </a:xfrm>
        </p:grpSpPr>
        <p:sp>
          <p:nvSpPr>
            <p:cNvPr name="Freeform 9" id="9"/>
            <p:cNvSpPr/>
            <p:nvPr/>
          </p:nvSpPr>
          <p:spPr>
            <a:xfrm flipH="false" flipV="false" rot="0">
              <a:off x="0" y="0"/>
              <a:ext cx="1275286" cy="537768"/>
            </a:xfrm>
            <a:custGeom>
              <a:avLst/>
              <a:gdLst/>
              <a:ahLst/>
              <a:cxnLst/>
              <a:rect r="r" b="b" t="t" l="l"/>
              <a:pathLst>
                <a:path h="537768" w="1275286">
                  <a:moveTo>
                    <a:pt x="81543" y="0"/>
                  </a:moveTo>
                  <a:lnTo>
                    <a:pt x="1193743" y="0"/>
                  </a:lnTo>
                  <a:cubicBezTo>
                    <a:pt x="1238778" y="0"/>
                    <a:pt x="1275286" y="36508"/>
                    <a:pt x="1275286" y="81543"/>
                  </a:cubicBezTo>
                  <a:lnTo>
                    <a:pt x="1275286" y="456225"/>
                  </a:lnTo>
                  <a:cubicBezTo>
                    <a:pt x="1275286" y="477852"/>
                    <a:pt x="1266695" y="498592"/>
                    <a:pt x="1251402" y="513885"/>
                  </a:cubicBezTo>
                  <a:cubicBezTo>
                    <a:pt x="1236110" y="529177"/>
                    <a:pt x="1215370" y="537768"/>
                    <a:pt x="1193743" y="537768"/>
                  </a:cubicBezTo>
                  <a:lnTo>
                    <a:pt x="81543" y="537768"/>
                  </a:lnTo>
                  <a:cubicBezTo>
                    <a:pt x="36508" y="537768"/>
                    <a:pt x="0" y="501260"/>
                    <a:pt x="0" y="456225"/>
                  </a:cubicBezTo>
                  <a:lnTo>
                    <a:pt x="0" y="81543"/>
                  </a:lnTo>
                  <a:cubicBezTo>
                    <a:pt x="0" y="36508"/>
                    <a:pt x="36508" y="0"/>
                    <a:pt x="81543" y="0"/>
                  </a:cubicBezTo>
                  <a:close/>
                </a:path>
              </a:pathLst>
            </a:custGeom>
            <a:gradFill rotWithShape="true">
              <a:gsLst>
                <a:gs pos="0">
                  <a:srgbClr val="391F53">
                    <a:alpha val="100000"/>
                  </a:srgbClr>
                </a:gs>
                <a:gs pos="100000">
                  <a:srgbClr val="340980">
                    <a:alpha val="100000"/>
                  </a:srgbClr>
                </a:gs>
              </a:gsLst>
              <a:lin ang="0"/>
            </a:gradFill>
            <a:ln cap="rnd">
              <a:noFill/>
              <a:prstDash val="solid"/>
              <a:round/>
            </a:ln>
          </p:spPr>
        </p:sp>
        <p:sp>
          <p:nvSpPr>
            <p:cNvPr name="TextBox 10" id="10"/>
            <p:cNvSpPr txBox="true"/>
            <p:nvPr/>
          </p:nvSpPr>
          <p:spPr>
            <a:xfrm>
              <a:off x="0" y="-38100"/>
              <a:ext cx="1275286" cy="575868"/>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1" id="11"/>
          <p:cNvGrpSpPr/>
          <p:nvPr/>
        </p:nvGrpSpPr>
        <p:grpSpPr>
          <a:xfrm rot="0">
            <a:off x="577381" y="3885326"/>
            <a:ext cx="1367819" cy="1367819"/>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1F53">
                    <a:alpha val="100000"/>
                  </a:srgbClr>
                </a:gs>
                <a:gs pos="100000">
                  <a:srgbClr val="340980">
                    <a:alpha val="100000"/>
                  </a:srgbClr>
                </a:gs>
              </a:gsLst>
              <a:lin ang="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660147" y="6215169"/>
            <a:ext cx="1367819" cy="136781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426822" y="7959822"/>
            <a:ext cx="4842100" cy="2041838"/>
            <a:chOff x="0" y="0"/>
            <a:chExt cx="1275286" cy="537768"/>
          </a:xfrm>
        </p:grpSpPr>
        <p:sp>
          <p:nvSpPr>
            <p:cNvPr name="Freeform 18" id="18"/>
            <p:cNvSpPr/>
            <p:nvPr/>
          </p:nvSpPr>
          <p:spPr>
            <a:xfrm flipH="false" flipV="false" rot="0">
              <a:off x="0" y="0"/>
              <a:ext cx="1275286" cy="537768"/>
            </a:xfrm>
            <a:custGeom>
              <a:avLst/>
              <a:gdLst/>
              <a:ahLst/>
              <a:cxnLst/>
              <a:rect r="r" b="b" t="t" l="l"/>
              <a:pathLst>
                <a:path h="537768" w="1275286">
                  <a:moveTo>
                    <a:pt x="81543" y="0"/>
                  </a:moveTo>
                  <a:lnTo>
                    <a:pt x="1193743" y="0"/>
                  </a:lnTo>
                  <a:cubicBezTo>
                    <a:pt x="1238778" y="0"/>
                    <a:pt x="1275286" y="36508"/>
                    <a:pt x="1275286" y="81543"/>
                  </a:cubicBezTo>
                  <a:lnTo>
                    <a:pt x="1275286" y="456225"/>
                  </a:lnTo>
                  <a:cubicBezTo>
                    <a:pt x="1275286" y="477852"/>
                    <a:pt x="1266695" y="498592"/>
                    <a:pt x="1251402" y="513885"/>
                  </a:cubicBezTo>
                  <a:cubicBezTo>
                    <a:pt x="1236110" y="529177"/>
                    <a:pt x="1215370" y="537768"/>
                    <a:pt x="1193743" y="537768"/>
                  </a:cubicBezTo>
                  <a:lnTo>
                    <a:pt x="81543" y="537768"/>
                  </a:lnTo>
                  <a:cubicBezTo>
                    <a:pt x="36508" y="537768"/>
                    <a:pt x="0" y="501260"/>
                    <a:pt x="0" y="456225"/>
                  </a:cubicBezTo>
                  <a:lnTo>
                    <a:pt x="0" y="81543"/>
                  </a:lnTo>
                  <a:cubicBezTo>
                    <a:pt x="0" y="36508"/>
                    <a:pt x="36508" y="0"/>
                    <a:pt x="81543" y="0"/>
                  </a:cubicBezTo>
                  <a:close/>
                </a:path>
              </a:pathLst>
            </a:custGeom>
            <a:gradFill rotWithShape="true">
              <a:gsLst>
                <a:gs pos="0">
                  <a:srgbClr val="391F53">
                    <a:alpha val="100000"/>
                  </a:srgbClr>
                </a:gs>
                <a:gs pos="100000">
                  <a:srgbClr val="340980">
                    <a:alpha val="100000"/>
                  </a:srgbClr>
                </a:gs>
              </a:gsLst>
              <a:lin ang="0"/>
            </a:gradFill>
            <a:ln cap="rnd">
              <a:noFill/>
              <a:prstDash val="solid"/>
              <a:round/>
            </a:ln>
          </p:spPr>
        </p:sp>
        <p:sp>
          <p:nvSpPr>
            <p:cNvPr name="TextBox 19" id="19"/>
            <p:cNvSpPr txBox="true"/>
            <p:nvPr/>
          </p:nvSpPr>
          <p:spPr>
            <a:xfrm>
              <a:off x="0" y="-38100"/>
              <a:ext cx="1275286" cy="575868"/>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660147" y="8185280"/>
            <a:ext cx="1367819" cy="1367819"/>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91F53">
                    <a:alpha val="100000"/>
                  </a:srgbClr>
                </a:gs>
                <a:gs pos="100000">
                  <a:srgbClr val="340980">
                    <a:alpha val="100000"/>
                  </a:srgbClr>
                </a:gs>
              </a:gsLst>
              <a:lin ang="0"/>
            </a:gra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825678" y="862722"/>
            <a:ext cx="6530487" cy="2124075"/>
          </a:xfrm>
          <a:prstGeom prst="rect">
            <a:avLst/>
          </a:prstGeom>
        </p:spPr>
        <p:txBody>
          <a:bodyPr anchor="t" rtlCol="false" tIns="0" lIns="0" bIns="0" rIns="0">
            <a:spAutoFit/>
          </a:bodyPr>
          <a:lstStyle/>
          <a:p>
            <a:pPr algn="l">
              <a:lnSpc>
                <a:spcPts val="7950"/>
              </a:lnSpc>
            </a:pPr>
            <a:r>
              <a:rPr lang="en-US" sz="7500" b="true">
                <a:solidFill>
                  <a:srgbClr val="FFFFFF"/>
                </a:solidFill>
                <a:latin typeface="Poppins Bold"/>
                <a:ea typeface="Poppins Bold"/>
                <a:cs typeface="Poppins Bold"/>
                <a:sym typeface="Poppins Bold"/>
              </a:rPr>
              <a:t>Karakteristik</a:t>
            </a:r>
          </a:p>
          <a:p>
            <a:pPr algn="l">
              <a:lnSpc>
                <a:spcPts val="7950"/>
              </a:lnSpc>
            </a:pPr>
            <a:r>
              <a:rPr lang="en-US" sz="7500" b="true">
                <a:solidFill>
                  <a:srgbClr val="FFFFFF"/>
                </a:solidFill>
                <a:latin typeface="Poppins Bold"/>
                <a:ea typeface="Poppins Bold"/>
                <a:cs typeface="Poppins Bold"/>
                <a:sym typeface="Poppins Bold"/>
              </a:rPr>
              <a:t>Model</a:t>
            </a:r>
          </a:p>
        </p:txBody>
      </p:sp>
      <p:sp>
        <p:nvSpPr>
          <p:cNvPr name="TextBox 24" id="24"/>
          <p:cNvSpPr txBox="true"/>
          <p:nvPr/>
        </p:nvSpPr>
        <p:spPr>
          <a:xfrm rot="0">
            <a:off x="2027965" y="8163496"/>
            <a:ext cx="4392870" cy="817245"/>
          </a:xfrm>
          <a:prstGeom prst="rect">
            <a:avLst/>
          </a:prstGeom>
        </p:spPr>
        <p:txBody>
          <a:bodyPr anchor="t" rtlCol="false" tIns="0" lIns="0" bIns="0" rIns="0">
            <a:spAutoFit/>
          </a:bodyPr>
          <a:lstStyle/>
          <a:p>
            <a:pPr algn="l">
              <a:lnSpc>
                <a:spcPts val="3360"/>
              </a:lnSpc>
            </a:pPr>
            <a:r>
              <a:rPr lang="en-US" sz="2100" b="true">
                <a:solidFill>
                  <a:srgbClr val="FFFFFF"/>
                </a:solidFill>
                <a:latin typeface="Open Sauce Bold"/>
                <a:ea typeface="Open Sauce Bold"/>
                <a:cs typeface="Open Sauce Bold"/>
                <a:sym typeface="Open Sauce Bold"/>
              </a:rPr>
              <a:t>Skala Sistem yang Diterapkan</a:t>
            </a:r>
          </a:p>
          <a:p>
            <a:pPr algn="l">
              <a:lnSpc>
                <a:spcPts val="3360"/>
              </a:lnSpc>
            </a:pPr>
          </a:p>
        </p:txBody>
      </p:sp>
      <p:sp>
        <p:nvSpPr>
          <p:cNvPr name="TextBox 25" id="25"/>
          <p:cNvSpPr txBox="true"/>
          <p:nvPr/>
        </p:nvSpPr>
        <p:spPr>
          <a:xfrm rot="0">
            <a:off x="1912251" y="5991290"/>
            <a:ext cx="4191140" cy="817245"/>
          </a:xfrm>
          <a:prstGeom prst="rect">
            <a:avLst/>
          </a:prstGeom>
        </p:spPr>
        <p:txBody>
          <a:bodyPr anchor="t" rtlCol="false" tIns="0" lIns="0" bIns="0" rIns="0">
            <a:spAutoFit/>
          </a:bodyPr>
          <a:lstStyle/>
          <a:p>
            <a:pPr algn="l">
              <a:lnSpc>
                <a:spcPts val="3360"/>
              </a:lnSpc>
            </a:pPr>
            <a:r>
              <a:rPr lang="en-US" sz="2100" b="true">
                <a:solidFill>
                  <a:srgbClr val="FFFFFF"/>
                </a:solidFill>
                <a:latin typeface="Open Sauce Bold"/>
                <a:ea typeface="Open Sauce Bold"/>
                <a:cs typeface="Open Sauce Bold"/>
                <a:sym typeface="Open Sauce Bold"/>
              </a:rPr>
              <a:t>Penerapan Secara Inkremental</a:t>
            </a:r>
          </a:p>
          <a:p>
            <a:pPr algn="l">
              <a:lnSpc>
                <a:spcPts val="3360"/>
              </a:lnSpc>
            </a:pPr>
          </a:p>
        </p:txBody>
      </p:sp>
      <p:sp>
        <p:nvSpPr>
          <p:cNvPr name="TextBox 26" id="26"/>
          <p:cNvSpPr txBox="true"/>
          <p:nvPr/>
        </p:nvSpPr>
        <p:spPr>
          <a:xfrm rot="0">
            <a:off x="2097236" y="3908200"/>
            <a:ext cx="4404418" cy="1236345"/>
          </a:xfrm>
          <a:prstGeom prst="rect">
            <a:avLst/>
          </a:prstGeom>
        </p:spPr>
        <p:txBody>
          <a:bodyPr anchor="t" rtlCol="false" tIns="0" lIns="0" bIns="0" rIns="0">
            <a:spAutoFit/>
          </a:bodyPr>
          <a:lstStyle/>
          <a:p>
            <a:pPr algn="l">
              <a:lnSpc>
                <a:spcPts val="3360"/>
              </a:lnSpc>
            </a:pPr>
            <a:r>
              <a:rPr lang="en-US" sz="2100" b="true">
                <a:solidFill>
                  <a:srgbClr val="FFFFFF"/>
                </a:solidFill>
                <a:latin typeface="Open Sauce Bold"/>
                <a:ea typeface="Open Sauce Bold"/>
                <a:cs typeface="Open Sauce Bold"/>
                <a:sym typeface="Open Sauce Bold"/>
              </a:rPr>
              <a:t>Modularisasi Cross-cutting Concerns</a:t>
            </a:r>
          </a:p>
          <a:p>
            <a:pPr algn="l">
              <a:lnSpc>
                <a:spcPts val="3360"/>
              </a:lnSpc>
            </a:pPr>
          </a:p>
        </p:txBody>
      </p:sp>
      <p:sp>
        <p:nvSpPr>
          <p:cNvPr name="TextBox 27" id="27"/>
          <p:cNvSpPr txBox="true"/>
          <p:nvPr/>
        </p:nvSpPr>
        <p:spPr>
          <a:xfrm rot="0">
            <a:off x="2077064" y="8802514"/>
            <a:ext cx="4071886" cy="1061085"/>
          </a:xfrm>
          <a:prstGeom prst="rect">
            <a:avLst/>
          </a:prstGeom>
        </p:spPr>
        <p:txBody>
          <a:bodyPr anchor="t" rtlCol="false" tIns="0" lIns="0" bIns="0" rIns="0">
            <a:spAutoFit/>
          </a:bodyPr>
          <a:lstStyle/>
          <a:p>
            <a:pPr algn="l">
              <a:lnSpc>
                <a:spcPts val="2880"/>
              </a:lnSpc>
            </a:pPr>
            <a:r>
              <a:rPr lang="en-US" sz="1800">
                <a:solidFill>
                  <a:srgbClr val="FFFFFF"/>
                </a:solidFill>
                <a:latin typeface="Open Sauce"/>
                <a:ea typeface="Open Sauce"/>
                <a:cs typeface="Open Sauce"/>
                <a:sym typeface="Open Sauce"/>
              </a:rPr>
              <a:t>efektif untuk sistem skala menengah hingga besar (enterprise, e-health, telekomunikasi, multimedia).</a:t>
            </a:r>
          </a:p>
        </p:txBody>
      </p:sp>
      <p:sp>
        <p:nvSpPr>
          <p:cNvPr name="TextBox 28" id="28"/>
          <p:cNvSpPr txBox="true"/>
          <p:nvPr/>
        </p:nvSpPr>
        <p:spPr>
          <a:xfrm rot="0">
            <a:off x="2077064" y="6741860"/>
            <a:ext cx="3868080" cy="691697"/>
          </a:xfrm>
          <a:prstGeom prst="rect">
            <a:avLst/>
          </a:prstGeom>
        </p:spPr>
        <p:txBody>
          <a:bodyPr anchor="t" rtlCol="false" tIns="0" lIns="0" bIns="0" rIns="0">
            <a:spAutoFit/>
          </a:bodyPr>
          <a:lstStyle/>
          <a:p>
            <a:pPr algn="l">
              <a:lnSpc>
                <a:spcPts val="2870"/>
              </a:lnSpc>
            </a:pPr>
            <a:r>
              <a:rPr lang="en-US" sz="1794">
                <a:solidFill>
                  <a:srgbClr val="D9D9D9"/>
                </a:solidFill>
                <a:latin typeface="Open Sauce"/>
                <a:ea typeface="Open Sauce"/>
                <a:cs typeface="Open Sauce"/>
                <a:sym typeface="Open Sauce"/>
              </a:rPr>
              <a:t>biasanya dimulai dari fitur pendukung sebelum ke logika inti.</a:t>
            </a:r>
          </a:p>
        </p:txBody>
      </p:sp>
      <p:sp>
        <p:nvSpPr>
          <p:cNvPr name="TextBox 29" id="29"/>
          <p:cNvSpPr txBox="true"/>
          <p:nvPr/>
        </p:nvSpPr>
        <p:spPr>
          <a:xfrm rot="0">
            <a:off x="2077064" y="5067300"/>
            <a:ext cx="3868080" cy="383479"/>
          </a:xfrm>
          <a:prstGeom prst="rect">
            <a:avLst/>
          </a:prstGeom>
        </p:spPr>
        <p:txBody>
          <a:bodyPr anchor="t" rtlCol="false" tIns="0" lIns="0" bIns="0" rIns="0">
            <a:spAutoFit/>
          </a:bodyPr>
          <a:lstStyle/>
          <a:p>
            <a:pPr algn="l">
              <a:lnSpc>
                <a:spcPts val="3231"/>
              </a:lnSpc>
            </a:pPr>
            <a:r>
              <a:rPr lang="en-US" sz="2019">
                <a:solidFill>
                  <a:srgbClr val="FFFFFF"/>
                </a:solidFill>
                <a:latin typeface="Open Sauce"/>
                <a:ea typeface="Open Sauce"/>
                <a:cs typeface="Open Sauce"/>
                <a:sym typeface="Open Sauce"/>
              </a:rPr>
              <a:t>kode lebih bersih &amp; terstruktur.</a:t>
            </a:r>
          </a:p>
        </p:txBody>
      </p:sp>
      <p:sp>
        <p:nvSpPr>
          <p:cNvPr name="TextBox 30" id="30"/>
          <p:cNvSpPr txBox="true"/>
          <p:nvPr/>
        </p:nvSpPr>
        <p:spPr>
          <a:xfrm rot="0">
            <a:off x="660147" y="3989624"/>
            <a:ext cx="1202287" cy="968721"/>
          </a:xfrm>
          <a:prstGeom prst="rect">
            <a:avLst/>
          </a:prstGeom>
        </p:spPr>
        <p:txBody>
          <a:bodyPr anchor="t" rtlCol="false" tIns="0" lIns="0" bIns="0" rIns="0">
            <a:spAutoFit/>
          </a:bodyPr>
          <a:lstStyle/>
          <a:p>
            <a:pPr algn="ctr">
              <a:lnSpc>
                <a:spcPts val="8285"/>
              </a:lnSpc>
            </a:pPr>
            <a:r>
              <a:rPr lang="en-US" b="true" sz="5178">
                <a:solidFill>
                  <a:srgbClr val="FFFFFF"/>
                </a:solidFill>
                <a:latin typeface="Open Sauce Bold"/>
                <a:ea typeface="Open Sauce Bold"/>
                <a:cs typeface="Open Sauce Bold"/>
                <a:sym typeface="Open Sauce Bold"/>
              </a:rPr>
              <a:t>01</a:t>
            </a:r>
          </a:p>
        </p:txBody>
      </p:sp>
      <p:sp>
        <p:nvSpPr>
          <p:cNvPr name="TextBox 31" id="31"/>
          <p:cNvSpPr txBox="true"/>
          <p:nvPr/>
        </p:nvSpPr>
        <p:spPr>
          <a:xfrm rot="0">
            <a:off x="742912" y="6254731"/>
            <a:ext cx="1202287" cy="968722"/>
          </a:xfrm>
          <a:prstGeom prst="rect">
            <a:avLst/>
          </a:prstGeom>
        </p:spPr>
        <p:txBody>
          <a:bodyPr anchor="t" rtlCol="false" tIns="0" lIns="0" bIns="0" rIns="0">
            <a:spAutoFit/>
          </a:bodyPr>
          <a:lstStyle/>
          <a:p>
            <a:pPr algn="ctr">
              <a:lnSpc>
                <a:spcPts val="8285"/>
              </a:lnSpc>
            </a:pPr>
            <a:r>
              <a:rPr lang="en-US" b="true" sz="5178">
                <a:solidFill>
                  <a:srgbClr val="1E0559"/>
                </a:solidFill>
                <a:latin typeface="Open Sauce Bold"/>
                <a:ea typeface="Open Sauce Bold"/>
                <a:cs typeface="Open Sauce Bold"/>
                <a:sym typeface="Open Sauce Bold"/>
              </a:rPr>
              <a:t>02</a:t>
            </a:r>
          </a:p>
        </p:txBody>
      </p:sp>
      <p:sp>
        <p:nvSpPr>
          <p:cNvPr name="TextBox 32" id="32"/>
          <p:cNvSpPr txBox="true"/>
          <p:nvPr/>
        </p:nvSpPr>
        <p:spPr>
          <a:xfrm rot="0">
            <a:off x="825678" y="8289578"/>
            <a:ext cx="1202287" cy="968722"/>
          </a:xfrm>
          <a:prstGeom prst="rect">
            <a:avLst/>
          </a:prstGeom>
        </p:spPr>
        <p:txBody>
          <a:bodyPr anchor="t" rtlCol="false" tIns="0" lIns="0" bIns="0" rIns="0">
            <a:spAutoFit/>
          </a:bodyPr>
          <a:lstStyle/>
          <a:p>
            <a:pPr algn="ctr">
              <a:lnSpc>
                <a:spcPts val="8285"/>
              </a:lnSpc>
            </a:pPr>
            <a:r>
              <a:rPr lang="en-US" b="true" sz="5178">
                <a:solidFill>
                  <a:srgbClr val="FFFFFF"/>
                </a:solidFill>
                <a:latin typeface="Open Sauce Bold"/>
                <a:ea typeface="Open Sauce Bold"/>
                <a:cs typeface="Open Sauce Bold"/>
                <a:sym typeface="Open Sauce Bold"/>
              </a:rPr>
              <a:t>03</a:t>
            </a:r>
          </a:p>
        </p:txBody>
      </p:sp>
      <p:grpSp>
        <p:nvGrpSpPr>
          <p:cNvPr name="Group 33" id="33"/>
          <p:cNvGrpSpPr/>
          <p:nvPr/>
        </p:nvGrpSpPr>
        <p:grpSpPr>
          <a:xfrm rot="0">
            <a:off x="9872933" y="2655492"/>
            <a:ext cx="8041916" cy="2248502"/>
            <a:chOff x="0" y="0"/>
            <a:chExt cx="2118036" cy="592198"/>
          </a:xfrm>
        </p:grpSpPr>
        <p:sp>
          <p:nvSpPr>
            <p:cNvPr name="Freeform 34" id="34"/>
            <p:cNvSpPr/>
            <p:nvPr/>
          </p:nvSpPr>
          <p:spPr>
            <a:xfrm flipH="false" flipV="false" rot="0">
              <a:off x="0" y="0"/>
              <a:ext cx="2118035" cy="592198"/>
            </a:xfrm>
            <a:custGeom>
              <a:avLst/>
              <a:gdLst/>
              <a:ahLst/>
              <a:cxnLst/>
              <a:rect r="r" b="b" t="t" l="l"/>
              <a:pathLst>
                <a:path h="592198" w="2118035">
                  <a:moveTo>
                    <a:pt x="49097" y="0"/>
                  </a:moveTo>
                  <a:lnTo>
                    <a:pt x="2068938" y="0"/>
                  </a:lnTo>
                  <a:cubicBezTo>
                    <a:pt x="2096054" y="0"/>
                    <a:pt x="2118035" y="21982"/>
                    <a:pt x="2118035" y="49097"/>
                  </a:cubicBezTo>
                  <a:lnTo>
                    <a:pt x="2118035" y="543101"/>
                  </a:lnTo>
                  <a:cubicBezTo>
                    <a:pt x="2118035" y="556122"/>
                    <a:pt x="2112863" y="568610"/>
                    <a:pt x="2103655" y="577818"/>
                  </a:cubicBezTo>
                  <a:cubicBezTo>
                    <a:pt x="2094448" y="587025"/>
                    <a:pt x="2081959" y="592198"/>
                    <a:pt x="2068938" y="592198"/>
                  </a:cubicBezTo>
                  <a:lnTo>
                    <a:pt x="49097" y="592198"/>
                  </a:lnTo>
                  <a:cubicBezTo>
                    <a:pt x="21982" y="592198"/>
                    <a:pt x="0" y="570216"/>
                    <a:pt x="0" y="543101"/>
                  </a:cubicBezTo>
                  <a:lnTo>
                    <a:pt x="0" y="49097"/>
                  </a:lnTo>
                  <a:cubicBezTo>
                    <a:pt x="0" y="21982"/>
                    <a:pt x="21982" y="0"/>
                    <a:pt x="49097" y="0"/>
                  </a:cubicBezTo>
                  <a:close/>
                </a:path>
              </a:pathLst>
            </a:custGeom>
            <a:gradFill rotWithShape="true">
              <a:gsLst>
                <a:gs pos="0">
                  <a:srgbClr val="391F53">
                    <a:alpha val="100000"/>
                  </a:srgbClr>
                </a:gs>
                <a:gs pos="100000">
                  <a:srgbClr val="340980">
                    <a:alpha val="100000"/>
                  </a:srgbClr>
                </a:gs>
              </a:gsLst>
              <a:lin ang="0"/>
            </a:gradFill>
            <a:ln cap="rnd">
              <a:noFill/>
              <a:prstDash val="solid"/>
              <a:round/>
            </a:ln>
          </p:spPr>
        </p:sp>
        <p:sp>
          <p:nvSpPr>
            <p:cNvPr name="TextBox 35" id="35"/>
            <p:cNvSpPr txBox="true"/>
            <p:nvPr/>
          </p:nvSpPr>
          <p:spPr>
            <a:xfrm>
              <a:off x="0" y="-38100"/>
              <a:ext cx="2118036" cy="630298"/>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36" id="36"/>
          <p:cNvSpPr txBox="true"/>
          <p:nvPr/>
        </p:nvSpPr>
        <p:spPr>
          <a:xfrm rot="0">
            <a:off x="9872933" y="2691208"/>
            <a:ext cx="8041916" cy="2302510"/>
          </a:xfrm>
          <a:prstGeom prst="rect">
            <a:avLst/>
          </a:prstGeom>
        </p:spPr>
        <p:txBody>
          <a:bodyPr anchor="t" rtlCol="false" tIns="0" lIns="0" bIns="0" rIns="0">
            <a:spAutoFit/>
          </a:bodyPr>
          <a:lstStyle/>
          <a:p>
            <a:pPr algn="l" marL="496569" indent="-248284" lvl="1">
              <a:lnSpc>
                <a:spcPts val="3679"/>
              </a:lnSpc>
              <a:buFont typeface="Arial"/>
              <a:buChar char="•"/>
            </a:pPr>
            <a:r>
              <a:rPr lang="en-US" sz="2299">
                <a:solidFill>
                  <a:srgbClr val="D9D9D9"/>
                </a:solidFill>
                <a:latin typeface="Open Sauce"/>
                <a:ea typeface="Open Sauce"/>
                <a:cs typeface="Open Sauce"/>
                <a:sym typeface="Open Sauce"/>
              </a:rPr>
              <a:t>Pemisahan crosscutting concerns.</a:t>
            </a:r>
          </a:p>
          <a:p>
            <a:pPr algn="l" marL="496569" indent="-248284" lvl="1">
              <a:lnSpc>
                <a:spcPts val="3679"/>
              </a:lnSpc>
              <a:buFont typeface="Arial"/>
              <a:buChar char="•"/>
            </a:pPr>
            <a:r>
              <a:rPr lang="en-US" sz="2299">
                <a:solidFill>
                  <a:srgbClr val="D9D9D9"/>
                </a:solidFill>
                <a:latin typeface="Open Sauce"/>
                <a:ea typeface="Open Sauce"/>
                <a:cs typeface="Open Sauce"/>
                <a:sym typeface="Open Sauce"/>
              </a:rPr>
              <a:t>Maintainability &amp; reusability lebih tinggi.</a:t>
            </a:r>
          </a:p>
          <a:p>
            <a:pPr algn="l" marL="496569" indent="-248284" lvl="1">
              <a:lnSpc>
                <a:spcPts val="3679"/>
              </a:lnSpc>
              <a:buFont typeface="Arial"/>
              <a:buChar char="•"/>
            </a:pPr>
            <a:r>
              <a:rPr lang="en-US" sz="2299">
                <a:solidFill>
                  <a:srgbClr val="D9D9D9"/>
                </a:solidFill>
                <a:latin typeface="Open Sauce"/>
                <a:ea typeface="Open Sauce"/>
                <a:cs typeface="Open Sauce"/>
                <a:sym typeface="Open Sauce"/>
              </a:rPr>
              <a:t>Menjaga stabilitas desain saat sistem berkembang.</a:t>
            </a:r>
          </a:p>
          <a:p>
            <a:pPr algn="l" marL="496569" indent="-248284" lvl="1">
              <a:lnSpc>
                <a:spcPts val="3679"/>
              </a:lnSpc>
              <a:buFont typeface="Arial"/>
              <a:buChar char="•"/>
            </a:pPr>
            <a:r>
              <a:rPr lang="en-US" sz="2299">
                <a:solidFill>
                  <a:srgbClr val="D9D9D9"/>
                </a:solidFill>
                <a:latin typeface="Open Sauce"/>
                <a:ea typeface="Open Sauce"/>
                <a:cs typeface="Open Sauce"/>
                <a:sym typeface="Open Sauce"/>
              </a:rPr>
              <a:t>Teruji di industri skala besar.</a:t>
            </a:r>
          </a:p>
          <a:p>
            <a:pPr algn="l">
              <a:lnSpc>
                <a:spcPts val="3679"/>
              </a:lnSpc>
            </a:pPr>
          </a:p>
        </p:txBody>
      </p:sp>
      <p:grpSp>
        <p:nvGrpSpPr>
          <p:cNvPr name="Group 37" id="37"/>
          <p:cNvGrpSpPr/>
          <p:nvPr/>
        </p:nvGrpSpPr>
        <p:grpSpPr>
          <a:xfrm rot="0">
            <a:off x="8252708" y="1028700"/>
            <a:ext cx="4466014" cy="1407151"/>
            <a:chOff x="0" y="0"/>
            <a:chExt cx="1176234" cy="370608"/>
          </a:xfrm>
        </p:grpSpPr>
        <p:sp>
          <p:nvSpPr>
            <p:cNvPr name="Freeform 38" id="38"/>
            <p:cNvSpPr/>
            <p:nvPr/>
          </p:nvSpPr>
          <p:spPr>
            <a:xfrm flipH="false" flipV="false" rot="0">
              <a:off x="0" y="0"/>
              <a:ext cx="1176234" cy="370608"/>
            </a:xfrm>
            <a:custGeom>
              <a:avLst/>
              <a:gdLst/>
              <a:ahLst/>
              <a:cxnLst/>
              <a:rect r="r" b="b" t="t" l="l"/>
              <a:pathLst>
                <a:path h="370608" w="1176234">
                  <a:moveTo>
                    <a:pt x="88409" y="0"/>
                  </a:moveTo>
                  <a:lnTo>
                    <a:pt x="1087825" y="0"/>
                  </a:lnTo>
                  <a:cubicBezTo>
                    <a:pt x="1111272" y="0"/>
                    <a:pt x="1133760" y="9315"/>
                    <a:pt x="1150340" y="25895"/>
                  </a:cubicBezTo>
                  <a:cubicBezTo>
                    <a:pt x="1166920" y="42475"/>
                    <a:pt x="1176234" y="64962"/>
                    <a:pt x="1176234" y="88409"/>
                  </a:cubicBezTo>
                  <a:lnTo>
                    <a:pt x="1176234" y="282198"/>
                  </a:lnTo>
                  <a:cubicBezTo>
                    <a:pt x="1176234" y="331025"/>
                    <a:pt x="1136652" y="370608"/>
                    <a:pt x="1087825" y="370608"/>
                  </a:cubicBezTo>
                  <a:lnTo>
                    <a:pt x="88409" y="370608"/>
                  </a:lnTo>
                  <a:cubicBezTo>
                    <a:pt x="39582" y="370608"/>
                    <a:pt x="0" y="331025"/>
                    <a:pt x="0" y="282198"/>
                  </a:cubicBezTo>
                  <a:lnTo>
                    <a:pt x="0" y="88409"/>
                  </a:lnTo>
                  <a:cubicBezTo>
                    <a:pt x="0" y="39582"/>
                    <a:pt x="39582" y="0"/>
                    <a:pt x="88409" y="0"/>
                  </a:cubicBezTo>
                  <a:close/>
                </a:path>
              </a:pathLst>
            </a:custGeom>
            <a:solidFill>
              <a:srgbClr val="FFFFFF">
                <a:alpha val="9804"/>
              </a:srgbClr>
            </a:solidFill>
          </p:spPr>
        </p:sp>
        <p:sp>
          <p:nvSpPr>
            <p:cNvPr name="TextBox 39" id="39"/>
            <p:cNvSpPr txBox="true"/>
            <p:nvPr/>
          </p:nvSpPr>
          <p:spPr>
            <a:xfrm>
              <a:off x="0" y="-38100"/>
              <a:ext cx="1176234" cy="408708"/>
            </a:xfrm>
            <a:prstGeom prst="rect">
              <a:avLst/>
            </a:prstGeom>
          </p:spPr>
          <p:txBody>
            <a:bodyPr anchor="ctr" rtlCol="false" tIns="50800" lIns="50800" bIns="50800" rIns="50800"/>
            <a:lstStyle/>
            <a:p>
              <a:pPr algn="ctr">
                <a:lnSpc>
                  <a:spcPts val="2659"/>
                </a:lnSpc>
                <a:spcBef>
                  <a:spcPct val="0"/>
                </a:spcBef>
              </a:pPr>
            </a:p>
          </p:txBody>
        </p:sp>
      </p:grpSp>
      <p:sp>
        <p:nvSpPr>
          <p:cNvPr name="TextBox 40" id="40"/>
          <p:cNvSpPr txBox="true"/>
          <p:nvPr/>
        </p:nvSpPr>
        <p:spPr>
          <a:xfrm rot="0">
            <a:off x="8595541" y="1377829"/>
            <a:ext cx="10237387" cy="815351"/>
          </a:xfrm>
          <a:prstGeom prst="rect">
            <a:avLst/>
          </a:prstGeom>
        </p:spPr>
        <p:txBody>
          <a:bodyPr anchor="t" rtlCol="false" tIns="0" lIns="0" bIns="0" rIns="0">
            <a:spAutoFit/>
          </a:bodyPr>
          <a:lstStyle/>
          <a:p>
            <a:pPr algn="l">
              <a:lnSpc>
                <a:spcPts val="5737"/>
              </a:lnSpc>
            </a:pPr>
            <a:r>
              <a:rPr lang="en-US" sz="5412" b="true">
                <a:solidFill>
                  <a:srgbClr val="FFFFFF"/>
                </a:solidFill>
                <a:latin typeface="Poppins Bold"/>
                <a:ea typeface="Poppins Bold"/>
                <a:cs typeface="Poppins Bold"/>
                <a:sym typeface="Poppins Bold"/>
              </a:rPr>
              <a:t>Kelebihan  </a:t>
            </a:r>
          </a:p>
        </p:txBody>
      </p:sp>
      <p:grpSp>
        <p:nvGrpSpPr>
          <p:cNvPr name="Group 41" id="41"/>
          <p:cNvGrpSpPr/>
          <p:nvPr/>
        </p:nvGrpSpPr>
        <p:grpSpPr>
          <a:xfrm rot="0">
            <a:off x="7730226" y="6893270"/>
            <a:ext cx="8363619" cy="2306766"/>
            <a:chOff x="0" y="0"/>
            <a:chExt cx="2202764" cy="607543"/>
          </a:xfrm>
        </p:grpSpPr>
        <p:sp>
          <p:nvSpPr>
            <p:cNvPr name="Freeform 42" id="42"/>
            <p:cNvSpPr/>
            <p:nvPr/>
          </p:nvSpPr>
          <p:spPr>
            <a:xfrm flipH="false" flipV="false" rot="0">
              <a:off x="0" y="0"/>
              <a:ext cx="2202764" cy="607543"/>
            </a:xfrm>
            <a:custGeom>
              <a:avLst/>
              <a:gdLst/>
              <a:ahLst/>
              <a:cxnLst/>
              <a:rect r="r" b="b" t="t" l="l"/>
              <a:pathLst>
                <a:path h="607543" w="2202764">
                  <a:moveTo>
                    <a:pt x="47209" y="0"/>
                  </a:moveTo>
                  <a:lnTo>
                    <a:pt x="2155555" y="0"/>
                  </a:lnTo>
                  <a:cubicBezTo>
                    <a:pt x="2168075" y="0"/>
                    <a:pt x="2180083" y="4974"/>
                    <a:pt x="2188937" y="13827"/>
                  </a:cubicBezTo>
                  <a:cubicBezTo>
                    <a:pt x="2197790" y="22681"/>
                    <a:pt x="2202764" y="34688"/>
                    <a:pt x="2202764" y="47209"/>
                  </a:cubicBezTo>
                  <a:lnTo>
                    <a:pt x="2202764" y="560334"/>
                  </a:lnTo>
                  <a:cubicBezTo>
                    <a:pt x="2202764" y="572855"/>
                    <a:pt x="2197790" y="584863"/>
                    <a:pt x="2188937" y="593716"/>
                  </a:cubicBezTo>
                  <a:cubicBezTo>
                    <a:pt x="2180083" y="602570"/>
                    <a:pt x="2168075" y="607543"/>
                    <a:pt x="2155555" y="607543"/>
                  </a:cubicBezTo>
                  <a:lnTo>
                    <a:pt x="47209" y="607543"/>
                  </a:lnTo>
                  <a:cubicBezTo>
                    <a:pt x="21136" y="607543"/>
                    <a:pt x="0" y="586407"/>
                    <a:pt x="0" y="560334"/>
                  </a:cubicBezTo>
                  <a:lnTo>
                    <a:pt x="0" y="47209"/>
                  </a:lnTo>
                  <a:cubicBezTo>
                    <a:pt x="0" y="21136"/>
                    <a:pt x="21136" y="0"/>
                    <a:pt x="47209" y="0"/>
                  </a:cubicBezTo>
                  <a:close/>
                </a:path>
              </a:pathLst>
            </a:custGeom>
            <a:gradFill rotWithShape="true">
              <a:gsLst>
                <a:gs pos="0">
                  <a:srgbClr val="391F53">
                    <a:alpha val="100000"/>
                  </a:srgbClr>
                </a:gs>
                <a:gs pos="100000">
                  <a:srgbClr val="340980">
                    <a:alpha val="100000"/>
                  </a:srgbClr>
                </a:gs>
              </a:gsLst>
              <a:lin ang="0"/>
            </a:gradFill>
            <a:ln cap="rnd">
              <a:noFill/>
              <a:prstDash val="solid"/>
              <a:round/>
            </a:ln>
          </p:spPr>
        </p:sp>
        <p:sp>
          <p:nvSpPr>
            <p:cNvPr name="TextBox 43" id="43"/>
            <p:cNvSpPr txBox="true"/>
            <p:nvPr/>
          </p:nvSpPr>
          <p:spPr>
            <a:xfrm>
              <a:off x="0" y="-38100"/>
              <a:ext cx="2202764" cy="6456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44" id="44"/>
          <p:cNvSpPr txBox="true"/>
          <p:nvPr/>
        </p:nvSpPr>
        <p:spPr>
          <a:xfrm rot="0">
            <a:off x="7730226" y="7035321"/>
            <a:ext cx="8115300" cy="2164715"/>
          </a:xfrm>
          <a:prstGeom prst="rect">
            <a:avLst/>
          </a:prstGeom>
        </p:spPr>
        <p:txBody>
          <a:bodyPr anchor="t" rtlCol="false" tIns="0" lIns="0" bIns="0" rIns="0">
            <a:spAutoFit/>
          </a:bodyPr>
          <a:lstStyle/>
          <a:p>
            <a:pPr algn="l" marL="474979" indent="-237490" lvl="1">
              <a:lnSpc>
                <a:spcPts val="3519"/>
              </a:lnSpc>
              <a:buFont typeface="Arial"/>
              <a:buChar char="•"/>
            </a:pPr>
            <a:r>
              <a:rPr lang="en-US" sz="2199">
                <a:solidFill>
                  <a:srgbClr val="D9D9D9"/>
                </a:solidFill>
                <a:latin typeface="Open Sauce"/>
                <a:ea typeface="Open Sauce"/>
                <a:cs typeface="Open Sauce"/>
                <a:sym typeface="Open Sauce"/>
              </a:rPr>
              <a:t>Pointcut fragility (mudah rusak saat ada perubahan kode inti).</a:t>
            </a:r>
          </a:p>
          <a:p>
            <a:pPr algn="l" marL="474979" indent="-237490" lvl="1">
              <a:lnSpc>
                <a:spcPts val="3519"/>
              </a:lnSpc>
              <a:buFont typeface="Arial"/>
              <a:buChar char="•"/>
            </a:pPr>
            <a:r>
              <a:rPr lang="en-US" sz="2199">
                <a:solidFill>
                  <a:srgbClr val="D9D9D9"/>
                </a:solidFill>
                <a:latin typeface="Open Sauce"/>
                <a:ea typeface="Open Sauce"/>
                <a:cs typeface="Open Sauce"/>
                <a:sym typeface="Open Sauce"/>
              </a:rPr>
              <a:t>Debugging lebih sulit.</a:t>
            </a:r>
          </a:p>
          <a:p>
            <a:pPr algn="l" marL="474979" indent="-237490" lvl="1">
              <a:lnSpc>
                <a:spcPts val="3519"/>
              </a:lnSpc>
              <a:buFont typeface="Arial"/>
              <a:buChar char="•"/>
            </a:pPr>
            <a:r>
              <a:rPr lang="en-US" sz="2199">
                <a:solidFill>
                  <a:srgbClr val="D9D9D9"/>
                </a:solidFill>
                <a:latin typeface="Open Sauce"/>
                <a:ea typeface="Open Sauce"/>
                <a:cs typeface="Open Sauce"/>
                <a:sym typeface="Open Sauce"/>
              </a:rPr>
              <a:t>Interaksi antar-aspek bisa menimbulkan efek samping.</a:t>
            </a:r>
          </a:p>
          <a:p>
            <a:pPr algn="l">
              <a:lnSpc>
                <a:spcPts val="3519"/>
              </a:lnSpc>
            </a:pPr>
          </a:p>
        </p:txBody>
      </p:sp>
      <p:grpSp>
        <p:nvGrpSpPr>
          <p:cNvPr name="Group 45" id="45"/>
          <p:cNvGrpSpPr/>
          <p:nvPr/>
        </p:nvGrpSpPr>
        <p:grpSpPr>
          <a:xfrm rot="0">
            <a:off x="12947646" y="5159641"/>
            <a:ext cx="4466014" cy="1407151"/>
            <a:chOff x="0" y="0"/>
            <a:chExt cx="1176234" cy="370608"/>
          </a:xfrm>
        </p:grpSpPr>
        <p:sp>
          <p:nvSpPr>
            <p:cNvPr name="Freeform 46" id="46"/>
            <p:cNvSpPr/>
            <p:nvPr/>
          </p:nvSpPr>
          <p:spPr>
            <a:xfrm flipH="false" flipV="false" rot="0">
              <a:off x="0" y="0"/>
              <a:ext cx="1176234" cy="370608"/>
            </a:xfrm>
            <a:custGeom>
              <a:avLst/>
              <a:gdLst/>
              <a:ahLst/>
              <a:cxnLst/>
              <a:rect r="r" b="b" t="t" l="l"/>
              <a:pathLst>
                <a:path h="370608" w="1176234">
                  <a:moveTo>
                    <a:pt x="88409" y="0"/>
                  </a:moveTo>
                  <a:lnTo>
                    <a:pt x="1087825" y="0"/>
                  </a:lnTo>
                  <a:cubicBezTo>
                    <a:pt x="1111272" y="0"/>
                    <a:pt x="1133760" y="9315"/>
                    <a:pt x="1150340" y="25895"/>
                  </a:cubicBezTo>
                  <a:cubicBezTo>
                    <a:pt x="1166920" y="42475"/>
                    <a:pt x="1176234" y="64962"/>
                    <a:pt x="1176234" y="88409"/>
                  </a:cubicBezTo>
                  <a:lnTo>
                    <a:pt x="1176234" y="282198"/>
                  </a:lnTo>
                  <a:cubicBezTo>
                    <a:pt x="1176234" y="331025"/>
                    <a:pt x="1136652" y="370608"/>
                    <a:pt x="1087825" y="370608"/>
                  </a:cubicBezTo>
                  <a:lnTo>
                    <a:pt x="88409" y="370608"/>
                  </a:lnTo>
                  <a:cubicBezTo>
                    <a:pt x="39582" y="370608"/>
                    <a:pt x="0" y="331025"/>
                    <a:pt x="0" y="282198"/>
                  </a:cubicBezTo>
                  <a:lnTo>
                    <a:pt x="0" y="88409"/>
                  </a:lnTo>
                  <a:cubicBezTo>
                    <a:pt x="0" y="39582"/>
                    <a:pt x="39582" y="0"/>
                    <a:pt x="88409" y="0"/>
                  </a:cubicBezTo>
                  <a:close/>
                </a:path>
              </a:pathLst>
            </a:custGeom>
            <a:solidFill>
              <a:srgbClr val="FFFFFF">
                <a:alpha val="9804"/>
              </a:srgbClr>
            </a:solidFill>
          </p:spPr>
        </p:sp>
        <p:sp>
          <p:nvSpPr>
            <p:cNvPr name="TextBox 47" id="47"/>
            <p:cNvSpPr txBox="true"/>
            <p:nvPr/>
          </p:nvSpPr>
          <p:spPr>
            <a:xfrm>
              <a:off x="0" y="-38100"/>
              <a:ext cx="1176234" cy="408708"/>
            </a:xfrm>
            <a:prstGeom prst="rect">
              <a:avLst/>
            </a:prstGeom>
          </p:spPr>
          <p:txBody>
            <a:bodyPr anchor="ctr" rtlCol="false" tIns="50800" lIns="50800" bIns="50800" rIns="50800"/>
            <a:lstStyle/>
            <a:p>
              <a:pPr algn="ctr">
                <a:lnSpc>
                  <a:spcPts val="2659"/>
                </a:lnSpc>
                <a:spcBef>
                  <a:spcPct val="0"/>
                </a:spcBef>
              </a:pPr>
              <a:r>
                <a:rPr lang="en-US" b="true" sz="1899">
                  <a:solidFill>
                    <a:srgbClr val="FFFFFF">
                      <a:alpha val="9804"/>
                    </a:srgbClr>
                  </a:solidFill>
                  <a:latin typeface="Canva Sans Bold"/>
                  <a:ea typeface="Canva Sans Bold"/>
                  <a:cs typeface="Canva Sans Bold"/>
                  <a:sym typeface="Canva Sans Bold"/>
                </a:rPr>
                <a:t>Kelemahan</a:t>
              </a:r>
            </a:p>
          </p:txBody>
        </p:sp>
      </p:grpSp>
      <p:sp>
        <p:nvSpPr>
          <p:cNvPr name="TextBox 48" id="48"/>
          <p:cNvSpPr txBox="true"/>
          <p:nvPr/>
        </p:nvSpPr>
        <p:spPr>
          <a:xfrm rot="0">
            <a:off x="13169306" y="5460304"/>
            <a:ext cx="10237387" cy="815351"/>
          </a:xfrm>
          <a:prstGeom prst="rect">
            <a:avLst/>
          </a:prstGeom>
        </p:spPr>
        <p:txBody>
          <a:bodyPr anchor="t" rtlCol="false" tIns="0" lIns="0" bIns="0" rIns="0">
            <a:spAutoFit/>
          </a:bodyPr>
          <a:lstStyle/>
          <a:p>
            <a:pPr algn="l">
              <a:lnSpc>
                <a:spcPts val="5737"/>
              </a:lnSpc>
            </a:pPr>
            <a:r>
              <a:rPr lang="en-US" sz="5412" b="true">
                <a:solidFill>
                  <a:srgbClr val="FFFFFF"/>
                </a:solidFill>
                <a:latin typeface="Poppins Bold"/>
                <a:ea typeface="Poppins Bold"/>
                <a:cs typeface="Poppins Bold"/>
                <a:sym typeface="Poppins Bold"/>
              </a:rPr>
              <a:t>Kelemahan</a:t>
            </a:r>
          </a:p>
        </p:txBody>
      </p:sp>
    </p:spTree>
  </p:cSld>
  <p:clrMapOvr>
    <a:masterClrMapping/>
  </p:clrMapOvr>
</p:sld>
</file>

<file path=ppt/slides/slide4.xml><?xml version="1.0" encoding="utf-8"?>
<p:sld xmlns:p="http://schemas.openxmlformats.org/presentationml/2006/main" xmlns:a="http://schemas.openxmlformats.org/drawingml/2006/main">
  <p:cSld>
    <p:bg>
      <p:bgPr>
        <a:gradFill rotWithShape="true">
          <a:gsLst>
            <a:gs pos="0">
              <a:srgbClr val="1E0559">
                <a:alpha val="100000"/>
              </a:srgbClr>
            </a:gs>
            <a:gs pos="100000">
              <a:srgbClr val="000000">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11670857" y="4199955"/>
            <a:ext cx="5772755" cy="1540884"/>
            <a:chOff x="0" y="0"/>
            <a:chExt cx="1520396" cy="405830"/>
          </a:xfrm>
        </p:grpSpPr>
        <p:sp>
          <p:nvSpPr>
            <p:cNvPr name="Freeform 3" id="3"/>
            <p:cNvSpPr/>
            <p:nvPr/>
          </p:nvSpPr>
          <p:spPr>
            <a:xfrm flipH="false" flipV="false" rot="0">
              <a:off x="0" y="0"/>
              <a:ext cx="1520396" cy="405830"/>
            </a:xfrm>
            <a:custGeom>
              <a:avLst/>
              <a:gdLst/>
              <a:ahLst/>
              <a:cxnLst/>
              <a:rect r="r" b="b" t="t" l="l"/>
              <a:pathLst>
                <a:path h="405830" w="1520396">
                  <a:moveTo>
                    <a:pt x="68397" y="0"/>
                  </a:moveTo>
                  <a:lnTo>
                    <a:pt x="1452000" y="0"/>
                  </a:lnTo>
                  <a:cubicBezTo>
                    <a:pt x="1470140" y="0"/>
                    <a:pt x="1487537" y="7206"/>
                    <a:pt x="1500363" y="20033"/>
                  </a:cubicBezTo>
                  <a:cubicBezTo>
                    <a:pt x="1513190" y="32860"/>
                    <a:pt x="1520396" y="50257"/>
                    <a:pt x="1520396" y="68397"/>
                  </a:cubicBezTo>
                  <a:lnTo>
                    <a:pt x="1520396" y="337433"/>
                  </a:lnTo>
                  <a:cubicBezTo>
                    <a:pt x="1520396" y="355573"/>
                    <a:pt x="1513190" y="372970"/>
                    <a:pt x="1500363" y="385797"/>
                  </a:cubicBezTo>
                  <a:cubicBezTo>
                    <a:pt x="1487537" y="398623"/>
                    <a:pt x="1470140" y="405830"/>
                    <a:pt x="1452000" y="405830"/>
                  </a:cubicBezTo>
                  <a:lnTo>
                    <a:pt x="68397" y="405830"/>
                  </a:lnTo>
                  <a:cubicBezTo>
                    <a:pt x="30622" y="405830"/>
                    <a:pt x="0" y="375207"/>
                    <a:pt x="0" y="337433"/>
                  </a:cubicBezTo>
                  <a:lnTo>
                    <a:pt x="0" y="68397"/>
                  </a:lnTo>
                  <a:cubicBezTo>
                    <a:pt x="0" y="30622"/>
                    <a:pt x="30622" y="0"/>
                    <a:pt x="68397" y="0"/>
                  </a:cubicBezTo>
                  <a:close/>
                </a:path>
              </a:pathLst>
            </a:custGeom>
            <a:gradFill rotWithShape="true">
              <a:gsLst>
                <a:gs pos="0">
                  <a:srgbClr val="391F53">
                    <a:alpha val="100000"/>
                  </a:srgbClr>
                </a:gs>
                <a:gs pos="100000">
                  <a:srgbClr val="340980">
                    <a:alpha val="100000"/>
                  </a:srgbClr>
                </a:gs>
              </a:gsLst>
              <a:lin ang="0"/>
            </a:gradFill>
            <a:ln cap="rnd">
              <a:noFill/>
              <a:prstDash val="solid"/>
              <a:round/>
            </a:ln>
          </p:spPr>
        </p:sp>
        <p:sp>
          <p:nvSpPr>
            <p:cNvPr name="TextBox 4" id="4"/>
            <p:cNvSpPr txBox="true"/>
            <p:nvPr/>
          </p:nvSpPr>
          <p:spPr>
            <a:xfrm>
              <a:off x="0" y="-38100"/>
              <a:ext cx="1520396" cy="443930"/>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5" id="5"/>
          <p:cNvGrpSpPr/>
          <p:nvPr/>
        </p:nvGrpSpPr>
        <p:grpSpPr>
          <a:xfrm rot="0">
            <a:off x="868764" y="2066427"/>
            <a:ext cx="9722137" cy="2914282"/>
            <a:chOff x="0" y="0"/>
            <a:chExt cx="2560563" cy="767548"/>
          </a:xfrm>
        </p:grpSpPr>
        <p:sp>
          <p:nvSpPr>
            <p:cNvPr name="Freeform 6" id="6"/>
            <p:cNvSpPr/>
            <p:nvPr/>
          </p:nvSpPr>
          <p:spPr>
            <a:xfrm flipH="false" flipV="false" rot="0">
              <a:off x="0" y="0"/>
              <a:ext cx="2560563" cy="767548"/>
            </a:xfrm>
            <a:custGeom>
              <a:avLst/>
              <a:gdLst/>
              <a:ahLst/>
              <a:cxnLst/>
              <a:rect r="r" b="b" t="t" l="l"/>
              <a:pathLst>
                <a:path h="767548" w="2560563">
                  <a:moveTo>
                    <a:pt x="40612" y="0"/>
                  </a:moveTo>
                  <a:lnTo>
                    <a:pt x="2519951" y="0"/>
                  </a:lnTo>
                  <a:cubicBezTo>
                    <a:pt x="2530722" y="0"/>
                    <a:pt x="2541051" y="4279"/>
                    <a:pt x="2548668" y="11895"/>
                  </a:cubicBezTo>
                  <a:cubicBezTo>
                    <a:pt x="2556284" y="19511"/>
                    <a:pt x="2560563" y="29841"/>
                    <a:pt x="2560563" y="40612"/>
                  </a:cubicBezTo>
                  <a:lnTo>
                    <a:pt x="2560563" y="726935"/>
                  </a:lnTo>
                  <a:cubicBezTo>
                    <a:pt x="2560563" y="737706"/>
                    <a:pt x="2556284" y="748036"/>
                    <a:pt x="2548668" y="755653"/>
                  </a:cubicBezTo>
                  <a:cubicBezTo>
                    <a:pt x="2541051" y="763269"/>
                    <a:pt x="2530722" y="767548"/>
                    <a:pt x="2519951" y="767548"/>
                  </a:cubicBezTo>
                  <a:lnTo>
                    <a:pt x="40612" y="767548"/>
                  </a:lnTo>
                  <a:cubicBezTo>
                    <a:pt x="29841" y="767548"/>
                    <a:pt x="19511" y="763269"/>
                    <a:pt x="11895" y="755653"/>
                  </a:cubicBezTo>
                  <a:cubicBezTo>
                    <a:pt x="4279" y="748036"/>
                    <a:pt x="0" y="737706"/>
                    <a:pt x="0" y="726935"/>
                  </a:cubicBezTo>
                  <a:lnTo>
                    <a:pt x="0" y="40612"/>
                  </a:lnTo>
                  <a:cubicBezTo>
                    <a:pt x="0" y="29841"/>
                    <a:pt x="4279" y="19511"/>
                    <a:pt x="11895" y="11895"/>
                  </a:cubicBezTo>
                  <a:cubicBezTo>
                    <a:pt x="19511" y="4279"/>
                    <a:pt x="29841" y="0"/>
                    <a:pt x="40612" y="0"/>
                  </a:cubicBezTo>
                  <a:close/>
                </a:path>
              </a:pathLst>
            </a:custGeom>
            <a:solidFill>
              <a:srgbClr val="FFFFFF">
                <a:alpha val="9804"/>
              </a:srgbClr>
            </a:solidFill>
          </p:spPr>
        </p:sp>
        <p:sp>
          <p:nvSpPr>
            <p:cNvPr name="TextBox 7" id="7"/>
            <p:cNvSpPr txBox="true"/>
            <p:nvPr/>
          </p:nvSpPr>
          <p:spPr>
            <a:xfrm>
              <a:off x="0" y="-38100"/>
              <a:ext cx="2560563" cy="80564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77739" y="290071"/>
            <a:ext cx="6878441" cy="1613313"/>
            <a:chOff x="0" y="0"/>
            <a:chExt cx="1811606" cy="424905"/>
          </a:xfrm>
        </p:grpSpPr>
        <p:sp>
          <p:nvSpPr>
            <p:cNvPr name="Freeform 9" id="9"/>
            <p:cNvSpPr/>
            <p:nvPr/>
          </p:nvSpPr>
          <p:spPr>
            <a:xfrm flipH="false" flipV="false" rot="0">
              <a:off x="0" y="0"/>
              <a:ext cx="1811606" cy="424905"/>
            </a:xfrm>
            <a:custGeom>
              <a:avLst/>
              <a:gdLst/>
              <a:ahLst/>
              <a:cxnLst/>
              <a:rect r="r" b="b" t="t" l="l"/>
              <a:pathLst>
                <a:path h="424905" w="1811606">
                  <a:moveTo>
                    <a:pt x="57402" y="0"/>
                  </a:moveTo>
                  <a:lnTo>
                    <a:pt x="1754204" y="0"/>
                  </a:lnTo>
                  <a:cubicBezTo>
                    <a:pt x="1785906" y="0"/>
                    <a:pt x="1811606" y="25700"/>
                    <a:pt x="1811606" y="57402"/>
                  </a:cubicBezTo>
                  <a:lnTo>
                    <a:pt x="1811606" y="367503"/>
                  </a:lnTo>
                  <a:cubicBezTo>
                    <a:pt x="1811606" y="382727"/>
                    <a:pt x="1805558" y="397328"/>
                    <a:pt x="1794793" y="408093"/>
                  </a:cubicBezTo>
                  <a:cubicBezTo>
                    <a:pt x="1784028" y="418858"/>
                    <a:pt x="1769428" y="424905"/>
                    <a:pt x="1754204" y="424905"/>
                  </a:cubicBezTo>
                  <a:lnTo>
                    <a:pt x="57402" y="424905"/>
                  </a:lnTo>
                  <a:cubicBezTo>
                    <a:pt x="42178" y="424905"/>
                    <a:pt x="27578" y="418858"/>
                    <a:pt x="16813" y="408093"/>
                  </a:cubicBezTo>
                  <a:cubicBezTo>
                    <a:pt x="6048" y="397328"/>
                    <a:pt x="0" y="382727"/>
                    <a:pt x="0" y="367503"/>
                  </a:cubicBezTo>
                  <a:lnTo>
                    <a:pt x="0" y="57402"/>
                  </a:lnTo>
                  <a:cubicBezTo>
                    <a:pt x="0" y="42178"/>
                    <a:pt x="6048" y="27578"/>
                    <a:pt x="16813" y="16813"/>
                  </a:cubicBezTo>
                  <a:cubicBezTo>
                    <a:pt x="27578" y="6048"/>
                    <a:pt x="42178" y="0"/>
                    <a:pt x="57402" y="0"/>
                  </a:cubicBezTo>
                  <a:close/>
                </a:path>
              </a:pathLst>
            </a:custGeom>
            <a:gradFill rotWithShape="true">
              <a:gsLst>
                <a:gs pos="0">
                  <a:srgbClr val="391F53">
                    <a:alpha val="100000"/>
                  </a:srgbClr>
                </a:gs>
                <a:gs pos="100000">
                  <a:srgbClr val="340980">
                    <a:alpha val="100000"/>
                  </a:srgbClr>
                </a:gs>
              </a:gsLst>
              <a:lin ang="0"/>
            </a:gradFill>
            <a:ln cap="rnd">
              <a:noFill/>
              <a:prstDash val="solid"/>
              <a:round/>
            </a:ln>
          </p:spPr>
        </p:sp>
        <p:sp>
          <p:nvSpPr>
            <p:cNvPr name="TextBox 10" id="10"/>
            <p:cNvSpPr txBox="true"/>
            <p:nvPr/>
          </p:nvSpPr>
          <p:spPr>
            <a:xfrm>
              <a:off x="0" y="-38100"/>
              <a:ext cx="1811606" cy="463005"/>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11" id="11"/>
          <p:cNvSpPr txBox="true"/>
          <p:nvPr/>
        </p:nvSpPr>
        <p:spPr>
          <a:xfrm rot="0">
            <a:off x="868764" y="447045"/>
            <a:ext cx="5077076" cy="1841644"/>
          </a:xfrm>
          <a:prstGeom prst="rect">
            <a:avLst/>
          </a:prstGeom>
        </p:spPr>
        <p:txBody>
          <a:bodyPr anchor="t" rtlCol="false" tIns="0" lIns="0" bIns="0" rIns="0">
            <a:spAutoFit/>
          </a:bodyPr>
          <a:lstStyle/>
          <a:p>
            <a:pPr algn="l">
              <a:lnSpc>
                <a:spcPts val="3527"/>
              </a:lnSpc>
            </a:pPr>
            <a:r>
              <a:rPr lang="en-US" sz="3327" b="true">
                <a:solidFill>
                  <a:srgbClr val="FFFFFF"/>
                </a:solidFill>
                <a:latin typeface="Poppins Bold"/>
                <a:ea typeface="Poppins Bold"/>
                <a:cs typeface="Poppins Bold"/>
                <a:sym typeface="Poppins Bold"/>
              </a:rPr>
              <a:t>Perbedaan dengan Model atau Metodologi Lainnya</a:t>
            </a:r>
          </a:p>
          <a:p>
            <a:pPr algn="l">
              <a:lnSpc>
                <a:spcPts val="3527"/>
              </a:lnSpc>
            </a:pPr>
          </a:p>
        </p:txBody>
      </p:sp>
      <p:sp>
        <p:nvSpPr>
          <p:cNvPr name="TextBox 12" id="12"/>
          <p:cNvSpPr txBox="true"/>
          <p:nvPr/>
        </p:nvSpPr>
        <p:spPr>
          <a:xfrm rot="0">
            <a:off x="13372225" y="8963787"/>
            <a:ext cx="3887075" cy="294513"/>
          </a:xfrm>
          <a:prstGeom prst="rect">
            <a:avLst/>
          </a:prstGeom>
        </p:spPr>
        <p:txBody>
          <a:bodyPr anchor="t" rtlCol="false" tIns="0" lIns="0" bIns="0" rIns="0">
            <a:spAutoFit/>
          </a:bodyPr>
          <a:lstStyle/>
          <a:p>
            <a:pPr algn="r">
              <a:lnSpc>
                <a:spcPts val="2226"/>
              </a:lnSpc>
            </a:pPr>
            <a:r>
              <a:rPr lang="en-US" sz="2100">
                <a:solidFill>
                  <a:srgbClr val="FFFFFF"/>
                </a:solidFill>
                <a:latin typeface="Open Sauce"/>
                <a:ea typeface="Open Sauce"/>
                <a:cs typeface="Open Sauce"/>
                <a:sym typeface="Open Sauce"/>
              </a:rPr>
              <a:t>www.reallygratsite.com</a:t>
            </a:r>
          </a:p>
        </p:txBody>
      </p:sp>
      <p:sp>
        <p:nvSpPr>
          <p:cNvPr name="AutoShape 13" id="13"/>
          <p:cNvSpPr/>
          <p:nvPr/>
        </p:nvSpPr>
        <p:spPr>
          <a:xfrm>
            <a:off x="1028700" y="9120569"/>
            <a:ext cx="12840819" cy="0"/>
          </a:xfrm>
          <a:prstGeom prst="line">
            <a:avLst/>
          </a:prstGeom>
          <a:ln cap="flat" w="38100">
            <a:solidFill>
              <a:srgbClr val="FFFFFF"/>
            </a:solidFill>
            <a:prstDash val="solid"/>
            <a:headEnd type="none" len="sm" w="sm"/>
            <a:tailEnd type="none" len="sm" w="sm"/>
          </a:ln>
        </p:spPr>
      </p:sp>
      <p:sp>
        <p:nvSpPr>
          <p:cNvPr name="TextBox 14" id="14"/>
          <p:cNvSpPr txBox="true"/>
          <p:nvPr/>
        </p:nvSpPr>
        <p:spPr>
          <a:xfrm rot="0">
            <a:off x="1400036" y="2231540"/>
            <a:ext cx="9091609" cy="2887208"/>
          </a:xfrm>
          <a:prstGeom prst="rect">
            <a:avLst/>
          </a:prstGeom>
        </p:spPr>
        <p:txBody>
          <a:bodyPr anchor="t" rtlCol="false" tIns="0" lIns="0" bIns="0" rIns="0">
            <a:spAutoFit/>
          </a:bodyPr>
          <a:lstStyle/>
          <a:p>
            <a:pPr algn="l" marL="350825" indent="-175413" lvl="1">
              <a:lnSpc>
                <a:spcPts val="2599"/>
              </a:lnSpc>
              <a:buFont typeface="Arial"/>
              <a:buChar char="•"/>
            </a:pPr>
            <a:r>
              <a:rPr lang="en-US" sz="1624">
                <a:solidFill>
                  <a:srgbClr val="FFFFFF"/>
                </a:solidFill>
                <a:latin typeface="Open Sauce"/>
                <a:ea typeface="Open Sauce"/>
                <a:cs typeface="Open Sauce"/>
                <a:sym typeface="Open Sauce"/>
              </a:rPr>
              <a:t>Pointcut fragility (mudah rusak saat ada perubahan kode inti).Waterfall: kaku &amp; linear </a:t>
            </a:r>
          </a:p>
          <a:p>
            <a:pPr algn="l">
              <a:lnSpc>
                <a:spcPts val="2599"/>
              </a:lnSpc>
            </a:pPr>
            <a:r>
              <a:rPr lang="en-US" sz="1624">
                <a:solidFill>
                  <a:srgbClr val="FFFFFF"/>
                </a:solidFill>
                <a:latin typeface="Open Sauce"/>
                <a:ea typeface="Open Sauce"/>
                <a:cs typeface="Open Sauce"/>
                <a:sym typeface="Open Sauce"/>
              </a:rPr>
              <a:t>      </a:t>
            </a:r>
            <a:r>
              <a:rPr lang="en-US" sz="1624">
                <a:solidFill>
                  <a:srgbClr val="FFFFFF"/>
                </a:solidFill>
                <a:latin typeface="Open Sauce"/>
                <a:ea typeface="Open Sauce"/>
                <a:cs typeface="Open Sauce"/>
                <a:sym typeface="Open Sauce"/>
              </a:rPr>
              <a:t>AOSD lebih fleksibel &amp; modular.</a:t>
            </a:r>
          </a:p>
          <a:p>
            <a:pPr algn="l" marL="350825" indent="-175413" lvl="1">
              <a:lnSpc>
                <a:spcPts val="2599"/>
              </a:lnSpc>
              <a:buFont typeface="Arial"/>
              <a:buChar char="•"/>
            </a:pPr>
            <a:r>
              <a:rPr lang="en-US" sz="1624">
                <a:solidFill>
                  <a:srgbClr val="FFFFFF"/>
                </a:solidFill>
                <a:latin typeface="Open Sauce"/>
                <a:ea typeface="Open Sauce"/>
                <a:cs typeface="Open Sauce"/>
                <a:sym typeface="Open Sauce"/>
              </a:rPr>
              <a:t>Agile U</a:t>
            </a:r>
            <a:r>
              <a:rPr lang="en-US" sz="1624">
                <a:solidFill>
                  <a:srgbClr val="FFFFFF"/>
                </a:solidFill>
                <a:latin typeface="Open Sauce"/>
                <a:ea typeface="Open Sauce"/>
                <a:cs typeface="Open Sauce"/>
                <a:sym typeface="Open Sauce"/>
              </a:rPr>
              <a:t>nified Process (AUP): iteratif &amp; adaptif </a:t>
            </a:r>
          </a:p>
          <a:p>
            <a:pPr algn="l">
              <a:lnSpc>
                <a:spcPts val="2599"/>
              </a:lnSpc>
            </a:pPr>
            <a:r>
              <a:rPr lang="en-US" sz="1624">
                <a:solidFill>
                  <a:srgbClr val="FFFFFF"/>
                </a:solidFill>
                <a:latin typeface="Open Sauce"/>
                <a:ea typeface="Open Sauce"/>
                <a:cs typeface="Open Sauce"/>
                <a:sym typeface="Open Sauce"/>
              </a:rPr>
              <a:t>      </a:t>
            </a:r>
            <a:r>
              <a:rPr lang="en-US" sz="1624">
                <a:solidFill>
                  <a:srgbClr val="FFFFFF"/>
                </a:solidFill>
                <a:latin typeface="Open Sauce"/>
                <a:ea typeface="Open Sauce"/>
                <a:cs typeface="Open Sauce"/>
                <a:sym typeface="Open Sauce"/>
              </a:rPr>
              <a:t>AOSD meningkatkan modularitas.</a:t>
            </a:r>
          </a:p>
          <a:p>
            <a:pPr algn="l" marL="350825" indent="-175413" lvl="1">
              <a:lnSpc>
                <a:spcPts val="2599"/>
              </a:lnSpc>
              <a:buFont typeface="Arial"/>
              <a:buChar char="•"/>
            </a:pPr>
            <a:r>
              <a:rPr lang="en-US" sz="1624">
                <a:solidFill>
                  <a:srgbClr val="FFFFFF"/>
                </a:solidFill>
                <a:latin typeface="Open Sauce"/>
                <a:ea typeface="Open Sauce"/>
                <a:cs typeface="Open Sauce"/>
                <a:sym typeface="Open Sauce"/>
              </a:rPr>
              <a:t>Component-Based Development (CBD): fokus komponen </a:t>
            </a:r>
          </a:p>
          <a:p>
            <a:pPr algn="l">
              <a:lnSpc>
                <a:spcPts val="2599"/>
              </a:lnSpc>
            </a:pPr>
            <a:r>
              <a:rPr lang="en-US" sz="1624">
                <a:solidFill>
                  <a:srgbClr val="FFFFFF"/>
                </a:solidFill>
                <a:latin typeface="Open Sauce"/>
                <a:ea typeface="Open Sauce"/>
                <a:cs typeface="Open Sauce"/>
                <a:sym typeface="Open Sauce"/>
              </a:rPr>
              <a:t>      </a:t>
            </a:r>
            <a:r>
              <a:rPr lang="en-US" sz="1624">
                <a:solidFill>
                  <a:srgbClr val="FFFFFF"/>
                </a:solidFill>
                <a:latin typeface="Open Sauce"/>
                <a:ea typeface="Open Sauce"/>
                <a:cs typeface="Open Sauce"/>
                <a:sym typeface="Open Sauce"/>
              </a:rPr>
              <a:t>AOSD menambah modularisasi concern lintas.</a:t>
            </a:r>
          </a:p>
          <a:p>
            <a:pPr algn="l" marL="350825" indent="-175413" lvl="1">
              <a:lnSpc>
                <a:spcPts val="2599"/>
              </a:lnSpc>
              <a:buFont typeface="Arial"/>
              <a:buChar char="•"/>
            </a:pPr>
            <a:r>
              <a:rPr lang="en-US" sz="1624">
                <a:solidFill>
                  <a:srgbClr val="FFFFFF"/>
                </a:solidFill>
                <a:latin typeface="Open Sauce"/>
                <a:ea typeface="Open Sauce"/>
                <a:cs typeface="Open Sauce"/>
                <a:sym typeface="Open Sauce"/>
              </a:rPr>
              <a:t>Rational Unified Process (RUP): berbasis use case </a:t>
            </a:r>
          </a:p>
          <a:p>
            <a:pPr algn="l">
              <a:lnSpc>
                <a:spcPts val="2599"/>
              </a:lnSpc>
            </a:pPr>
            <a:r>
              <a:rPr lang="en-US" sz="1624">
                <a:solidFill>
                  <a:srgbClr val="FFFFFF"/>
                </a:solidFill>
                <a:latin typeface="Open Sauce"/>
                <a:ea typeface="Open Sauce"/>
                <a:cs typeface="Open Sauce"/>
                <a:sym typeface="Open Sauce"/>
              </a:rPr>
              <a:t>      </a:t>
            </a:r>
            <a:r>
              <a:rPr lang="en-US" sz="1624">
                <a:solidFill>
                  <a:srgbClr val="FFFFFF"/>
                </a:solidFill>
                <a:latin typeface="Open Sauce"/>
                <a:ea typeface="Open Sauce"/>
                <a:cs typeface="Open Sauce"/>
                <a:sym typeface="Open Sauce"/>
              </a:rPr>
              <a:t>AOSD melengkapi RUP dengan modularisasi aspek.</a:t>
            </a:r>
          </a:p>
          <a:p>
            <a:pPr algn="l">
              <a:lnSpc>
                <a:spcPts val="2599"/>
              </a:lnSpc>
            </a:pPr>
          </a:p>
        </p:txBody>
      </p:sp>
      <p:sp>
        <p:nvSpPr>
          <p:cNvPr name="TextBox 15" id="15"/>
          <p:cNvSpPr txBox="true"/>
          <p:nvPr/>
        </p:nvSpPr>
        <p:spPr>
          <a:xfrm rot="0">
            <a:off x="12119248" y="4376880"/>
            <a:ext cx="4875971" cy="1794169"/>
          </a:xfrm>
          <a:prstGeom prst="rect">
            <a:avLst/>
          </a:prstGeom>
        </p:spPr>
        <p:txBody>
          <a:bodyPr anchor="t" rtlCol="false" tIns="0" lIns="0" bIns="0" rIns="0">
            <a:spAutoFit/>
          </a:bodyPr>
          <a:lstStyle/>
          <a:p>
            <a:pPr algn="l">
              <a:lnSpc>
                <a:spcPts val="4534"/>
              </a:lnSpc>
            </a:pPr>
            <a:r>
              <a:rPr lang="en-US" sz="4277" b="true">
                <a:solidFill>
                  <a:srgbClr val="FFFFFF"/>
                </a:solidFill>
                <a:latin typeface="Poppins Bold"/>
                <a:ea typeface="Poppins Bold"/>
                <a:cs typeface="Poppins Bold"/>
                <a:sym typeface="Poppins Bold"/>
              </a:rPr>
              <a:t>Alat Bantu Model atau Metode</a:t>
            </a:r>
          </a:p>
          <a:p>
            <a:pPr algn="l">
              <a:lnSpc>
                <a:spcPts val="4534"/>
              </a:lnSpc>
            </a:pPr>
          </a:p>
        </p:txBody>
      </p:sp>
      <p:grpSp>
        <p:nvGrpSpPr>
          <p:cNvPr name="Group 16" id="16"/>
          <p:cNvGrpSpPr/>
          <p:nvPr/>
        </p:nvGrpSpPr>
        <p:grpSpPr>
          <a:xfrm rot="0">
            <a:off x="4326491" y="6171050"/>
            <a:ext cx="9045734" cy="2446544"/>
            <a:chOff x="0" y="0"/>
            <a:chExt cx="2382416" cy="644357"/>
          </a:xfrm>
        </p:grpSpPr>
        <p:sp>
          <p:nvSpPr>
            <p:cNvPr name="Freeform 17" id="17"/>
            <p:cNvSpPr/>
            <p:nvPr/>
          </p:nvSpPr>
          <p:spPr>
            <a:xfrm flipH="false" flipV="false" rot="0">
              <a:off x="0" y="0"/>
              <a:ext cx="2382416" cy="644357"/>
            </a:xfrm>
            <a:custGeom>
              <a:avLst/>
              <a:gdLst/>
              <a:ahLst/>
              <a:cxnLst/>
              <a:rect r="r" b="b" t="t" l="l"/>
              <a:pathLst>
                <a:path h="644357" w="2382416">
                  <a:moveTo>
                    <a:pt x="43649" y="0"/>
                  </a:moveTo>
                  <a:lnTo>
                    <a:pt x="2338767" y="0"/>
                  </a:lnTo>
                  <a:cubicBezTo>
                    <a:pt x="2350343" y="0"/>
                    <a:pt x="2361445" y="4599"/>
                    <a:pt x="2369631" y="12785"/>
                  </a:cubicBezTo>
                  <a:cubicBezTo>
                    <a:pt x="2377817" y="20970"/>
                    <a:pt x="2382416" y="32073"/>
                    <a:pt x="2382416" y="43649"/>
                  </a:cubicBezTo>
                  <a:lnTo>
                    <a:pt x="2382416" y="600708"/>
                  </a:lnTo>
                  <a:cubicBezTo>
                    <a:pt x="2382416" y="612285"/>
                    <a:pt x="2377817" y="623387"/>
                    <a:pt x="2369631" y="631573"/>
                  </a:cubicBezTo>
                  <a:cubicBezTo>
                    <a:pt x="2361445" y="639758"/>
                    <a:pt x="2350343" y="644357"/>
                    <a:pt x="2338767" y="644357"/>
                  </a:cubicBezTo>
                  <a:lnTo>
                    <a:pt x="43649" y="644357"/>
                  </a:lnTo>
                  <a:cubicBezTo>
                    <a:pt x="32073" y="644357"/>
                    <a:pt x="20970" y="639758"/>
                    <a:pt x="12785" y="631573"/>
                  </a:cubicBezTo>
                  <a:cubicBezTo>
                    <a:pt x="4599" y="623387"/>
                    <a:pt x="0" y="612285"/>
                    <a:pt x="0" y="600708"/>
                  </a:cubicBezTo>
                  <a:lnTo>
                    <a:pt x="0" y="43649"/>
                  </a:lnTo>
                  <a:cubicBezTo>
                    <a:pt x="0" y="32073"/>
                    <a:pt x="4599" y="20970"/>
                    <a:pt x="12785" y="12785"/>
                  </a:cubicBezTo>
                  <a:cubicBezTo>
                    <a:pt x="20970" y="4599"/>
                    <a:pt x="32073" y="0"/>
                    <a:pt x="43649" y="0"/>
                  </a:cubicBezTo>
                  <a:close/>
                </a:path>
              </a:pathLst>
            </a:custGeom>
            <a:solidFill>
              <a:srgbClr val="FFFFFF">
                <a:alpha val="9804"/>
              </a:srgbClr>
            </a:solidFill>
          </p:spPr>
        </p:sp>
        <p:sp>
          <p:nvSpPr>
            <p:cNvPr name="TextBox 18" id="18"/>
            <p:cNvSpPr txBox="true"/>
            <p:nvPr/>
          </p:nvSpPr>
          <p:spPr>
            <a:xfrm>
              <a:off x="0" y="-38100"/>
              <a:ext cx="2382416" cy="682457"/>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5184607" y="6202455"/>
            <a:ext cx="7329503" cy="692151"/>
          </a:xfrm>
          <a:prstGeom prst="rect">
            <a:avLst/>
          </a:prstGeom>
        </p:spPr>
        <p:txBody>
          <a:bodyPr anchor="t" rtlCol="false" tIns="0" lIns="0" bIns="0" rIns="0">
            <a:spAutoFit/>
          </a:bodyPr>
          <a:lstStyle/>
          <a:p>
            <a:pPr algn="ctr">
              <a:lnSpc>
                <a:spcPts val="2799"/>
              </a:lnSpc>
            </a:pPr>
            <a:r>
              <a:rPr lang="en-US" b="true" sz="1999">
                <a:solidFill>
                  <a:srgbClr val="FFFFFF"/>
                </a:solidFill>
                <a:latin typeface="Arimo Bold"/>
                <a:ea typeface="Arimo Bold"/>
                <a:cs typeface="Arimo Bold"/>
                <a:sym typeface="Arimo Bold"/>
              </a:rPr>
              <a:t>WEAVR</a:t>
            </a:r>
            <a:r>
              <a:rPr lang="en-US" b="true" sz="1999">
                <a:solidFill>
                  <a:srgbClr val="FFFFFF"/>
                </a:solidFill>
                <a:latin typeface="Arimo Bold"/>
                <a:ea typeface="Arimo Bold"/>
                <a:cs typeface="Arimo Bold"/>
                <a:sym typeface="Arimo Bold"/>
              </a:rPr>
              <a:t> </a:t>
            </a:r>
          </a:p>
          <a:p>
            <a:pPr algn="l">
              <a:lnSpc>
                <a:spcPts val="2799"/>
              </a:lnSpc>
            </a:pPr>
            <a:r>
              <a:rPr lang="en-US" sz="1999">
                <a:solidFill>
                  <a:srgbClr val="FFFFFF"/>
                </a:solidFill>
                <a:latin typeface="Arimo"/>
                <a:ea typeface="Arimo"/>
                <a:cs typeface="Arimo"/>
                <a:sym typeface="Arimo"/>
              </a:rPr>
              <a:t> modularisasi tracing &amp; debugging (UML-based weaving).</a:t>
            </a:r>
          </a:p>
        </p:txBody>
      </p:sp>
      <p:sp>
        <p:nvSpPr>
          <p:cNvPr name="TextBox 20" id="20"/>
          <p:cNvSpPr txBox="true"/>
          <p:nvPr/>
        </p:nvSpPr>
        <p:spPr>
          <a:xfrm rot="0">
            <a:off x="5123533" y="7018431"/>
            <a:ext cx="7329503" cy="692151"/>
          </a:xfrm>
          <a:prstGeom prst="rect">
            <a:avLst/>
          </a:prstGeom>
        </p:spPr>
        <p:txBody>
          <a:bodyPr anchor="t" rtlCol="false" tIns="0" lIns="0" bIns="0" rIns="0">
            <a:spAutoFit/>
          </a:bodyPr>
          <a:lstStyle/>
          <a:p>
            <a:pPr algn="ctr">
              <a:lnSpc>
                <a:spcPts val="2799"/>
              </a:lnSpc>
            </a:pPr>
            <a:r>
              <a:rPr lang="en-US" b="true" sz="1999">
                <a:solidFill>
                  <a:srgbClr val="FFFFFF"/>
                </a:solidFill>
                <a:latin typeface="Arimo Bold"/>
                <a:ea typeface="Arimo Bold"/>
                <a:cs typeface="Arimo Bold"/>
                <a:sym typeface="Arimo Bold"/>
              </a:rPr>
              <a:t>EA-Miner </a:t>
            </a:r>
          </a:p>
          <a:p>
            <a:pPr algn="l">
              <a:lnSpc>
                <a:spcPts val="2799"/>
              </a:lnSpc>
            </a:pPr>
            <a:r>
              <a:rPr lang="en-US" sz="1999">
                <a:solidFill>
                  <a:srgbClr val="FFFFFF"/>
                </a:solidFill>
                <a:latin typeface="Arimo"/>
                <a:ea typeface="Arimo"/>
                <a:cs typeface="Arimo"/>
                <a:sym typeface="Arimo"/>
              </a:rPr>
              <a:t> NLP</a:t>
            </a:r>
            <a:r>
              <a:rPr lang="en-US" sz="1999">
                <a:solidFill>
                  <a:srgbClr val="FFFFFF"/>
                </a:solidFill>
                <a:latin typeface="Arimo"/>
                <a:ea typeface="Arimo"/>
                <a:cs typeface="Arimo"/>
                <a:sym typeface="Arimo"/>
              </a:rPr>
              <a:t> untuk</a:t>
            </a:r>
            <a:r>
              <a:rPr lang="en-US" sz="1999">
                <a:solidFill>
                  <a:srgbClr val="FFFFFF"/>
                </a:solidFill>
                <a:latin typeface="Arimo"/>
                <a:ea typeface="Arimo"/>
                <a:cs typeface="Arimo"/>
                <a:sym typeface="Arimo"/>
              </a:rPr>
              <a:t> menemukan crosscutting concerns dari requirement.</a:t>
            </a:r>
          </a:p>
        </p:txBody>
      </p:sp>
      <p:sp>
        <p:nvSpPr>
          <p:cNvPr name="TextBox 21" id="21"/>
          <p:cNvSpPr txBox="true"/>
          <p:nvPr/>
        </p:nvSpPr>
        <p:spPr>
          <a:xfrm rot="0">
            <a:off x="4763990" y="7653431"/>
            <a:ext cx="8170737" cy="825910"/>
          </a:xfrm>
          <a:prstGeom prst="rect">
            <a:avLst/>
          </a:prstGeom>
        </p:spPr>
        <p:txBody>
          <a:bodyPr anchor="t" rtlCol="false" tIns="0" lIns="0" bIns="0" rIns="0">
            <a:spAutoFit/>
          </a:bodyPr>
          <a:lstStyle/>
          <a:p>
            <a:pPr algn="ctr">
              <a:lnSpc>
                <a:spcPts val="3433"/>
              </a:lnSpc>
            </a:pPr>
            <a:r>
              <a:rPr lang="en-US" b="true" sz="2452">
                <a:solidFill>
                  <a:srgbClr val="FFFFFF"/>
                </a:solidFill>
                <a:latin typeface="Arimo Bold"/>
                <a:ea typeface="Arimo Bold"/>
                <a:cs typeface="Arimo Bold"/>
                <a:sym typeface="Arimo Bold"/>
              </a:rPr>
              <a:t>Theme/UML </a:t>
            </a:r>
          </a:p>
          <a:p>
            <a:pPr algn="ctr">
              <a:lnSpc>
                <a:spcPts val="3121"/>
              </a:lnSpc>
            </a:pPr>
            <a:r>
              <a:rPr lang="en-US" sz="2229">
                <a:solidFill>
                  <a:srgbClr val="FFFFFF"/>
                </a:solidFill>
                <a:latin typeface="Arimo"/>
                <a:ea typeface="Arimo"/>
                <a:cs typeface="Arimo"/>
                <a:sym typeface="Arimo"/>
              </a:rPr>
              <a:t>desain aspek sejak tahap perancangan.</a:t>
            </a:r>
          </a:p>
        </p:txBody>
      </p:sp>
    </p:spTree>
  </p:cSld>
  <p:clrMapOvr>
    <a:masterClrMapping/>
  </p:clrMapOvr>
</p:sld>
</file>

<file path=ppt/slides/slide5.xml><?xml version="1.0" encoding="utf-8"?>
<p:sld xmlns:p="http://schemas.openxmlformats.org/presentationml/2006/main" xmlns:a="http://schemas.openxmlformats.org/drawingml/2006/main">
  <p:cSld>
    <p:bg>
      <p:bgPr>
        <a:gradFill rotWithShape="true">
          <a:gsLst>
            <a:gs pos="0">
              <a:srgbClr val="1E0559">
                <a:alpha val="100000"/>
              </a:srgbClr>
            </a:gs>
            <a:gs pos="100000">
              <a:srgbClr val="000000">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5843024" y="1028700"/>
            <a:ext cx="7689146" cy="2048477"/>
            <a:chOff x="0" y="0"/>
            <a:chExt cx="2025125" cy="539516"/>
          </a:xfrm>
        </p:grpSpPr>
        <p:sp>
          <p:nvSpPr>
            <p:cNvPr name="Freeform 3" id="3"/>
            <p:cNvSpPr/>
            <p:nvPr/>
          </p:nvSpPr>
          <p:spPr>
            <a:xfrm flipH="false" flipV="false" rot="0">
              <a:off x="0" y="0"/>
              <a:ext cx="2025125" cy="539516"/>
            </a:xfrm>
            <a:custGeom>
              <a:avLst/>
              <a:gdLst/>
              <a:ahLst/>
              <a:cxnLst/>
              <a:rect r="r" b="b" t="t" l="l"/>
              <a:pathLst>
                <a:path h="539516" w="2025125">
                  <a:moveTo>
                    <a:pt x="51350" y="0"/>
                  </a:moveTo>
                  <a:lnTo>
                    <a:pt x="1973775" y="0"/>
                  </a:lnTo>
                  <a:cubicBezTo>
                    <a:pt x="2002135" y="0"/>
                    <a:pt x="2025125" y="22990"/>
                    <a:pt x="2025125" y="51350"/>
                  </a:cubicBezTo>
                  <a:lnTo>
                    <a:pt x="2025125" y="488166"/>
                  </a:lnTo>
                  <a:cubicBezTo>
                    <a:pt x="2025125" y="516526"/>
                    <a:pt x="2002135" y="539516"/>
                    <a:pt x="1973775" y="539516"/>
                  </a:cubicBezTo>
                  <a:lnTo>
                    <a:pt x="51350" y="539516"/>
                  </a:lnTo>
                  <a:cubicBezTo>
                    <a:pt x="22990" y="539516"/>
                    <a:pt x="0" y="516526"/>
                    <a:pt x="0" y="488166"/>
                  </a:cubicBezTo>
                  <a:lnTo>
                    <a:pt x="0" y="51350"/>
                  </a:lnTo>
                  <a:cubicBezTo>
                    <a:pt x="0" y="22990"/>
                    <a:pt x="22990" y="0"/>
                    <a:pt x="51350" y="0"/>
                  </a:cubicBezTo>
                  <a:close/>
                </a:path>
              </a:pathLst>
            </a:custGeom>
            <a:gradFill rotWithShape="true">
              <a:gsLst>
                <a:gs pos="0">
                  <a:srgbClr val="391F53">
                    <a:alpha val="100000"/>
                  </a:srgbClr>
                </a:gs>
                <a:gs pos="100000">
                  <a:srgbClr val="340980">
                    <a:alpha val="100000"/>
                  </a:srgbClr>
                </a:gs>
              </a:gsLst>
              <a:lin ang="0"/>
            </a:gradFill>
            <a:ln cap="rnd">
              <a:noFill/>
              <a:prstDash val="solid"/>
              <a:round/>
            </a:ln>
          </p:spPr>
        </p:sp>
        <p:sp>
          <p:nvSpPr>
            <p:cNvPr name="TextBox 4" id="4"/>
            <p:cNvSpPr txBox="true"/>
            <p:nvPr/>
          </p:nvSpPr>
          <p:spPr>
            <a:xfrm>
              <a:off x="0" y="-38100"/>
              <a:ext cx="2025125" cy="577616"/>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5" id="5"/>
          <p:cNvSpPr txBox="true"/>
          <p:nvPr/>
        </p:nvSpPr>
        <p:spPr>
          <a:xfrm rot="0">
            <a:off x="6486308" y="1570580"/>
            <a:ext cx="10132781" cy="1114425"/>
          </a:xfrm>
          <a:prstGeom prst="rect">
            <a:avLst/>
          </a:prstGeom>
        </p:spPr>
        <p:txBody>
          <a:bodyPr anchor="t" rtlCol="false" tIns="0" lIns="0" bIns="0" rIns="0">
            <a:spAutoFit/>
          </a:bodyPr>
          <a:lstStyle/>
          <a:p>
            <a:pPr algn="l">
              <a:lnSpc>
                <a:spcPts val="7950"/>
              </a:lnSpc>
            </a:pPr>
            <a:r>
              <a:rPr lang="en-US" sz="7500" b="true">
                <a:solidFill>
                  <a:srgbClr val="FFFFFF"/>
                </a:solidFill>
                <a:latin typeface="Poppins Bold"/>
                <a:ea typeface="Poppins Bold"/>
                <a:cs typeface="Poppins Bold"/>
                <a:sym typeface="Poppins Bold"/>
              </a:rPr>
              <a:t>KESIMPULAN</a:t>
            </a:r>
          </a:p>
        </p:txBody>
      </p:sp>
      <p:sp>
        <p:nvSpPr>
          <p:cNvPr name="TextBox 6" id="6"/>
          <p:cNvSpPr txBox="true"/>
          <p:nvPr/>
        </p:nvSpPr>
        <p:spPr>
          <a:xfrm rot="0">
            <a:off x="3673471" y="3665926"/>
            <a:ext cx="12028251" cy="4187103"/>
          </a:xfrm>
          <a:prstGeom prst="rect">
            <a:avLst/>
          </a:prstGeom>
        </p:spPr>
        <p:txBody>
          <a:bodyPr anchor="t" rtlCol="false" tIns="0" lIns="0" bIns="0" rIns="0">
            <a:spAutoFit/>
          </a:bodyPr>
          <a:lstStyle/>
          <a:p>
            <a:pPr algn="just">
              <a:lnSpc>
                <a:spcPts val="3364"/>
              </a:lnSpc>
            </a:pPr>
            <a:r>
              <a:rPr lang="en-US" sz="2403">
                <a:solidFill>
                  <a:srgbClr val="FFFFFF"/>
                </a:solidFill>
                <a:latin typeface="Arimo"/>
                <a:ea typeface="Arimo"/>
                <a:cs typeface="Arimo"/>
                <a:sym typeface="Arimo"/>
              </a:rPr>
              <a:t>Aspect-Oriented Software Development (AOSD) merupakan solusi untuk mengatasi keterbatasan OOP dalam menangani crosscutting concerns seperti logging, keamanan, dan error handling dengan memisahkannya ke dalam aspek. Sejak diperkenalkan Gregor Kiczales (1997) dan berkembang pada awal 2000-an, AOSD mencakup analisis, desain, hingga implementasi dengan dukungan alat bantu seperti WEAVR, EA-Miner, dan Theme/UML. Paradigma ini membuat sistem lebih modular, mudah dipelihara, dan stabil seiring perkembangan, meski tetap memiliki tantangan seperti pointcut fragility dan kesulitan debugging. Dibandingkan metode lain seperti Waterfall, AUP, CBD, dan RUP, AOSD lebih fleksibel serta mampu menangani kompleksitas sistem modern.</a:t>
            </a:r>
          </a:p>
          <a:p>
            <a:pPr algn="just">
              <a:lnSpc>
                <a:spcPts val="3364"/>
              </a:lnSpc>
            </a:pPr>
          </a:p>
        </p:txBody>
      </p:sp>
      <p:sp>
        <p:nvSpPr>
          <p:cNvPr name="TextBox 7" id="7"/>
          <p:cNvSpPr txBox="true"/>
          <p:nvPr/>
        </p:nvSpPr>
        <p:spPr>
          <a:xfrm rot="0">
            <a:off x="13372225" y="8963787"/>
            <a:ext cx="3887075" cy="294513"/>
          </a:xfrm>
          <a:prstGeom prst="rect">
            <a:avLst/>
          </a:prstGeom>
        </p:spPr>
        <p:txBody>
          <a:bodyPr anchor="t" rtlCol="false" tIns="0" lIns="0" bIns="0" rIns="0">
            <a:spAutoFit/>
          </a:bodyPr>
          <a:lstStyle/>
          <a:p>
            <a:pPr algn="r">
              <a:lnSpc>
                <a:spcPts val="2226"/>
              </a:lnSpc>
            </a:pPr>
            <a:r>
              <a:rPr lang="en-US" sz="2100">
                <a:solidFill>
                  <a:srgbClr val="FFFFFF"/>
                </a:solidFill>
                <a:latin typeface="Open Sauce"/>
                <a:ea typeface="Open Sauce"/>
                <a:cs typeface="Open Sauce"/>
                <a:sym typeface="Open Sauce"/>
              </a:rPr>
              <a:t>www.reallygratsite.com</a:t>
            </a:r>
          </a:p>
        </p:txBody>
      </p:sp>
      <p:sp>
        <p:nvSpPr>
          <p:cNvPr name="AutoShape 8" id="8"/>
          <p:cNvSpPr/>
          <p:nvPr/>
        </p:nvSpPr>
        <p:spPr>
          <a:xfrm>
            <a:off x="1028700" y="9120569"/>
            <a:ext cx="12840819" cy="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grpSp>
        <p:nvGrpSpPr>
          <p:cNvPr name="Group 3" id="3"/>
          <p:cNvGrpSpPr/>
          <p:nvPr/>
        </p:nvGrpSpPr>
        <p:grpSpPr>
          <a:xfrm rot="0">
            <a:off x="4593624" y="2886380"/>
            <a:ext cx="17986181" cy="5015864"/>
            <a:chOff x="0" y="0"/>
            <a:chExt cx="4737101" cy="1321051"/>
          </a:xfrm>
        </p:grpSpPr>
        <p:sp>
          <p:nvSpPr>
            <p:cNvPr name="Freeform 4" id="4"/>
            <p:cNvSpPr/>
            <p:nvPr/>
          </p:nvSpPr>
          <p:spPr>
            <a:xfrm flipH="false" flipV="false" rot="0">
              <a:off x="0" y="0"/>
              <a:ext cx="4737101" cy="1321050"/>
            </a:xfrm>
            <a:custGeom>
              <a:avLst/>
              <a:gdLst/>
              <a:ahLst/>
              <a:cxnLst/>
              <a:rect r="r" b="b" t="t" l="l"/>
              <a:pathLst>
                <a:path h="1321050" w="4737101">
                  <a:moveTo>
                    <a:pt x="172175" y="0"/>
                  </a:moveTo>
                  <a:lnTo>
                    <a:pt x="4564926" y="0"/>
                  </a:lnTo>
                  <a:cubicBezTo>
                    <a:pt x="4660016" y="0"/>
                    <a:pt x="4737101" y="77085"/>
                    <a:pt x="4737101" y="172175"/>
                  </a:cubicBezTo>
                  <a:lnTo>
                    <a:pt x="4737101" y="1148876"/>
                  </a:lnTo>
                  <a:cubicBezTo>
                    <a:pt x="4737101" y="1243965"/>
                    <a:pt x="4660016" y="1321050"/>
                    <a:pt x="4564926" y="1321050"/>
                  </a:cubicBezTo>
                  <a:lnTo>
                    <a:pt x="172175" y="1321050"/>
                  </a:lnTo>
                  <a:cubicBezTo>
                    <a:pt x="77085" y="1321050"/>
                    <a:pt x="0" y="1243965"/>
                    <a:pt x="0" y="1148876"/>
                  </a:cubicBezTo>
                  <a:lnTo>
                    <a:pt x="0" y="172175"/>
                  </a:lnTo>
                  <a:cubicBezTo>
                    <a:pt x="0" y="77085"/>
                    <a:pt x="77085" y="0"/>
                    <a:pt x="172175" y="0"/>
                  </a:cubicBezTo>
                  <a:close/>
                </a:path>
              </a:pathLst>
            </a:custGeom>
            <a:solidFill>
              <a:srgbClr val="FFFFFF">
                <a:alpha val="9804"/>
              </a:srgbClr>
            </a:solidFill>
          </p:spPr>
        </p:sp>
        <p:sp>
          <p:nvSpPr>
            <p:cNvPr name="TextBox 5" id="5"/>
            <p:cNvSpPr txBox="true"/>
            <p:nvPr/>
          </p:nvSpPr>
          <p:spPr>
            <a:xfrm>
              <a:off x="0" y="-38100"/>
              <a:ext cx="4737101" cy="1359151"/>
            </a:xfrm>
            <a:prstGeom prst="rect">
              <a:avLst/>
            </a:prstGeom>
          </p:spPr>
          <p:txBody>
            <a:bodyPr anchor="ctr" rtlCol="false" tIns="50800" lIns="50800" bIns="50800" rIns="50800"/>
            <a:lstStyle/>
            <a:p>
              <a:pPr algn="ctr">
                <a:lnSpc>
                  <a:spcPts val="2659"/>
                </a:lnSpc>
                <a:spcBef>
                  <a:spcPct val="0"/>
                </a:spcBef>
              </a:pPr>
            </a:p>
          </p:txBody>
        </p:sp>
      </p:grpSp>
      <p:sp>
        <p:nvSpPr>
          <p:cNvPr name="AutoShape 6" id="6"/>
          <p:cNvSpPr/>
          <p:nvPr/>
        </p:nvSpPr>
        <p:spPr>
          <a:xfrm>
            <a:off x="1028700" y="9120569"/>
            <a:ext cx="16230600" cy="0"/>
          </a:xfrm>
          <a:prstGeom prst="line">
            <a:avLst/>
          </a:prstGeom>
          <a:ln cap="flat" w="38100">
            <a:solidFill>
              <a:srgbClr val="FFFFFF"/>
            </a:solidFill>
            <a:prstDash val="solid"/>
            <a:headEnd type="none" len="sm" w="sm"/>
            <a:tailEnd type="none" len="sm" w="sm"/>
          </a:ln>
        </p:spPr>
      </p:sp>
      <p:grpSp>
        <p:nvGrpSpPr>
          <p:cNvPr name="Group 7" id="7"/>
          <p:cNvGrpSpPr/>
          <p:nvPr/>
        </p:nvGrpSpPr>
        <p:grpSpPr>
          <a:xfrm rot="0">
            <a:off x="7552334" y="6720499"/>
            <a:ext cx="2480359" cy="601018"/>
            <a:chOff x="0" y="0"/>
            <a:chExt cx="653263" cy="158293"/>
          </a:xfrm>
        </p:grpSpPr>
        <p:sp>
          <p:nvSpPr>
            <p:cNvPr name="Freeform 8" id="8"/>
            <p:cNvSpPr/>
            <p:nvPr/>
          </p:nvSpPr>
          <p:spPr>
            <a:xfrm flipH="false" flipV="false" rot="0">
              <a:off x="0" y="0"/>
              <a:ext cx="653263" cy="158293"/>
            </a:xfrm>
            <a:custGeom>
              <a:avLst/>
              <a:gdLst/>
              <a:ahLst/>
              <a:cxnLst/>
              <a:rect r="r" b="b" t="t" l="l"/>
              <a:pathLst>
                <a:path h="158293" w="653263">
                  <a:moveTo>
                    <a:pt x="79146" y="0"/>
                  </a:moveTo>
                  <a:lnTo>
                    <a:pt x="574117" y="0"/>
                  </a:lnTo>
                  <a:cubicBezTo>
                    <a:pt x="617828" y="0"/>
                    <a:pt x="653263" y="35435"/>
                    <a:pt x="653263" y="79146"/>
                  </a:cubicBezTo>
                  <a:lnTo>
                    <a:pt x="653263" y="79146"/>
                  </a:lnTo>
                  <a:cubicBezTo>
                    <a:pt x="653263" y="122858"/>
                    <a:pt x="617828" y="158293"/>
                    <a:pt x="574117" y="158293"/>
                  </a:cubicBezTo>
                  <a:lnTo>
                    <a:pt x="79146" y="158293"/>
                  </a:lnTo>
                  <a:cubicBezTo>
                    <a:pt x="35435" y="158293"/>
                    <a:pt x="0" y="122858"/>
                    <a:pt x="0" y="79146"/>
                  </a:cubicBezTo>
                  <a:lnTo>
                    <a:pt x="0" y="79146"/>
                  </a:lnTo>
                  <a:cubicBezTo>
                    <a:pt x="0" y="35435"/>
                    <a:pt x="35435" y="0"/>
                    <a:pt x="79146" y="0"/>
                  </a:cubicBezTo>
                  <a:close/>
                </a:path>
              </a:pathLst>
            </a:custGeom>
            <a:gradFill rotWithShape="true">
              <a:gsLst>
                <a:gs pos="0">
                  <a:srgbClr val="391F53">
                    <a:alpha val="100000"/>
                  </a:srgbClr>
                </a:gs>
                <a:gs pos="100000">
                  <a:srgbClr val="340980">
                    <a:alpha val="100000"/>
                  </a:srgbClr>
                </a:gs>
              </a:gsLst>
              <a:lin ang="0"/>
            </a:gradFill>
          </p:spPr>
        </p:sp>
        <p:sp>
          <p:nvSpPr>
            <p:cNvPr name="TextBox 9" id="9"/>
            <p:cNvSpPr txBox="true"/>
            <p:nvPr/>
          </p:nvSpPr>
          <p:spPr>
            <a:xfrm>
              <a:off x="0" y="-38100"/>
              <a:ext cx="653263" cy="196393"/>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028700" y="2667309"/>
            <a:ext cx="5339706" cy="533970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0" t="-25046" r="0" b="-25046"/>
              </a:stretch>
            </a:blipFill>
            <a:ln w="104775" cap="sq">
              <a:solidFill>
                <a:srgbClr val="FFFFFF"/>
              </a:solidFill>
              <a:prstDash val="solid"/>
              <a:miter/>
            </a:ln>
          </p:spPr>
        </p:sp>
      </p:grpSp>
      <p:grpSp>
        <p:nvGrpSpPr>
          <p:cNvPr name="Group 12" id="12"/>
          <p:cNvGrpSpPr/>
          <p:nvPr/>
        </p:nvGrpSpPr>
        <p:grpSpPr>
          <a:xfrm rot="0">
            <a:off x="5189104" y="6599763"/>
            <a:ext cx="1302481" cy="130248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5528470" y="6890975"/>
            <a:ext cx="623749" cy="720056"/>
          </a:xfrm>
          <a:custGeom>
            <a:avLst/>
            <a:gdLst/>
            <a:ahLst/>
            <a:cxnLst/>
            <a:rect r="r" b="b" t="t" l="l"/>
            <a:pathLst>
              <a:path h="720056" w="623749">
                <a:moveTo>
                  <a:pt x="0" y="0"/>
                </a:moveTo>
                <a:lnTo>
                  <a:pt x="623749" y="0"/>
                </a:lnTo>
                <a:lnTo>
                  <a:pt x="623749" y="720056"/>
                </a:lnTo>
                <a:lnTo>
                  <a:pt x="0" y="7200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7516314" y="3372017"/>
            <a:ext cx="9742986" cy="3080516"/>
          </a:xfrm>
          <a:prstGeom prst="rect">
            <a:avLst/>
          </a:prstGeom>
        </p:spPr>
        <p:txBody>
          <a:bodyPr anchor="t" rtlCol="false" tIns="0" lIns="0" bIns="0" rIns="0">
            <a:spAutoFit/>
          </a:bodyPr>
          <a:lstStyle/>
          <a:p>
            <a:pPr algn="l">
              <a:lnSpc>
                <a:spcPts val="11592"/>
              </a:lnSpc>
            </a:pPr>
            <a:r>
              <a:rPr lang="en-US" sz="10935" b="true">
                <a:solidFill>
                  <a:srgbClr val="FFFFFF"/>
                </a:solidFill>
                <a:latin typeface="Poppins Bold"/>
                <a:ea typeface="Poppins Bold"/>
                <a:cs typeface="Poppins Bold"/>
                <a:sym typeface="Poppins Bold"/>
              </a:rPr>
              <a:t>Thank You f</a:t>
            </a:r>
            <a:r>
              <a:rPr lang="en-US" b="true" sz="10935">
                <a:solidFill>
                  <a:srgbClr val="FFFFFF"/>
                </a:solidFill>
                <a:latin typeface="Poppins Bold"/>
                <a:ea typeface="Poppins Bold"/>
                <a:cs typeface="Poppins Bold"/>
                <a:sym typeface="Poppins Bold"/>
              </a:rPr>
              <a:t>or Your Time</a:t>
            </a:r>
          </a:p>
        </p:txBody>
      </p:sp>
      <p:sp>
        <p:nvSpPr>
          <p:cNvPr name="TextBox 17" id="17"/>
          <p:cNvSpPr txBox="true"/>
          <p:nvPr/>
        </p:nvSpPr>
        <p:spPr>
          <a:xfrm rot="0">
            <a:off x="7677064" y="6864227"/>
            <a:ext cx="2230899" cy="294513"/>
          </a:xfrm>
          <a:prstGeom prst="rect">
            <a:avLst/>
          </a:prstGeom>
        </p:spPr>
        <p:txBody>
          <a:bodyPr anchor="t" rtlCol="false" tIns="0" lIns="0" bIns="0" rIns="0">
            <a:spAutoFit/>
          </a:bodyPr>
          <a:lstStyle/>
          <a:p>
            <a:pPr algn="ctr">
              <a:lnSpc>
                <a:spcPts val="2226"/>
              </a:lnSpc>
            </a:pPr>
            <a:r>
              <a:rPr lang="en-US" sz="2100">
                <a:solidFill>
                  <a:srgbClr val="FFFFFF"/>
                </a:solidFill>
                <a:latin typeface="Open Sauce"/>
                <a:ea typeface="Open Sauce"/>
                <a:cs typeface="Open Sauce"/>
                <a:sym typeface="Open Sauce"/>
              </a:rPr>
              <a:t>Good Bye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DAG0QlsbitM</dc:identifier>
  <dcterms:modified xsi:type="dcterms:W3CDTF">2011-08-01T06:04:30Z</dcterms:modified>
  <cp:revision>1</cp:revision>
  <dc:title>Aspect Oriented Software Development</dc:title>
</cp:coreProperties>
</file>