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2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tx2">
                <a:alpha val="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k-KZ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Бағдарламалардың графикалық интерфейсін жасау технологиялары</a:t>
            </a:r>
            <a:r>
              <a:rPr lang="kk-KZ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454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2515" y="365760"/>
            <a:ext cx="11260182" cy="6230983"/>
          </a:xfrm>
        </p:spPr>
        <p:txBody>
          <a:bodyPr>
            <a:normAutofit/>
          </a:bodyPr>
          <a:lstStyle/>
          <a:p>
            <a:pPr algn="just"/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көрнекі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бөлік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Енді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біз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бағдарламалауды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бастаймыз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Түймені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басу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арқылы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хабарламаны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көрсететін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тіліндегі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қарапайым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кодты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қосыңыз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Ол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біз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осы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формамен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байланысты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Код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файлына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өтуіміз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керек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Егер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бізде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код файлы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ашық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болмаса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форманы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тінтуірдің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оң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жақ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түймесімен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нұқып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пайда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болған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мәзірден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қарау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кодын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таңдаңыз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(код </a:t>
            </a:r>
            <a:r>
              <a:rPr lang="ru-RU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файлын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қараңыз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algn="just"/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117" y="2535826"/>
            <a:ext cx="3587659" cy="361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38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6753" y="143691"/>
            <a:ext cx="11900263" cy="6614160"/>
          </a:xfrm>
        </p:spPr>
        <p:txBody>
          <a:bodyPr>
            <a:normAutofit/>
          </a:bodyPr>
          <a:lstStyle/>
          <a:p>
            <a:pPr algn="just"/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Алайда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біз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қосымша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кодты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көп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жазбау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басқа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әдісті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қолданамыз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Керек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батырманы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тінтуір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батырмасын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екі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рет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шертіп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біз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автоматты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түрде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Form1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код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файлына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кіреміз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ол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келесідей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көрінеді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571670"/>
              </p:ext>
            </p:extLst>
          </p:nvPr>
        </p:nvGraphicFramePr>
        <p:xfrm>
          <a:off x="3082658" y="1188719"/>
          <a:ext cx="5186129" cy="5334000"/>
        </p:xfrm>
        <a:graphic>
          <a:graphicData uri="http://schemas.openxmlformats.org/drawingml/2006/table">
            <a:tbl>
              <a:tblPr/>
              <a:tblGrid>
                <a:gridCol w="225749">
                  <a:extLst>
                    <a:ext uri="{9D8B030D-6E8A-4147-A177-3AD203B41FA5}">
                      <a16:colId xmlns="" xmlns:a16="http://schemas.microsoft.com/office/drawing/2014/main" val="3365874926"/>
                    </a:ext>
                  </a:extLst>
                </a:gridCol>
                <a:gridCol w="4960380">
                  <a:extLst>
                    <a:ext uri="{9D8B030D-6E8A-4147-A177-3AD203B41FA5}">
                      <a16:colId xmlns="" xmlns:a16="http://schemas.microsoft.com/office/drawing/2014/main" val="1045287695"/>
                    </a:ext>
                  </a:extLst>
                </a:gridCol>
              </a:tblGrid>
              <a:tr h="4872446">
                <a:tc>
                  <a:txBody>
                    <a:bodyPr/>
                    <a:lstStyle/>
                    <a:p>
                      <a:pPr algn="r" fontAlgn="base"/>
                      <a:r>
                        <a:rPr lang="ru-RU" sz="9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ru-RU" sz="9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ru-RU" sz="9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ru-RU" sz="9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 fontAlgn="base"/>
                      <a:r>
                        <a:rPr lang="ru-RU" sz="9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 fontAlgn="base"/>
                      <a:r>
                        <a:rPr lang="ru-RU" sz="9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r" fontAlgn="base"/>
                      <a:r>
                        <a:rPr lang="ru-RU" sz="9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r" fontAlgn="base"/>
                      <a:r>
                        <a:rPr lang="ru-RU" sz="9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r" fontAlgn="base"/>
                      <a:r>
                        <a:rPr lang="ru-RU" sz="9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r" fontAlgn="base"/>
                      <a:r>
                        <a:rPr lang="ru-RU" sz="9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r" fontAlgn="base"/>
                      <a:r>
                        <a:rPr lang="ru-RU" sz="9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r" fontAlgn="base"/>
                      <a:r>
                        <a:rPr lang="ru-RU" sz="9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r" fontAlgn="base"/>
                      <a:r>
                        <a:rPr lang="ru-RU" sz="9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r" fontAlgn="base"/>
                      <a:r>
                        <a:rPr lang="ru-RU" sz="9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r" fontAlgn="base"/>
                      <a:r>
                        <a:rPr lang="ru-RU" sz="9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r" fontAlgn="base"/>
                      <a:r>
                        <a:rPr lang="ru-RU" sz="9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r" fontAlgn="base"/>
                      <a:r>
                        <a:rPr lang="ru-RU" sz="9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r" fontAlgn="base"/>
                      <a:r>
                        <a:rPr lang="ru-RU" sz="9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r" fontAlgn="base"/>
                      <a:r>
                        <a:rPr lang="ru-RU" sz="9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r" fontAlgn="base"/>
                      <a:r>
                        <a:rPr lang="ru-RU" sz="9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r" fontAlgn="base"/>
                      <a:r>
                        <a:rPr lang="ru-RU" sz="9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r" fontAlgn="base"/>
                      <a:r>
                        <a:rPr lang="ru-RU" sz="9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r" fontAlgn="base"/>
                      <a:r>
                        <a:rPr lang="ru-RU" sz="9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r" fontAlgn="base"/>
                      <a:r>
                        <a:rPr lang="ru-RU" sz="9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r" fontAlgn="base"/>
                      <a:r>
                        <a:rPr lang="ru-RU" sz="9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using System;</a:t>
                      </a:r>
                    </a:p>
                    <a:p>
                      <a:pPr algn="l" fontAlgn="base"/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using </a:t>
                      </a:r>
                      <a:r>
                        <a:rPr lang="en-US" sz="1400" b="0" i="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System.Collections.Generic</a:t>
                      </a:r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algn="l" fontAlgn="base"/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using </a:t>
                      </a:r>
                      <a:r>
                        <a:rPr lang="en-US" sz="1400" b="0" i="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System.ComponentModel</a:t>
                      </a:r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algn="l" fontAlgn="base"/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using </a:t>
                      </a:r>
                      <a:r>
                        <a:rPr lang="en-US" sz="1400" b="0" i="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System.Data</a:t>
                      </a:r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algn="l" fontAlgn="base"/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using </a:t>
                      </a:r>
                      <a:r>
                        <a:rPr lang="en-US" sz="1400" b="0" i="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System.Drawing</a:t>
                      </a:r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algn="l" fontAlgn="base"/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using </a:t>
                      </a:r>
                      <a:r>
                        <a:rPr lang="en-US" sz="1400" b="0" i="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System.Linq</a:t>
                      </a:r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algn="l" fontAlgn="base"/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using </a:t>
                      </a:r>
                      <a:r>
                        <a:rPr lang="en-US" sz="1400" b="0" i="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System.Text</a:t>
                      </a:r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algn="l" fontAlgn="base"/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using </a:t>
                      </a:r>
                      <a:r>
                        <a:rPr lang="en-US" sz="1400" b="0" i="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System.Threading.Tasks</a:t>
                      </a:r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algn="l" fontAlgn="base"/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using </a:t>
                      </a:r>
                      <a:r>
                        <a:rPr lang="en-US" sz="1400" b="0" i="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System.Windows.Forms</a:t>
                      </a:r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algn="l" fontAlgn="base"/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l" fontAlgn="base"/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namespace </a:t>
                      </a:r>
                      <a:r>
                        <a:rPr lang="en-US" sz="1400" b="0" i="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HelloApp</a:t>
                      </a:r>
                      <a:endParaRPr lang="en-US" sz="1400" b="0" i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fontAlgn="base"/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algn="l" fontAlgn="base"/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public partial class Form1 : Form</a:t>
                      </a:r>
                    </a:p>
                    <a:p>
                      <a:pPr algn="l" fontAlgn="base"/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{</a:t>
                      </a:r>
                    </a:p>
                    <a:p>
                      <a:pPr algn="l" fontAlgn="base"/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   public Form1()</a:t>
                      </a:r>
                    </a:p>
                    <a:p>
                      <a:pPr algn="l" fontAlgn="base"/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   {</a:t>
                      </a:r>
                    </a:p>
                    <a:p>
                      <a:pPr algn="l" fontAlgn="base"/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       </a:t>
                      </a:r>
                      <a:r>
                        <a:rPr lang="en-US" sz="1400" b="0" i="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InitializeComponent</a:t>
                      </a:r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</a:t>
                      </a:r>
                    </a:p>
                    <a:p>
                      <a:pPr algn="l" fontAlgn="base"/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   }</a:t>
                      </a:r>
                    </a:p>
                    <a:p>
                      <a:pPr algn="l" fontAlgn="base"/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l" fontAlgn="base"/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   private void button1_Click(object sender, </a:t>
                      </a:r>
                      <a:r>
                        <a:rPr lang="en-US" sz="1400" b="0" i="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EventArgs</a:t>
                      </a:r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e)</a:t>
                      </a:r>
                    </a:p>
                    <a:p>
                      <a:pPr algn="l" fontAlgn="base"/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   {</a:t>
                      </a:r>
                    </a:p>
                    <a:p>
                      <a:pPr algn="l" fontAlgn="base"/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l" fontAlgn="base"/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   }</a:t>
                      </a:r>
                    </a:p>
                    <a:p>
                      <a:pPr algn="l" fontAlgn="base"/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}</a:t>
                      </a:r>
                    </a:p>
                    <a:p>
                      <a:pPr algn="l" fontAlgn="base"/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7713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6899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718457" y="757903"/>
            <a:ext cx="9522823" cy="538609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System.Collections.Generic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System.ComponentModel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System.Data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System.Drawing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System.Linq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System.Text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System.Threading.Tasks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System.Windows.Forms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HelloApp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partial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Form1 :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{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Form1()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{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InitializeComponent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button1_Click(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sender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{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("Привет");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2413" y="192818"/>
            <a:ext cx="117131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Кодты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келесідей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өзгерту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арқылы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түймені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басу 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арқылы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хабарлама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шығысын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қосыңыз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78165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5131" y="300446"/>
            <a:ext cx="11560629" cy="6270171"/>
          </a:xfrm>
        </p:spPr>
        <p:txBody>
          <a:bodyPr>
            <a:normAutofit/>
          </a:bodyPr>
          <a:lstStyle/>
          <a:p>
            <a:pPr algn="just"/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Қолданбаны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іске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қосу</a:t>
            </a:r>
            <a:endParaRPr lang="ru-RU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Бағдарламаны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күйін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келтіру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режимінде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іске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қосу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F5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пернесін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тақтасындағы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жасыл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көрсеткіні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нұқыңыз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Осыдан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кейін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біздің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формамыз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жалғыз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батырмамен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басталады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Егер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біз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формадағы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батырманы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бассақ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онда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бізге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сәлемдесу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хабары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көрсетіледі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Бағдарламаны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іске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қосқаннан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кейін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студия оны 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кеңейтімі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бар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файлға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құрастырады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Сіз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файлды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жоба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қалтасына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кіріп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содан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кейін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bin/Debug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bin/Release </a:t>
            </a:r>
            <a:r>
              <a:rPr lang="ru-RU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каталогынан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таба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аласыз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504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5943" y="352698"/>
            <a:ext cx="11691257" cy="6270172"/>
          </a:xfrm>
        </p:spPr>
        <p:txBody>
          <a:bodyPr>
            <a:normAutofit/>
          </a:bodyPr>
          <a:lstStyle/>
          <a:p>
            <a:pPr algn="just"/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Формалармен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жұмыс</a:t>
            </a:r>
            <a:endParaRPr lang="ru-RU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Қосымшаның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пайда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болуы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бізге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негізінен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формалар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арқылы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келеді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Пішіндер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негізгі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құрылыс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блоктары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болып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табылады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Олар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әртүрлі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басқару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элементтері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контейнер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ұсынады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Оқиға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механизмі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пішін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элементтеріне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пайдаланушының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кірісіне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жауап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беруге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осылайша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пайдаланушымен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өзара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әрекеттесуге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мүмкіндік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береді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Жобаны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графикалық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редакторда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Studio-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ашқан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кезде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біз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форманың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көрнекі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бөлігін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көре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аламыз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Бірақ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іс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жүзінде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форма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әдістерден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қасиеттерден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оқиғалардан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басқалардан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тұратын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қуатты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функционалдылықты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жасырады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92977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idx="1"/>
          </p:nvPr>
        </p:nvSpPr>
        <p:spPr>
          <a:xfrm>
            <a:off x="522288" y="404813"/>
            <a:ext cx="11312525" cy="6243637"/>
          </a:xfrm>
        </p:spPr>
        <p:txBody>
          <a:bodyPr/>
          <a:lstStyle/>
          <a:p>
            <a:pPr algn="just"/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Пішіндердің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негізгі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қасиеттерін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қарастырайы</a:t>
            </a:r>
            <a:r>
              <a:rPr lang="kk-KZ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Егер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біз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қосымшаны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іске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қосатын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болсақ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онда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бізге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бір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бос форма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көрсетіледі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Дегенмен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тіпті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бос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нысаны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бар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қарапайым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жобаның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бірнеше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компоненттері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бар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kk-KZ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kk-KZ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kk-KZ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kk-KZ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kk-KZ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kk-KZ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kk-KZ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kk-KZ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kk-KZ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483" y="1820636"/>
            <a:ext cx="7281121" cy="410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883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74320"/>
            <a:ext cx="5068389" cy="63354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Біз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пішінді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көреміз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бірақ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графикалық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қосымшаның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кіру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нүктесі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solidFill>
                  <a:schemeClr val="bg1"/>
                </a:solidFill>
              </a:rPr>
              <a:t>Program.cs</a:t>
            </a:r>
            <a:r>
              <a:rPr lang="ru-RU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файлында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орналасқан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Program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класы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kk-KZ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kk-KZ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Алдымен </a:t>
            </a:r>
            <a:r>
              <a:rPr lang="kk-KZ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бағдарлама осы класты бастайды, содан кейін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Application.Run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(new Form1()) </a:t>
            </a:r>
            <a:r>
              <a:rPr lang="kk-KZ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өрнегін қолданып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Form1 </a:t>
            </a:r>
            <a:r>
              <a:rPr lang="kk-KZ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пішінін іске қосады. Егер кенеттен біз қосымшадағы бастапқы форманы басқа формаға өзгерткіміз келсе, осы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Form1 </a:t>
            </a:r>
            <a:r>
              <a:rPr lang="kk-KZ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өрнегінде тиісті форма класына өзгерту керек</a:t>
            </a:r>
            <a:r>
              <a:rPr lang="kk-KZ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kk-KZ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kk-KZ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625558"/>
              </p:ext>
            </p:extLst>
          </p:nvPr>
        </p:nvGraphicFramePr>
        <p:xfrm>
          <a:off x="5757916" y="698863"/>
          <a:ext cx="6116221" cy="5486400"/>
        </p:xfrm>
        <a:graphic>
          <a:graphicData uri="http://schemas.openxmlformats.org/drawingml/2006/table">
            <a:tbl>
              <a:tblPr/>
              <a:tblGrid>
                <a:gridCol w="261016">
                  <a:extLst>
                    <a:ext uri="{9D8B030D-6E8A-4147-A177-3AD203B41FA5}">
                      <a16:colId xmlns="" xmlns:a16="http://schemas.microsoft.com/office/drawing/2014/main" val="2518418090"/>
                    </a:ext>
                  </a:extLst>
                </a:gridCol>
                <a:gridCol w="5855205">
                  <a:extLst>
                    <a:ext uri="{9D8B030D-6E8A-4147-A177-3AD203B41FA5}">
                      <a16:colId xmlns="" xmlns:a16="http://schemas.microsoft.com/office/drawing/2014/main" val="3350501907"/>
                    </a:ext>
                  </a:extLst>
                </a:gridCol>
              </a:tblGrid>
              <a:tr h="4336869">
                <a:tc>
                  <a:txBody>
                    <a:bodyPr/>
                    <a:lstStyle/>
                    <a:p>
                      <a:pPr algn="r" fontAlgn="base"/>
                      <a:r>
                        <a:rPr lang="ru-RU" sz="1800" b="0" i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ru-RU" sz="1800" b="0" i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ru-RU" sz="1800" b="0" i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ru-RU" sz="1800" b="0" i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  <a:p>
                      <a:pPr algn="r" fontAlgn="base"/>
                      <a:r>
                        <a:rPr lang="ru-RU" sz="1800" b="0" i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  <a:p>
                      <a:pPr algn="r" fontAlgn="base"/>
                      <a:r>
                        <a:rPr lang="ru-RU" sz="1800" b="0" i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  <a:p>
                      <a:pPr algn="r" fontAlgn="base"/>
                      <a:r>
                        <a:rPr lang="ru-RU" sz="1800" b="0" i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  <a:p>
                      <a:pPr algn="r" fontAlgn="base"/>
                      <a:r>
                        <a:rPr lang="ru-RU" sz="1800" b="0" i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  <a:p>
                      <a:pPr algn="r" fontAlgn="base"/>
                      <a:r>
                        <a:rPr lang="ru-RU" sz="1800" b="0" i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  <a:p>
                      <a:pPr algn="r" fontAlgn="base"/>
                      <a:r>
                        <a:rPr lang="ru-RU" sz="1800" b="0" i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  <a:p>
                      <a:pPr algn="r" fontAlgn="base"/>
                      <a:r>
                        <a:rPr lang="ru-RU" sz="1800" b="0" i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  <a:p>
                      <a:pPr algn="r" fontAlgn="base"/>
                      <a:r>
                        <a:rPr lang="ru-RU" sz="1800" b="0" i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  <a:p>
                      <a:pPr algn="r" fontAlgn="base"/>
                      <a:r>
                        <a:rPr lang="ru-RU" sz="1800" b="0" i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  <a:p>
                      <a:pPr algn="r" fontAlgn="base"/>
                      <a:r>
                        <a:rPr lang="ru-RU" sz="1800" b="0" i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  <a:p>
                      <a:pPr algn="r" fontAlgn="base"/>
                      <a:r>
                        <a:rPr lang="ru-RU" sz="1800" b="0" i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  <a:p>
                      <a:pPr algn="r" fontAlgn="base"/>
                      <a:r>
                        <a:rPr lang="ru-RU" sz="1800" b="0" i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  <a:p>
                      <a:pPr algn="r" fontAlgn="base"/>
                      <a:r>
                        <a:rPr lang="ru-RU" sz="1800" b="0" i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  <a:p>
                      <a:pPr algn="r" fontAlgn="base"/>
                      <a:r>
                        <a:rPr lang="ru-RU" sz="1800" b="0" i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  <a:p>
                      <a:pPr algn="r" fontAlgn="base"/>
                      <a:r>
                        <a:rPr lang="ru-RU" sz="1800" b="0" i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using System;</a:t>
                      </a:r>
                    </a:p>
                    <a:p>
                      <a:pPr algn="l" fontAlgn="base"/>
                      <a:r>
                        <a:rPr lang="en-US" sz="1800" b="0" i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using </a:t>
                      </a:r>
                      <a:r>
                        <a:rPr lang="en-US" sz="1800" b="0" i="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System.Collections.Generic</a:t>
                      </a:r>
                      <a:r>
                        <a:rPr lang="en-US" sz="1800" b="0" i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algn="l" fontAlgn="base"/>
                      <a:r>
                        <a:rPr lang="en-US" sz="1800" b="0" i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using </a:t>
                      </a:r>
                      <a:r>
                        <a:rPr lang="en-US" sz="1800" b="0" i="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System.Linq</a:t>
                      </a:r>
                      <a:r>
                        <a:rPr lang="en-US" sz="1800" b="0" i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algn="l" fontAlgn="base"/>
                      <a:r>
                        <a:rPr lang="en-US" sz="1800" b="0" i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using </a:t>
                      </a:r>
                      <a:r>
                        <a:rPr lang="en-US" sz="1800" b="0" i="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System.Threading.Tasks</a:t>
                      </a:r>
                      <a:r>
                        <a:rPr lang="en-US" sz="1800" b="0" i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algn="l" fontAlgn="base"/>
                      <a:r>
                        <a:rPr lang="en-US" sz="1800" b="0" i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using </a:t>
                      </a:r>
                      <a:r>
                        <a:rPr lang="en-US" sz="1800" b="0" i="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System.Windows.Forms</a:t>
                      </a:r>
                      <a:r>
                        <a:rPr lang="en-US" sz="1800" b="0" i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algn="l" fontAlgn="base"/>
                      <a:r>
                        <a:rPr lang="en-US" sz="1800" b="0" i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l" fontAlgn="base"/>
                      <a:r>
                        <a:rPr lang="en-US" sz="1800" b="0" i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namespace </a:t>
                      </a:r>
                      <a:r>
                        <a:rPr lang="en-US" sz="1800" b="0" i="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HelloApp</a:t>
                      </a:r>
                      <a:endParaRPr lang="en-US" sz="1800" b="0" i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fontAlgn="base"/>
                      <a:r>
                        <a:rPr lang="en-US" sz="1800" b="0" i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algn="l" fontAlgn="base"/>
                      <a:r>
                        <a:rPr lang="en-US" sz="1800" b="0" i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static class Program</a:t>
                      </a:r>
                    </a:p>
                    <a:p>
                      <a:pPr algn="l" fontAlgn="base"/>
                      <a:r>
                        <a:rPr lang="en-US" sz="1800" b="0" i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{</a:t>
                      </a:r>
                    </a:p>
                    <a:p>
                      <a:pPr algn="l" fontAlgn="base"/>
                      <a:r>
                        <a:rPr lang="en-US" sz="1800" b="0" i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   [</a:t>
                      </a:r>
                      <a:r>
                        <a:rPr lang="en-US" sz="1800" b="0" i="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STAThread</a:t>
                      </a:r>
                      <a:r>
                        <a:rPr lang="en-US" sz="1800" b="0" i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</a:p>
                    <a:p>
                      <a:pPr algn="l" fontAlgn="base"/>
                      <a:r>
                        <a:rPr lang="en-US" sz="1800" b="0" i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   static void Main()</a:t>
                      </a:r>
                    </a:p>
                    <a:p>
                      <a:pPr algn="l" fontAlgn="base"/>
                      <a:r>
                        <a:rPr lang="en-US" sz="1800" b="0" i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   {</a:t>
                      </a:r>
                    </a:p>
                    <a:p>
                      <a:pPr algn="l" fontAlgn="base"/>
                      <a:r>
                        <a:rPr lang="en-US" sz="1800" b="0" i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       </a:t>
                      </a:r>
                      <a:r>
                        <a:rPr lang="en-US" sz="1800" b="0" i="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Application.EnableVisualStyles</a:t>
                      </a:r>
                      <a:r>
                        <a:rPr lang="en-US" sz="1800" b="0" i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</a:t>
                      </a:r>
                    </a:p>
                    <a:p>
                      <a:pPr algn="l" fontAlgn="base"/>
                      <a:r>
                        <a:rPr lang="en-US" sz="1800" b="0" i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       </a:t>
                      </a:r>
                      <a:r>
                        <a:rPr lang="en-US" sz="1800" b="0" i="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Application.SetCompatibleTextRenderingDefault</a:t>
                      </a:r>
                      <a:r>
                        <a:rPr lang="en-US" sz="1800" b="0" i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(false);</a:t>
                      </a:r>
                    </a:p>
                    <a:p>
                      <a:pPr algn="l" fontAlgn="base"/>
                      <a:r>
                        <a:rPr lang="en-US" sz="1800" b="0" i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       </a:t>
                      </a:r>
                      <a:r>
                        <a:rPr lang="en-US" sz="1800" b="0" i="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Application.Run</a:t>
                      </a:r>
                      <a:r>
                        <a:rPr lang="en-US" sz="1800" b="0" i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(new Form1());</a:t>
                      </a:r>
                    </a:p>
                    <a:p>
                      <a:pPr algn="l" fontAlgn="base"/>
                      <a:r>
                        <a:rPr lang="en-US" sz="1800" b="0" i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   }</a:t>
                      </a:r>
                    </a:p>
                    <a:p>
                      <a:pPr algn="l" fontAlgn="base"/>
                      <a:r>
                        <a:rPr lang="en-US" sz="1800" b="0" i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}</a:t>
                      </a:r>
                    </a:p>
                    <a:p>
                      <a:pPr algn="l" fontAlgn="base"/>
                      <a:r>
                        <a:rPr lang="en-US" sz="1800" b="0" i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29819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3505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9634" y="352697"/>
            <a:ext cx="7341326" cy="6257109"/>
          </a:xfrm>
        </p:spPr>
        <p:txBody>
          <a:bodyPr/>
          <a:lstStyle/>
          <a:p>
            <a:pPr algn="just"/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Пішіндердің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негізгі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қасиеттері</a:t>
            </a:r>
            <a:endParaRPr lang="ru-RU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Оң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жақтағы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арнайы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 (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сипаттар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терезесінің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көмегімен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бізге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элементтің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қасиеттерін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басқаруға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ыңғайлы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интерфейсті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ұсынады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kk-KZ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kk-KZ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kk-KZ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kk-KZ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kk-KZ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kk-KZ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kk-KZ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kk-KZ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806" y="524566"/>
            <a:ext cx="2909753" cy="591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802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3509" y="156754"/>
            <a:ext cx="11534501" cy="647917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қасиеттердің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көпшілігі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пішінді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визуалды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түрде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көрсетуге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әсер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етеді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Негізгі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қасиеттері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форма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атауын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орнатады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дәлірек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форма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класынан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мұраға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қалған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</a:t>
            </a:r>
          </a:p>
          <a:p>
            <a:pPr algn="just"/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BackColor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пішіннің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фондық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түсін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көрсетеді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Осы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сипатты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нұқу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арқылы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біз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ұсынылған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түстер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тізімінен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түстер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палитрасынан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сәйкес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келетін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түсті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таңдай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аламыз</a:t>
            </a:r>
            <a:endParaRPr lang="ru-RU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BackgroundImage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kk-KZ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пішіннің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фондық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кескінін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көрсетеді</a:t>
            </a:r>
            <a:endParaRPr lang="ru-RU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BackgroundImageLayout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BackgroundImage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сипатында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көрсетілген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кескін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пішінде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қалай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орналасатынын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анықтайды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ControlBox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пішін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мәзірі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көрсетілгенін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көрсетеді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жағдайда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ішкі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мәзір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қолданба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белгішесі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пішін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тақырыбы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сондай-ақ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пішінді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азайту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түймелері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мен крест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орналасқан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ең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жоғарғы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деңгейдің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мәзірін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білдіреді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Егер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қасиет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жалған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болса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онда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біз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әдетте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пішін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жабылатын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белгішені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де,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крестті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де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көрмейміз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315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6828" y="320040"/>
            <a:ext cx="11464245" cy="6224451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Cursor: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пішінде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қолданылатын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курсор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түрін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анықтайды</a:t>
            </a:r>
            <a:endParaRPr lang="ru-RU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Enabled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егер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сипат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жалған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болса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онда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ол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Пайдаланушыдан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кіріс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ала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алмайды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яғни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біз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батырмаларды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басып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мәтінді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мәтін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өрістеріне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енгізе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алмаймыз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т. б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барлық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пішінге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оған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орналастырылған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барлық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басқару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элементтеріне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қаріп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орнатады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Алайда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пішін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элементтерінде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қаріпті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орнату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арқылы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біз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оны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қайта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анықтай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аламыз</a:t>
            </a:r>
            <a:endParaRPr lang="ru-RU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ForeColor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форумдағы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қаріп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түсі</a:t>
            </a:r>
            <a:endParaRPr lang="ru-RU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FormBorderStyle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пішін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шекарасы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мен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тақырып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жолы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қалай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көрсетілетінін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көрсетеді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сипатты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None-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ға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орнату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арқылы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сіз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еркін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пішіндегі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қосымшаның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көрінісін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жасай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аласыз</a:t>
            </a:r>
            <a:endParaRPr lang="ru-RU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HelpButton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анықтама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формасы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түймесі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көрсетілгенін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көрсетеді</a:t>
            </a:r>
            <a:endParaRPr lang="ru-RU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Icon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пішін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белгішесін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орнатады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670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1" y="685800"/>
            <a:ext cx="11072359" cy="570193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.NET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платформасын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қолдана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отырып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графикалық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интерфейстерді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құру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әртүрлі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технологиялар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қолданылады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Forms, WPF, Windows Store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дүкеніне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арналған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қосымшалар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8/8.1/10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Дегенмен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ең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қарапайым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ыңғайлы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платформа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әлі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күнге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дейін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Forms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нысандары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болып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табылады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нұсқаулық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WinForms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технологиясын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негізгі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басқару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элементтерін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қолдана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отырып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графикалық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интерфейстерді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құру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принциптерін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түсінуді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мақсат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етеді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667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8011" y="326572"/>
            <a:ext cx="11325497" cy="6309360"/>
          </a:xfrm>
        </p:spPr>
        <p:txBody>
          <a:bodyPr>
            <a:noAutofit/>
          </a:bodyPr>
          <a:lstStyle/>
          <a:p>
            <a:pPr algn="just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Location: </a:t>
            </a:r>
            <a:r>
              <a:rPr lang="ru-RU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егер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бастау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сипаты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Нұсқаулық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орнатылған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болса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экранның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жоғарғы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сол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жақ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бұрышына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қатысты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позицияны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анықтайды</a:t>
            </a:r>
            <a:endParaRPr lang="ru-RU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MaximizeBox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пішін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тақырыбындағы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терезені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барынша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көбейту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батырмасы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бар-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жоғын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көрсетеді</a:t>
            </a:r>
            <a:endParaRPr lang="ru-RU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MinimizeBox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терезені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азайту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батырмасы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бар-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жоғын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көрсетеді</a:t>
            </a:r>
            <a:endParaRPr lang="ru-RU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Size: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пішіннің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максималды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мөлшерін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анықтайды</a:t>
            </a:r>
            <a:endParaRPr lang="ru-RU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MinimumSize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ең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аз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пішін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өлшемін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орнатадыАшықтық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форманың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мөлдірлігін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анықтайды</a:t>
            </a:r>
            <a:endParaRPr lang="ru-RU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пішіннің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бастапқы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өлшемін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анықтайды</a:t>
            </a:r>
            <a:endParaRPr lang="ru-RU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StartPosition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пішін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экранда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пайда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болатын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бастапқы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позицияны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көрсетедіМәтін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пішіннің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тақырыбын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анықтайды</a:t>
            </a:r>
            <a:endParaRPr lang="ru-RU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TopMost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егер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қасиет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шын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болса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онда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пішін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әрқашан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басқа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терезелердің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үстінде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болады</a:t>
            </a:r>
            <a:endParaRPr lang="ru-RU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Visible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kk-KZ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пішін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көрінеді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егер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біз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пішінді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қолданушыдан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жасырғымыз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келсе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онда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біз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осы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қасиетті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жалған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деп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белгілей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аламыз</a:t>
            </a:r>
            <a:endParaRPr lang="ru-RU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WindowState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іске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қосу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кезінде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пішіннің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қандай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күйде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болатындығын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көрсетеді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қалыпты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максималды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минималды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985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1" y="404949"/>
            <a:ext cx="10980920" cy="5995851"/>
          </a:xfrm>
        </p:spPr>
        <p:txBody>
          <a:bodyPr/>
          <a:lstStyle/>
          <a:p>
            <a:pPr marL="457200" lvl="1" indent="0" algn="just">
              <a:buNone/>
            </a:pP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Forms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пайдаланушының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графикалық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интерфейсіне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жауап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беретін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Microsoft.NET Framework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құрамына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кіретін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қосымшаларды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бағдарламалау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интерфейсі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API).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интерфейс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басқарылатын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кодта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бар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Win32 API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орауыш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жасау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арқылы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Windows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интерфейсінің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элементтеріне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кіруді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жеңілдетеді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Сонымен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қатар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Басқарылатын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код —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Forms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енгізетін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класстар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даму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тіліне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тәуелді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емес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Яғни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бағдарламашы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Forms-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ті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C#, C++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++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тілдерінде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жазу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кезінде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бірдей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қолдана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алады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298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7829" y="535578"/>
            <a:ext cx="11168741" cy="5943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Графикалық</a:t>
            </a:r>
            <a:r>
              <a:rPr lang="ru-RU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қосымшаны</a:t>
            </a:r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құру</a:t>
            </a:r>
            <a:endParaRPr lang="ru-RU" sz="24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Графикалық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жобаны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жасау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бізге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дамыту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ортасы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қажет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Ортаны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оның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барлық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компоненттерін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орнатқаннан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кейін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бағдарламасын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іске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қосыңыз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графикалық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қосымшаның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жобасын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жасаңыз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Ол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мәзірден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файл (Файл)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тармағын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таңдап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ішкі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мәзірден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жаңа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&gt;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жобаны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таңдаңыз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жасау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&gt;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Жоба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Осыдан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кейін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біз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жаңа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жобаны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құру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диалогтық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терезені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ашамыз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537072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57283" y="476793"/>
            <a:ext cx="8593001" cy="588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111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4137" y="548640"/>
            <a:ext cx="11338559" cy="6008914"/>
          </a:xfrm>
        </p:spPr>
        <p:txBody>
          <a:bodyPr>
            <a:normAutofit/>
          </a:bodyPr>
          <a:lstStyle/>
          <a:p>
            <a:pPr algn="just"/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Сол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жақ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бағанда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біз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Desktop, 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орталық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бөлігінде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жоба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түрлерінің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арасында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Forms Application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түрін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таңдаймыз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оған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төмендегі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өрісте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қандай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да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бір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атау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береміз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Мысалы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оны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HelloApp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деп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атайық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Осыдан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кейін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OK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түймесін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басыңыз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Осыдан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кейін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біздің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жобамызды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әдепкі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файлдармен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ашады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801" y="2749731"/>
            <a:ext cx="4810550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135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18012"/>
            <a:ext cx="11312434" cy="6178732"/>
          </a:xfrm>
        </p:spPr>
        <p:txBody>
          <a:bodyPr/>
          <a:lstStyle/>
          <a:p>
            <a:pPr algn="just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кеңістігінің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көп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бөлігін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болашақ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қосымшаның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пішінін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қамтитын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графикалық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дизайнер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алады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Әзірге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ол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бос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тек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Form1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тақырыбы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бар.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Оң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жақта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шешім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жоба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файлдарының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терезесі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Explorer (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шешім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шолушысы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Біздің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қосымшамен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байланысты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барлық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файлдар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соның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ішінде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Form1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пішінді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файлдар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бар .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Төменгі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оң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жақта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қасиеттер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терезесі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Properties.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Қазіргі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уақытта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басқару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элементі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ретінде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форма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таңдалғандықтан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пішінмен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байланысты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қасиеттер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осы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өрісте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көрсетіледі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Енді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осы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терезеде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пішінінің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сипатын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тауып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оның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мәнін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басқасына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өзгертіңіз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417" y="3507378"/>
            <a:ext cx="23431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546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4766" y="640080"/>
            <a:ext cx="10984638" cy="5408023"/>
          </a:xfrm>
        </p:spPr>
        <p:txBody>
          <a:bodyPr/>
          <a:lstStyle/>
          <a:p>
            <a:pPr algn="just"/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Осылайша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біз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пішіннің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тақырыбын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өзгерттік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Енді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біз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кейбір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басқару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элементтерін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мысалы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батырманы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өріске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жібереміз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Ол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Studio-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ның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сол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жағында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TOOLBOX (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құралдар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тақтасы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қойындысын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табыңыз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Осы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қойындыны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нұқыңыз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сонда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біз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тінтуірдің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көмегімен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кез-келген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элементті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пішінге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бере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алатын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элементтері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бар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панельді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ашамыз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40" y="2422503"/>
            <a:ext cx="3534454" cy="3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693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522514"/>
            <a:ext cx="10954794" cy="5982789"/>
          </a:xfrm>
        </p:spPr>
        <p:txBody>
          <a:bodyPr>
            <a:normAutofit/>
          </a:bodyPr>
          <a:lstStyle/>
          <a:p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Элементтердің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ішінен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түймені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тауып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оны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тінтуір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меңзерімен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басып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пішінге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өткізіңіз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213" y="1703858"/>
            <a:ext cx="4817450" cy="480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438639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128</TotalTime>
  <Words>842</Words>
  <Application>Microsoft Office PowerPoint</Application>
  <PresentationFormat>Широкоэкранный</PresentationFormat>
  <Paragraphs>211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Century Gothic</vt:lpstr>
      <vt:lpstr>Consolas</vt:lpstr>
      <vt:lpstr>Times New Roman</vt:lpstr>
      <vt:lpstr>verdana</vt:lpstr>
      <vt:lpstr>Wingdings 3</vt:lpstr>
      <vt:lpstr>Сектор</vt:lpstr>
      <vt:lpstr>Бағдарламалардың графикалық интерфейсін жасау технологиялары.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Бағдарламалардың графикалық интерфейсін жасау технологиялары.</dc:title>
  <dc:creator>admin</dc:creator>
  <cp:lastModifiedBy>HOME</cp:lastModifiedBy>
  <cp:revision>13</cp:revision>
  <dcterms:created xsi:type="dcterms:W3CDTF">2020-10-14T05:30:16Z</dcterms:created>
  <dcterms:modified xsi:type="dcterms:W3CDTF">2021-05-01T08:18:59Z</dcterms:modified>
</cp:coreProperties>
</file>