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_rels/notesSlide1.xml.rels" ContentType="application/vnd.openxmlformats-package.relationships+xml"/>
  <Override PartName="/ppt/notesSlides/_rels/notesSlide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7.jpeg" ContentType="image/jpe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533520" y="764280"/>
            <a:ext cx="6704640" cy="37713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3" name="PlaceHolder 6"/>
          <p:cNvSpPr>
            <a:spLocks noGrp="1"/>
          </p:cNvSpPr>
          <p:nvPr>
            <p:ph type="sldNum"/>
          </p:nvPr>
        </p:nvSpPr>
        <p:spPr>
          <a:xfrm>
            <a:off x="4399200" y="9555480"/>
            <a:ext cx="3372840" cy="502560"/>
          </a:xfrm>
          <a:prstGeom prst="rect">
            <a:avLst/>
          </a:prstGeom>
        </p:spPr>
        <p:txBody>
          <a:bodyPr lIns="0" rIns="0" tIns="0" bIns="0" anchor="b"/>
          <a:p>
            <a:pPr algn="r"/>
            <a:fld id="{71ACE65C-32EF-49F6-95EC-4ACB25B955A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6040" cy="3085920"/>
          </a:xfrm>
          <a:prstGeom prst="rect">
            <a:avLst/>
          </a:prstGeom>
        </p:spPr>
      </p:sp>
      <p:sp>
        <p:nvSpPr>
          <p:cNvPr id="23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32" name="TextShape 3"/>
          <p:cNvSpPr txBox="1"/>
          <p:nvPr/>
        </p:nvSpPr>
        <p:spPr>
          <a:xfrm>
            <a:off x="3884760" y="8685360"/>
            <a:ext cx="2971440" cy="458280"/>
          </a:xfrm>
          <a:prstGeom prst="rect">
            <a:avLst/>
          </a:prstGeom>
          <a:noFill/>
          <a:ln>
            <a:noFill/>
          </a:ln>
        </p:spPr>
        <p:txBody>
          <a:bodyPr anchor="b"/>
          <a:p>
            <a:pPr algn="r">
              <a:lnSpc>
                <a:spcPct val="100000"/>
              </a:lnSpc>
            </a:pPr>
            <a:fld id="{4F766E76-765A-40AD-A3EF-574BE15908BC}" type="slidenum">
              <a:rPr b="0" lang="en-US" sz="1200" spc="-1" strike="noStrike">
                <a:solidFill>
                  <a:srgbClr val="000000"/>
                </a:solidFill>
                <a:latin typeface="Calibri"/>
                <a:ea typeface="Calibri"/>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6040" cy="3085920"/>
          </a:xfrm>
          <a:prstGeom prst="rect">
            <a:avLst/>
          </a:prstGeom>
        </p:spPr>
      </p:sp>
      <p:sp>
        <p:nvSpPr>
          <p:cNvPr id="234"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235" name="TextShape 3"/>
          <p:cNvSpPr txBox="1"/>
          <p:nvPr/>
        </p:nvSpPr>
        <p:spPr>
          <a:xfrm>
            <a:off x="3884760" y="8685360"/>
            <a:ext cx="2971440" cy="458280"/>
          </a:xfrm>
          <a:prstGeom prst="rect">
            <a:avLst/>
          </a:prstGeom>
          <a:noFill/>
          <a:ln>
            <a:noFill/>
          </a:ln>
        </p:spPr>
        <p:txBody>
          <a:bodyPr anchor="b"/>
          <a:p>
            <a:pPr algn="r">
              <a:lnSpc>
                <a:spcPct val="100000"/>
              </a:lnSpc>
            </a:pPr>
            <a:fld id="{43838221-22A4-4F9E-8A44-658695AC0C93}"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521280" y="448200"/>
            <a:ext cx="6876000" cy="296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21280" y="448200"/>
            <a:ext cx="6876000" cy="296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21280" y="448200"/>
            <a:ext cx="6876000" cy="2966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21280" y="448200"/>
            <a:ext cx="6876000" cy="639720"/>
          </a:xfrm>
          <a:prstGeom prst="rect">
            <a:avLst/>
          </a:prstGeom>
        </p:spPr>
        <p:txBody>
          <a:bodyPr lIns="0" rIns="0" tIns="0" bIns="0" anchor="ctr"/>
          <a:p>
            <a:endParaRPr b="0" lang="en-US" sz="14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55960" y="265320"/>
            <a:ext cx="11682720" cy="6332040"/>
          </a:xfrm>
          <a:prstGeom prst="rect">
            <a:avLst/>
          </a:prstGeom>
          <a:solidFill>
            <a:srgbClr val="f5f5f5"/>
          </a:solidFill>
          <a:ln>
            <a:noFill/>
          </a:ln>
        </p:spPr>
        <p:style>
          <a:lnRef idx="0"/>
          <a:fillRef idx="0"/>
          <a:effectRef idx="0"/>
          <a:fontRef idx="minor"/>
        </p:style>
      </p:sp>
      <p:sp>
        <p:nvSpPr>
          <p:cNvPr id="1" name="CustomShape 2"/>
          <p:cNvSpPr/>
          <p:nvPr/>
        </p:nvSpPr>
        <p:spPr>
          <a:xfrm>
            <a:off x="604440" y="1196280"/>
            <a:ext cx="10982880" cy="360"/>
          </a:xfrm>
          <a:custGeom>
            <a:avLst/>
            <a:gdLst/>
            <a:ahLst/>
            <a:rect l="l" t="t" r="r" b="b"/>
            <a:pathLst>
              <a:path w="21600" h="21600">
                <a:moveTo>
                  <a:pt x="0" y="0"/>
                </a:moveTo>
                <a:lnTo>
                  <a:pt x="21600" y="21600"/>
                </a:lnTo>
              </a:path>
            </a:pathLst>
          </a:custGeom>
          <a:noFill/>
          <a:ln w="25560">
            <a:solidFill>
              <a:srgbClr val="d24726"/>
            </a:solidFill>
            <a:miter/>
          </a:ln>
        </p:spPr>
        <p:style>
          <a:lnRef idx="0"/>
          <a:fillRef idx="0"/>
          <a:effectRef idx="0"/>
          <a:fontRef idx="minor"/>
        </p:style>
      </p:sp>
      <p:sp>
        <p:nvSpPr>
          <p:cNvPr id="2" name="CustomShape 3"/>
          <p:cNvSpPr/>
          <p:nvPr/>
        </p:nvSpPr>
        <p:spPr>
          <a:xfrm>
            <a:off x="254880" y="262800"/>
            <a:ext cx="11681640" cy="6332040"/>
          </a:xfrm>
          <a:prstGeom prst="rect">
            <a:avLst/>
          </a:prstGeom>
          <a:solidFill>
            <a:srgbClr val="d24726"/>
          </a:solidFill>
          <a:ln>
            <a:noFill/>
          </a:ln>
        </p:spPr>
        <p:style>
          <a:lnRef idx="0"/>
          <a:fillRef idx="0"/>
          <a:effectRef idx="0"/>
          <a:fontRef idx="minor"/>
        </p:style>
      </p:sp>
      <p:sp>
        <p:nvSpPr>
          <p:cNvPr id="3" name="PlaceHolder 4"/>
          <p:cNvSpPr>
            <a:spLocks noGrp="1"/>
          </p:cNvSpPr>
          <p:nvPr>
            <p:ph type="title"/>
          </p:nvPr>
        </p:nvSpPr>
        <p:spPr>
          <a:xfrm>
            <a:off x="521280" y="448200"/>
            <a:ext cx="6876000" cy="639720"/>
          </a:xfrm>
          <a:prstGeom prst="rect">
            <a:avLst/>
          </a:prstGeom>
        </p:spPr>
        <p:txBody>
          <a:bodyPr anchor="b"/>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255960" y="265320"/>
            <a:ext cx="11682720" cy="6332040"/>
          </a:xfrm>
          <a:prstGeom prst="rect">
            <a:avLst/>
          </a:prstGeom>
          <a:solidFill>
            <a:srgbClr val="f5f5f5"/>
          </a:solidFill>
          <a:ln>
            <a:noFill/>
          </a:ln>
        </p:spPr>
        <p:style>
          <a:lnRef idx="0"/>
          <a:fillRef idx="0"/>
          <a:effectRef idx="0"/>
          <a:fontRef idx="minor"/>
        </p:style>
      </p:sp>
      <p:sp>
        <p:nvSpPr>
          <p:cNvPr id="42" name="CustomShape 2"/>
          <p:cNvSpPr/>
          <p:nvPr/>
        </p:nvSpPr>
        <p:spPr>
          <a:xfrm>
            <a:off x="604440" y="1196280"/>
            <a:ext cx="10982880" cy="360"/>
          </a:xfrm>
          <a:custGeom>
            <a:avLst/>
            <a:gdLst/>
            <a:ahLst/>
            <a:rect l="l" t="t" r="r" b="b"/>
            <a:pathLst>
              <a:path w="21600" h="21600">
                <a:moveTo>
                  <a:pt x="0" y="0"/>
                </a:moveTo>
                <a:lnTo>
                  <a:pt x="21600" y="21600"/>
                </a:lnTo>
              </a:path>
            </a:pathLst>
          </a:custGeom>
          <a:noFill/>
          <a:ln w="25560">
            <a:solidFill>
              <a:srgbClr val="d24726"/>
            </a:solidFill>
            <a:miter/>
          </a:ln>
        </p:spPr>
        <p:style>
          <a:lnRef idx="0"/>
          <a:fillRef idx="0"/>
          <a:effectRef idx="0"/>
          <a:fontRef idx="minor"/>
        </p:style>
      </p:sp>
      <p:sp>
        <p:nvSpPr>
          <p:cNvPr id="43" name="CustomShape 3"/>
          <p:cNvSpPr/>
          <p:nvPr/>
        </p:nvSpPr>
        <p:spPr>
          <a:xfrm>
            <a:off x="255960" y="265320"/>
            <a:ext cx="11682720" cy="6332040"/>
          </a:xfrm>
          <a:prstGeom prst="rect">
            <a:avLst/>
          </a:prstGeom>
          <a:solidFill>
            <a:srgbClr val="f5f5f5"/>
          </a:solidFill>
          <a:ln>
            <a:noFill/>
          </a:ln>
        </p:spPr>
        <p:style>
          <a:lnRef idx="0"/>
          <a:fillRef idx="0"/>
          <a:effectRef idx="0"/>
          <a:fontRef idx="minor"/>
        </p:style>
      </p:sp>
      <p:sp>
        <p:nvSpPr>
          <p:cNvPr id="44" name="CustomShape 4"/>
          <p:cNvSpPr/>
          <p:nvPr/>
        </p:nvSpPr>
        <p:spPr>
          <a:xfrm>
            <a:off x="604440" y="1196280"/>
            <a:ext cx="10982880" cy="360"/>
          </a:xfrm>
          <a:custGeom>
            <a:avLst/>
            <a:gdLst/>
            <a:ahLst/>
            <a:rect l="l" t="t" r="r" b="b"/>
            <a:pathLst>
              <a:path w="21600" h="21600">
                <a:moveTo>
                  <a:pt x="0" y="0"/>
                </a:moveTo>
                <a:lnTo>
                  <a:pt x="21600" y="21600"/>
                </a:lnTo>
              </a:path>
            </a:pathLst>
          </a:custGeom>
          <a:noFill/>
          <a:ln w="25560">
            <a:solidFill>
              <a:srgbClr val="d24726"/>
            </a:solidFill>
            <a:miter/>
          </a:ln>
        </p:spPr>
        <p:style>
          <a:lnRef idx="0"/>
          <a:fillRef idx="0"/>
          <a:effectRef idx="0"/>
          <a:fontRef idx="minor"/>
        </p:style>
      </p:sp>
      <p:sp>
        <p:nvSpPr>
          <p:cNvPr id="45" name="PlaceHolder 5"/>
          <p:cNvSpPr>
            <a:spLocks noGrp="1"/>
          </p:cNvSpPr>
          <p:nvPr>
            <p:ph type="title"/>
          </p:nvPr>
        </p:nvSpPr>
        <p:spPr>
          <a:xfrm>
            <a:off x="521280" y="448200"/>
            <a:ext cx="6876720" cy="639720"/>
          </a:xfrm>
          <a:prstGeom prst="rect">
            <a:avLst/>
          </a:prstGeom>
        </p:spPr>
        <p:txBody>
          <a:bodyPr anchor="b"/>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6" name="PlaceHolder 6"/>
          <p:cNvSpPr>
            <a:spLocks noGrp="1"/>
          </p:cNvSpPr>
          <p:nvPr>
            <p:ph type="body"/>
          </p:nvPr>
        </p:nvSpPr>
        <p:spPr>
          <a:xfrm>
            <a:off x="539640" y="1435680"/>
            <a:ext cx="4416120" cy="3977280"/>
          </a:xfrm>
          <a:prstGeom prst="rect">
            <a:avLst/>
          </a:prstGeom>
        </p:spPr>
        <p:txBody>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47" name="PlaceHolder 7"/>
          <p:cNvSpPr>
            <a:spLocks noGrp="1"/>
          </p:cNvSpPr>
          <p:nvPr>
            <p:ph type="dt"/>
          </p:nvPr>
        </p:nvSpPr>
        <p:spPr>
          <a:xfrm>
            <a:off x="539640" y="6203880"/>
            <a:ext cx="3276360" cy="364680"/>
          </a:xfrm>
          <a:prstGeom prst="rect">
            <a:avLst/>
          </a:prstGeom>
        </p:spPr>
        <p:txBody>
          <a:bodyPr anchor="ctr"/>
          <a:p>
            <a:endParaRPr b="0" lang="en-US" sz="2400" spc="-1" strike="noStrike">
              <a:latin typeface="Times New Roman"/>
            </a:endParaRPr>
          </a:p>
        </p:txBody>
      </p:sp>
      <p:sp>
        <p:nvSpPr>
          <p:cNvPr id="48" name="PlaceHolder 8"/>
          <p:cNvSpPr>
            <a:spLocks noGrp="1"/>
          </p:cNvSpPr>
          <p:nvPr>
            <p:ph type="ftr"/>
          </p:nvPr>
        </p:nvSpPr>
        <p:spPr>
          <a:xfrm>
            <a:off x="4648320" y="6203880"/>
            <a:ext cx="2895120" cy="364680"/>
          </a:xfrm>
          <a:prstGeom prst="rect">
            <a:avLst/>
          </a:prstGeom>
        </p:spPr>
        <p:txBody>
          <a:bodyPr anchor="ctr"/>
          <a:p>
            <a:endParaRPr b="0" lang="en-US" sz="2400" spc="-1" strike="noStrike">
              <a:latin typeface="Times New Roman"/>
            </a:endParaRPr>
          </a:p>
        </p:txBody>
      </p:sp>
      <p:sp>
        <p:nvSpPr>
          <p:cNvPr id="49" name="PlaceHolder 9"/>
          <p:cNvSpPr>
            <a:spLocks noGrp="1"/>
          </p:cNvSpPr>
          <p:nvPr>
            <p:ph type="sldNum"/>
          </p:nvPr>
        </p:nvSpPr>
        <p:spPr>
          <a:xfrm>
            <a:off x="8371800" y="6203880"/>
            <a:ext cx="3276360" cy="364680"/>
          </a:xfrm>
          <a:prstGeom prst="rect">
            <a:avLst/>
          </a:prstGeom>
        </p:spPr>
        <p:txBody>
          <a:bodyPr anchor="ctr"/>
          <a:p>
            <a:pPr algn="r">
              <a:lnSpc>
                <a:spcPct val="100000"/>
              </a:lnSpc>
            </a:pPr>
            <a:fld id="{56011400-94C8-4FD8-8B57-195E93D0001A}" type="slidenum">
              <a:rPr b="0" lang="en-US" sz="1200" spc="-1" strike="noStrike">
                <a:solidFill>
                  <a:srgbClr val="595959"/>
                </a:solidFill>
                <a:latin typeface="Quattrocento Sans"/>
                <a:ea typeface="Quattrocento Sans"/>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255960" y="265320"/>
            <a:ext cx="11682720" cy="6332040"/>
          </a:xfrm>
          <a:prstGeom prst="rect">
            <a:avLst/>
          </a:prstGeom>
          <a:solidFill>
            <a:srgbClr val="f5f5f5"/>
          </a:solidFill>
          <a:ln>
            <a:noFill/>
          </a:ln>
        </p:spPr>
        <p:style>
          <a:lnRef idx="0"/>
          <a:fillRef idx="0"/>
          <a:effectRef idx="0"/>
          <a:fontRef idx="minor"/>
        </p:style>
      </p:sp>
      <p:sp>
        <p:nvSpPr>
          <p:cNvPr id="87" name="CustomShape 2"/>
          <p:cNvSpPr/>
          <p:nvPr/>
        </p:nvSpPr>
        <p:spPr>
          <a:xfrm>
            <a:off x="604440" y="1196280"/>
            <a:ext cx="10982880" cy="360"/>
          </a:xfrm>
          <a:custGeom>
            <a:avLst/>
            <a:gdLst/>
            <a:ahLst/>
            <a:rect l="l" t="t" r="r" b="b"/>
            <a:pathLst>
              <a:path w="21600" h="21600">
                <a:moveTo>
                  <a:pt x="0" y="0"/>
                </a:moveTo>
                <a:lnTo>
                  <a:pt x="21600" y="21600"/>
                </a:lnTo>
              </a:path>
            </a:pathLst>
          </a:custGeom>
          <a:noFill/>
          <a:ln w="25560">
            <a:solidFill>
              <a:srgbClr val="d24726"/>
            </a:solidFill>
            <a:miter/>
          </a:ln>
        </p:spPr>
        <p:style>
          <a:lnRef idx="0"/>
          <a:fillRef idx="0"/>
          <a:effectRef idx="0"/>
          <a:fontRef idx="minor"/>
        </p:style>
      </p:sp>
      <p:sp>
        <p:nvSpPr>
          <p:cNvPr id="88" name="CustomShape 3"/>
          <p:cNvSpPr/>
          <p:nvPr/>
        </p:nvSpPr>
        <p:spPr>
          <a:xfrm>
            <a:off x="254880" y="262800"/>
            <a:ext cx="11682720" cy="6332040"/>
          </a:xfrm>
          <a:prstGeom prst="rect">
            <a:avLst/>
          </a:prstGeom>
          <a:solidFill>
            <a:srgbClr val="f5f5f5"/>
          </a:solidFill>
          <a:ln>
            <a:noFill/>
          </a:ln>
        </p:spPr>
        <p:style>
          <a:lnRef idx="0"/>
          <a:fillRef idx="0"/>
          <a:effectRef idx="0"/>
          <a:fontRef idx="minor"/>
        </p:style>
      </p:sp>
      <p:sp>
        <p:nvSpPr>
          <p:cNvPr id="89" name="CustomShape 4"/>
          <p:cNvSpPr/>
          <p:nvPr/>
        </p:nvSpPr>
        <p:spPr>
          <a:xfrm>
            <a:off x="254880" y="262800"/>
            <a:ext cx="11681640" cy="2072160"/>
          </a:xfrm>
          <a:prstGeom prst="rect">
            <a:avLst/>
          </a:prstGeom>
          <a:solidFill>
            <a:srgbClr val="d24726"/>
          </a:solidFill>
          <a:ln>
            <a:noFill/>
          </a:ln>
        </p:spPr>
        <p:style>
          <a:lnRef idx="0"/>
          <a:fillRef idx="0"/>
          <a:effectRef idx="0"/>
          <a:fontRef idx="minor"/>
        </p:style>
      </p:sp>
      <p:sp>
        <p:nvSpPr>
          <p:cNvPr id="90" name="PlaceHolder 5"/>
          <p:cNvSpPr>
            <a:spLocks noGrp="1"/>
          </p:cNvSpPr>
          <p:nvPr>
            <p:ph type="title"/>
          </p:nvPr>
        </p:nvSpPr>
        <p:spPr>
          <a:xfrm>
            <a:off x="521280" y="1536120"/>
            <a:ext cx="6876000" cy="639720"/>
          </a:xfrm>
          <a:prstGeom prst="rect">
            <a:avLst/>
          </a:prstGeom>
        </p:spPr>
        <p:txBody>
          <a:bodyPr anchor="b"/>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91" name="PlaceHolder 6"/>
          <p:cNvSpPr>
            <a:spLocks noGrp="1"/>
          </p:cNvSpPr>
          <p:nvPr>
            <p:ph type="body"/>
          </p:nvPr>
        </p:nvSpPr>
        <p:spPr>
          <a:xfrm>
            <a:off x="539640" y="2560320"/>
            <a:ext cx="9445320" cy="3977280"/>
          </a:xfrm>
          <a:prstGeom prst="rect">
            <a:avLst/>
          </a:prstGeom>
        </p:spPr>
        <p:txBody>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016000" y="720360"/>
            <a:ext cx="10515240" cy="2387160"/>
          </a:xfrm>
          <a:prstGeom prst="rect">
            <a:avLst/>
          </a:prstGeom>
          <a:noFill/>
          <a:ln>
            <a:noFill/>
          </a:ln>
        </p:spPr>
        <p:txBody>
          <a:bodyPr anchor="ctr"/>
          <a:p>
            <a:pPr>
              <a:lnSpc>
                <a:spcPct val="100000"/>
              </a:lnSpc>
            </a:pPr>
            <a:r>
              <a:rPr b="0" lang="en-US" sz="4800" spc="-1" strike="noStrike">
                <a:solidFill>
                  <a:srgbClr val="ffffff"/>
                </a:solidFill>
                <a:latin typeface="Quattrocento Sans"/>
                <a:ea typeface="Quattrocento Sans"/>
              </a:rPr>
              <a:t>MTT</a:t>
            </a:r>
            <a:br/>
            <a:r>
              <a:rPr b="0" lang="en-US" sz="4800" spc="-1" strike="noStrike">
                <a:solidFill>
                  <a:srgbClr val="ffffff"/>
                </a:solidFill>
                <a:latin typeface="Quattrocento Sans"/>
                <a:ea typeface="Quattrocento Sans"/>
              </a:rPr>
              <a:t>The Mobile Transportation Tracker </a:t>
            </a:r>
            <a:endParaRPr b="0" lang="en-US" sz="4800" spc="-1" strike="noStrike">
              <a:solidFill>
                <a:srgbClr val="000000"/>
              </a:solidFill>
              <a:latin typeface="Arial"/>
            </a:endParaRPr>
          </a:p>
        </p:txBody>
      </p:sp>
      <p:sp>
        <p:nvSpPr>
          <p:cNvPr id="135" name="CustomShape 2"/>
          <p:cNvSpPr/>
          <p:nvPr/>
        </p:nvSpPr>
        <p:spPr>
          <a:xfrm>
            <a:off x="8477640" y="4075560"/>
            <a:ext cx="3461400" cy="1702440"/>
          </a:xfrm>
          <a:prstGeom prst="rect">
            <a:avLst/>
          </a:prstGeom>
          <a:noFill/>
          <a:ln>
            <a:noFill/>
          </a:ln>
        </p:spPr>
        <p:style>
          <a:lnRef idx="0"/>
          <a:fillRef idx="0"/>
          <a:effectRef idx="0"/>
          <a:fontRef idx="minor"/>
        </p:style>
        <p:txBody>
          <a:bodyPr/>
          <a:p>
            <a:pPr>
              <a:lnSpc>
                <a:spcPct val="150000"/>
              </a:lnSpc>
            </a:pPr>
            <a:r>
              <a:rPr b="0" lang="en-US" sz="1800" spc="-1" strike="noStrike">
                <a:solidFill>
                  <a:srgbClr val="ffffff"/>
                </a:solidFill>
                <a:latin typeface="Quattrocento Sans"/>
                <a:ea typeface="Quattrocento Sans"/>
              </a:rPr>
              <a:t>Anjelika Sah</a:t>
            </a:r>
            <a:endParaRPr b="0" lang="en-US" sz="1800" spc="-1" strike="noStrike">
              <a:latin typeface="Arial"/>
            </a:endParaRPr>
          </a:p>
          <a:p>
            <a:pPr>
              <a:lnSpc>
                <a:spcPct val="150000"/>
              </a:lnSpc>
            </a:pPr>
            <a:r>
              <a:rPr b="0" lang="en-US" sz="1800" spc="-1" strike="noStrike">
                <a:solidFill>
                  <a:srgbClr val="ffffff"/>
                </a:solidFill>
                <a:latin typeface="Quattrocento Sans"/>
                <a:ea typeface="Quattrocento Sans"/>
              </a:rPr>
              <a:t>Ekta Chaudhary</a:t>
            </a:r>
            <a:endParaRPr b="0" lang="en-US" sz="1800" spc="-1" strike="noStrike">
              <a:latin typeface="Arial"/>
            </a:endParaRPr>
          </a:p>
          <a:p>
            <a:pPr>
              <a:lnSpc>
                <a:spcPct val="150000"/>
              </a:lnSpc>
            </a:pPr>
            <a:r>
              <a:rPr b="0" lang="en-US" sz="1800" spc="-1" strike="noStrike">
                <a:solidFill>
                  <a:srgbClr val="ffffff"/>
                </a:solidFill>
                <a:latin typeface="Quattrocento Sans"/>
                <a:ea typeface="Quattrocento Sans"/>
              </a:rPr>
              <a:t>Abhay Raut</a:t>
            </a:r>
            <a:endParaRPr b="0" lang="en-US" sz="1800" spc="-1" strike="noStrike">
              <a:latin typeface="Arial"/>
            </a:endParaRPr>
          </a:p>
          <a:p>
            <a:pPr>
              <a:lnSpc>
                <a:spcPct val="150000"/>
              </a:lnSpc>
            </a:pPr>
            <a:r>
              <a:rPr b="0" lang="en-US" sz="1800" spc="-1" strike="noStrike">
                <a:solidFill>
                  <a:srgbClr val="ffffff"/>
                </a:solidFill>
                <a:latin typeface="Quattrocento Sans"/>
                <a:ea typeface="Quattrocento Sans"/>
              </a:rPr>
              <a:t>Prajwol Lamichhane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21280" y="448200"/>
            <a:ext cx="6876720" cy="639720"/>
          </a:xfrm>
          <a:prstGeom prst="rect">
            <a:avLst/>
          </a:prstGeom>
          <a:noFill/>
          <a:ln>
            <a:noFill/>
          </a:ln>
        </p:spPr>
        <p:txBody>
          <a:bodyPr anchor="b"/>
          <a:p>
            <a:pPr>
              <a:lnSpc>
                <a:spcPct val="100000"/>
              </a:lnSpc>
            </a:pPr>
            <a:r>
              <a:rPr b="0" lang="en-US" sz="3240" spc="-1" strike="noStrike">
                <a:solidFill>
                  <a:srgbClr val="3a3838"/>
                </a:solidFill>
                <a:latin typeface="Quattrocento Sans"/>
                <a:ea typeface="Quattrocento Sans"/>
              </a:rPr>
              <a:t>Database Design and Implementation</a:t>
            </a:r>
            <a:endParaRPr b="0" lang="en-US" sz="3240" spc="-1" strike="noStrike">
              <a:solidFill>
                <a:srgbClr val="000000"/>
              </a:solidFill>
              <a:latin typeface="Arial"/>
            </a:endParaRPr>
          </a:p>
        </p:txBody>
      </p:sp>
      <p:sp>
        <p:nvSpPr>
          <p:cNvPr id="180" name="CustomShape 2"/>
          <p:cNvSpPr/>
          <p:nvPr/>
        </p:nvSpPr>
        <p:spPr>
          <a:xfrm>
            <a:off x="6172560" y="186804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81" name="CustomShape 3"/>
          <p:cNvSpPr/>
          <p:nvPr/>
        </p:nvSpPr>
        <p:spPr>
          <a:xfrm>
            <a:off x="6183360" y="375948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82" name="CustomShape 4"/>
          <p:cNvSpPr/>
          <p:nvPr/>
        </p:nvSpPr>
        <p:spPr>
          <a:xfrm>
            <a:off x="6189840" y="313524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83" name="CustomShape 5"/>
          <p:cNvSpPr/>
          <p:nvPr/>
        </p:nvSpPr>
        <p:spPr>
          <a:xfrm>
            <a:off x="6183360" y="249588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84" name="CustomShape 6"/>
          <p:cNvSpPr/>
          <p:nvPr/>
        </p:nvSpPr>
        <p:spPr>
          <a:xfrm>
            <a:off x="6189840" y="498888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85" name="CustomShape 7"/>
          <p:cNvSpPr/>
          <p:nvPr/>
        </p:nvSpPr>
        <p:spPr>
          <a:xfrm>
            <a:off x="644400" y="3469680"/>
            <a:ext cx="2586240" cy="456840"/>
          </a:xfrm>
          <a:prstGeom prst="rect">
            <a:avLst/>
          </a:prstGeom>
          <a:solidFill>
            <a:srgbClr val="d8d8d8"/>
          </a:solidFill>
          <a:ln w="9360">
            <a:solidFill>
              <a:srgbClr val="42719b"/>
            </a:solidFill>
            <a:miter/>
          </a:ln>
        </p:spPr>
        <p:style>
          <a:lnRef idx="0"/>
          <a:fillRef idx="0"/>
          <a:effectRef idx="0"/>
          <a:fontRef idx="minor"/>
        </p:style>
      </p:sp>
      <p:sp>
        <p:nvSpPr>
          <p:cNvPr id="186" name="CustomShape 8"/>
          <p:cNvSpPr/>
          <p:nvPr/>
        </p:nvSpPr>
        <p:spPr>
          <a:xfrm>
            <a:off x="1119240" y="3515040"/>
            <a:ext cx="152352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Buses</a:t>
            </a:r>
            <a:endParaRPr b="0" lang="en-US" sz="1800" spc="-1" strike="noStrike">
              <a:latin typeface="Arial"/>
            </a:endParaRPr>
          </a:p>
        </p:txBody>
      </p:sp>
      <p:sp>
        <p:nvSpPr>
          <p:cNvPr id="187" name="CustomShape 9"/>
          <p:cNvSpPr/>
          <p:nvPr/>
        </p:nvSpPr>
        <p:spPr>
          <a:xfrm>
            <a:off x="6091200" y="506052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Latitude</a:t>
            </a:r>
            <a:endParaRPr b="0" lang="en-US" sz="1800" spc="-1" strike="noStrike">
              <a:latin typeface="Arial"/>
            </a:endParaRPr>
          </a:p>
        </p:txBody>
      </p:sp>
      <p:sp>
        <p:nvSpPr>
          <p:cNvPr id="188" name="CustomShape 10"/>
          <p:cNvSpPr/>
          <p:nvPr/>
        </p:nvSpPr>
        <p:spPr>
          <a:xfrm>
            <a:off x="6108840" y="380736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Owner_Name</a:t>
            </a:r>
            <a:endParaRPr b="0" lang="en-US" sz="1800" spc="-1" strike="noStrike">
              <a:latin typeface="Arial"/>
            </a:endParaRPr>
          </a:p>
        </p:txBody>
      </p:sp>
      <p:sp>
        <p:nvSpPr>
          <p:cNvPr id="189" name="CustomShape 11"/>
          <p:cNvSpPr/>
          <p:nvPr/>
        </p:nvSpPr>
        <p:spPr>
          <a:xfrm>
            <a:off x="6071400" y="322236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id</a:t>
            </a:r>
            <a:endParaRPr b="0" lang="en-US" sz="1800" spc="-1" strike="noStrike">
              <a:latin typeface="Arial"/>
            </a:endParaRPr>
          </a:p>
        </p:txBody>
      </p:sp>
      <p:sp>
        <p:nvSpPr>
          <p:cNvPr id="190" name="CustomShape 12"/>
          <p:cNvSpPr/>
          <p:nvPr/>
        </p:nvSpPr>
        <p:spPr>
          <a:xfrm>
            <a:off x="6019200" y="258588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pin</a:t>
            </a:r>
            <a:endParaRPr b="0" lang="en-US" sz="1800" spc="-1" strike="noStrike">
              <a:latin typeface="Arial"/>
            </a:endParaRPr>
          </a:p>
        </p:txBody>
      </p:sp>
      <p:sp>
        <p:nvSpPr>
          <p:cNvPr id="191" name="CustomShape 13"/>
          <p:cNvSpPr/>
          <p:nvPr/>
        </p:nvSpPr>
        <p:spPr>
          <a:xfrm>
            <a:off x="6040080" y="195588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bus_NO</a:t>
            </a:r>
            <a:endParaRPr b="0" lang="en-US" sz="1800" spc="-1" strike="noStrike">
              <a:latin typeface="Arial"/>
            </a:endParaRPr>
          </a:p>
        </p:txBody>
      </p:sp>
      <p:sp>
        <p:nvSpPr>
          <p:cNvPr id="192" name="CustomShape 14"/>
          <p:cNvSpPr/>
          <p:nvPr/>
        </p:nvSpPr>
        <p:spPr>
          <a:xfrm>
            <a:off x="1556640" y="3135960"/>
            <a:ext cx="761760" cy="261360"/>
          </a:xfrm>
          <a:prstGeom prst="rect">
            <a:avLst/>
          </a:prstGeom>
          <a:noFill/>
          <a:ln>
            <a:noFill/>
          </a:ln>
        </p:spPr>
        <p:style>
          <a:lnRef idx="0"/>
          <a:fillRef idx="0"/>
          <a:effectRef idx="0"/>
          <a:fontRef idx="minor"/>
        </p:style>
        <p:txBody>
          <a:bodyPr/>
          <a:p>
            <a:pPr>
              <a:lnSpc>
                <a:spcPct val="100000"/>
              </a:lnSpc>
            </a:pPr>
            <a:r>
              <a:rPr b="0" lang="en-US" sz="1100" spc="-1" strike="noStrike">
                <a:solidFill>
                  <a:srgbClr val="000000"/>
                </a:solidFill>
                <a:latin typeface="Times New Roman"/>
                <a:ea typeface="Times New Roman"/>
              </a:rPr>
              <a:t>Vertex</a:t>
            </a:r>
            <a:endParaRPr b="0" lang="en-US" sz="1100" spc="-1" strike="noStrike">
              <a:latin typeface="Arial"/>
            </a:endParaRPr>
          </a:p>
        </p:txBody>
      </p:sp>
      <p:sp>
        <p:nvSpPr>
          <p:cNvPr id="193" name="CustomShape 15"/>
          <p:cNvSpPr/>
          <p:nvPr/>
        </p:nvSpPr>
        <p:spPr>
          <a:xfrm>
            <a:off x="1175760" y="5865480"/>
            <a:ext cx="2285640" cy="369000"/>
          </a:xfrm>
          <a:prstGeom prst="rect">
            <a:avLst/>
          </a:prstGeom>
          <a:solidFill>
            <a:srgbClr val="fff2cc"/>
          </a:solidFill>
          <a:ln>
            <a:noFill/>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Firebase Database</a:t>
            </a:r>
            <a:endParaRPr b="0" lang="en-US" sz="1800" spc="-1" strike="noStrike">
              <a:latin typeface="Arial"/>
            </a:endParaRPr>
          </a:p>
        </p:txBody>
      </p:sp>
      <p:sp>
        <p:nvSpPr>
          <p:cNvPr id="194" name="CustomShape 16"/>
          <p:cNvSpPr/>
          <p:nvPr/>
        </p:nvSpPr>
        <p:spPr>
          <a:xfrm>
            <a:off x="7778880" y="6135120"/>
            <a:ext cx="1585440" cy="369000"/>
          </a:xfrm>
          <a:prstGeom prst="rect">
            <a:avLst/>
          </a:prstGeom>
          <a:noFill/>
          <a:ln>
            <a:noFill/>
          </a:ln>
        </p:spPr>
        <p:style>
          <a:lnRef idx="0"/>
          <a:fillRef idx="0"/>
          <a:effectRef idx="0"/>
          <a:fontRef idx="minor"/>
        </p:style>
        <p:txBody>
          <a:bodyPr/>
          <a:p>
            <a:pPr>
              <a:lnSpc>
                <a:spcPct val="100000"/>
              </a:lnSpc>
            </a:pPr>
            <a:r>
              <a:rPr b="1" lang="en-US" sz="1800" spc="-1" strike="noStrike">
                <a:solidFill>
                  <a:srgbClr val="000000"/>
                </a:solidFill>
                <a:latin typeface="Times New Roman"/>
                <a:ea typeface="Times New Roman"/>
              </a:rPr>
              <a:t>Tree Diagram</a:t>
            </a:r>
            <a:endParaRPr b="0" lang="en-US" sz="1800" spc="-1" strike="noStrike">
              <a:latin typeface="Arial"/>
            </a:endParaRPr>
          </a:p>
        </p:txBody>
      </p:sp>
      <p:sp>
        <p:nvSpPr>
          <p:cNvPr id="195" name="CustomShape 17"/>
          <p:cNvSpPr/>
          <p:nvPr/>
        </p:nvSpPr>
        <p:spPr>
          <a:xfrm>
            <a:off x="6189840" y="437220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96" name="CustomShape 18"/>
          <p:cNvSpPr/>
          <p:nvPr/>
        </p:nvSpPr>
        <p:spPr>
          <a:xfrm>
            <a:off x="6213240" y="5601960"/>
            <a:ext cx="1344240" cy="533160"/>
          </a:xfrm>
          <a:prstGeom prst="roundRect">
            <a:avLst>
              <a:gd name="adj" fmla="val 16667"/>
            </a:avLst>
          </a:prstGeom>
          <a:solidFill>
            <a:srgbClr val="ddeaf6"/>
          </a:solidFill>
          <a:ln w="9360">
            <a:solidFill>
              <a:srgbClr val="42719b"/>
            </a:solidFill>
            <a:miter/>
          </a:ln>
        </p:spPr>
        <p:style>
          <a:lnRef idx="0"/>
          <a:fillRef idx="0"/>
          <a:effectRef idx="0"/>
          <a:fontRef idx="minor"/>
        </p:style>
      </p:sp>
      <p:sp>
        <p:nvSpPr>
          <p:cNvPr id="197" name="CustomShape 19"/>
          <p:cNvSpPr/>
          <p:nvPr/>
        </p:nvSpPr>
        <p:spPr>
          <a:xfrm>
            <a:off x="6085440" y="568080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Longitude</a:t>
            </a:r>
            <a:endParaRPr b="0" lang="en-US" sz="1800" spc="-1" strike="noStrike">
              <a:latin typeface="Arial"/>
            </a:endParaRPr>
          </a:p>
        </p:txBody>
      </p:sp>
      <p:sp>
        <p:nvSpPr>
          <p:cNvPr id="198" name="CustomShape 20"/>
          <p:cNvSpPr/>
          <p:nvPr/>
        </p:nvSpPr>
        <p:spPr>
          <a:xfrm>
            <a:off x="6070320" y="4415040"/>
            <a:ext cx="149364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000000"/>
                </a:solidFill>
                <a:latin typeface="Times New Roman"/>
                <a:ea typeface="Times New Roman"/>
              </a:rPr>
              <a:t>password</a:t>
            </a:r>
            <a:endParaRPr b="0" lang="en-US" sz="1800" spc="-1" strike="noStrike">
              <a:latin typeface="Arial"/>
            </a:endParaRPr>
          </a:p>
        </p:txBody>
      </p:sp>
      <p:sp>
        <p:nvSpPr>
          <p:cNvPr id="199" name="CustomShape 21"/>
          <p:cNvSpPr/>
          <p:nvPr/>
        </p:nvSpPr>
        <p:spPr>
          <a:xfrm>
            <a:off x="4406040" y="2134800"/>
            <a:ext cx="360" cy="370800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200" name="CustomShape 22"/>
          <p:cNvSpPr/>
          <p:nvPr/>
        </p:nvSpPr>
        <p:spPr>
          <a:xfrm>
            <a:off x="4406040" y="213480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1" name="CustomShape 23"/>
          <p:cNvSpPr/>
          <p:nvPr/>
        </p:nvSpPr>
        <p:spPr>
          <a:xfrm>
            <a:off x="4406040" y="276264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2" name="CustomShape 24"/>
          <p:cNvSpPr/>
          <p:nvPr/>
        </p:nvSpPr>
        <p:spPr>
          <a:xfrm>
            <a:off x="4406040" y="340200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3" name="CustomShape 25"/>
          <p:cNvSpPr/>
          <p:nvPr/>
        </p:nvSpPr>
        <p:spPr>
          <a:xfrm>
            <a:off x="4406040" y="402588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4" name="CustomShape 26"/>
          <p:cNvSpPr/>
          <p:nvPr/>
        </p:nvSpPr>
        <p:spPr>
          <a:xfrm>
            <a:off x="4406040" y="463896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5" name="CustomShape 27"/>
          <p:cNvSpPr/>
          <p:nvPr/>
        </p:nvSpPr>
        <p:spPr>
          <a:xfrm>
            <a:off x="4406040" y="525564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6" name="CustomShape 28"/>
          <p:cNvSpPr/>
          <p:nvPr/>
        </p:nvSpPr>
        <p:spPr>
          <a:xfrm>
            <a:off x="4406040" y="5842800"/>
            <a:ext cx="1806840" cy="3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7" name="CustomShape 29"/>
          <p:cNvSpPr/>
          <p:nvPr/>
        </p:nvSpPr>
        <p:spPr>
          <a:xfrm>
            <a:off x="3231000" y="3698280"/>
            <a:ext cx="1174680" cy="7560"/>
          </a:xfrm>
          <a:custGeom>
            <a:avLst/>
            <a:gdLst/>
            <a:ahLst/>
            <a:rect l="l" t="t" r="r" b="b"/>
            <a:pathLst>
              <a:path w="21600" h="21600">
                <a:moveTo>
                  <a:pt x="0" y="0"/>
                </a:moveTo>
                <a:lnTo>
                  <a:pt x="21600" y="21600"/>
                </a:lnTo>
              </a:path>
            </a:pathLst>
          </a:custGeom>
          <a:noFill/>
          <a:ln w="9360">
            <a:solidFill>
              <a:schemeClr val="accent1"/>
            </a:solidFill>
            <a:miter/>
            <a:tailEnd len="med" type="triangle" w="med"/>
          </a:ln>
        </p:spPr>
        <p:style>
          <a:lnRef idx="0"/>
          <a:fillRef idx="0"/>
          <a:effectRef idx="0"/>
          <a:fontRef idx="minor"/>
        </p:style>
      </p:sp>
      <p:sp>
        <p:nvSpPr>
          <p:cNvPr id="208" name="CustomShape 30"/>
          <p:cNvSpPr/>
          <p:nvPr/>
        </p:nvSpPr>
        <p:spPr>
          <a:xfrm>
            <a:off x="6463800" y="1566360"/>
            <a:ext cx="1049040" cy="261360"/>
          </a:xfrm>
          <a:prstGeom prst="rect">
            <a:avLst/>
          </a:prstGeom>
          <a:noFill/>
          <a:ln>
            <a:noFill/>
          </a:ln>
        </p:spPr>
        <p:style>
          <a:lnRef idx="0"/>
          <a:fillRef idx="0"/>
          <a:effectRef idx="0"/>
          <a:fontRef idx="minor"/>
        </p:style>
        <p:txBody>
          <a:bodyPr/>
          <a:p>
            <a:pPr>
              <a:lnSpc>
                <a:spcPct val="100000"/>
              </a:lnSpc>
            </a:pPr>
            <a:r>
              <a:rPr b="0" lang="en-US" sz="1100" spc="-1" strike="noStrike">
                <a:solidFill>
                  <a:srgbClr val="000000"/>
                </a:solidFill>
                <a:latin typeface="Times New Roman"/>
                <a:ea typeface="Times New Roman"/>
              </a:rPr>
              <a:t>First Node</a:t>
            </a:r>
            <a:endParaRPr b="0" lang="en-US" sz="11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21280" y="448200"/>
            <a:ext cx="6876720" cy="639720"/>
          </a:xfrm>
          <a:prstGeom prst="rect">
            <a:avLst/>
          </a:prstGeom>
          <a:noFill/>
          <a:ln>
            <a:noFill/>
          </a:ln>
        </p:spPr>
        <p:txBody>
          <a:bodyPr anchor="b"/>
          <a:p>
            <a:pPr>
              <a:lnSpc>
                <a:spcPct val="100000"/>
              </a:lnSpc>
            </a:pPr>
            <a:r>
              <a:rPr b="0" lang="en-US" sz="2800" spc="-1" strike="noStrike">
                <a:solidFill>
                  <a:srgbClr val="3a3838"/>
                </a:solidFill>
                <a:latin typeface="Quattrocento Sans"/>
                <a:ea typeface="Quattrocento Sans"/>
              </a:rPr>
              <a:t>Use Case Diagram</a:t>
            </a:r>
            <a:endParaRPr b="0" lang="en-US" sz="2800" spc="-1" strike="noStrike">
              <a:solidFill>
                <a:srgbClr val="000000"/>
              </a:solidFill>
              <a:latin typeface="Arial"/>
            </a:endParaRPr>
          </a:p>
        </p:txBody>
      </p:sp>
      <p:sp>
        <p:nvSpPr>
          <p:cNvPr id="210" name="TextShape 2"/>
          <p:cNvSpPr txBox="1"/>
          <p:nvPr/>
        </p:nvSpPr>
        <p:spPr>
          <a:xfrm>
            <a:off x="503640" y="1435680"/>
            <a:ext cx="10334880" cy="4969440"/>
          </a:xfrm>
          <a:prstGeom prst="rect">
            <a:avLst/>
          </a:prstGeom>
          <a:noFill/>
          <a:ln>
            <a:noFill/>
          </a:ln>
        </p:spPr>
        <p:txBody>
          <a:bodyPr/>
          <a:p>
            <a:pPr>
              <a:lnSpc>
                <a:spcPct val="150000"/>
              </a:lnSpc>
              <a:spcBef>
                <a:spcPts val="1001"/>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endParaRPr b="0" lang="en-US" sz="1400" spc="-1" strike="noStrike">
              <a:solidFill>
                <a:srgbClr val="000000"/>
              </a:solidFill>
              <a:latin typeface="Arial"/>
            </a:endParaRPr>
          </a:p>
          <a:p>
            <a:pPr>
              <a:lnSpc>
                <a:spcPct val="150000"/>
              </a:lnSpc>
              <a:spcBef>
                <a:spcPts val="1199"/>
              </a:spcBef>
            </a:pPr>
            <a:r>
              <a:rPr b="0" lang="en-US" sz="1400" spc="-1" strike="noStrike">
                <a:solidFill>
                  <a:srgbClr val="3f3f3f"/>
                </a:solidFill>
                <a:latin typeface="Quattrocento Sans"/>
                <a:ea typeface="Quattrocento Sans"/>
              </a:rPr>
              <a:t>Passenger/User View of Application</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	</a:t>
            </a:r>
            <a:r>
              <a:rPr b="0" lang="en-US" sz="1400" spc="-1" strike="noStrike">
                <a:solidFill>
                  <a:srgbClr val="3f3f3f"/>
                </a:solidFill>
                <a:latin typeface="Quattrocento Sans"/>
                <a:ea typeface="Quattrocento Sans"/>
              </a:rPr>
              <a:t>Vehicle driver view of application</a:t>
            </a:r>
            <a:endParaRPr b="0" lang="en-US" sz="1400" spc="-1" strike="noStrike">
              <a:solidFill>
                <a:srgbClr val="000000"/>
              </a:solidFill>
              <a:latin typeface="Arial"/>
            </a:endParaRPr>
          </a:p>
          <a:p>
            <a:pPr>
              <a:lnSpc>
                <a:spcPct val="150000"/>
              </a:lnSpc>
              <a:spcBef>
                <a:spcPts val="1199"/>
              </a:spcBef>
              <a:spcAft>
                <a:spcPts val="1199"/>
              </a:spcAft>
            </a:pPr>
            <a:endParaRPr b="0" lang="en-US" sz="1400" spc="-1" strike="noStrike">
              <a:solidFill>
                <a:srgbClr val="000000"/>
              </a:solidFill>
              <a:latin typeface="Arial"/>
            </a:endParaRPr>
          </a:p>
        </p:txBody>
      </p:sp>
      <p:pic>
        <p:nvPicPr>
          <p:cNvPr id="211" name="Google Shape;156;p15" descr=""/>
          <p:cNvPicPr/>
          <p:nvPr/>
        </p:nvPicPr>
        <p:blipFill>
          <a:blip r:embed="rId1"/>
          <a:stretch/>
        </p:blipFill>
        <p:spPr>
          <a:xfrm>
            <a:off x="5278320" y="1599480"/>
            <a:ext cx="5347440" cy="3642120"/>
          </a:xfrm>
          <a:prstGeom prst="rect">
            <a:avLst/>
          </a:prstGeom>
          <a:ln>
            <a:noFill/>
          </a:ln>
        </p:spPr>
      </p:pic>
      <p:pic>
        <p:nvPicPr>
          <p:cNvPr id="212" name="Google Shape;157;p15" descr=""/>
          <p:cNvPicPr/>
          <p:nvPr/>
        </p:nvPicPr>
        <p:blipFill>
          <a:blip r:embed="rId2"/>
          <a:stretch/>
        </p:blipFill>
        <p:spPr>
          <a:xfrm>
            <a:off x="649800" y="1599480"/>
            <a:ext cx="4382280" cy="36126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Features</a:t>
            </a:r>
            <a:endParaRPr b="0" lang="en-US" sz="4800" spc="-1" strike="noStrike">
              <a:solidFill>
                <a:srgbClr val="000000"/>
              </a:solidFill>
              <a:latin typeface="Arial"/>
            </a:endParaRPr>
          </a:p>
        </p:txBody>
      </p:sp>
      <p:sp>
        <p:nvSpPr>
          <p:cNvPr id="214" name="TextShape 2"/>
          <p:cNvSpPr txBox="1"/>
          <p:nvPr/>
        </p:nvSpPr>
        <p:spPr>
          <a:xfrm>
            <a:off x="539640" y="2560320"/>
            <a:ext cx="9445320" cy="3977280"/>
          </a:xfrm>
          <a:prstGeom prst="rect">
            <a:avLst/>
          </a:prstGeom>
          <a:noFill/>
          <a:ln>
            <a:noFill/>
          </a:ln>
        </p:spPr>
        <p:txBody>
          <a:bodyPr/>
          <a:p>
            <a:pPr marL="432000" indent="-323640">
              <a:lnSpc>
                <a:spcPct val="100000"/>
              </a:lnSpc>
              <a:buClr>
                <a:srgbClr val="000000"/>
              </a:buClr>
              <a:buFont typeface="Times New Roman"/>
              <a:buChar char="●"/>
            </a:pPr>
            <a:r>
              <a:rPr b="0" lang="en-US" sz="1800" spc="-1" strike="noStrike">
                <a:solidFill>
                  <a:srgbClr val="595959"/>
                </a:solidFill>
                <a:latin typeface="Times New Roman"/>
                <a:ea typeface="Times New Roman"/>
              </a:rPr>
              <a:t>Real Time Location of Buses</a:t>
            </a:r>
            <a:endParaRPr b="0" lang="en-US" sz="1800" spc="-1" strike="noStrike">
              <a:solidFill>
                <a:srgbClr val="000000"/>
              </a:solidFill>
              <a:latin typeface="Arial"/>
            </a:endParaRPr>
          </a:p>
          <a:p>
            <a:pPr marL="432000" indent="-323640">
              <a:lnSpc>
                <a:spcPct val="100000"/>
              </a:lnSpc>
              <a:spcBef>
                <a:spcPts val="2616"/>
              </a:spcBef>
              <a:buClr>
                <a:srgbClr val="000000"/>
              </a:buClr>
              <a:buFont typeface="Times New Roman"/>
              <a:buChar char="●"/>
            </a:pPr>
            <a:r>
              <a:rPr b="0" lang="en-US" sz="1800" spc="-1" strike="noStrike">
                <a:solidFill>
                  <a:srgbClr val="595959"/>
                </a:solidFill>
                <a:latin typeface="Times New Roman"/>
                <a:ea typeface="Times New Roman"/>
              </a:rPr>
              <a:t>Implementation of Satellite view on Map</a:t>
            </a:r>
            <a:endParaRPr b="0" lang="en-US" sz="1800" spc="-1" strike="noStrike">
              <a:solidFill>
                <a:srgbClr val="000000"/>
              </a:solidFill>
              <a:latin typeface="Arial"/>
            </a:endParaRPr>
          </a:p>
          <a:p>
            <a:pPr marL="432000" indent="-323640">
              <a:lnSpc>
                <a:spcPct val="100000"/>
              </a:lnSpc>
              <a:spcBef>
                <a:spcPts val="2616"/>
              </a:spcBef>
              <a:buClr>
                <a:srgbClr val="000000"/>
              </a:buClr>
              <a:buFont typeface="Times New Roman"/>
              <a:buChar char="●"/>
            </a:pPr>
            <a:r>
              <a:rPr b="0" lang="en-US" sz="1800" spc="-1" strike="noStrike">
                <a:solidFill>
                  <a:srgbClr val="595959"/>
                </a:solidFill>
                <a:latin typeface="Times New Roman"/>
                <a:ea typeface="Times New Roman"/>
              </a:rPr>
              <a:t>Multifunctioning </a:t>
            </a:r>
            <a:endParaRPr b="0" lang="en-US" sz="1800" spc="-1" strike="noStrike">
              <a:solidFill>
                <a:srgbClr val="000000"/>
              </a:solidFill>
              <a:latin typeface="Arial"/>
            </a:endParaRPr>
          </a:p>
          <a:p>
            <a:pPr marL="432000" indent="-323640">
              <a:lnSpc>
                <a:spcPct val="100000"/>
              </a:lnSpc>
              <a:spcBef>
                <a:spcPts val="2616"/>
              </a:spcBef>
              <a:buClr>
                <a:srgbClr val="000000"/>
              </a:buClr>
              <a:buFont typeface="Times New Roman"/>
              <a:buChar char="●"/>
            </a:pPr>
            <a:r>
              <a:rPr b="0" lang="en-US" sz="1800" spc="-1" strike="noStrike">
                <a:solidFill>
                  <a:srgbClr val="595959"/>
                </a:solidFill>
                <a:latin typeface="Times New Roman"/>
                <a:ea typeface="Times New Roman"/>
              </a:rPr>
              <a:t>Messaging function in case of problems like traffic jams and road accidents</a:t>
            </a:r>
            <a:endParaRPr b="0" lang="en-US" sz="1800" spc="-1" strike="noStrike">
              <a:solidFill>
                <a:srgbClr val="000000"/>
              </a:solidFill>
              <a:latin typeface="Arial"/>
            </a:endParaRPr>
          </a:p>
          <a:p>
            <a:pPr>
              <a:lnSpc>
                <a:spcPct val="100000"/>
              </a:lnSpc>
              <a:spcBef>
                <a:spcPts val="220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521280" y="448200"/>
            <a:ext cx="6876720" cy="639720"/>
          </a:xfrm>
          <a:prstGeom prst="rect">
            <a:avLst/>
          </a:prstGeom>
          <a:noFill/>
          <a:ln>
            <a:noFill/>
          </a:ln>
        </p:spPr>
        <p:txBody>
          <a:bodyPr anchor="b"/>
          <a:p>
            <a:pPr>
              <a:lnSpc>
                <a:spcPct val="100000"/>
              </a:lnSpc>
            </a:pPr>
            <a:r>
              <a:rPr b="0" lang="en-US" sz="4000" spc="-1" strike="noStrike">
                <a:solidFill>
                  <a:srgbClr val="3a3838"/>
                </a:solidFill>
                <a:latin typeface="Quattrocento Sans"/>
                <a:ea typeface="Quattrocento Sans"/>
              </a:rPr>
              <a:t>Back End</a:t>
            </a:r>
            <a:endParaRPr b="0" lang="en-US" sz="4000" spc="-1" strike="noStrike">
              <a:solidFill>
                <a:srgbClr val="000000"/>
              </a:solidFill>
              <a:latin typeface="Arial"/>
            </a:endParaRPr>
          </a:p>
        </p:txBody>
      </p:sp>
      <p:pic>
        <p:nvPicPr>
          <p:cNvPr id="216" name="Google Shape;169;p17" descr=""/>
          <p:cNvPicPr/>
          <p:nvPr/>
        </p:nvPicPr>
        <p:blipFill>
          <a:blip r:embed="rId1"/>
          <a:stretch/>
        </p:blipFill>
        <p:spPr>
          <a:xfrm>
            <a:off x="1280160" y="1280160"/>
            <a:ext cx="9783720" cy="4598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21280" y="448200"/>
            <a:ext cx="6876720" cy="639720"/>
          </a:xfrm>
          <a:prstGeom prst="rect">
            <a:avLst/>
          </a:prstGeom>
          <a:noFill/>
          <a:ln>
            <a:noFill/>
          </a:ln>
        </p:spPr>
        <p:txBody>
          <a:bodyPr anchor="b"/>
          <a:p>
            <a:pPr>
              <a:lnSpc>
                <a:spcPct val="100000"/>
              </a:lnSpc>
            </a:pPr>
            <a:r>
              <a:rPr b="0" lang="en-US" sz="4000" spc="-1" strike="noStrike">
                <a:solidFill>
                  <a:srgbClr val="3a3838"/>
                </a:solidFill>
                <a:latin typeface="Quattrocento Sans"/>
                <a:ea typeface="Quattrocento Sans"/>
              </a:rPr>
              <a:t>Software</a:t>
            </a:r>
            <a:endParaRPr b="0" lang="en-US" sz="4000" spc="-1" strike="noStrike">
              <a:solidFill>
                <a:srgbClr val="000000"/>
              </a:solidFill>
              <a:latin typeface="Arial"/>
            </a:endParaRPr>
          </a:p>
        </p:txBody>
      </p:sp>
      <p:sp>
        <p:nvSpPr>
          <p:cNvPr id="218" name="TextShape 2"/>
          <p:cNvSpPr txBox="1"/>
          <p:nvPr/>
        </p:nvSpPr>
        <p:spPr>
          <a:xfrm>
            <a:off x="539640" y="1435680"/>
            <a:ext cx="4416120" cy="3977280"/>
          </a:xfrm>
          <a:prstGeom prst="rect">
            <a:avLst/>
          </a:prstGeom>
          <a:noFill/>
          <a:ln>
            <a:noFill/>
          </a:ln>
        </p:spPr>
        <p:txBody>
          <a:bodyPr/>
          <a:p>
            <a:pPr algn="just">
              <a:lnSpc>
                <a:spcPct val="150000"/>
              </a:lnSpc>
            </a:pPr>
            <a:r>
              <a:rPr b="1" lang="en-US" sz="1600" spc="-1" strike="noStrike">
                <a:solidFill>
                  <a:srgbClr val="262626"/>
                </a:solidFill>
                <a:latin typeface="Times New Roman"/>
                <a:ea typeface="Times New Roman"/>
              </a:rPr>
              <a:t>Android Studio</a:t>
            </a:r>
            <a:endParaRPr b="0" lang="en-US" sz="1600" spc="-1" strike="noStrike">
              <a:solidFill>
                <a:srgbClr val="000000"/>
              </a:solidFill>
              <a:latin typeface="Arial"/>
            </a:endParaRPr>
          </a:p>
          <a:p>
            <a:pPr lvl="1" marL="228600" indent="-228240" algn="just">
              <a:lnSpc>
                <a:spcPct val="150000"/>
              </a:lnSpc>
              <a:spcBef>
                <a:spcPts val="2200"/>
              </a:spcBef>
              <a:buClr>
                <a:srgbClr val="3f3f3f"/>
              </a:buClr>
              <a:buFont typeface="Times New Roman"/>
              <a:buChar char="•"/>
            </a:pPr>
            <a:r>
              <a:rPr b="0" lang="en-US" sz="1600" spc="-1" strike="noStrike">
                <a:solidFill>
                  <a:srgbClr val="3f3f3f"/>
                </a:solidFill>
                <a:latin typeface="Times New Roman"/>
                <a:ea typeface="Times New Roman"/>
              </a:rPr>
              <a:t>Android Studio is the official integrated development environment (IDE) for Google's Android operating system, built on JetBrains' IntelliJ IDEA software and designed specifically for Android development.</a:t>
            </a:r>
            <a:r>
              <a:rPr b="0" lang="en-US" sz="1600" spc="-1" strike="noStrike">
                <a:solidFill>
                  <a:srgbClr val="262626"/>
                </a:solidFill>
                <a:latin typeface="Times New Roman"/>
                <a:ea typeface="Times New Roman"/>
              </a:rPr>
              <a:t> </a:t>
            </a:r>
            <a:endParaRPr b="0" lang="en-US" sz="1600" spc="-1" strike="noStrike">
              <a:solidFill>
                <a:srgbClr val="000000"/>
              </a:solidFill>
              <a:latin typeface="Arial"/>
            </a:endParaRPr>
          </a:p>
          <a:p>
            <a:pPr lvl="1" marL="228600" indent="-228240" algn="just">
              <a:lnSpc>
                <a:spcPct val="150000"/>
              </a:lnSpc>
              <a:spcBef>
                <a:spcPts val="2200"/>
              </a:spcBef>
              <a:buClr>
                <a:srgbClr val="262626"/>
              </a:buClr>
              <a:buFont typeface="Times New Roman"/>
              <a:buChar char="•"/>
            </a:pPr>
            <a:r>
              <a:rPr b="0" lang="en-US" sz="1600" spc="-1" strike="noStrike">
                <a:solidFill>
                  <a:srgbClr val="262626"/>
                </a:solidFill>
                <a:latin typeface="Times New Roman"/>
                <a:ea typeface="Times New Roman"/>
              </a:rPr>
              <a:t>It supports Java, Kotlin and also Python.</a:t>
            </a:r>
            <a:endParaRPr b="0" lang="en-US" sz="1600" spc="-1" strike="noStrike">
              <a:solidFill>
                <a:srgbClr val="000000"/>
              </a:solidFill>
              <a:latin typeface="Arial"/>
            </a:endParaRPr>
          </a:p>
          <a:p>
            <a:pPr algn="just">
              <a:lnSpc>
                <a:spcPct val="150000"/>
              </a:lnSpc>
              <a:spcBef>
                <a:spcPts val="2200"/>
              </a:spcBef>
            </a:pPr>
            <a:endParaRPr b="0" lang="en-US" sz="1600" spc="-1" strike="noStrike">
              <a:solidFill>
                <a:srgbClr val="000000"/>
              </a:solidFill>
              <a:latin typeface="Arial"/>
            </a:endParaRPr>
          </a:p>
        </p:txBody>
      </p:sp>
      <p:pic>
        <p:nvPicPr>
          <p:cNvPr id="219" name="Google Shape;176;p18" descr=""/>
          <p:cNvPicPr/>
          <p:nvPr/>
        </p:nvPicPr>
        <p:blipFill>
          <a:blip r:embed="rId1"/>
          <a:stretch/>
        </p:blipFill>
        <p:spPr>
          <a:xfrm>
            <a:off x="5556600" y="1553760"/>
            <a:ext cx="6095520" cy="4571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21280" y="1536120"/>
            <a:ext cx="6876000" cy="639720"/>
          </a:xfrm>
          <a:prstGeom prst="rect">
            <a:avLst/>
          </a:prstGeom>
          <a:noFill/>
          <a:ln>
            <a:noFill/>
          </a:ln>
        </p:spPr>
        <p:txBody>
          <a:bodyPr anchor="b"/>
          <a:p>
            <a:pPr>
              <a:lnSpc>
                <a:spcPct val="100000"/>
              </a:lnSpc>
            </a:pPr>
            <a:r>
              <a:rPr b="0" lang="en-US" sz="3600" spc="-1" strike="noStrike">
                <a:solidFill>
                  <a:srgbClr val="ffffff"/>
                </a:solidFill>
                <a:latin typeface="Quattrocento Sans"/>
                <a:ea typeface="Quattrocento Sans"/>
              </a:rPr>
              <a:t>Software</a:t>
            </a:r>
            <a:endParaRPr b="0" lang="en-US" sz="3600" spc="-1" strike="noStrike">
              <a:solidFill>
                <a:srgbClr val="000000"/>
              </a:solidFill>
              <a:latin typeface="Arial"/>
            </a:endParaRPr>
          </a:p>
        </p:txBody>
      </p:sp>
      <p:sp>
        <p:nvSpPr>
          <p:cNvPr id="221" name="TextShape 2"/>
          <p:cNvSpPr txBox="1"/>
          <p:nvPr/>
        </p:nvSpPr>
        <p:spPr>
          <a:xfrm>
            <a:off x="539640" y="2560320"/>
            <a:ext cx="7128000" cy="3977280"/>
          </a:xfrm>
          <a:prstGeom prst="rect">
            <a:avLst/>
          </a:prstGeom>
          <a:noFill/>
          <a:ln>
            <a:noFill/>
          </a:ln>
        </p:spPr>
        <p:txBody>
          <a:bodyPr/>
          <a:p>
            <a:pPr algn="just">
              <a:lnSpc>
                <a:spcPct val="150000"/>
              </a:lnSpc>
            </a:pPr>
            <a:r>
              <a:rPr b="1" lang="en-US" sz="1600" spc="-1" strike="noStrike">
                <a:solidFill>
                  <a:srgbClr val="3f3f3f"/>
                </a:solidFill>
                <a:latin typeface="Times New Roman"/>
                <a:ea typeface="Times New Roman"/>
              </a:rPr>
              <a:t>Firebase</a:t>
            </a:r>
            <a:endParaRPr b="0" lang="en-US" sz="1600" spc="-1" strike="noStrike">
              <a:solidFill>
                <a:srgbClr val="000000"/>
              </a:solidFill>
              <a:latin typeface="Arial"/>
            </a:endParaRPr>
          </a:p>
          <a:p>
            <a:pPr marL="343080" indent="-342720" algn="just">
              <a:lnSpc>
                <a:spcPct val="150000"/>
              </a:lnSpc>
              <a:spcBef>
                <a:spcPts val="2200"/>
              </a:spcBef>
              <a:buClr>
                <a:srgbClr val="3f3f3f"/>
              </a:buClr>
              <a:buFont typeface="Times New Roman"/>
              <a:buChar char="•"/>
            </a:pPr>
            <a:r>
              <a:rPr b="0" lang="en-US" sz="1900" spc="-1" strike="noStrike">
                <a:solidFill>
                  <a:srgbClr val="3f3f3f"/>
                </a:solidFill>
                <a:latin typeface="Times New Roman"/>
                <a:ea typeface="Times New Roman"/>
              </a:rPr>
              <a:t>Firebase is a mobile and web application development platform developed by Firebase, Inc. in 2011, then acquired by Google in 2014.</a:t>
            </a:r>
            <a:endParaRPr b="0" lang="en-US" sz="1900" spc="-1" strike="noStrike">
              <a:solidFill>
                <a:srgbClr val="000000"/>
              </a:solidFill>
              <a:latin typeface="Arial"/>
            </a:endParaRPr>
          </a:p>
          <a:p>
            <a:pPr marL="343080" indent="-342720" algn="just">
              <a:lnSpc>
                <a:spcPct val="150000"/>
              </a:lnSpc>
              <a:spcBef>
                <a:spcPts val="2200"/>
              </a:spcBef>
              <a:buClr>
                <a:srgbClr val="3f3f3f"/>
              </a:buClr>
              <a:buFont typeface="Times New Roman"/>
              <a:buChar char="•"/>
            </a:pPr>
            <a:r>
              <a:rPr b="0" lang="en-US" sz="1800" spc="-1" strike="noStrike">
                <a:solidFill>
                  <a:srgbClr val="3f3f3f"/>
                </a:solidFill>
                <a:latin typeface="Times New Roman"/>
                <a:ea typeface="Times New Roman"/>
              </a:rPr>
              <a:t>Its services are authentication, cloud messaging, analytics, real time database, file storage, firebase hosting and many more.</a:t>
            </a:r>
            <a:endParaRPr b="0" lang="en-US" sz="1800" spc="-1" strike="noStrike">
              <a:solidFill>
                <a:srgbClr val="000000"/>
              </a:solidFill>
              <a:latin typeface="Arial"/>
            </a:endParaRPr>
          </a:p>
          <a:p>
            <a:pPr algn="just">
              <a:lnSpc>
                <a:spcPct val="150000"/>
              </a:lnSpc>
              <a:spcBef>
                <a:spcPts val="2200"/>
              </a:spcBef>
            </a:pPr>
            <a:endParaRPr b="0" lang="en-US" sz="1800" spc="-1" strike="noStrike">
              <a:solidFill>
                <a:srgbClr val="000000"/>
              </a:solidFill>
              <a:latin typeface="Arial"/>
            </a:endParaRPr>
          </a:p>
        </p:txBody>
      </p:sp>
      <p:pic>
        <p:nvPicPr>
          <p:cNvPr id="222" name="Google Shape;183;p19" descr=""/>
          <p:cNvPicPr/>
          <p:nvPr/>
        </p:nvPicPr>
        <p:blipFill>
          <a:blip r:embed="rId1"/>
          <a:stretch/>
        </p:blipFill>
        <p:spPr>
          <a:xfrm>
            <a:off x="7786800" y="3429000"/>
            <a:ext cx="3865320" cy="19807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Limitations</a:t>
            </a:r>
            <a:endParaRPr b="0" lang="en-US" sz="4800" spc="-1" strike="noStrike">
              <a:solidFill>
                <a:srgbClr val="000000"/>
              </a:solidFill>
              <a:latin typeface="Arial"/>
            </a:endParaRPr>
          </a:p>
        </p:txBody>
      </p:sp>
      <p:sp>
        <p:nvSpPr>
          <p:cNvPr id="224" name="TextShape 2"/>
          <p:cNvSpPr txBox="1"/>
          <p:nvPr/>
        </p:nvSpPr>
        <p:spPr>
          <a:xfrm>
            <a:off x="539640" y="2560320"/>
            <a:ext cx="10763640" cy="3977280"/>
          </a:xfrm>
          <a:prstGeom prst="rect">
            <a:avLst/>
          </a:prstGeom>
          <a:noFill/>
          <a:ln>
            <a:noFill/>
          </a:ln>
        </p:spPr>
        <p:txBody>
          <a:bodyPr/>
          <a:p>
            <a:pPr marL="432000" indent="-323640" algn="just">
              <a:lnSpc>
                <a:spcPct val="150000"/>
              </a:lnSpc>
              <a:buClr>
                <a:srgbClr val="000000"/>
              </a:buClr>
              <a:buFont typeface="Spectral"/>
              <a:buChar char="●"/>
            </a:pPr>
            <a:r>
              <a:rPr b="0" lang="en-US" sz="1600" spc="-1" strike="noStrike">
                <a:solidFill>
                  <a:srgbClr val="3f3f3f"/>
                </a:solidFill>
                <a:latin typeface="Spectral"/>
                <a:ea typeface="Spectral"/>
              </a:rPr>
              <a:t>We could not update the real time location of buses because the firebase could only accept limited number of requests. When the application was made real time, the number of requests exceeded above 2500 within a day and the google automatically disabled our app because for real time update we had to buy permission from google. So, update the google json file with a new account and made the location update manual. </a:t>
            </a:r>
            <a:endParaRPr b="0" lang="en-US" sz="1600" spc="-1" strike="noStrike">
              <a:solidFill>
                <a:srgbClr val="000000"/>
              </a:solidFill>
              <a:latin typeface="Arial"/>
            </a:endParaRPr>
          </a:p>
          <a:p>
            <a:pPr marL="432000" algn="just">
              <a:lnSpc>
                <a:spcPct val="150000"/>
              </a:lnSpc>
            </a:pPr>
            <a:r>
              <a:rPr b="0" lang="en-US" sz="1600" spc="-1" strike="noStrike">
                <a:solidFill>
                  <a:srgbClr val="3f3f3f"/>
                </a:solidFill>
                <a:latin typeface="Spectral"/>
                <a:ea typeface="Spectral"/>
              </a:rPr>
              <a:t>So, the real time location had to be done manual update. This is our limitation.</a:t>
            </a:r>
            <a:endParaRPr b="0" lang="en-US" sz="1600" spc="-1" strike="noStrike">
              <a:solidFill>
                <a:srgbClr val="000000"/>
              </a:solidFill>
              <a:latin typeface="Arial"/>
            </a:endParaRPr>
          </a:p>
          <a:p>
            <a:pPr algn="just">
              <a:lnSpc>
                <a:spcPct val="150000"/>
              </a:lnSpc>
              <a:spcBef>
                <a:spcPts val="2200"/>
              </a:spcBef>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Future Enhancement</a:t>
            </a:r>
            <a:endParaRPr b="0" lang="en-US" sz="4800" spc="-1" strike="noStrike">
              <a:solidFill>
                <a:srgbClr val="000000"/>
              </a:solidFill>
              <a:latin typeface="Arial"/>
            </a:endParaRPr>
          </a:p>
        </p:txBody>
      </p:sp>
      <p:sp>
        <p:nvSpPr>
          <p:cNvPr id="226" name="TextShape 2"/>
          <p:cNvSpPr txBox="1"/>
          <p:nvPr/>
        </p:nvSpPr>
        <p:spPr>
          <a:xfrm>
            <a:off x="539640" y="2560320"/>
            <a:ext cx="9445320" cy="3977280"/>
          </a:xfrm>
          <a:prstGeom prst="rect">
            <a:avLst/>
          </a:prstGeom>
          <a:noFill/>
          <a:ln>
            <a:noFill/>
          </a:ln>
        </p:spPr>
        <p:txBody>
          <a:bodyPr/>
          <a:p>
            <a:pPr marL="432000" indent="-386640">
              <a:lnSpc>
                <a:spcPct val="150000"/>
              </a:lnSpc>
              <a:buClr>
                <a:srgbClr val="3f3f3f"/>
              </a:buClr>
              <a:buFont typeface="Times New Roman"/>
              <a:buChar char="●"/>
            </a:pPr>
            <a:r>
              <a:rPr b="0" lang="en-US" sz="1800" spc="-1" strike="noStrike">
                <a:solidFill>
                  <a:srgbClr val="3f3f3f"/>
                </a:solidFill>
                <a:latin typeface="Times New Roman"/>
                <a:ea typeface="Times New Roman"/>
              </a:rPr>
              <a:t>Getting a GPS tracker devices like Arduino to implement it on the real world</a:t>
            </a:r>
            <a:endParaRPr b="0" lang="en-US" sz="1800" spc="-1" strike="noStrike">
              <a:solidFill>
                <a:srgbClr val="000000"/>
              </a:solidFill>
              <a:latin typeface="Arial"/>
            </a:endParaRPr>
          </a:p>
          <a:p>
            <a:pPr marL="432000" indent="-386640">
              <a:lnSpc>
                <a:spcPct val="150000"/>
              </a:lnSpc>
              <a:buClr>
                <a:srgbClr val="000000"/>
              </a:buClr>
              <a:buFont typeface="Times New Roman"/>
              <a:buChar char="●"/>
            </a:pPr>
            <a:r>
              <a:rPr b="0" lang="en-US" sz="1800" spc="-1" strike="noStrike">
                <a:solidFill>
                  <a:srgbClr val="3f3f3f"/>
                </a:solidFill>
                <a:latin typeface="Times New Roman"/>
                <a:ea typeface="Times New Roman"/>
              </a:rPr>
              <a:t>Making specific routes for the concerned users only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Conclusion</a:t>
            </a:r>
            <a:endParaRPr b="0" lang="en-US" sz="4800" spc="-1" strike="noStrike">
              <a:solidFill>
                <a:srgbClr val="000000"/>
              </a:solidFill>
              <a:latin typeface="Arial"/>
            </a:endParaRPr>
          </a:p>
        </p:txBody>
      </p:sp>
      <p:sp>
        <p:nvSpPr>
          <p:cNvPr id="228" name="TextShape 2"/>
          <p:cNvSpPr txBox="1"/>
          <p:nvPr/>
        </p:nvSpPr>
        <p:spPr>
          <a:xfrm>
            <a:off x="539640" y="2560320"/>
            <a:ext cx="9445320" cy="3977280"/>
          </a:xfrm>
          <a:prstGeom prst="rect">
            <a:avLst/>
          </a:prstGeom>
          <a:noFill/>
          <a:ln>
            <a:noFill/>
          </a:ln>
        </p:spPr>
        <p:txBody>
          <a:bodyPr/>
          <a:p>
            <a:pPr algn="just">
              <a:lnSpc>
                <a:spcPct val="150000"/>
              </a:lnSpc>
            </a:pPr>
            <a:r>
              <a:rPr b="0" lang="en-US" sz="1800" spc="-1" strike="noStrike">
                <a:solidFill>
                  <a:srgbClr val="3f3f3f"/>
                </a:solidFill>
                <a:latin typeface="Times New Roman"/>
                <a:ea typeface="Times New Roman"/>
              </a:rPr>
              <a:t>“</a:t>
            </a:r>
            <a:r>
              <a:rPr b="0" lang="en-US" sz="1800" spc="-1" strike="noStrike">
                <a:solidFill>
                  <a:srgbClr val="3f3f3f"/>
                </a:solidFill>
                <a:latin typeface="Times New Roman"/>
                <a:ea typeface="Times New Roman"/>
              </a:rPr>
              <a:t>MTT” has been a good team work; all the team members have tried their best for its creation. Also by the support, guidance and motivation from our supervisor on a positive working environment, we have successfully developed “MTT”. We believe that whether it's public transit or car renting, we believe the revolution taking over our streets will be captained from our phones very soon in the future.</a:t>
            </a:r>
            <a:endParaRPr b="0" lang="en-US" sz="1800" spc="-1" strike="noStrike">
              <a:solidFill>
                <a:srgbClr val="000000"/>
              </a:solidFill>
              <a:latin typeface="Arial"/>
            </a:endParaRPr>
          </a:p>
          <a:p>
            <a:pPr algn="just">
              <a:lnSpc>
                <a:spcPct val="150000"/>
              </a:lnSpc>
              <a:spcBef>
                <a:spcPts val="220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467440" y="2655720"/>
            <a:ext cx="6876000" cy="639720"/>
          </a:xfrm>
          <a:prstGeom prst="rect">
            <a:avLst/>
          </a:prstGeom>
          <a:noFill/>
          <a:ln>
            <a:noFill/>
          </a:ln>
        </p:spPr>
        <p:txBody>
          <a:bodyPr anchor="b"/>
          <a:p>
            <a:pPr>
              <a:lnSpc>
                <a:spcPct val="100000"/>
              </a:lnSpc>
            </a:pPr>
            <a:r>
              <a:rPr b="0" lang="en-US" sz="6600" spc="-1" strike="noStrike">
                <a:solidFill>
                  <a:srgbClr val="ffffff"/>
                </a:solidFill>
                <a:latin typeface="Quattrocento Sans"/>
                <a:ea typeface="Quattrocento Sans"/>
              </a:rPr>
              <a:t>Thank You</a:t>
            </a:r>
            <a:endParaRPr b="0" lang="en-US" sz="6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21280" y="448200"/>
            <a:ext cx="6876720" cy="639720"/>
          </a:xfrm>
          <a:prstGeom prst="rect">
            <a:avLst/>
          </a:prstGeom>
          <a:noFill/>
          <a:ln>
            <a:noFill/>
          </a:ln>
        </p:spPr>
        <p:txBody>
          <a:bodyPr anchor="b"/>
          <a:p>
            <a:pPr>
              <a:lnSpc>
                <a:spcPct val="100000"/>
              </a:lnSpc>
            </a:pPr>
            <a:r>
              <a:rPr b="0" lang="en-US" sz="3600" spc="-1" strike="noStrike">
                <a:solidFill>
                  <a:srgbClr val="3a3838"/>
                </a:solidFill>
                <a:latin typeface="Quattrocento Sans"/>
                <a:ea typeface="Quattrocento Sans"/>
              </a:rPr>
              <a:t>What / Why “MTT”?</a:t>
            </a:r>
            <a:endParaRPr b="0" lang="en-US" sz="3600" spc="-1" strike="noStrike">
              <a:solidFill>
                <a:srgbClr val="000000"/>
              </a:solidFill>
              <a:latin typeface="Arial"/>
            </a:endParaRPr>
          </a:p>
        </p:txBody>
      </p:sp>
      <p:sp>
        <p:nvSpPr>
          <p:cNvPr id="137" name="CustomShape 2"/>
          <p:cNvSpPr/>
          <p:nvPr/>
        </p:nvSpPr>
        <p:spPr>
          <a:xfrm>
            <a:off x="541440" y="1524600"/>
            <a:ext cx="4321440" cy="3871080"/>
          </a:xfrm>
          <a:prstGeom prst="rect">
            <a:avLst/>
          </a:prstGeom>
          <a:noFill/>
          <a:ln>
            <a:noFill/>
          </a:ln>
        </p:spPr>
        <p:style>
          <a:lnRef idx="0"/>
          <a:fillRef idx="0"/>
          <a:effectRef idx="0"/>
          <a:fontRef idx="minor"/>
        </p:style>
        <p:txBody>
          <a:bodyPr/>
          <a:p>
            <a:pPr marL="432000" indent="-323640" algn="just">
              <a:lnSpc>
                <a:spcPct val="100000"/>
              </a:lnSpc>
            </a:pPr>
            <a:r>
              <a:rPr b="1" lang="en-US" sz="1800" spc="-1" strike="noStrike">
                <a:solidFill>
                  <a:srgbClr val="595959"/>
                </a:solidFill>
                <a:latin typeface="Times New Roman"/>
                <a:ea typeface="Times New Roman"/>
              </a:rPr>
              <a:t>What</a:t>
            </a:r>
            <a:r>
              <a:rPr b="0" lang="en-US" sz="1800" spc="-1" strike="noStrike">
                <a:solidFill>
                  <a:srgbClr val="595959"/>
                </a:solidFill>
                <a:latin typeface="Times New Roman"/>
                <a:ea typeface="Times New Roman"/>
              </a:rPr>
              <a:t> : MTT is a mobile transportation tracker application which tracks the location of the buses registered on our database on  google map. </a:t>
            </a:r>
            <a:endParaRPr b="0" lang="en-US" sz="1800" spc="-1" strike="noStrike">
              <a:latin typeface="Arial"/>
            </a:endParaRPr>
          </a:p>
          <a:p>
            <a:pPr marL="432000" indent="-323640" algn="just">
              <a:lnSpc>
                <a:spcPct val="100000"/>
              </a:lnSpc>
              <a:spcBef>
                <a:spcPts val="2001"/>
              </a:spcBef>
            </a:pPr>
            <a:endParaRPr b="0" lang="en-US" sz="1800" spc="-1" strike="noStrike">
              <a:latin typeface="Arial"/>
            </a:endParaRPr>
          </a:p>
          <a:p>
            <a:pPr marL="432000" indent="-323640" algn="just">
              <a:lnSpc>
                <a:spcPct val="100000"/>
              </a:lnSpc>
              <a:spcBef>
                <a:spcPts val="2001"/>
              </a:spcBef>
            </a:pPr>
            <a:r>
              <a:rPr b="0" lang="en-US" sz="1800" spc="-1" strike="noStrike">
                <a:solidFill>
                  <a:srgbClr val="595959"/>
                </a:solidFill>
                <a:latin typeface="Cabin"/>
                <a:ea typeface="Cabin"/>
              </a:rPr>
              <a:t> </a:t>
            </a:r>
            <a:endParaRPr b="0" lang="en-US" sz="1800" spc="-1" strike="noStrike">
              <a:latin typeface="Arial"/>
            </a:endParaRPr>
          </a:p>
        </p:txBody>
      </p:sp>
      <p:sp>
        <p:nvSpPr>
          <p:cNvPr id="138" name="CustomShape 3"/>
          <p:cNvSpPr/>
          <p:nvPr/>
        </p:nvSpPr>
        <p:spPr>
          <a:xfrm>
            <a:off x="5866920" y="1638000"/>
            <a:ext cx="4321440" cy="3871080"/>
          </a:xfrm>
          <a:prstGeom prst="rect">
            <a:avLst/>
          </a:prstGeom>
          <a:noFill/>
          <a:ln>
            <a:noFill/>
          </a:ln>
        </p:spPr>
        <p:style>
          <a:lnRef idx="0"/>
          <a:fillRef idx="0"/>
          <a:effectRef idx="0"/>
          <a:fontRef idx="minor"/>
        </p:style>
        <p:txBody>
          <a:bodyPr/>
          <a:p>
            <a:pPr marL="228600" indent="-228240">
              <a:lnSpc>
                <a:spcPct val="90000"/>
              </a:lnSpc>
            </a:pPr>
            <a:r>
              <a:rPr b="1" lang="en-US" sz="2000" spc="-1" strike="noStrike">
                <a:solidFill>
                  <a:srgbClr val="595959"/>
                </a:solidFill>
                <a:latin typeface="Times New Roman"/>
                <a:ea typeface="Times New Roman"/>
              </a:rPr>
              <a:t>Why</a:t>
            </a:r>
            <a:r>
              <a:rPr b="0" lang="en-US" sz="2000" spc="-1" strike="noStrike">
                <a:solidFill>
                  <a:srgbClr val="595959"/>
                </a:solidFill>
                <a:latin typeface="Times New Roman"/>
                <a:ea typeface="Times New Roman"/>
              </a:rPr>
              <a:t>:  </a:t>
            </a:r>
            <a:r>
              <a:rPr b="0" lang="en-US" sz="1800" spc="-1" strike="noStrike">
                <a:solidFill>
                  <a:srgbClr val="595959"/>
                </a:solidFill>
                <a:latin typeface="Times New Roman"/>
                <a:ea typeface="Times New Roman"/>
              </a:rPr>
              <a:t>To save one's valuable time waiting for the bus on the bus stop</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21280" y="448200"/>
            <a:ext cx="6876720" cy="639720"/>
          </a:xfrm>
          <a:prstGeom prst="rect">
            <a:avLst/>
          </a:prstGeom>
          <a:noFill/>
          <a:ln>
            <a:noFill/>
          </a:ln>
        </p:spPr>
        <p:txBody>
          <a:bodyPr anchor="b"/>
          <a:p>
            <a:pPr>
              <a:lnSpc>
                <a:spcPct val="100000"/>
              </a:lnSpc>
            </a:pPr>
            <a:r>
              <a:rPr b="0" lang="en-US" sz="3600" spc="-1" strike="noStrike">
                <a:solidFill>
                  <a:srgbClr val="3a3838"/>
                </a:solidFill>
                <a:latin typeface="Quattrocento Sans"/>
                <a:ea typeface="Quattrocento Sans"/>
              </a:rPr>
              <a:t>Objectives</a:t>
            </a:r>
            <a:endParaRPr b="0" lang="en-US" sz="3600" spc="-1" strike="noStrike">
              <a:solidFill>
                <a:srgbClr val="000000"/>
              </a:solidFill>
              <a:latin typeface="Arial"/>
            </a:endParaRPr>
          </a:p>
        </p:txBody>
      </p:sp>
      <p:sp>
        <p:nvSpPr>
          <p:cNvPr id="140" name="TextShape 2"/>
          <p:cNvSpPr txBox="1"/>
          <p:nvPr/>
        </p:nvSpPr>
        <p:spPr>
          <a:xfrm>
            <a:off x="539640" y="1435680"/>
            <a:ext cx="10261800" cy="4602240"/>
          </a:xfrm>
          <a:prstGeom prst="rect">
            <a:avLst/>
          </a:prstGeom>
          <a:noFill/>
          <a:ln>
            <a:noFill/>
          </a:ln>
        </p:spPr>
        <p:txBody>
          <a:bodyPr/>
          <a:p>
            <a:pPr indent="-126720">
              <a:lnSpc>
                <a:spcPct val="150000"/>
              </a:lnSpc>
              <a:spcBef>
                <a:spcPts val="2200"/>
              </a:spcBef>
              <a:buClr>
                <a:srgbClr val="3f3f3f"/>
              </a:buClr>
              <a:buFont typeface="Times New Roman"/>
              <a:buChar char="•"/>
            </a:pPr>
            <a:r>
              <a:rPr b="0" lang="en-US" sz="2000" spc="-1" strike="noStrike">
                <a:solidFill>
                  <a:srgbClr val="3f3f3f"/>
                </a:solidFill>
                <a:latin typeface="Times New Roman"/>
                <a:ea typeface="Times New Roman"/>
              </a:rPr>
              <a:t>To contribute for smart city by implementing intelligent transportation system within the country</a:t>
            </a:r>
            <a:endParaRPr b="0" lang="en-US" sz="2000" spc="-1" strike="noStrike">
              <a:solidFill>
                <a:srgbClr val="000000"/>
              </a:solidFill>
              <a:latin typeface="Arial"/>
            </a:endParaRPr>
          </a:p>
          <a:p>
            <a:pPr indent="-126720">
              <a:lnSpc>
                <a:spcPct val="150000"/>
              </a:lnSpc>
              <a:spcBef>
                <a:spcPts val="2200"/>
              </a:spcBef>
              <a:buClr>
                <a:srgbClr val="3f3f3f"/>
              </a:buClr>
              <a:buFont typeface="Times New Roman"/>
              <a:buChar char="•"/>
            </a:pPr>
            <a:r>
              <a:rPr b="0" lang="en-US" sz="2000" spc="-1" strike="noStrike">
                <a:solidFill>
                  <a:srgbClr val="3f3f3f"/>
                </a:solidFill>
                <a:latin typeface="Times New Roman"/>
                <a:ea typeface="Times New Roman"/>
              </a:rPr>
              <a:t>To facilitate people by providing location of respective buses they are waiting for</a:t>
            </a:r>
            <a:endParaRPr b="0" lang="en-US" sz="2000" spc="-1" strike="noStrike">
              <a:solidFill>
                <a:srgbClr val="000000"/>
              </a:solidFill>
              <a:latin typeface="Arial"/>
            </a:endParaRPr>
          </a:p>
          <a:p>
            <a:pPr indent="-126720">
              <a:lnSpc>
                <a:spcPct val="150000"/>
              </a:lnSpc>
              <a:spcBef>
                <a:spcPts val="2200"/>
              </a:spcBef>
              <a:buClr>
                <a:srgbClr val="3f3f3f"/>
              </a:buClr>
              <a:buFont typeface="Times New Roman"/>
              <a:buChar char="•"/>
            </a:pPr>
            <a:r>
              <a:rPr b="0" lang="en-US" sz="2000" spc="-1" strike="noStrike">
                <a:solidFill>
                  <a:srgbClr val="3f3f3f"/>
                </a:solidFill>
                <a:latin typeface="Times New Roman"/>
                <a:ea typeface="Times New Roman"/>
              </a:rPr>
              <a:t>To make sustainable transportation popular by the means of technology</a:t>
            </a:r>
            <a:endParaRPr b="0" lang="en-US" sz="2000" spc="-1" strike="noStrike">
              <a:solidFill>
                <a:srgbClr val="000000"/>
              </a:solidFill>
              <a:latin typeface="Arial"/>
            </a:endParaRPr>
          </a:p>
          <a:p>
            <a:pPr indent="-126720">
              <a:lnSpc>
                <a:spcPct val="150000"/>
              </a:lnSpc>
              <a:spcBef>
                <a:spcPts val="2200"/>
              </a:spcBef>
              <a:buClr>
                <a:srgbClr val="3f3f3f"/>
              </a:buClr>
              <a:buFont typeface="Times New Roman"/>
              <a:buChar char="•"/>
            </a:pPr>
            <a:r>
              <a:rPr b="0" lang="en-US" sz="2000" spc="-1" strike="noStrike">
                <a:solidFill>
                  <a:srgbClr val="3f3f3f"/>
                </a:solidFill>
                <a:latin typeface="Times New Roman"/>
                <a:ea typeface="Times New Roman"/>
              </a:rPr>
              <a:t> </a:t>
            </a:r>
            <a:r>
              <a:rPr b="0" lang="en-US" sz="2000" spc="-1" strike="noStrike">
                <a:solidFill>
                  <a:srgbClr val="3f3f3f"/>
                </a:solidFill>
                <a:latin typeface="Times New Roman"/>
                <a:ea typeface="Times New Roman"/>
              </a:rPr>
              <a:t>To save one’s time waiting for the bus</a:t>
            </a:r>
            <a:endParaRPr b="0" lang="en-US" sz="2000" spc="-1" strike="noStrike">
              <a:solidFill>
                <a:srgbClr val="000000"/>
              </a:solidFill>
              <a:latin typeface="Arial"/>
            </a:endParaRPr>
          </a:p>
          <a:p>
            <a:pPr indent="-126720">
              <a:lnSpc>
                <a:spcPct val="150000"/>
              </a:lnSpc>
              <a:spcBef>
                <a:spcPts val="2200"/>
              </a:spcBef>
              <a:buClr>
                <a:srgbClr val="3f3f3f"/>
              </a:buClr>
              <a:buFont typeface="Times New Roman"/>
              <a:buChar char="•"/>
            </a:pPr>
            <a:r>
              <a:rPr b="0" lang="en-US" sz="2000" spc="-1" strike="noStrike">
                <a:solidFill>
                  <a:srgbClr val="3f3f3f"/>
                </a:solidFill>
                <a:latin typeface="Times New Roman"/>
                <a:ea typeface="Times New Roman"/>
              </a:rPr>
              <a:t> </a:t>
            </a:r>
            <a:r>
              <a:rPr b="0" lang="en-US" sz="2000" spc="-1" strike="noStrike">
                <a:solidFill>
                  <a:srgbClr val="3f3f3f"/>
                </a:solidFill>
                <a:latin typeface="Times New Roman"/>
                <a:ea typeface="Times New Roman"/>
              </a:rPr>
              <a:t>To learn Android framework of Java and develop concepts of API</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21280" y="448200"/>
            <a:ext cx="6876720" cy="639720"/>
          </a:xfrm>
          <a:prstGeom prst="rect">
            <a:avLst/>
          </a:prstGeom>
          <a:noFill/>
          <a:ln>
            <a:noFill/>
          </a:ln>
        </p:spPr>
        <p:txBody>
          <a:bodyPr anchor="b"/>
          <a:p>
            <a:pPr>
              <a:lnSpc>
                <a:spcPct val="100000"/>
              </a:lnSpc>
            </a:pPr>
            <a:r>
              <a:rPr b="0" lang="en-US" sz="4000" spc="-1" strike="noStrike">
                <a:solidFill>
                  <a:srgbClr val="3a3838"/>
                </a:solidFill>
                <a:latin typeface="Quattrocento Sans"/>
                <a:ea typeface="Quattrocento Sans"/>
              </a:rPr>
              <a:t>Tools Used</a:t>
            </a:r>
            <a:endParaRPr b="0" lang="en-US" sz="4000" spc="-1" strike="noStrike">
              <a:solidFill>
                <a:srgbClr val="000000"/>
              </a:solidFill>
              <a:latin typeface="Arial"/>
            </a:endParaRPr>
          </a:p>
        </p:txBody>
      </p:sp>
      <p:sp>
        <p:nvSpPr>
          <p:cNvPr id="142" name="TextShape 2"/>
          <p:cNvSpPr txBox="1"/>
          <p:nvPr/>
        </p:nvSpPr>
        <p:spPr>
          <a:xfrm>
            <a:off x="539640" y="1435680"/>
            <a:ext cx="4416120" cy="3977280"/>
          </a:xfrm>
          <a:prstGeom prst="rect">
            <a:avLst/>
          </a:prstGeom>
          <a:noFill/>
          <a:ln>
            <a:noFill/>
          </a:ln>
        </p:spPr>
        <p:txBody>
          <a:bodyPr/>
          <a:p>
            <a:pPr marL="306000" indent="-305280" algn="just">
              <a:lnSpc>
                <a:spcPct val="100000"/>
              </a:lnSpc>
            </a:pPr>
            <a:r>
              <a:rPr b="1" lang="en-US" sz="1800" spc="-1" strike="noStrike">
                <a:solidFill>
                  <a:srgbClr val="3d3d3d"/>
                </a:solidFill>
                <a:latin typeface="Times New Roman"/>
                <a:ea typeface="Times New Roman"/>
              </a:rPr>
              <a:t>Front End</a:t>
            </a:r>
            <a:endParaRPr b="0" lang="en-US" sz="1800" spc="-1" strike="noStrike">
              <a:solidFill>
                <a:srgbClr val="000000"/>
              </a:solidFill>
              <a:latin typeface="Arial"/>
            </a:endParaRPr>
          </a:p>
          <a:p>
            <a:pPr marL="306000" indent="-305280" algn="just">
              <a:lnSpc>
                <a:spcPct val="100000"/>
              </a:lnSpc>
              <a:spcBef>
                <a:spcPts val="1080"/>
              </a:spcBef>
              <a:buClr>
                <a:srgbClr val="8cb64a"/>
              </a:buClr>
              <a:buFont typeface="Times New Roman"/>
              <a:buChar char="∙"/>
            </a:pPr>
            <a:r>
              <a:rPr b="0" lang="en-US" sz="1800" spc="-1" strike="noStrike">
                <a:solidFill>
                  <a:srgbClr val="3d3d3d"/>
                </a:solidFill>
                <a:latin typeface="Times New Roman"/>
                <a:ea typeface="Times New Roman"/>
              </a:rPr>
              <a:t>GIMP</a:t>
            </a:r>
            <a:endParaRPr b="0" lang="en-US" sz="1800" spc="-1" strike="noStrike">
              <a:solidFill>
                <a:srgbClr val="000000"/>
              </a:solidFill>
              <a:latin typeface="Arial"/>
            </a:endParaRPr>
          </a:p>
          <a:p>
            <a:pPr marL="306000" indent="-305280" algn="just">
              <a:lnSpc>
                <a:spcPct val="100000"/>
              </a:lnSpc>
              <a:spcBef>
                <a:spcPts val="1080"/>
              </a:spcBef>
              <a:buClr>
                <a:srgbClr val="8cb64a"/>
              </a:buClr>
              <a:buFont typeface="Times New Roman"/>
              <a:buChar char="∙"/>
            </a:pPr>
            <a:r>
              <a:rPr b="0" lang="en-US" sz="1800" spc="-1" strike="noStrike">
                <a:solidFill>
                  <a:srgbClr val="3d3d3d"/>
                </a:solidFill>
                <a:latin typeface="Times New Roman"/>
                <a:ea typeface="Times New Roman"/>
              </a:rPr>
              <a:t>Android Studio</a:t>
            </a:r>
            <a:endParaRPr b="0" lang="en-US" sz="1800" spc="-1" strike="noStrike">
              <a:solidFill>
                <a:srgbClr val="000000"/>
              </a:solidFill>
              <a:latin typeface="Arial"/>
            </a:endParaRPr>
          </a:p>
          <a:p>
            <a:pPr marL="306000" indent="-305280" algn="just">
              <a:lnSpc>
                <a:spcPct val="100000"/>
              </a:lnSpc>
              <a:spcBef>
                <a:spcPts val="1080"/>
              </a:spcBef>
              <a:buClr>
                <a:srgbClr val="8cb64a"/>
              </a:buClr>
              <a:buFont typeface="Times New Roman"/>
              <a:buChar char="∙"/>
            </a:pPr>
            <a:r>
              <a:rPr b="0" lang="en-US" sz="1800" spc="-1" strike="noStrike">
                <a:solidFill>
                  <a:srgbClr val="3d3d3d"/>
                </a:solidFill>
                <a:latin typeface="Times New Roman"/>
                <a:ea typeface="Times New Roman"/>
              </a:rPr>
              <a:t>Photoshop</a:t>
            </a:r>
            <a:endParaRPr b="0" lang="en-US" sz="1800" spc="-1" strike="noStrike">
              <a:solidFill>
                <a:srgbClr val="000000"/>
              </a:solidFill>
              <a:latin typeface="Arial"/>
            </a:endParaRPr>
          </a:p>
          <a:p>
            <a:pPr marL="306000" indent="-305280" algn="just">
              <a:lnSpc>
                <a:spcPct val="100000"/>
              </a:lnSpc>
              <a:spcBef>
                <a:spcPts val="1080"/>
              </a:spcBef>
            </a:pPr>
            <a:endParaRPr b="0" lang="en-US" sz="1800" spc="-1" strike="noStrike">
              <a:solidFill>
                <a:srgbClr val="000000"/>
              </a:solidFill>
              <a:latin typeface="Arial"/>
            </a:endParaRPr>
          </a:p>
          <a:p>
            <a:pPr algn="just">
              <a:lnSpc>
                <a:spcPct val="100000"/>
              </a:lnSpc>
              <a:spcBef>
                <a:spcPts val="1080"/>
              </a:spcBef>
            </a:pPr>
            <a:endParaRPr b="0" lang="en-US" sz="1800" spc="-1" strike="noStrike">
              <a:solidFill>
                <a:srgbClr val="000000"/>
              </a:solidFill>
              <a:latin typeface="Arial"/>
            </a:endParaRPr>
          </a:p>
          <a:p>
            <a:pPr algn="just">
              <a:lnSpc>
                <a:spcPct val="100000"/>
              </a:lnSpc>
              <a:spcBef>
                <a:spcPts val="1080"/>
              </a:spcBef>
            </a:pPr>
            <a:endParaRPr b="0" lang="en-US" sz="1800" spc="-1" strike="noStrike">
              <a:solidFill>
                <a:srgbClr val="000000"/>
              </a:solidFill>
              <a:latin typeface="Arial"/>
            </a:endParaRPr>
          </a:p>
          <a:p>
            <a:pPr>
              <a:lnSpc>
                <a:spcPct val="150000"/>
              </a:lnSpc>
              <a:spcBef>
                <a:spcPts val="1602"/>
              </a:spcBef>
            </a:pPr>
            <a:endParaRPr b="0" lang="en-US" sz="1800" spc="-1" strike="noStrike">
              <a:solidFill>
                <a:srgbClr val="000000"/>
              </a:solidFill>
              <a:latin typeface="Arial"/>
            </a:endParaRPr>
          </a:p>
        </p:txBody>
      </p:sp>
      <p:sp>
        <p:nvSpPr>
          <p:cNvPr id="143" name="CustomShape 3"/>
          <p:cNvSpPr/>
          <p:nvPr/>
        </p:nvSpPr>
        <p:spPr>
          <a:xfrm>
            <a:off x="5407560" y="1535760"/>
            <a:ext cx="4416120" cy="3977280"/>
          </a:xfrm>
          <a:prstGeom prst="rect">
            <a:avLst/>
          </a:prstGeom>
          <a:noFill/>
          <a:ln>
            <a:noFill/>
          </a:ln>
        </p:spPr>
        <p:style>
          <a:lnRef idx="0"/>
          <a:fillRef idx="0"/>
          <a:effectRef idx="0"/>
          <a:fontRef idx="minor"/>
        </p:style>
        <p:txBody>
          <a:bodyPr/>
          <a:p>
            <a:pPr algn="just">
              <a:lnSpc>
                <a:spcPct val="100000"/>
              </a:lnSpc>
            </a:pPr>
            <a:r>
              <a:rPr b="1" lang="en-US" sz="1200" spc="-1" strike="noStrike">
                <a:solidFill>
                  <a:srgbClr val="3d3d3d"/>
                </a:solidFill>
                <a:latin typeface="Times New Roman"/>
                <a:ea typeface="Times New Roman"/>
              </a:rPr>
              <a:t> </a:t>
            </a:r>
            <a:r>
              <a:rPr b="1" lang="en-US" sz="2000" spc="-1" strike="noStrike">
                <a:solidFill>
                  <a:srgbClr val="3d3d3d"/>
                </a:solidFill>
                <a:latin typeface="Times New Roman"/>
                <a:ea typeface="Times New Roman"/>
              </a:rPr>
              <a:t>Back End</a:t>
            </a:r>
            <a:endParaRPr b="0" lang="en-US" sz="2000" spc="-1" strike="noStrike">
              <a:latin typeface="Arial"/>
            </a:endParaRPr>
          </a:p>
          <a:p>
            <a:pPr marL="306000" indent="-30528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Firebase</a:t>
            </a:r>
            <a:endParaRPr b="0" lang="en-US" sz="2000" spc="-1" strike="noStrike">
              <a:latin typeface="Arial"/>
            </a:endParaRPr>
          </a:p>
          <a:p>
            <a:pPr marL="306000" indent="-30528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Google Maps/ Google Maps API </a:t>
            </a:r>
            <a:endParaRPr b="0" lang="en-US" sz="2000" spc="-1" strike="noStrike">
              <a:latin typeface="Arial"/>
            </a:endParaRPr>
          </a:p>
          <a:p>
            <a:pPr marL="306000" indent="-248040" algn="just">
              <a:lnSpc>
                <a:spcPct val="100000"/>
              </a:lnSpc>
              <a:spcBef>
                <a:spcPts val="1080"/>
              </a:spcBef>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Related Works</a:t>
            </a:r>
            <a:endParaRPr b="0" lang="en-US" sz="4800" spc="-1" strike="noStrike">
              <a:solidFill>
                <a:srgbClr val="000000"/>
              </a:solidFill>
              <a:latin typeface="Arial"/>
            </a:endParaRPr>
          </a:p>
        </p:txBody>
      </p:sp>
      <p:sp>
        <p:nvSpPr>
          <p:cNvPr id="145" name="TextShape 2"/>
          <p:cNvSpPr txBox="1"/>
          <p:nvPr/>
        </p:nvSpPr>
        <p:spPr>
          <a:xfrm>
            <a:off x="539640" y="2560320"/>
            <a:ext cx="4476240" cy="3977280"/>
          </a:xfrm>
          <a:prstGeom prst="rect">
            <a:avLst/>
          </a:prstGeom>
          <a:noFill/>
          <a:ln>
            <a:noFill/>
          </a:ln>
        </p:spPr>
        <p:txBody>
          <a:bodyPr/>
          <a:p>
            <a:pPr algn="just">
              <a:lnSpc>
                <a:spcPct val="130000"/>
              </a:lnSpc>
            </a:pPr>
            <a:r>
              <a:rPr b="1" lang="en-US" sz="1670" spc="-1" strike="noStrike">
                <a:solidFill>
                  <a:srgbClr val="595959"/>
                </a:solidFill>
                <a:latin typeface="Times New Roman"/>
                <a:ea typeface="Times New Roman"/>
              </a:rPr>
              <a:t>Transit</a:t>
            </a:r>
            <a:endParaRPr b="0" lang="en-US" sz="1670" spc="-1" strike="noStrike">
              <a:solidFill>
                <a:srgbClr val="000000"/>
              </a:solidFill>
              <a:latin typeface="Arial"/>
            </a:endParaRPr>
          </a:p>
          <a:p>
            <a:pPr>
              <a:lnSpc>
                <a:spcPct val="130000"/>
              </a:lnSpc>
              <a:spcBef>
                <a:spcPts val="2200"/>
              </a:spcBef>
            </a:pPr>
            <a:r>
              <a:rPr b="0" lang="en-US" sz="1670" spc="-1" strike="noStrike">
                <a:solidFill>
                  <a:srgbClr val="3f3f3f"/>
                </a:solidFill>
                <a:latin typeface="Times New Roman"/>
                <a:ea typeface="Times New Roman"/>
              </a:rPr>
              <a:t>Transit is a real-time urban travel companion that navigates city’s public transit system with accurate real-time predictions, simple trip planning, step-by-step navigation, service disruption notifications, and departure and stop reminders. Its key features involve knowing when the bus or train will arrive in real time, planning trips from A to B with ease, knowing the exact location of the buses.</a:t>
            </a:r>
            <a:endParaRPr b="0" lang="en-US" sz="1670" spc="-1" strike="noStrike">
              <a:solidFill>
                <a:srgbClr val="000000"/>
              </a:solidFill>
              <a:latin typeface="Arial"/>
            </a:endParaRPr>
          </a:p>
          <a:p>
            <a:pPr>
              <a:lnSpc>
                <a:spcPct val="130000"/>
              </a:lnSpc>
              <a:spcBef>
                <a:spcPts val="2200"/>
              </a:spcBef>
            </a:pPr>
            <a:endParaRPr b="0" lang="en-US" sz="1670" spc="-1" strike="noStrike">
              <a:solidFill>
                <a:srgbClr val="000000"/>
              </a:solidFill>
              <a:latin typeface="Arial"/>
            </a:endParaRPr>
          </a:p>
        </p:txBody>
      </p:sp>
      <p:pic>
        <p:nvPicPr>
          <p:cNvPr id="146" name="Google Shape;66;p9" descr=""/>
          <p:cNvPicPr/>
          <p:nvPr/>
        </p:nvPicPr>
        <p:blipFill>
          <a:blip r:embed="rId1"/>
          <a:stretch/>
        </p:blipFill>
        <p:spPr>
          <a:xfrm>
            <a:off x="5367240" y="2469240"/>
            <a:ext cx="6161760" cy="40683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Related Work</a:t>
            </a:r>
            <a:endParaRPr b="0" lang="en-US" sz="4800" spc="-1" strike="noStrike">
              <a:solidFill>
                <a:srgbClr val="000000"/>
              </a:solidFill>
              <a:latin typeface="Arial"/>
            </a:endParaRPr>
          </a:p>
        </p:txBody>
      </p:sp>
      <p:sp>
        <p:nvSpPr>
          <p:cNvPr id="148" name="TextShape 2"/>
          <p:cNvSpPr txBox="1"/>
          <p:nvPr/>
        </p:nvSpPr>
        <p:spPr>
          <a:xfrm>
            <a:off x="539640" y="2560320"/>
            <a:ext cx="4476240" cy="3977280"/>
          </a:xfrm>
          <a:prstGeom prst="rect">
            <a:avLst/>
          </a:prstGeom>
          <a:noFill/>
          <a:ln>
            <a:noFill/>
          </a:ln>
        </p:spPr>
        <p:txBody>
          <a:bodyPr/>
          <a:p>
            <a:pPr>
              <a:lnSpc>
                <a:spcPct val="140000"/>
              </a:lnSpc>
            </a:pPr>
            <a:r>
              <a:rPr b="1" lang="en-US" sz="1800" spc="-1" strike="noStrike">
                <a:solidFill>
                  <a:srgbClr val="3f3f3f"/>
                </a:solidFill>
                <a:latin typeface="Times New Roman"/>
                <a:ea typeface="Times New Roman"/>
              </a:rPr>
              <a:t>City Mapper</a:t>
            </a:r>
            <a:endParaRPr b="0" lang="en-US" sz="1800" spc="-1" strike="noStrike">
              <a:solidFill>
                <a:srgbClr val="000000"/>
              </a:solidFill>
              <a:latin typeface="Arial"/>
            </a:endParaRPr>
          </a:p>
          <a:p>
            <a:pPr algn="just">
              <a:lnSpc>
                <a:spcPct val="140000"/>
              </a:lnSpc>
              <a:spcBef>
                <a:spcPts val="2200"/>
              </a:spcBef>
            </a:pPr>
            <a:r>
              <a:rPr b="0" lang="en-US" sz="1800" spc="-1" strike="noStrike">
                <a:solidFill>
                  <a:srgbClr val="3f3f3f"/>
                </a:solidFill>
                <a:latin typeface="Times New Roman"/>
                <a:ea typeface="Times New Roman"/>
              </a:rPr>
              <a:t>City Mapper is another similar ultimate transit app, making cities easier to use. It checks nearby departures in real-time, find the fastest route combining bus, subway, train, ferry, taxi, car, etc, following step-by-step directions, including the best subway exit to reach the platform and receiving alerts when the favorite lines get disrupted.</a:t>
            </a:r>
            <a:endParaRPr b="0" lang="en-US" sz="1800" spc="-1" strike="noStrike">
              <a:solidFill>
                <a:srgbClr val="000000"/>
              </a:solidFill>
              <a:latin typeface="Arial"/>
            </a:endParaRPr>
          </a:p>
        </p:txBody>
      </p:sp>
      <p:pic>
        <p:nvPicPr>
          <p:cNvPr id="149" name="Google Shape;73;p10" descr=""/>
          <p:cNvPicPr/>
          <p:nvPr/>
        </p:nvPicPr>
        <p:blipFill>
          <a:blip r:embed="rId1"/>
          <a:stretch/>
        </p:blipFill>
        <p:spPr>
          <a:xfrm>
            <a:off x="5618880" y="2560320"/>
            <a:ext cx="5830560" cy="385344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21280" y="153612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Related Work</a:t>
            </a:r>
            <a:endParaRPr b="0" lang="en-US" sz="4800" spc="-1" strike="noStrike">
              <a:solidFill>
                <a:srgbClr val="000000"/>
              </a:solidFill>
              <a:latin typeface="Arial"/>
            </a:endParaRPr>
          </a:p>
        </p:txBody>
      </p:sp>
      <p:sp>
        <p:nvSpPr>
          <p:cNvPr id="151" name="TextShape 2"/>
          <p:cNvSpPr txBox="1"/>
          <p:nvPr/>
        </p:nvSpPr>
        <p:spPr>
          <a:xfrm>
            <a:off x="539640" y="2560320"/>
            <a:ext cx="4476240" cy="3977280"/>
          </a:xfrm>
          <a:prstGeom prst="rect">
            <a:avLst/>
          </a:prstGeom>
          <a:noFill/>
          <a:ln>
            <a:noFill/>
          </a:ln>
        </p:spPr>
        <p:txBody>
          <a:bodyPr/>
          <a:p>
            <a:pPr>
              <a:lnSpc>
                <a:spcPct val="140000"/>
              </a:lnSpc>
            </a:pPr>
            <a:r>
              <a:rPr b="1" lang="en-US" sz="1530" spc="-1" strike="noStrike">
                <a:solidFill>
                  <a:srgbClr val="3f3f3f"/>
                </a:solidFill>
                <a:latin typeface="Times New Roman"/>
                <a:ea typeface="Times New Roman"/>
              </a:rPr>
              <a:t>Moovit</a:t>
            </a:r>
            <a:endParaRPr b="0" lang="en-US" sz="1530" spc="-1" strike="noStrike">
              <a:solidFill>
                <a:srgbClr val="000000"/>
              </a:solidFill>
              <a:latin typeface="Arial"/>
            </a:endParaRPr>
          </a:p>
          <a:p>
            <a:pPr>
              <a:lnSpc>
                <a:spcPct val="140000"/>
              </a:lnSpc>
              <a:spcBef>
                <a:spcPts val="2200"/>
              </a:spcBef>
            </a:pPr>
            <a:r>
              <a:rPr b="0" lang="en-US" sz="1530" spc="-1" strike="noStrike">
                <a:solidFill>
                  <a:srgbClr val="3f3f3f"/>
                </a:solidFill>
                <a:latin typeface="Times New Roman"/>
                <a:ea typeface="Times New Roman"/>
              </a:rPr>
              <a:t>Moovit is another similar application that finds the nearest train station to the destination whether which destination is close to the home, how far is it from the walking distance, from when the train of the day departs, when the first bus line starts operating, etc Moovit is basically functional when it comes to real-time arrivals, directions, real time updates, user reports, maps view, favorite line, stations and places, etc.</a:t>
            </a:r>
            <a:endParaRPr b="0" lang="en-US" sz="1530" spc="-1" strike="noStrike">
              <a:solidFill>
                <a:srgbClr val="000000"/>
              </a:solidFill>
              <a:latin typeface="Arial"/>
            </a:endParaRPr>
          </a:p>
        </p:txBody>
      </p:sp>
      <p:pic>
        <p:nvPicPr>
          <p:cNvPr id="152" name="Google Shape;80;p11" descr=""/>
          <p:cNvPicPr/>
          <p:nvPr/>
        </p:nvPicPr>
        <p:blipFill>
          <a:blip r:embed="rId1"/>
          <a:stretch/>
        </p:blipFill>
        <p:spPr>
          <a:xfrm>
            <a:off x="5897160" y="2560320"/>
            <a:ext cx="5465160" cy="373428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25080" y="1389240"/>
            <a:ext cx="6876000" cy="639720"/>
          </a:xfrm>
          <a:prstGeom prst="rect">
            <a:avLst/>
          </a:prstGeom>
          <a:noFill/>
          <a:ln>
            <a:noFill/>
          </a:ln>
        </p:spPr>
        <p:txBody>
          <a:bodyPr anchor="b"/>
          <a:p>
            <a:pPr>
              <a:lnSpc>
                <a:spcPct val="100000"/>
              </a:lnSpc>
            </a:pPr>
            <a:r>
              <a:rPr b="0" lang="en-US" sz="4800" spc="-1" strike="noStrike">
                <a:solidFill>
                  <a:srgbClr val="ffffff"/>
                </a:solidFill>
                <a:latin typeface="Quattrocento Sans"/>
                <a:ea typeface="Quattrocento Sans"/>
              </a:rPr>
              <a:t>Take Way</a:t>
            </a:r>
            <a:endParaRPr b="0" lang="en-US" sz="4800" spc="-1" strike="noStrike">
              <a:solidFill>
                <a:srgbClr val="000000"/>
              </a:solidFill>
              <a:latin typeface="Arial"/>
            </a:endParaRPr>
          </a:p>
        </p:txBody>
      </p:sp>
      <p:sp>
        <p:nvSpPr>
          <p:cNvPr id="154" name="TextShape 2"/>
          <p:cNvSpPr txBox="1"/>
          <p:nvPr/>
        </p:nvSpPr>
        <p:spPr>
          <a:xfrm>
            <a:off x="539640" y="2560320"/>
            <a:ext cx="9445320" cy="3977280"/>
          </a:xfrm>
          <a:prstGeom prst="rect">
            <a:avLst/>
          </a:prstGeom>
          <a:noFill/>
          <a:ln>
            <a:noFill/>
          </a:ln>
        </p:spPr>
        <p:txBody>
          <a:bodyPr/>
          <a:p>
            <a:pPr marL="432000" indent="-323640" algn="just">
              <a:lnSpc>
                <a:spcPct val="100000"/>
              </a:lnSpc>
              <a:buClr>
                <a:srgbClr val="8cb64a"/>
              </a:buClr>
              <a:buFont typeface="Times New Roman"/>
              <a:buChar char="●"/>
            </a:pPr>
            <a:r>
              <a:rPr b="0" lang="en-US" sz="2000" spc="-1" strike="noStrike">
                <a:solidFill>
                  <a:srgbClr val="3d3d3d"/>
                </a:solidFill>
                <a:latin typeface="Times New Roman"/>
                <a:ea typeface="Times New Roman"/>
              </a:rPr>
              <a:t>Easy to use</a:t>
            </a:r>
            <a:endParaRPr b="0" lang="en-US" sz="2000" spc="-1" strike="noStrike">
              <a:solidFill>
                <a:srgbClr val="000000"/>
              </a:solidFill>
              <a:latin typeface="Arial"/>
            </a:endParaRPr>
          </a:p>
          <a:p>
            <a:pPr marL="432000" indent="-32364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Free</a:t>
            </a:r>
            <a:endParaRPr b="0" lang="en-US" sz="2000" spc="-1" strike="noStrike">
              <a:solidFill>
                <a:srgbClr val="000000"/>
              </a:solidFill>
              <a:latin typeface="Arial"/>
            </a:endParaRPr>
          </a:p>
          <a:p>
            <a:pPr marL="432000" indent="-32364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Mobile Application Based</a:t>
            </a:r>
            <a:endParaRPr b="0" lang="en-US" sz="2000" spc="-1" strike="noStrike">
              <a:solidFill>
                <a:srgbClr val="000000"/>
              </a:solidFill>
              <a:latin typeface="Arial"/>
            </a:endParaRPr>
          </a:p>
          <a:p>
            <a:pPr marL="432000" indent="-32364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Individual friendly</a:t>
            </a:r>
            <a:endParaRPr b="0" lang="en-US" sz="2000" spc="-1" strike="noStrike">
              <a:solidFill>
                <a:srgbClr val="000000"/>
              </a:solidFill>
              <a:latin typeface="Arial"/>
            </a:endParaRPr>
          </a:p>
          <a:p>
            <a:pPr marL="432000" indent="-32364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Realtime</a:t>
            </a:r>
            <a:endParaRPr b="0" lang="en-US" sz="2000" spc="-1" strike="noStrike">
              <a:solidFill>
                <a:srgbClr val="000000"/>
              </a:solidFill>
              <a:latin typeface="Arial"/>
            </a:endParaRPr>
          </a:p>
          <a:p>
            <a:pPr marL="432000" indent="-323640" algn="just">
              <a:lnSpc>
                <a:spcPct val="100000"/>
              </a:lnSpc>
              <a:spcBef>
                <a:spcPts val="1080"/>
              </a:spcBef>
              <a:buClr>
                <a:srgbClr val="8cb64a"/>
              </a:buClr>
              <a:buFont typeface="Times New Roman"/>
              <a:buChar char="●"/>
            </a:pPr>
            <a:r>
              <a:rPr b="0" lang="en-US" sz="2000" spc="-1" strike="noStrike">
                <a:solidFill>
                  <a:srgbClr val="3d3d3d"/>
                </a:solidFill>
                <a:latin typeface="Times New Roman"/>
                <a:ea typeface="Times New Roman"/>
              </a:rPr>
              <a:t>Multifunctional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21280" y="448200"/>
            <a:ext cx="6876720" cy="639720"/>
          </a:xfrm>
          <a:prstGeom prst="rect">
            <a:avLst/>
          </a:prstGeom>
          <a:noFill/>
          <a:ln>
            <a:noFill/>
          </a:ln>
        </p:spPr>
        <p:txBody>
          <a:bodyPr anchor="b"/>
          <a:p>
            <a:pPr>
              <a:lnSpc>
                <a:spcPct val="100000"/>
              </a:lnSpc>
            </a:pPr>
            <a:r>
              <a:rPr b="0" lang="en-US" sz="3600" spc="-1" strike="noStrike">
                <a:solidFill>
                  <a:srgbClr val="3a3838"/>
                </a:solidFill>
                <a:latin typeface="Quattrocento Sans"/>
                <a:ea typeface="Quattrocento Sans"/>
              </a:rPr>
              <a:t>Design and Implementation</a:t>
            </a:r>
            <a:endParaRPr b="0" lang="en-US" sz="3600" spc="-1" strike="noStrike">
              <a:solidFill>
                <a:srgbClr val="000000"/>
              </a:solidFill>
              <a:latin typeface="Arial"/>
            </a:endParaRPr>
          </a:p>
        </p:txBody>
      </p:sp>
      <p:sp>
        <p:nvSpPr>
          <p:cNvPr id="156" name="CustomShape 2"/>
          <p:cNvSpPr/>
          <p:nvPr/>
        </p:nvSpPr>
        <p:spPr>
          <a:xfrm>
            <a:off x="4929120" y="1729080"/>
            <a:ext cx="1680480" cy="399600"/>
          </a:xfrm>
          <a:prstGeom prst="rect">
            <a:avLst/>
          </a:prstGeom>
          <a:solidFill>
            <a:srgbClr val="f2f2f2"/>
          </a:solidFill>
          <a:ln w="9360">
            <a:solidFill>
              <a:schemeClr val="dk1"/>
            </a:solidFill>
            <a:round/>
          </a:ln>
        </p:spPr>
        <p:style>
          <a:lnRef idx="0"/>
          <a:fillRef idx="0"/>
          <a:effectRef idx="0"/>
          <a:fontRef idx="minor"/>
        </p:style>
        <p:txBody>
          <a:bodyPr/>
          <a:p>
            <a:pPr>
              <a:lnSpc>
                <a:spcPct val="100000"/>
              </a:lnSpc>
            </a:pPr>
            <a:r>
              <a:rPr b="0" lang="en-US" sz="2000" spc="-1" strike="noStrike">
                <a:solidFill>
                  <a:srgbClr val="000000"/>
                </a:solidFill>
                <a:latin typeface="Times New Roman"/>
                <a:ea typeface="Times New Roman"/>
              </a:rPr>
              <a:t>Landing page</a:t>
            </a:r>
            <a:endParaRPr b="0" lang="en-US" sz="2000" spc="-1" strike="noStrike">
              <a:latin typeface="Arial"/>
            </a:endParaRPr>
          </a:p>
        </p:txBody>
      </p:sp>
      <p:sp>
        <p:nvSpPr>
          <p:cNvPr id="157" name="CustomShape 3"/>
          <p:cNvSpPr/>
          <p:nvPr/>
        </p:nvSpPr>
        <p:spPr>
          <a:xfrm>
            <a:off x="7693920" y="2706840"/>
            <a:ext cx="133200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Bus Log In</a:t>
            </a:r>
            <a:endParaRPr b="0" lang="en-US" sz="1800" spc="-1" strike="noStrike">
              <a:latin typeface="Arial"/>
            </a:endParaRPr>
          </a:p>
        </p:txBody>
      </p:sp>
      <p:sp>
        <p:nvSpPr>
          <p:cNvPr id="158" name="CustomShape 4"/>
          <p:cNvSpPr/>
          <p:nvPr/>
        </p:nvSpPr>
        <p:spPr>
          <a:xfrm>
            <a:off x="2178720" y="3286440"/>
            <a:ext cx="153720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Maps Activity</a:t>
            </a:r>
            <a:endParaRPr b="0" lang="en-US" sz="1800" spc="-1" strike="noStrike">
              <a:latin typeface="Arial"/>
            </a:endParaRPr>
          </a:p>
        </p:txBody>
      </p:sp>
      <p:sp>
        <p:nvSpPr>
          <p:cNvPr id="159" name="CustomShape 5"/>
          <p:cNvSpPr/>
          <p:nvPr/>
        </p:nvSpPr>
        <p:spPr>
          <a:xfrm>
            <a:off x="5092200" y="4483800"/>
            <a:ext cx="135396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Logout</a:t>
            </a:r>
            <a:endParaRPr b="0" lang="en-US" sz="1800" spc="-1" strike="noStrike">
              <a:latin typeface="Arial"/>
            </a:endParaRPr>
          </a:p>
        </p:txBody>
      </p:sp>
      <p:sp>
        <p:nvSpPr>
          <p:cNvPr id="160" name="CustomShape 6"/>
          <p:cNvSpPr/>
          <p:nvPr/>
        </p:nvSpPr>
        <p:spPr>
          <a:xfrm>
            <a:off x="2246760" y="2689200"/>
            <a:ext cx="136044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User Log In</a:t>
            </a:r>
            <a:endParaRPr b="0" lang="en-US" sz="1800" spc="-1" strike="noStrike">
              <a:latin typeface="Arial"/>
            </a:endParaRPr>
          </a:p>
        </p:txBody>
      </p:sp>
      <p:sp>
        <p:nvSpPr>
          <p:cNvPr id="161" name="CustomShape 7"/>
          <p:cNvSpPr/>
          <p:nvPr/>
        </p:nvSpPr>
        <p:spPr>
          <a:xfrm>
            <a:off x="3017520" y="2455920"/>
            <a:ext cx="5381640" cy="1260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162" name="CustomShape 8"/>
          <p:cNvSpPr/>
          <p:nvPr/>
        </p:nvSpPr>
        <p:spPr>
          <a:xfrm rot="5400000">
            <a:off x="5578920" y="2289240"/>
            <a:ext cx="316080" cy="108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163" name="CustomShape 9"/>
          <p:cNvSpPr/>
          <p:nvPr/>
        </p:nvSpPr>
        <p:spPr>
          <a:xfrm rot="5400000">
            <a:off x="8294760" y="2574000"/>
            <a:ext cx="228240" cy="108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64" name="CustomShape 10"/>
          <p:cNvSpPr/>
          <p:nvPr/>
        </p:nvSpPr>
        <p:spPr>
          <a:xfrm rot="5400000">
            <a:off x="2921760" y="2561040"/>
            <a:ext cx="228240" cy="108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65" name="CustomShape 11"/>
          <p:cNvSpPr/>
          <p:nvPr/>
        </p:nvSpPr>
        <p:spPr>
          <a:xfrm rot="5400000">
            <a:off x="2878200" y="3178440"/>
            <a:ext cx="22752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66" name="CustomShape 12"/>
          <p:cNvSpPr/>
          <p:nvPr/>
        </p:nvSpPr>
        <p:spPr>
          <a:xfrm>
            <a:off x="7805520" y="3326400"/>
            <a:ext cx="1203120" cy="1476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167" name="CustomShape 13"/>
          <p:cNvSpPr/>
          <p:nvPr/>
        </p:nvSpPr>
        <p:spPr>
          <a:xfrm rot="5400000">
            <a:off x="8328240" y="3211200"/>
            <a:ext cx="255960" cy="108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168" name="CustomShape 14"/>
          <p:cNvSpPr/>
          <p:nvPr/>
        </p:nvSpPr>
        <p:spPr>
          <a:xfrm rot="5400000">
            <a:off x="8882640" y="3440520"/>
            <a:ext cx="22752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69" name="CustomShape 15"/>
          <p:cNvSpPr/>
          <p:nvPr/>
        </p:nvSpPr>
        <p:spPr>
          <a:xfrm rot="5400000">
            <a:off x="7711200" y="3426840"/>
            <a:ext cx="22752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70" name="CustomShape 16"/>
          <p:cNvSpPr/>
          <p:nvPr/>
        </p:nvSpPr>
        <p:spPr>
          <a:xfrm>
            <a:off x="4339080" y="5582520"/>
            <a:ext cx="3428640" cy="399600"/>
          </a:xfrm>
          <a:prstGeom prst="rect">
            <a:avLst/>
          </a:prstGeom>
          <a:noFill/>
          <a:ln>
            <a:noFill/>
          </a:ln>
        </p:spPr>
        <p:style>
          <a:lnRef idx="0"/>
          <a:fillRef idx="0"/>
          <a:effectRef idx="0"/>
          <a:fontRef idx="minor"/>
        </p:style>
        <p:txBody>
          <a:bodyPr/>
          <a:p>
            <a:pPr>
              <a:lnSpc>
                <a:spcPct val="100000"/>
              </a:lnSpc>
            </a:pPr>
            <a:r>
              <a:rPr b="1" lang="en-US" sz="2000" spc="-1" strike="noStrike">
                <a:solidFill>
                  <a:srgbClr val="000000"/>
                </a:solidFill>
                <a:latin typeface="Times New Roman"/>
                <a:ea typeface="Times New Roman"/>
              </a:rPr>
              <a:t>Fig: Use Case Diagram</a:t>
            </a:r>
            <a:endParaRPr b="0" lang="en-US" sz="2000" spc="-1" strike="noStrike">
              <a:latin typeface="Arial"/>
            </a:endParaRPr>
          </a:p>
        </p:txBody>
      </p:sp>
      <p:sp>
        <p:nvSpPr>
          <p:cNvPr id="171" name="CustomShape 17"/>
          <p:cNvSpPr/>
          <p:nvPr/>
        </p:nvSpPr>
        <p:spPr>
          <a:xfrm rot="10800000">
            <a:off x="7823880" y="4657320"/>
            <a:ext cx="137700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72" name="CustomShape 18"/>
          <p:cNvSpPr/>
          <p:nvPr/>
        </p:nvSpPr>
        <p:spPr>
          <a:xfrm>
            <a:off x="7053840" y="3564360"/>
            <a:ext cx="135396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Bus Sign In</a:t>
            </a:r>
            <a:endParaRPr b="0" lang="en-US" sz="1800" spc="-1" strike="noStrike">
              <a:latin typeface="Arial"/>
            </a:endParaRPr>
          </a:p>
        </p:txBody>
      </p:sp>
      <p:sp>
        <p:nvSpPr>
          <p:cNvPr id="173" name="CustomShape 19"/>
          <p:cNvSpPr/>
          <p:nvPr/>
        </p:nvSpPr>
        <p:spPr>
          <a:xfrm>
            <a:off x="8579160" y="3591720"/>
            <a:ext cx="1467000" cy="369000"/>
          </a:xfrm>
          <a:prstGeom prst="rect">
            <a:avLst/>
          </a:prstGeom>
          <a:noFill/>
          <a:ln w="9360">
            <a:solidFill>
              <a:schemeClr val="dk1"/>
            </a:solidFill>
            <a:round/>
          </a:ln>
        </p:spPr>
        <p:style>
          <a:lnRef idx="0"/>
          <a:fillRef idx="0"/>
          <a:effectRef idx="0"/>
          <a:fontRef idx="minor"/>
        </p:style>
        <p:txBody>
          <a:bodyPr/>
          <a:p>
            <a:pPr>
              <a:lnSpc>
                <a:spcPct val="100000"/>
              </a:lnSpc>
            </a:pPr>
            <a:r>
              <a:rPr b="0" lang="en-US" sz="1800" spc="-1" strike="noStrike">
                <a:solidFill>
                  <a:srgbClr val="000000"/>
                </a:solidFill>
                <a:latin typeface="Times New Roman"/>
                <a:ea typeface="Times New Roman"/>
              </a:rPr>
              <a:t>Bus Sign Up</a:t>
            </a:r>
            <a:endParaRPr b="0" lang="en-US" sz="1800" spc="-1" strike="noStrike">
              <a:latin typeface="Arial"/>
            </a:endParaRPr>
          </a:p>
        </p:txBody>
      </p:sp>
      <p:sp>
        <p:nvSpPr>
          <p:cNvPr id="174" name="CustomShape 20"/>
          <p:cNvSpPr/>
          <p:nvPr/>
        </p:nvSpPr>
        <p:spPr>
          <a:xfrm>
            <a:off x="7823880" y="3933720"/>
            <a:ext cx="18360" cy="11653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sp>
        <p:nvSpPr>
          <p:cNvPr id="175" name="CustomShape 21"/>
          <p:cNvSpPr/>
          <p:nvPr/>
        </p:nvSpPr>
        <p:spPr>
          <a:xfrm>
            <a:off x="5092200" y="4030920"/>
            <a:ext cx="136404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US" sz="1600" spc="-1" strike="noStrike">
                <a:solidFill>
                  <a:srgbClr val="000000"/>
                </a:solidFill>
                <a:latin typeface="Times New Roman"/>
                <a:ea typeface="Times New Roman"/>
              </a:rPr>
              <a:t>Map Activity</a:t>
            </a:r>
            <a:endParaRPr b="0" lang="en-US" sz="1600" spc="-1" strike="noStrike">
              <a:latin typeface="Arial"/>
            </a:endParaRPr>
          </a:p>
        </p:txBody>
      </p:sp>
      <p:sp>
        <p:nvSpPr>
          <p:cNvPr id="176" name="CustomShape 22"/>
          <p:cNvSpPr/>
          <p:nvPr/>
        </p:nvSpPr>
        <p:spPr>
          <a:xfrm>
            <a:off x="5104440" y="4914720"/>
            <a:ext cx="1360440" cy="322920"/>
          </a:xfrm>
          <a:prstGeom prst="rect">
            <a:avLst/>
          </a:prstGeom>
          <a:noFill/>
          <a:ln w="9360">
            <a:solidFill>
              <a:schemeClr val="dk1"/>
            </a:solidFill>
            <a:round/>
          </a:ln>
        </p:spPr>
        <p:style>
          <a:lnRef idx="0"/>
          <a:fillRef idx="0"/>
          <a:effectRef idx="0"/>
          <a:fontRef idx="minor"/>
        </p:style>
        <p:txBody>
          <a:bodyPr/>
          <a:p>
            <a:pPr>
              <a:lnSpc>
                <a:spcPct val="100000"/>
              </a:lnSpc>
            </a:pPr>
            <a:r>
              <a:rPr b="0" lang="en-US" sz="1500" spc="-1" strike="noStrike">
                <a:solidFill>
                  <a:srgbClr val="000000"/>
                </a:solidFill>
                <a:latin typeface="Times New Roman"/>
                <a:ea typeface="Times New Roman"/>
              </a:rPr>
              <a:t>Send Location</a:t>
            </a:r>
            <a:endParaRPr b="0" lang="en-US" sz="1500" spc="-1" strike="noStrike">
              <a:latin typeface="Arial"/>
            </a:endParaRPr>
          </a:p>
        </p:txBody>
      </p:sp>
      <p:sp>
        <p:nvSpPr>
          <p:cNvPr id="177" name="CustomShape 23"/>
          <p:cNvSpPr/>
          <p:nvPr/>
        </p:nvSpPr>
        <p:spPr>
          <a:xfrm rot="10800000">
            <a:off x="7823880" y="4215600"/>
            <a:ext cx="137700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
        <p:nvSpPr>
          <p:cNvPr id="178" name="CustomShape 24"/>
          <p:cNvSpPr/>
          <p:nvPr/>
        </p:nvSpPr>
        <p:spPr>
          <a:xfrm rot="10800000">
            <a:off x="7842240" y="5075280"/>
            <a:ext cx="1377000" cy="360"/>
          </a:xfrm>
          <a:custGeom>
            <a:avLst/>
            <a:gdLst/>
            <a:ahLst/>
            <a:rect l="l" t="t" r="r" b="b"/>
            <a:pathLst>
              <a:path w="21600" h="21600">
                <a:moveTo>
                  <a:pt x="0" y="0"/>
                </a:moveTo>
                <a:lnTo>
                  <a:pt x="21600" y="21600"/>
                </a:lnTo>
              </a:path>
            </a:pathLst>
          </a:custGeom>
          <a:noFill/>
          <a:ln w="9360">
            <a:solidFill>
              <a:schemeClr val="accent1"/>
            </a:solidFill>
            <a:miter/>
            <a:tailEnd len="med" type="stealth" w="med"/>
          </a:ln>
        </p:spPr>
        <p:style>
          <a:lnRef idx="0"/>
          <a:fillRef idx="0"/>
          <a:effectRef idx="0"/>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LibreOffice/6.1.1.2$Windows_X86_64 LibreOffice_project/5d19a1bfa650b796764388cd8b33a5af1f5baa1b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2018-09-27T12:24:49Z</dcterms:modified>
  <cp:revision>1</cp:revision>
  <dc:subject/>
  <dc:title/>
</cp:coreProperties>
</file>