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23.png" ContentType="image/png"/>
  <Override PartName="/ppt/media/image22.png" ContentType="image/png"/>
  <Override PartName="/ppt/media/image20.png" ContentType="image/png"/>
  <Override PartName="/ppt/media/image3.png" ContentType="image/png"/>
  <Override PartName="/ppt/media/image21.png" ContentType="image/png"/>
  <Override PartName="/ppt/media/image19.png" ContentType="image/png"/>
  <Override PartName="/ppt/media/image1.png" ContentType="image/png"/>
  <Override PartName="/ppt/media/image18.jpeg" ContentType="image/jpe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32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32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32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32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32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BE1F858-1275-464D-9AF3-3A2DCE173B1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381240" y="685800"/>
            <a:ext cx="6095880" cy="3428640"/>
          </a:xfrm>
          <a:prstGeom prst="rect">
            <a:avLst/>
          </a:prstGeom>
        </p:spPr>
      </p:sp>
      <p:sp>
        <p:nvSpPr>
          <p:cNvPr id="41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IN" sz="1100" spc="-1" strike="noStrike">
                <a:latin typeface="Arial"/>
              </a:rPr>
              <a:t>cryptography requires sets of integers and specific operations that are defined for those sets:-</a:t>
            </a:r>
            <a:endParaRPr b="0" lang="en-IN" sz="1100" spc="-1" strike="noStrike">
              <a:latin typeface="Arial"/>
            </a:endParaRPr>
          </a:p>
          <a:p>
            <a:pPr>
              <a:lnSpc>
                <a:spcPct val="100000"/>
              </a:lnSpc>
            </a:pPr>
            <a:r>
              <a:rPr b="0" lang="en-IN" sz="1100" spc="-1" strike="noStrike">
                <a:latin typeface="Arial"/>
              </a:rPr>
              <a:t>The combination of the set and the operations that are applied to the elements of the set is called an algebraic structure.</a:t>
            </a:r>
            <a:endParaRPr b="0" lang="en-IN"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381240" y="685800"/>
            <a:ext cx="6095880" cy="3428640"/>
          </a:xfrm>
          <a:prstGeom prst="rect">
            <a:avLst/>
          </a:prstGeom>
        </p:spPr>
      </p:sp>
      <p:sp>
        <p:nvSpPr>
          <p:cNvPr id="41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IN" sz="1100" spc="-1" strike="noStrike">
                <a:latin typeface="Arial"/>
              </a:rPr>
              <a:t>Redundant bits: extra binary bits generated and added to the info to ensure that data is not lost.</a:t>
            </a:r>
            <a:endParaRPr b="0" lang="en-IN" sz="1100" spc="-1" strike="noStrike">
              <a:latin typeface="Arial"/>
            </a:endParaRPr>
          </a:p>
          <a:p>
            <a:pPr>
              <a:lnSpc>
                <a:spcPct val="100000"/>
              </a:lnSpc>
            </a:pPr>
            <a:r>
              <a:rPr b="0" lang="en-IN" sz="1100" spc="-1" strike="noStrike">
                <a:latin typeface="Arial"/>
              </a:rPr>
              <a:t>2^r&gt;=m+r+1</a:t>
            </a:r>
            <a:endParaRPr b="0" lang="en-IN" sz="1100" spc="-1" strike="noStrike">
              <a:latin typeface="Arial"/>
            </a:endParaRPr>
          </a:p>
          <a:p>
            <a:pPr>
              <a:lnSpc>
                <a:spcPct val="100000"/>
              </a:lnSpc>
            </a:pPr>
            <a:r>
              <a:rPr b="0" lang="en-IN" sz="1100" spc="-1" strike="noStrike">
                <a:latin typeface="Arial"/>
              </a:rPr>
              <a:t>Parity bits:bit appended to ensure the data binary bits are even or odd</a:t>
            </a:r>
            <a:endParaRPr b="0" lang="en-IN" sz="1100" spc="-1" strike="noStrike">
              <a:latin typeface="Arial"/>
            </a:endParaRPr>
          </a:p>
          <a:p>
            <a:pPr>
              <a:lnSpc>
                <a:spcPct val="100000"/>
              </a:lnSpc>
            </a:pPr>
            <a:r>
              <a:rPr b="0" lang="en-IN" sz="1100" spc="-1" strike="noStrike">
                <a:latin typeface="Arial"/>
              </a:rPr>
              <a:t>Odd parity and even parity</a:t>
            </a:r>
            <a:endParaRPr b="0" lang="en-IN" sz="1100" spc="-1" strike="noStrike">
              <a:latin typeface="Arial"/>
            </a:endParaRPr>
          </a:p>
          <a:p>
            <a:pPr>
              <a:lnSpc>
                <a:spcPct val="100000"/>
              </a:lnSpc>
            </a:pPr>
            <a:endParaRPr b="0" lang="en-IN"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381240" y="685800"/>
            <a:ext cx="6095880" cy="3428640"/>
          </a:xfrm>
          <a:prstGeom prst="rect">
            <a:avLst/>
          </a:prstGeom>
        </p:spPr>
      </p:sp>
      <p:sp>
        <p:nvSpPr>
          <p:cNvPr id="42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IN" sz="1100" spc="-1" strike="noStrike">
                <a:latin typeface="Arial"/>
              </a:rPr>
              <a:t>SIngleton: crude upper bound on the size of a block code with d n k </a:t>
            </a:r>
            <a:endParaRPr b="0" lang="en-IN" sz="1100" spc="-1" strike="noStrike">
              <a:latin typeface="Arial"/>
            </a:endParaRPr>
          </a:p>
          <a:p>
            <a:pPr>
              <a:lnSpc>
                <a:spcPct val="100000"/>
              </a:lnSpc>
            </a:pP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Google Shape;10;p2" descr=""/>
          <p:cNvPicPr/>
          <p:nvPr/>
        </p:nvPicPr>
        <p:blipFill>
          <a:blip r:embed="rId2"/>
          <a:stretch/>
        </p:blipFill>
        <p:spPr>
          <a:xfrm>
            <a:off x="0" y="0"/>
            <a:ext cx="9143640" cy="5143320"/>
          </a:xfrm>
          <a:prstGeom prst="rect">
            <a:avLst/>
          </a:prstGeom>
          <a:ln>
            <a:noFill/>
          </a:ln>
        </p:spPr>
      </p:pic>
      <p:sp>
        <p:nvSpPr>
          <p:cNvPr id="1" name="PlaceHolder 1"/>
          <p:cNvSpPr>
            <a:spLocks noGrp="1"/>
          </p:cNvSpPr>
          <p:nvPr>
            <p:ph type="title"/>
          </p:nvPr>
        </p:nvSpPr>
        <p:spPr>
          <a:xfrm>
            <a:off x="685800" y="1991880"/>
            <a:ext cx="4538520" cy="1159560"/>
          </a:xfrm>
          <a:prstGeom prst="rect">
            <a:avLst/>
          </a:prstGeom>
        </p:spPr>
        <p:txBody>
          <a:bodyPr lIns="0" rIns="0" tIns="0" bIns="0" anchor="ctr">
            <a:noAutofit/>
          </a:bodyPr>
          <a:p>
            <a:r>
              <a:rPr b="0" lang="en-IN" sz="5000" spc="-1" strike="noStrike">
                <a:solidFill>
                  <a:srgbClr val="000000"/>
                </a:solidFill>
                <a:latin typeface="Arial"/>
              </a:rPr>
              <a:t>Click to edit the title text format</a:t>
            </a:r>
            <a:endParaRPr b="0" lang="en-IN" sz="500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Google Shape;28;p6" descr=""/>
          <p:cNvPicPr/>
          <p:nvPr/>
        </p:nvPicPr>
        <p:blipFill>
          <a:blip r:embed="rId2"/>
          <a:stretch/>
        </p:blipFill>
        <p:spPr>
          <a:xfrm>
            <a:off x="0" y="0"/>
            <a:ext cx="9143640" cy="5143320"/>
          </a:xfrm>
          <a:prstGeom prst="rect">
            <a:avLst/>
          </a:prstGeom>
          <a:ln>
            <a:noFill/>
          </a:ln>
        </p:spPr>
      </p:pic>
      <p:sp>
        <p:nvSpPr>
          <p:cNvPr id="40" name="PlaceHolder 1"/>
          <p:cNvSpPr>
            <a:spLocks noGrp="1"/>
          </p:cNvSpPr>
          <p:nvPr>
            <p:ph type="title"/>
          </p:nvPr>
        </p:nvSpPr>
        <p:spPr>
          <a:xfrm>
            <a:off x="580680" y="205920"/>
            <a:ext cx="6014160" cy="857160"/>
          </a:xfrm>
          <a:prstGeom prst="rect">
            <a:avLst/>
          </a:prstGeom>
        </p:spPr>
        <p:txBody>
          <a:bodyPr lIns="0" rIns="0" tIns="0" bIns="0" anchor="b">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41" name="PlaceHolder 2"/>
          <p:cNvSpPr>
            <a:spLocks noGrp="1"/>
          </p:cNvSpPr>
          <p:nvPr>
            <p:ph type="body"/>
          </p:nvPr>
        </p:nvSpPr>
        <p:spPr>
          <a:xfrm>
            <a:off x="580680" y="1352520"/>
            <a:ext cx="2840760" cy="315468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Arial"/>
              </a:rPr>
              <a:t>Click to edit the outline text format</a:t>
            </a:r>
            <a:endParaRPr b="0" lang="en-I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42" name="PlaceHolder 3"/>
          <p:cNvSpPr>
            <a:spLocks noGrp="1"/>
          </p:cNvSpPr>
          <p:nvPr>
            <p:ph type="body"/>
          </p:nvPr>
        </p:nvSpPr>
        <p:spPr>
          <a:xfrm>
            <a:off x="3754080" y="1352520"/>
            <a:ext cx="2840760" cy="315468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Arial"/>
              </a:rPr>
              <a:t>Click to edit the outline text format</a:t>
            </a:r>
            <a:endParaRPr b="0" lang="en-I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43" name="PlaceHolder 4"/>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pPr>
            <a:fld id="{BA95285C-3C16-41C1-B2F6-EE61A182A827}"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Google Shape;13;p3" descr=""/>
          <p:cNvPicPr/>
          <p:nvPr/>
        </p:nvPicPr>
        <p:blipFill>
          <a:blip r:embed="rId2"/>
          <a:stretch/>
        </p:blipFill>
        <p:spPr>
          <a:xfrm>
            <a:off x="0" y="0"/>
            <a:ext cx="9143640" cy="5143320"/>
          </a:xfrm>
          <a:prstGeom prst="rect">
            <a:avLst/>
          </a:prstGeom>
          <a:ln>
            <a:noFill/>
          </a:ln>
        </p:spPr>
      </p:pic>
      <p:sp>
        <p:nvSpPr>
          <p:cNvPr id="81" name="PlaceHolder 1"/>
          <p:cNvSpPr>
            <a:spLocks noGrp="1"/>
          </p:cNvSpPr>
          <p:nvPr>
            <p:ph type="title"/>
          </p:nvPr>
        </p:nvSpPr>
        <p:spPr>
          <a:xfrm>
            <a:off x="685800" y="1659600"/>
            <a:ext cx="4263480" cy="1159560"/>
          </a:xfrm>
          <a:prstGeom prst="rect">
            <a:avLst/>
          </a:prstGeom>
        </p:spPr>
        <p:txBody>
          <a:bodyPr lIns="0" rIns="0" tIns="0" bIns="0" anchor="b">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Google Shape;23;p5" descr=""/>
          <p:cNvPicPr/>
          <p:nvPr/>
        </p:nvPicPr>
        <p:blipFill>
          <a:blip r:embed="rId2"/>
          <a:stretch/>
        </p:blipFill>
        <p:spPr>
          <a:xfrm>
            <a:off x="0" y="0"/>
            <a:ext cx="9143640" cy="5143320"/>
          </a:xfrm>
          <a:prstGeom prst="rect">
            <a:avLst/>
          </a:prstGeom>
          <a:ln>
            <a:noFill/>
          </a:ln>
        </p:spPr>
      </p:pic>
      <p:sp>
        <p:nvSpPr>
          <p:cNvPr id="120" name="PlaceHolder 1"/>
          <p:cNvSpPr>
            <a:spLocks noGrp="1"/>
          </p:cNvSpPr>
          <p:nvPr>
            <p:ph type="title"/>
          </p:nvPr>
        </p:nvSpPr>
        <p:spPr>
          <a:xfrm>
            <a:off x="580680" y="205920"/>
            <a:ext cx="6014160" cy="857160"/>
          </a:xfrm>
          <a:prstGeom prst="rect">
            <a:avLst/>
          </a:prstGeom>
        </p:spPr>
        <p:txBody>
          <a:bodyPr lIns="0" rIns="0" tIns="0" bIns="0" anchor="b">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121" name="PlaceHolder 2"/>
          <p:cNvSpPr>
            <a:spLocks noGrp="1"/>
          </p:cNvSpPr>
          <p:nvPr>
            <p:ph type="body"/>
          </p:nvPr>
        </p:nvSpPr>
        <p:spPr>
          <a:xfrm>
            <a:off x="580680" y="1352520"/>
            <a:ext cx="6014160" cy="316152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122" name="PlaceHolder 3"/>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pPr>
            <a:fld id="{3B1FFFEB-FE76-42C8-8FD2-ADD6F602DF22}"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Google Shape;41;p8" descr=""/>
          <p:cNvPicPr/>
          <p:nvPr/>
        </p:nvPicPr>
        <p:blipFill>
          <a:blip r:embed="rId2"/>
          <a:stretch/>
        </p:blipFill>
        <p:spPr>
          <a:xfrm>
            <a:off x="0" y="0"/>
            <a:ext cx="9143640" cy="5143320"/>
          </a:xfrm>
          <a:prstGeom prst="rect">
            <a:avLst/>
          </a:prstGeom>
          <a:ln>
            <a:noFill/>
          </a:ln>
        </p:spPr>
      </p:pic>
      <p:sp>
        <p:nvSpPr>
          <p:cNvPr id="160" name="PlaceHolder 1"/>
          <p:cNvSpPr>
            <a:spLocks noGrp="1"/>
          </p:cNvSpPr>
          <p:nvPr>
            <p:ph type="title"/>
          </p:nvPr>
        </p:nvSpPr>
        <p:spPr>
          <a:xfrm>
            <a:off x="580680" y="205920"/>
            <a:ext cx="6014160" cy="857160"/>
          </a:xfrm>
          <a:prstGeom prst="rect">
            <a:avLst/>
          </a:prstGeom>
        </p:spPr>
        <p:txBody>
          <a:bodyPr lIns="0" rIns="0" tIns="0" bIns="0" anchor="b">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161" name="PlaceHolder 2"/>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pPr>
            <a:fld id="{F05DDD70-FB5A-4491-81FF-79FE379D665F}"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16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pPr>
            <a:fld id="{672D7AC8-A582-41E0-BDF1-882EC6A2D993}"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200"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0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Google Shape;34;p7" descr=""/>
          <p:cNvPicPr/>
          <p:nvPr/>
        </p:nvPicPr>
        <p:blipFill>
          <a:blip r:embed="rId2"/>
          <a:stretch/>
        </p:blipFill>
        <p:spPr>
          <a:xfrm>
            <a:off x="0" y="0"/>
            <a:ext cx="9143640" cy="5143320"/>
          </a:xfrm>
          <a:prstGeom prst="rect">
            <a:avLst/>
          </a:prstGeom>
          <a:ln>
            <a:noFill/>
          </a:ln>
        </p:spPr>
      </p:pic>
      <p:sp>
        <p:nvSpPr>
          <p:cNvPr id="239" name="PlaceHolder 1"/>
          <p:cNvSpPr>
            <a:spLocks noGrp="1"/>
          </p:cNvSpPr>
          <p:nvPr>
            <p:ph type="title"/>
          </p:nvPr>
        </p:nvSpPr>
        <p:spPr>
          <a:xfrm>
            <a:off x="580680" y="205920"/>
            <a:ext cx="6405120" cy="857160"/>
          </a:xfrm>
          <a:prstGeom prst="rect">
            <a:avLst/>
          </a:prstGeom>
        </p:spPr>
        <p:txBody>
          <a:bodyPr lIns="0" rIns="0" tIns="0" bIns="0" anchor="b">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240" name="PlaceHolder 2"/>
          <p:cNvSpPr>
            <a:spLocks noGrp="1"/>
          </p:cNvSpPr>
          <p:nvPr>
            <p:ph type="body"/>
          </p:nvPr>
        </p:nvSpPr>
        <p:spPr>
          <a:xfrm>
            <a:off x="580680" y="1352520"/>
            <a:ext cx="2005560" cy="32018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241" name="PlaceHolder 3"/>
          <p:cNvSpPr>
            <a:spLocks noGrp="1"/>
          </p:cNvSpPr>
          <p:nvPr>
            <p:ph type="body"/>
          </p:nvPr>
        </p:nvSpPr>
        <p:spPr>
          <a:xfrm>
            <a:off x="2780280" y="1352520"/>
            <a:ext cx="2005560" cy="32018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242" name="PlaceHolder 4"/>
          <p:cNvSpPr>
            <a:spLocks noGrp="1"/>
          </p:cNvSpPr>
          <p:nvPr>
            <p:ph type="body"/>
          </p:nvPr>
        </p:nvSpPr>
        <p:spPr>
          <a:xfrm>
            <a:off x="4980240" y="1352520"/>
            <a:ext cx="2005560" cy="32018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243" name="PlaceHolder 5"/>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pPr>
            <a:fld id="{27E941F6-DF29-40E4-A618-EEABC8E009F7}"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Google Shape;49;p10" descr=""/>
          <p:cNvPicPr/>
          <p:nvPr/>
        </p:nvPicPr>
        <p:blipFill>
          <a:blip r:embed="rId2"/>
          <a:stretch/>
        </p:blipFill>
        <p:spPr>
          <a:xfrm>
            <a:off x="0" y="0"/>
            <a:ext cx="9143640" cy="5143320"/>
          </a:xfrm>
          <a:prstGeom prst="rect">
            <a:avLst/>
          </a:prstGeom>
          <a:ln>
            <a:noFill/>
          </a:ln>
        </p:spPr>
      </p:pic>
      <p:sp>
        <p:nvSpPr>
          <p:cNvPr id="281" name="PlaceHolder 1"/>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pPr>
            <a:fld id="{2342D788-71D7-402C-A8CB-4CAD00CA6A04}"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282"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8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s://github.com/codebrainz/color-names/blob/master/output/colors.csv" TargetMode="External"/><Relationship Id="rId2" Type="http://schemas.openxmlformats.org/officeDocument/2006/relationships/slideLayout" Target="../slideLayouts/slideLayout39.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295920" y="454680"/>
            <a:ext cx="4852800" cy="3944520"/>
          </a:xfrm>
          <a:prstGeom prst="rect">
            <a:avLst/>
          </a:prstGeom>
          <a:noFill/>
          <a:ln>
            <a:noFill/>
          </a:ln>
        </p:spPr>
        <p:txBody>
          <a:bodyPr lIns="0" rIns="0" tIns="0" bIns="0" anchor="ctr">
            <a:noAutofit/>
          </a:bodyPr>
          <a:p>
            <a:pPr>
              <a:lnSpc>
                <a:spcPct val="100000"/>
              </a:lnSpc>
            </a:pPr>
            <a:r>
              <a:rPr b="1" lang="en-IN" sz="5000" spc="-1" strike="noStrike">
                <a:solidFill>
                  <a:srgbClr val="000000"/>
                </a:solidFill>
                <a:latin typeface="Lexend Deca"/>
                <a:ea typeface="Lexend Deca"/>
              </a:rPr>
              <a:t>Colour Detection using OpenCV and pandas</a:t>
            </a:r>
            <a:endParaRPr b="0" lang="en-IN" sz="5000" spc="-1" strike="noStrike">
              <a:solidFill>
                <a:srgbClr val="000000"/>
              </a:solidFill>
              <a:latin typeface="Arial"/>
            </a:endParaRPr>
          </a:p>
        </p:txBody>
      </p:sp>
      <p:pic>
        <p:nvPicPr>
          <p:cNvPr id="327" name="Google Shape;61;p13" descr=""/>
          <p:cNvPicPr/>
          <p:nvPr/>
        </p:nvPicPr>
        <p:blipFill>
          <a:blip r:embed="rId1"/>
          <a:stretch/>
        </p:blipFill>
        <p:spPr>
          <a:xfrm>
            <a:off x="5894640" y="1050840"/>
            <a:ext cx="1782360" cy="2031480"/>
          </a:xfrm>
          <a:prstGeom prst="rect">
            <a:avLst/>
          </a:prstGeom>
          <a:ln>
            <a:noFill/>
          </a:ln>
        </p:spPr>
      </p:pic>
      <p:pic>
        <p:nvPicPr>
          <p:cNvPr id="328" name="Google Shape;62;p13" descr=""/>
          <p:cNvPicPr/>
          <p:nvPr/>
        </p:nvPicPr>
        <p:blipFill>
          <a:blip r:embed="rId2"/>
          <a:stretch/>
        </p:blipFill>
        <p:spPr>
          <a:xfrm>
            <a:off x="5320800" y="378360"/>
            <a:ext cx="662040" cy="726120"/>
          </a:xfrm>
          <a:prstGeom prst="rect">
            <a:avLst/>
          </a:prstGeom>
          <a:ln>
            <a:noFill/>
          </a:ln>
        </p:spPr>
      </p:pic>
      <p:pic>
        <p:nvPicPr>
          <p:cNvPr id="329" name="Google Shape;63;p13" descr=""/>
          <p:cNvPicPr/>
          <p:nvPr/>
        </p:nvPicPr>
        <p:blipFill>
          <a:blip r:embed="rId3"/>
          <a:stretch/>
        </p:blipFill>
        <p:spPr>
          <a:xfrm>
            <a:off x="7593840" y="884520"/>
            <a:ext cx="481680" cy="524880"/>
          </a:xfrm>
          <a:prstGeom prst="rect">
            <a:avLst/>
          </a:prstGeom>
          <a:ln>
            <a:noFill/>
          </a:ln>
        </p:spPr>
      </p:pic>
      <p:pic>
        <p:nvPicPr>
          <p:cNvPr id="330" name="Google Shape;64;p13" descr=""/>
          <p:cNvPicPr/>
          <p:nvPr/>
        </p:nvPicPr>
        <p:blipFill>
          <a:blip r:embed="rId4"/>
          <a:stretch/>
        </p:blipFill>
        <p:spPr>
          <a:xfrm>
            <a:off x="5621760" y="4034520"/>
            <a:ext cx="585720" cy="685800"/>
          </a:xfrm>
          <a:prstGeom prst="rect">
            <a:avLst/>
          </a:prstGeom>
          <a:ln>
            <a:noFill/>
          </a:ln>
        </p:spPr>
      </p:pic>
      <p:pic>
        <p:nvPicPr>
          <p:cNvPr id="331" name="Google Shape;65;p13" descr=""/>
          <p:cNvPicPr/>
          <p:nvPr/>
        </p:nvPicPr>
        <p:blipFill>
          <a:blip r:embed="rId5"/>
          <a:stretch/>
        </p:blipFill>
        <p:spPr>
          <a:xfrm>
            <a:off x="8404560" y="3624480"/>
            <a:ext cx="321480" cy="448200"/>
          </a:xfrm>
          <a:prstGeom prst="rect">
            <a:avLst/>
          </a:prstGeom>
          <a:ln>
            <a:noFill/>
          </a:ln>
        </p:spPr>
      </p:pic>
      <p:pic>
        <p:nvPicPr>
          <p:cNvPr id="332" name="Google Shape;66;p13" descr=""/>
          <p:cNvPicPr/>
          <p:nvPr/>
        </p:nvPicPr>
        <p:blipFill>
          <a:blip r:embed="rId6"/>
          <a:stretch/>
        </p:blipFill>
        <p:spPr>
          <a:xfrm>
            <a:off x="8664480" y="3758040"/>
            <a:ext cx="321480" cy="448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326160" y="193680"/>
            <a:ext cx="3777840" cy="634320"/>
          </a:xfrm>
          <a:prstGeom prst="rect">
            <a:avLst/>
          </a:prstGeom>
          <a:noFill/>
          <a:ln>
            <a:noFill/>
          </a:ln>
        </p:spPr>
        <p:txBody>
          <a:bodyPr lIns="0" rIns="0" tIns="0" bIns="0" anchor="b">
            <a:noAutofit/>
          </a:bodyPr>
          <a:p>
            <a:pPr>
              <a:lnSpc>
                <a:spcPct val="100000"/>
              </a:lnSpc>
            </a:pPr>
            <a:r>
              <a:rPr b="1" lang="en-IN" sz="3200" spc="-1" strike="noStrike">
                <a:solidFill>
                  <a:srgbClr val="000000"/>
                </a:solidFill>
                <a:latin typeface="Muli"/>
                <a:ea typeface="Muli"/>
              </a:rPr>
              <a:t>2.Requirements</a:t>
            </a:r>
            <a:endParaRPr b="0" lang="en-IN" sz="3200" spc="-1" strike="noStrike">
              <a:solidFill>
                <a:srgbClr val="000000"/>
              </a:solidFill>
              <a:latin typeface="Arial"/>
            </a:endParaRPr>
          </a:p>
        </p:txBody>
      </p:sp>
      <p:sp>
        <p:nvSpPr>
          <p:cNvPr id="368" name="CustomShape 2"/>
          <p:cNvSpPr/>
          <p:nvPr/>
        </p:nvSpPr>
        <p:spPr>
          <a:xfrm>
            <a:off x="220320" y="1188360"/>
            <a:ext cx="5059080" cy="317592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00000"/>
              </a:buClr>
              <a:buFont typeface="Arial"/>
              <a:buChar char="●"/>
            </a:pPr>
            <a:r>
              <a:rPr b="0" lang="en-IN" sz="1400" spc="-1" strike="noStrike">
                <a:solidFill>
                  <a:srgbClr val="000000"/>
                </a:solidFill>
                <a:latin typeface="Arial"/>
                <a:ea typeface="Arial"/>
              </a:rPr>
              <a:t>Hardware:</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I3 processor Based Computer or higher</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Memory: 1GB RAM</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Hard Drive: 50 GB</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Monitor</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Internet Connection</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marL="457200" indent="-317160">
              <a:lnSpc>
                <a:spcPct val="100000"/>
              </a:lnSpc>
              <a:buClr>
                <a:srgbClr val="000000"/>
              </a:buClr>
              <a:buFont typeface="Arial"/>
              <a:buChar char="●"/>
            </a:pPr>
            <a:r>
              <a:rPr b="0" lang="en-IN" sz="1400" spc="-1" strike="noStrike">
                <a:solidFill>
                  <a:srgbClr val="000000"/>
                </a:solidFill>
                <a:latin typeface="Arial"/>
                <a:ea typeface="Arial"/>
              </a:rPr>
              <a:t>Software:</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Windows 7 or higher</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Python</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Pandas</a:t>
            </a:r>
            <a:endParaRPr b="0" lang="en-IN" sz="1400" spc="-1" strike="noStrike">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OpenCV</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28F8EB5B-BFE9-47B4-B99C-C21A95018D8F}"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370" name="CustomShape 2"/>
          <p:cNvSpPr/>
          <p:nvPr/>
        </p:nvSpPr>
        <p:spPr>
          <a:xfrm>
            <a:off x="354960" y="499320"/>
            <a:ext cx="5621040" cy="594360"/>
          </a:xfrm>
          <a:prstGeom prst="rect">
            <a:avLst/>
          </a:prstGeom>
          <a:noFill/>
          <a:ln>
            <a:noFill/>
          </a:ln>
        </p:spPr>
        <p:style>
          <a:lnRef idx="0"/>
          <a:fillRef idx="0"/>
          <a:effectRef idx="0"/>
          <a:fontRef idx="minor"/>
        </p:style>
        <p:txBody>
          <a:bodyPr tIns="91440" bIns="91440">
            <a:noAutofit/>
          </a:bodyPr>
          <a:p>
            <a:pPr>
              <a:lnSpc>
                <a:spcPct val="100000"/>
              </a:lnSpc>
            </a:pPr>
            <a:r>
              <a:rPr b="1" lang="en-IN" sz="3200" spc="-1" strike="noStrike">
                <a:solidFill>
                  <a:srgbClr val="000000"/>
                </a:solidFill>
                <a:latin typeface="Muli"/>
                <a:ea typeface="Muli"/>
              </a:rPr>
              <a:t>3. Working and Results</a:t>
            </a:r>
            <a:endParaRPr b="0" lang="en-IN" sz="3200" spc="-1" strike="noStrike">
              <a:latin typeface="Arial"/>
            </a:endParaRPr>
          </a:p>
        </p:txBody>
      </p:sp>
      <p:sp>
        <p:nvSpPr>
          <p:cNvPr id="371" name="CustomShape 3"/>
          <p:cNvSpPr/>
          <p:nvPr/>
        </p:nvSpPr>
        <p:spPr>
          <a:xfrm>
            <a:off x="354960" y="1433880"/>
            <a:ext cx="8433720" cy="2976120"/>
          </a:xfrm>
          <a:prstGeom prst="rect">
            <a:avLst/>
          </a:prstGeom>
          <a:noFill/>
          <a:ln>
            <a:noFill/>
          </a:ln>
        </p:spPr>
        <p:style>
          <a:lnRef idx="0"/>
          <a:fillRef idx="0"/>
          <a:effectRef idx="0"/>
          <a:fontRef idx="minor"/>
        </p:style>
        <p:txBody>
          <a:bodyPr tIns="91440" bIns="91440">
            <a:noAutofit/>
          </a:bodyPr>
          <a:p>
            <a:pPr>
              <a:lnSpc>
                <a:spcPct val="100000"/>
              </a:lnSpc>
            </a:pPr>
            <a:r>
              <a:rPr b="0" lang="en-IN" sz="1400" spc="-1" strike="noStrike">
                <a:solidFill>
                  <a:srgbClr val="000000"/>
                </a:solidFill>
                <a:latin typeface="Arial"/>
                <a:ea typeface="Arial"/>
              </a:rPr>
              <a:t>In this colour detection Python project, we are going to build an application</a:t>
            </a:r>
            <a:endParaRPr b="0" lang="en-IN" sz="1400" spc="-1" strike="noStrike">
              <a:latin typeface="Arial"/>
            </a:endParaRPr>
          </a:p>
          <a:p>
            <a:pPr>
              <a:lnSpc>
                <a:spcPct val="100000"/>
              </a:lnSpc>
            </a:pPr>
            <a:r>
              <a:rPr b="0" lang="en-IN" sz="1400" spc="-1" strike="noStrike">
                <a:solidFill>
                  <a:srgbClr val="000000"/>
                </a:solidFill>
                <a:latin typeface="Arial"/>
                <a:ea typeface="Arial"/>
              </a:rPr>
              <a:t>through which you can automatically get the name of the colour by clicking</a:t>
            </a:r>
            <a:endParaRPr b="0" lang="en-IN" sz="1400" spc="-1" strike="noStrike">
              <a:latin typeface="Arial"/>
            </a:endParaRPr>
          </a:p>
          <a:p>
            <a:pPr>
              <a:lnSpc>
                <a:spcPct val="100000"/>
              </a:lnSpc>
            </a:pPr>
            <a:r>
              <a:rPr b="0" lang="en-IN" sz="1400" spc="-1" strike="noStrike">
                <a:solidFill>
                  <a:srgbClr val="000000"/>
                </a:solidFill>
                <a:latin typeface="Arial"/>
                <a:ea typeface="Arial"/>
              </a:rPr>
              <a:t>on them. So for this, we will have a data file that contains the colour name</a:t>
            </a:r>
            <a:endParaRPr b="0" lang="en-IN" sz="1400" spc="-1" strike="noStrike">
              <a:latin typeface="Arial"/>
            </a:endParaRPr>
          </a:p>
          <a:p>
            <a:pPr>
              <a:lnSpc>
                <a:spcPct val="100000"/>
              </a:lnSpc>
            </a:pPr>
            <a:r>
              <a:rPr b="0" lang="en-IN" sz="1400" spc="-1" strike="noStrike">
                <a:solidFill>
                  <a:srgbClr val="000000"/>
                </a:solidFill>
                <a:latin typeface="Arial"/>
                <a:ea typeface="Arial"/>
              </a:rPr>
              <a:t>And its values. Then we will calculate the distance from each colour and find the shortest one. </a:t>
            </a:r>
            <a:endParaRPr b="0" lang="en-IN" sz="1400" spc="-1" strike="noStrike">
              <a:latin typeface="Arial"/>
            </a:endParaRPr>
          </a:p>
          <a:p>
            <a:pPr>
              <a:lnSpc>
                <a:spcPct val="100000"/>
              </a:lnSpc>
            </a:pPr>
            <a:r>
              <a:rPr b="1" lang="en-IN" sz="1400" spc="-1" strike="noStrike">
                <a:solidFill>
                  <a:srgbClr val="000000"/>
                </a:solidFill>
                <a:latin typeface="Arial"/>
                <a:ea typeface="Arial"/>
              </a:rPr>
              <a:t>Dataset:</a:t>
            </a:r>
            <a:endParaRPr b="0" lang="en-IN" sz="1400" spc="-1" strike="noStrike">
              <a:latin typeface="Arial"/>
            </a:endParaRPr>
          </a:p>
          <a:p>
            <a:pPr>
              <a:lnSpc>
                <a:spcPct val="100000"/>
              </a:lnSpc>
            </a:pPr>
            <a:r>
              <a:rPr b="0" lang="en-IN" sz="1400" spc="-1" strike="noStrike">
                <a:solidFill>
                  <a:srgbClr val="000000"/>
                </a:solidFill>
                <a:latin typeface="Arial"/>
                <a:ea typeface="Arial"/>
              </a:rPr>
              <a:t>Colours are made up of 3 primary colours; red, green, and blue. In computers, we define each colour value within a range of 0 to 255. So in how many ways we can define a colour? The answer is 256*256*256 = 16,581,375. There are approximately 16.5 million different ways to represent a colour. In our dataset, we need to map each colour’s values with their corresponding names. We will be using a dataset that contains RGB values with their corresponding names. The CSV file for our dataset has been taken from this link:</a:t>
            </a:r>
            <a:endParaRPr b="0" lang="en-IN" sz="1400" spc="-1" strike="noStrike">
              <a:latin typeface="Arial"/>
            </a:endParaRPr>
          </a:p>
          <a:p>
            <a:pPr>
              <a:lnSpc>
                <a:spcPct val="115000"/>
              </a:lnSpc>
            </a:pPr>
            <a:r>
              <a:rPr b="1" lang="en-IN" sz="1400" spc="-1" strike="noStrike" u="sng">
                <a:solidFill>
                  <a:srgbClr val="ffffff"/>
                </a:solidFill>
                <a:uFillTx/>
                <a:latin typeface="Arial"/>
                <a:ea typeface="Arial"/>
                <a:hlinkClick r:id="rId1"/>
              </a:rPr>
              <a:t>Colors Dataset</a:t>
            </a:r>
            <a:endParaRPr b="0" lang="en-IN" sz="1400" spc="-1" strike="noStrike">
              <a:latin typeface="Arial"/>
            </a:endParaRPr>
          </a:p>
          <a:p>
            <a:pPr>
              <a:lnSpc>
                <a:spcPct val="100000"/>
              </a:lnSpc>
              <a:spcBef>
                <a:spcPts val="1199"/>
              </a:spcBef>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425520" y="646560"/>
            <a:ext cx="7072560" cy="3631320"/>
          </a:xfrm>
          <a:prstGeom prst="rect">
            <a:avLst/>
          </a:prstGeom>
          <a:noFill/>
          <a:ln>
            <a:noFill/>
          </a:ln>
        </p:spPr>
        <p:txBody>
          <a:bodyPr lIns="0" rIns="0" tIns="0" bIns="0">
            <a:noAutofit/>
          </a:bodyPr>
          <a:p>
            <a:pPr>
              <a:lnSpc>
                <a:spcPct val="100000"/>
              </a:lnSpc>
            </a:pPr>
            <a:r>
              <a:rPr b="0" lang="en-IN" sz="1400" spc="-1" strike="noStrike">
                <a:solidFill>
                  <a:srgbClr val="000000"/>
                </a:solidFill>
                <a:latin typeface="Arial"/>
                <a:ea typeface="Arial"/>
              </a:rPr>
              <a:t>The colors.csv file includes 865 color names along with their RGB and hex values.</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The project folder contains 3 files:</a:t>
            </a:r>
            <a:endParaRPr b="0" lang="en-IN" sz="1400" spc="-1" strike="noStrike">
              <a:solidFill>
                <a:srgbClr val="000000"/>
              </a:solidFill>
              <a:latin typeface="Arial"/>
            </a:endParaRPr>
          </a:p>
          <a:p>
            <a:pPr marL="457200" indent="-317160">
              <a:lnSpc>
                <a:spcPct val="100000"/>
              </a:lnSpc>
              <a:buClr>
                <a:srgbClr val="000000"/>
              </a:buClr>
              <a:buFont typeface="Arial"/>
              <a:buChar char="●"/>
            </a:pPr>
            <a:r>
              <a:rPr b="1" lang="en-IN" sz="1400" spc="-1" strike="noStrike">
                <a:solidFill>
                  <a:srgbClr val="000000"/>
                </a:solidFill>
                <a:latin typeface="Arial"/>
                <a:ea typeface="Arial"/>
              </a:rPr>
              <a:t>Color_detection.py​ </a:t>
            </a:r>
            <a:r>
              <a:rPr b="0" lang="en-IN" sz="1400" spc="-1" strike="noStrike">
                <a:solidFill>
                  <a:srgbClr val="000000"/>
                </a:solidFill>
                <a:latin typeface="Arial"/>
                <a:ea typeface="Arial"/>
              </a:rPr>
              <a:t>– main source code of our project.</a:t>
            </a:r>
            <a:endParaRPr b="0" lang="en-IN" sz="1400" spc="-1" strike="noStrike">
              <a:solidFill>
                <a:srgbClr val="000000"/>
              </a:solidFill>
              <a:latin typeface="Arial"/>
            </a:endParaRPr>
          </a:p>
          <a:p>
            <a:pPr marL="457200" indent="-317160">
              <a:lnSpc>
                <a:spcPct val="100000"/>
              </a:lnSpc>
              <a:buClr>
                <a:srgbClr val="000000"/>
              </a:buClr>
              <a:buFont typeface="Arial"/>
              <a:buChar char="●"/>
            </a:pPr>
            <a:r>
              <a:rPr b="1" lang="en-IN" sz="1400" spc="-1" strike="noStrike">
                <a:solidFill>
                  <a:srgbClr val="000000"/>
                </a:solidFill>
                <a:latin typeface="Arial"/>
                <a:ea typeface="Arial"/>
              </a:rPr>
              <a:t>Colorpic.jpg​ </a:t>
            </a:r>
            <a:r>
              <a:rPr b="0" lang="en-IN" sz="1400" spc="-1" strike="noStrike">
                <a:solidFill>
                  <a:srgbClr val="000000"/>
                </a:solidFill>
                <a:latin typeface="Arial"/>
                <a:ea typeface="Arial"/>
              </a:rPr>
              <a:t>– sample image for experimenting.</a:t>
            </a:r>
            <a:endParaRPr b="0" lang="en-IN" sz="1400" spc="-1" strike="noStrike">
              <a:solidFill>
                <a:srgbClr val="000000"/>
              </a:solidFill>
              <a:latin typeface="Arial"/>
            </a:endParaRPr>
          </a:p>
          <a:p>
            <a:pPr marL="457200" indent="-317160">
              <a:lnSpc>
                <a:spcPct val="100000"/>
              </a:lnSpc>
              <a:buClr>
                <a:srgbClr val="000000"/>
              </a:buClr>
              <a:buFont typeface="Arial"/>
              <a:buChar char="●"/>
            </a:pPr>
            <a:r>
              <a:rPr b="1" lang="en-IN" sz="1400" spc="-1" strike="noStrike">
                <a:solidFill>
                  <a:srgbClr val="000000"/>
                </a:solidFill>
                <a:latin typeface="Arial"/>
                <a:ea typeface="Arial"/>
              </a:rPr>
              <a:t>Colors.csv​</a:t>
            </a:r>
            <a:r>
              <a:rPr b="0" lang="en-IN" sz="1400" spc="-1" strike="noStrike">
                <a:solidFill>
                  <a:srgbClr val="000000"/>
                </a:solidFill>
                <a:latin typeface="Arial"/>
                <a:ea typeface="Arial"/>
              </a:rPr>
              <a:t> – a file that contains our dataset.</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Arial"/>
              </a:rPr>
              <a:t>The system comprises of 4 major modules as follows:</a:t>
            </a:r>
            <a:endParaRPr b="0" lang="en-IN" sz="1400" spc="-1" strike="noStrike">
              <a:solidFill>
                <a:srgbClr val="000000"/>
              </a:solidFill>
              <a:latin typeface="Arial"/>
            </a:endParaRPr>
          </a:p>
          <a:p>
            <a:pPr marL="457200" indent="-317160">
              <a:lnSpc>
                <a:spcPct val="100000"/>
              </a:lnSpc>
              <a:buClr>
                <a:srgbClr val="000000"/>
              </a:buClr>
              <a:buFont typeface="Arial"/>
              <a:buChar char="●"/>
            </a:pPr>
            <a:r>
              <a:rPr b="1" lang="en-IN" sz="1400" spc="-1" strike="noStrike">
                <a:solidFill>
                  <a:srgbClr val="000000"/>
                </a:solidFill>
                <a:latin typeface="Arial"/>
                <a:ea typeface="Arial"/>
              </a:rPr>
              <a:t>Activated Webcam:</a:t>
            </a:r>
            <a:endParaRPr b="0" lang="en-IN" sz="1400" spc="-1" strike="noStrike">
              <a:solidFill>
                <a:srgbClr val="000000"/>
              </a:solidFill>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The user opened the webcam by clicking the button on the screen.</a:t>
            </a:r>
            <a:endParaRPr b="0" lang="en-IN" sz="1400" spc="-1" strike="noStrike">
              <a:solidFill>
                <a:srgbClr val="000000"/>
              </a:solidFill>
              <a:latin typeface="Arial"/>
            </a:endParaRPr>
          </a:p>
          <a:p>
            <a:pPr marL="457200" indent="-317160">
              <a:lnSpc>
                <a:spcPct val="100000"/>
              </a:lnSpc>
              <a:buClr>
                <a:srgbClr val="000000"/>
              </a:buClr>
              <a:buFont typeface="Arial"/>
              <a:buChar char="●"/>
            </a:pPr>
            <a:r>
              <a:rPr b="1" lang="en-IN" sz="1400" spc="-1" strike="noStrike">
                <a:solidFill>
                  <a:srgbClr val="000000"/>
                </a:solidFill>
                <a:latin typeface="Arial"/>
                <a:ea typeface="Arial"/>
              </a:rPr>
              <a:t>Scan object part within the camera frame:</a:t>
            </a:r>
            <a:endParaRPr b="0" lang="en-IN" sz="1400" spc="-1" strike="noStrike">
              <a:solidFill>
                <a:srgbClr val="000000"/>
              </a:solidFill>
              <a:latin typeface="Arial"/>
            </a:endParaRPr>
          </a:p>
          <a:p>
            <a:pPr lvl="1" marL="914400" indent="-317160">
              <a:lnSpc>
                <a:spcPct val="100000"/>
              </a:lnSpc>
              <a:buClr>
                <a:srgbClr val="000000"/>
              </a:buClr>
              <a:buFont typeface="Arial"/>
              <a:buChar char="○"/>
            </a:pPr>
            <a:r>
              <a:rPr b="0" lang="en-IN" sz="1400" spc="-1" strike="noStrike">
                <a:solidFill>
                  <a:srgbClr val="000000"/>
                </a:solidFill>
                <a:latin typeface="Arial"/>
                <a:ea typeface="Arial"/>
              </a:rPr>
              <a:t>Algorithm analysis the pattern of the framed part.</a:t>
            </a:r>
            <a:endParaRPr b="0" lang="en-IN" sz="1400" spc="-1" strike="noStrike">
              <a:solidFill>
                <a:srgbClr val="000000"/>
              </a:solidFill>
              <a:latin typeface="Arial"/>
            </a:endParaRPr>
          </a:p>
          <a:p>
            <a:pPr marL="457200" indent="-317160">
              <a:lnSpc>
                <a:spcPct val="115000"/>
              </a:lnSpc>
              <a:buClr>
                <a:srgbClr val="000000"/>
              </a:buClr>
              <a:buFont typeface="Times New Roman"/>
              <a:buChar char="●"/>
            </a:pPr>
            <a:r>
              <a:rPr b="1" lang="en-IN" sz="1400" spc="-1" strike="noStrike">
                <a:solidFill>
                  <a:srgbClr val="000000"/>
                </a:solidFill>
                <a:latin typeface="Arial"/>
                <a:ea typeface="Arial"/>
              </a:rPr>
              <a:t>Matching framed part:</a:t>
            </a:r>
            <a:endParaRPr b="0" lang="en-IN" sz="1400" spc="-1" strike="noStrike">
              <a:solidFill>
                <a:srgbClr val="000000"/>
              </a:solidFill>
              <a:latin typeface="Arial"/>
            </a:endParaRPr>
          </a:p>
          <a:p>
            <a:pPr lvl="1" marL="914400" indent="-317160">
              <a:lnSpc>
                <a:spcPct val="115000"/>
              </a:lnSpc>
              <a:buClr>
                <a:srgbClr val="000000"/>
              </a:buClr>
              <a:buFont typeface="Times New Roman"/>
              <a:buChar char="○"/>
            </a:pPr>
            <a:r>
              <a:rPr b="0" lang="en-IN" sz="1400" spc="-1" strike="noStrike">
                <a:solidFill>
                  <a:srgbClr val="000000"/>
                </a:solidFill>
                <a:latin typeface="Arial"/>
                <a:ea typeface="Arial"/>
              </a:rPr>
              <a:t>Pattern matched with a defined color pattern by RGB color model</a:t>
            </a:r>
            <a:endParaRPr b="0" lang="en-IN" sz="1400" spc="-1" strike="noStrike">
              <a:solidFill>
                <a:srgbClr val="000000"/>
              </a:solidFill>
              <a:latin typeface="Arial"/>
            </a:endParaRPr>
          </a:p>
          <a:p>
            <a:pPr marL="457200" indent="-317160">
              <a:lnSpc>
                <a:spcPct val="115000"/>
              </a:lnSpc>
              <a:buClr>
                <a:srgbClr val="000000"/>
              </a:buClr>
              <a:buFont typeface="Times New Roman"/>
              <a:buChar char="●"/>
            </a:pPr>
            <a:r>
              <a:rPr b="1" lang="en-IN" sz="1400" spc="-1" strike="noStrike">
                <a:solidFill>
                  <a:srgbClr val="000000"/>
                </a:solidFill>
                <a:latin typeface="Arial"/>
                <a:ea typeface="Arial"/>
              </a:rPr>
              <a:t>System result:</a:t>
            </a:r>
            <a:endParaRPr b="0" lang="en-IN" sz="1400" spc="-1" strike="noStrike">
              <a:solidFill>
                <a:srgbClr val="000000"/>
              </a:solidFill>
              <a:latin typeface="Arial"/>
            </a:endParaRPr>
          </a:p>
          <a:p>
            <a:pPr lvl="1" marL="914400" indent="-317160">
              <a:lnSpc>
                <a:spcPct val="115000"/>
              </a:lnSpc>
              <a:buClr>
                <a:srgbClr val="000000"/>
              </a:buClr>
              <a:buFont typeface="Times New Roman"/>
              <a:buChar char="○"/>
            </a:pPr>
            <a:r>
              <a:rPr b="0" lang="en-IN" sz="1400" spc="-1" strike="noStrike">
                <a:solidFill>
                  <a:srgbClr val="000000"/>
                </a:solidFill>
                <a:latin typeface="Arial"/>
                <a:ea typeface="Arial"/>
              </a:rPr>
              <a:t>If the pattern matched with a potential pattern of RGB color model then system output the correct result</a:t>
            </a:r>
            <a:endParaRPr b="0" lang="en-IN" sz="1400" spc="-1" strike="noStrike">
              <a:solidFill>
                <a:srgbClr val="000000"/>
              </a:solidFill>
              <a:latin typeface="Arial"/>
            </a:endParaRPr>
          </a:p>
          <a:p>
            <a:pPr>
              <a:lnSpc>
                <a:spcPct val="115000"/>
              </a:lnSpc>
              <a:spcBef>
                <a:spcPts val="1199"/>
              </a:spcBef>
            </a:pPr>
            <a:endParaRPr b="0" lang="en-IN" sz="1400" spc="-1" strike="noStrike">
              <a:solidFill>
                <a:srgbClr val="000000"/>
              </a:solidFill>
              <a:latin typeface="Arial"/>
            </a:endParaRPr>
          </a:p>
        </p:txBody>
      </p:sp>
      <p:sp>
        <p:nvSpPr>
          <p:cNvPr id="373"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31864E0B-9364-4836-AD9B-2A43ACB726E3}"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41E5E119-E621-426D-9647-9A73B8976FB5}"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375" name="TextShape 2"/>
          <p:cNvSpPr txBox="1"/>
          <p:nvPr/>
        </p:nvSpPr>
        <p:spPr>
          <a:xfrm>
            <a:off x="325080" y="411120"/>
            <a:ext cx="2653920" cy="528120"/>
          </a:xfrm>
          <a:prstGeom prst="rect">
            <a:avLst/>
          </a:prstGeom>
          <a:noFill/>
          <a:ln>
            <a:noFill/>
          </a:ln>
        </p:spPr>
        <p:txBody>
          <a:bodyPr lIns="0" rIns="0" tIns="0" bIns="0" anchor="b">
            <a:noAutofit/>
          </a:bodyPr>
          <a:p>
            <a:pPr>
              <a:lnSpc>
                <a:spcPct val="100000"/>
              </a:lnSpc>
            </a:pPr>
            <a:r>
              <a:rPr b="0" lang="en-IN" sz="3200" spc="-1" strike="noStrike">
                <a:solidFill>
                  <a:srgbClr val="000000"/>
                </a:solidFill>
                <a:latin typeface="Muli"/>
                <a:ea typeface="Muli"/>
              </a:rPr>
              <a:t>Pseudo Code</a:t>
            </a:r>
            <a:endParaRPr b="0" lang="en-IN" sz="3200" spc="-1" strike="noStrike">
              <a:solidFill>
                <a:srgbClr val="000000"/>
              </a:solidFill>
              <a:latin typeface="Arial"/>
            </a:endParaRPr>
          </a:p>
        </p:txBody>
      </p:sp>
      <p:sp>
        <p:nvSpPr>
          <p:cNvPr id="376" name="TextShape 3"/>
          <p:cNvSpPr txBox="1"/>
          <p:nvPr/>
        </p:nvSpPr>
        <p:spPr>
          <a:xfrm>
            <a:off x="325080" y="939240"/>
            <a:ext cx="8394480" cy="3648240"/>
          </a:xfrm>
          <a:prstGeom prst="rect">
            <a:avLst/>
          </a:prstGeom>
          <a:noFill/>
          <a:ln>
            <a:noFill/>
          </a:ln>
        </p:spPr>
        <p:txBody>
          <a:bodyPr lIns="0" rIns="0" tIns="0" bIns="0">
            <a:noAutofit/>
          </a:bodyPr>
          <a:p>
            <a:pPr>
              <a:lnSpc>
                <a:spcPct val="115000"/>
              </a:lnSpc>
            </a:pP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1. Taking an image from the user.</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2. We are using argparse library to create an argument parser. We can directly give an image path from the command prompt:</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import argparse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ap = argparse.ArgumentParser()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ap.add_argument('-i', '--image', required=True, help="Image Path")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args = vars(ap.parse_args())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img_path = args['image']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#Reading image with opencv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img = cv2.imread(img_path)</a:t>
            </a: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204840" y="177840"/>
            <a:ext cx="8610120" cy="4571640"/>
          </a:xfrm>
          <a:prstGeom prst="rect">
            <a:avLst/>
          </a:prstGeom>
          <a:noFill/>
          <a:ln>
            <a:noFill/>
          </a:ln>
        </p:spPr>
        <p:txBody>
          <a:bodyPr lIns="0" rIns="0" tIns="0" bIns="0">
            <a:noAutofit/>
          </a:bodyPr>
          <a:p>
            <a:pPr>
              <a:lnSpc>
                <a:spcPct val="115000"/>
              </a:lnSpc>
            </a:pP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3. Next, we read the CSV file with pandas.</a:t>
            </a: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The pandas library is very useful when we need to perform various operations on data files like CSV. pd.read_csv() reads the CSV file and loads it into the pandas DataFrame. We have assigned each column with a name for easy access. </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index=["color","color_name","hex","R","G","B"]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csv = pd.read_csv('colors.csv', names=index, header=None)</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4. Set a mouse callback event on a window. </a:t>
            </a: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First, we created a window in which the input image will display. Then, we set a callback function which will be called when a mouse event happens.</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cv2.namedWindow('image') </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cv2.setMouseCallback('image',draw_function)</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With these lines, we named our window as ‘image’ and set a callback function which will call the draw_function() whenever a mouse event occurs.</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
        <p:nvSpPr>
          <p:cNvPr id="378"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3B580ED5-5D8C-4776-9233-B5FCAA706ED9}"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330120" y="279360"/>
            <a:ext cx="8407080" cy="4470120"/>
          </a:xfrm>
          <a:prstGeom prst="rect">
            <a:avLst/>
          </a:prstGeom>
          <a:noFill/>
          <a:ln>
            <a:noFill/>
          </a:ln>
        </p:spPr>
        <p:txBody>
          <a:bodyPr lIns="0" rIns="0" tIns="0" bIns="0">
            <a:noAutofit/>
          </a:bodyPr>
          <a:p>
            <a:pPr>
              <a:lnSpc>
                <a:spcPct val="115000"/>
              </a:lnSpc>
            </a:pPr>
            <a:r>
              <a:rPr b="0" lang="en-IN" sz="1400" spc="-1" strike="noStrike">
                <a:solidFill>
                  <a:srgbClr val="000000"/>
                </a:solidFill>
                <a:latin typeface="Arial"/>
                <a:ea typeface="Arial"/>
              </a:rPr>
              <a:t>5. Create draw_function.</a:t>
            </a: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It will calculate the RGB values of the pixel which we double click. The function parameters have the event name, (x,y) coordinates of the mouse position, etc. In the function, we check if the event is double-clicked then we calculate and set the r,g,b values along with x,y positions of the mouse.</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def draw_function(event, x,y,flags,param):</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if event == cv2.EVENT_LBUTTONDBLCLK:</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global b,g,r,xpos,ypos, clicked</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clicked = True</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xpos = x</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ypos = y</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b,g,r = img[y,x]</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b = int(b)</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g = int(g)</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r = int(r)</a:t>
            </a: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
        <p:nvSpPr>
          <p:cNvPr id="380"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42106C84-27FB-4A11-BA34-7F953B9FCE7C}"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317520" y="343080"/>
            <a:ext cx="8496000" cy="4406760"/>
          </a:xfrm>
          <a:prstGeom prst="rect">
            <a:avLst/>
          </a:prstGeom>
          <a:noFill/>
          <a:ln>
            <a:noFill/>
          </a:ln>
        </p:spPr>
        <p:txBody>
          <a:bodyPr lIns="0" rIns="0" tIns="0" bIns="0">
            <a:noAutofit/>
          </a:bodyPr>
          <a:p>
            <a:pPr>
              <a:lnSpc>
                <a:spcPct val="115000"/>
              </a:lnSpc>
              <a:spcBef>
                <a:spcPts val="601"/>
              </a:spcBef>
            </a:pPr>
            <a:r>
              <a:rPr b="0" lang="en-IN" sz="1400" spc="-1" strike="noStrike">
                <a:solidFill>
                  <a:srgbClr val="000000"/>
                </a:solidFill>
                <a:latin typeface="Arial"/>
                <a:ea typeface="Arial"/>
              </a:rPr>
              <a:t>6. Calculate distance to get a color name.</a:t>
            </a: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We have the r,g, and b values. Now, we need another function which will return us the color name from RGB values. To get the color name, we calculate a distance(d) which tells us how close we are to color and choose the one having the minimum distance.</a:t>
            </a: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Our distance is calculated by this formula:</a:t>
            </a:r>
            <a:endParaRPr b="0" lang="en-IN" sz="1400" spc="-1" strike="noStrike">
              <a:solidFill>
                <a:srgbClr val="000000"/>
              </a:solidFill>
              <a:latin typeface="Arial"/>
            </a:endParaRPr>
          </a:p>
          <a:p>
            <a:pPr>
              <a:lnSpc>
                <a:spcPct val="115000"/>
              </a:lnSpc>
            </a:pPr>
            <a:r>
              <a:rPr b="1" lang="en-IN" sz="1400" spc="-1" strike="noStrike">
                <a:solidFill>
                  <a:srgbClr val="000000"/>
                </a:solidFill>
                <a:latin typeface="Arial"/>
                <a:ea typeface="Arial"/>
              </a:rPr>
              <a:t>d = abs(Red – ithRedColor) + (Green – ithGreenColor) + (Blue – ithBlueColor)</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def getColorName(R,G,B):</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minimum = 10000</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for i in range(len(csv)):</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d = abs(R- int(csv.loc[i,"R"])) + abs(G- int(csv.loc[i,"G"]))+</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abs(B- int(csv.loc[i,"B"]))</a:t>
            </a:r>
            <a:endParaRPr b="0" lang="en-IN" sz="1400" spc="-1" strike="noStrike">
              <a:solidFill>
                <a:srgbClr val="000000"/>
              </a:solidFill>
              <a:latin typeface="Arial"/>
            </a:endParaRPr>
          </a:p>
          <a:p>
            <a:pPr marL="457200" indent="457200">
              <a:lnSpc>
                <a:spcPct val="115000"/>
              </a:lnSpc>
            </a:pPr>
            <a:r>
              <a:rPr b="0" i="1" lang="en-IN" sz="1400" spc="-1" strike="noStrike">
                <a:solidFill>
                  <a:srgbClr val="0000ff"/>
                </a:solidFill>
                <a:latin typeface="Arial"/>
                <a:ea typeface="Arial"/>
              </a:rPr>
              <a:t>if(d&lt;=minimum):</a:t>
            </a:r>
            <a:endParaRPr b="0" lang="en-IN" sz="1400" spc="-1" strike="noStrike">
              <a:solidFill>
                <a:srgbClr val="000000"/>
              </a:solidFill>
              <a:latin typeface="Arial"/>
            </a:endParaRPr>
          </a:p>
          <a:p>
            <a:pPr marL="914400" indent="457200">
              <a:lnSpc>
                <a:spcPct val="115000"/>
              </a:lnSpc>
            </a:pPr>
            <a:r>
              <a:rPr b="0" i="1" lang="en-IN" sz="1400" spc="-1" strike="noStrike">
                <a:solidFill>
                  <a:srgbClr val="0000ff"/>
                </a:solidFill>
                <a:latin typeface="Arial"/>
                <a:ea typeface="Arial"/>
              </a:rPr>
              <a:t>minimum = d</a:t>
            </a:r>
            <a:endParaRPr b="0" lang="en-IN" sz="1400" spc="-1" strike="noStrike">
              <a:solidFill>
                <a:srgbClr val="000000"/>
              </a:solidFill>
              <a:latin typeface="Arial"/>
            </a:endParaRPr>
          </a:p>
          <a:p>
            <a:pPr marL="914400" indent="457200">
              <a:lnSpc>
                <a:spcPct val="115000"/>
              </a:lnSpc>
            </a:pPr>
            <a:r>
              <a:rPr b="0" i="1" lang="en-IN" sz="1400" spc="-1" strike="noStrike">
                <a:solidFill>
                  <a:srgbClr val="0000ff"/>
                </a:solidFill>
                <a:latin typeface="Arial"/>
                <a:ea typeface="Arial"/>
              </a:rPr>
              <a:t>cname = csv.loc[i,"color_name"]</a:t>
            </a:r>
            <a:endParaRPr b="0" lang="en-IN" sz="1400" spc="-1" strike="noStrike">
              <a:solidFill>
                <a:srgbClr val="000000"/>
              </a:solidFill>
              <a:latin typeface="Arial"/>
            </a:endParaRPr>
          </a:p>
          <a:p>
            <a:pPr>
              <a:lnSpc>
                <a:spcPct val="115000"/>
              </a:lnSpc>
            </a:pPr>
            <a:r>
              <a:rPr b="0" i="1" lang="en-IN" sz="1400" spc="-1" strike="noStrike">
                <a:solidFill>
                  <a:srgbClr val="0000ff"/>
                </a:solidFill>
                <a:latin typeface="Arial"/>
                <a:ea typeface="Arial"/>
              </a:rPr>
              <a:t>return cname</a:t>
            </a: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
        <p:nvSpPr>
          <p:cNvPr id="382"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0613503F-4291-4B73-BEB0-411EB66800E0}"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40E12902-C2E9-40CD-9A0D-C0A4CEE51328}"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384" name="TextShape 2"/>
          <p:cNvSpPr txBox="1"/>
          <p:nvPr/>
        </p:nvSpPr>
        <p:spPr>
          <a:xfrm>
            <a:off x="330120" y="1055520"/>
            <a:ext cx="8292960" cy="1709640"/>
          </a:xfrm>
          <a:prstGeom prst="rect">
            <a:avLst/>
          </a:prstGeom>
          <a:noFill/>
          <a:ln>
            <a:noFill/>
          </a:ln>
        </p:spPr>
        <p:txBody>
          <a:bodyPr lIns="0" rIns="0" tIns="0" bIns="0">
            <a:noAutofit/>
          </a:bodyPr>
          <a:p>
            <a:pPr>
              <a:lnSpc>
                <a:spcPct val="115000"/>
              </a:lnSpc>
            </a:pPr>
            <a:r>
              <a:rPr b="0" lang="en-IN" sz="1400" spc="-1" strike="noStrike">
                <a:solidFill>
                  <a:srgbClr val="000000"/>
                </a:solidFill>
                <a:latin typeface="Arial"/>
                <a:ea typeface="Arial"/>
              </a:rPr>
              <a:t>7. Display image on the window.</a:t>
            </a:r>
            <a:endParaRPr b="0" lang="en-IN" sz="1400" spc="-1" strike="noStrike">
              <a:solidFill>
                <a:srgbClr val="000000"/>
              </a:solidFill>
              <a:latin typeface="Arial"/>
            </a:endParaRPr>
          </a:p>
          <a:p>
            <a:pPr>
              <a:lnSpc>
                <a:spcPct val="115000"/>
              </a:lnSpc>
            </a:pPr>
            <a:r>
              <a:rPr b="0" lang="en-IN" sz="1400" spc="-1" strike="noStrike">
                <a:solidFill>
                  <a:srgbClr val="000000"/>
                </a:solidFill>
                <a:latin typeface="Arial"/>
                <a:ea typeface="Arial"/>
              </a:rPr>
              <a:t>Whenever a double click event occurs, it will update the color name and RGB values on the window. Using the cv2.imshow() function, we draw the image on the window. When the user double clicks the window, we draw a rectangle and get the color name to draw text on the window using cv2.rectangle and cv2.putText() functions.</a:t>
            </a: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580680" y="205920"/>
            <a:ext cx="2034360" cy="626040"/>
          </a:xfrm>
          <a:prstGeom prst="rect">
            <a:avLst/>
          </a:prstGeom>
          <a:noFill/>
          <a:ln>
            <a:noFill/>
          </a:ln>
        </p:spPr>
        <p:txBody>
          <a:bodyPr lIns="0" rIns="0" tIns="0" bIns="0" anchor="b">
            <a:noAutofit/>
          </a:bodyPr>
          <a:p>
            <a:pPr algn="ctr">
              <a:lnSpc>
                <a:spcPct val="115000"/>
              </a:lnSpc>
              <a:spcBef>
                <a:spcPts val="2001"/>
              </a:spcBef>
              <a:spcAft>
                <a:spcPts val="601"/>
              </a:spcAft>
            </a:pPr>
            <a:r>
              <a:rPr b="0" lang="en-IN" sz="3200" spc="-1" strike="noStrike">
                <a:solidFill>
                  <a:srgbClr val="000000"/>
                </a:solidFill>
                <a:latin typeface="Muli"/>
                <a:ea typeface="Muli"/>
              </a:rPr>
              <a:t>Result</a:t>
            </a:r>
            <a:endParaRPr b="0" lang="en-IN" sz="3200" spc="-1" strike="noStrike">
              <a:solidFill>
                <a:srgbClr val="000000"/>
              </a:solidFill>
              <a:latin typeface="Arial"/>
            </a:endParaRPr>
          </a:p>
        </p:txBody>
      </p:sp>
      <p:sp>
        <p:nvSpPr>
          <p:cNvPr id="386" name="TextShape 2"/>
          <p:cNvSpPr txBox="1"/>
          <p:nvPr/>
        </p:nvSpPr>
        <p:spPr>
          <a:xfrm>
            <a:off x="203040" y="901800"/>
            <a:ext cx="8559360" cy="4050720"/>
          </a:xfrm>
          <a:prstGeom prst="rect">
            <a:avLst/>
          </a:prstGeom>
          <a:noFill/>
          <a:ln>
            <a:noFill/>
          </a:ln>
        </p:spPr>
        <p:txBody>
          <a:bodyPr lIns="0" rIns="0" tIns="0" bIns="0">
            <a:noAutofit/>
          </a:bodyPr>
          <a:p>
            <a:pPr>
              <a:lnSpc>
                <a:spcPct val="115000"/>
              </a:lnSpc>
            </a:pPr>
            <a:r>
              <a:rPr b="1" lang="en-IN" sz="1400" spc="-1" strike="noStrike">
                <a:solidFill>
                  <a:srgbClr val="000000"/>
                </a:solidFill>
                <a:latin typeface="Arial"/>
                <a:ea typeface="Arial"/>
              </a:rPr>
              <a:t>    </a:t>
            </a:r>
            <a:r>
              <a:rPr b="1" lang="en-IN" sz="1400" spc="-1" strike="noStrike">
                <a:solidFill>
                  <a:srgbClr val="000000"/>
                </a:solidFill>
                <a:latin typeface="Arial"/>
                <a:ea typeface="Arial"/>
              </a:rPr>
              <a:t>Input:</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a:p>
            <a:pPr>
              <a:lnSpc>
                <a:spcPct val="115000"/>
              </a:lnSpc>
              <a:spcBef>
                <a:spcPts val="601"/>
              </a:spcBef>
            </a:pPr>
            <a:endParaRPr b="0" lang="en-IN" sz="1400" spc="-1" strike="noStrike">
              <a:solidFill>
                <a:srgbClr val="000000"/>
              </a:solidFill>
              <a:latin typeface="Arial"/>
            </a:endParaRPr>
          </a:p>
        </p:txBody>
      </p:sp>
      <p:sp>
        <p:nvSpPr>
          <p:cNvPr id="387"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88A8B3C5-37C9-42A9-B600-85AE4B234424}"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pic>
        <p:nvPicPr>
          <p:cNvPr id="388" name="Google Shape;190;p30" descr=""/>
          <p:cNvPicPr/>
          <p:nvPr/>
        </p:nvPicPr>
        <p:blipFill>
          <a:blip r:embed="rId1"/>
          <a:stretch/>
        </p:blipFill>
        <p:spPr>
          <a:xfrm>
            <a:off x="673200" y="1225440"/>
            <a:ext cx="7403760" cy="35240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368280" y="330120"/>
            <a:ext cx="8457480" cy="4609800"/>
          </a:xfrm>
          <a:prstGeom prst="rect">
            <a:avLst/>
          </a:prstGeom>
          <a:noFill/>
          <a:ln>
            <a:noFill/>
          </a:ln>
        </p:spPr>
        <p:txBody>
          <a:bodyPr lIns="0" rIns="0" tIns="0" bIns="0">
            <a:noAutofit/>
          </a:bodyPr>
          <a:p>
            <a:pPr>
              <a:lnSpc>
                <a:spcPct val="115000"/>
              </a:lnSpc>
            </a:pPr>
            <a:r>
              <a:rPr b="1" lang="en-IN" sz="1400" spc="-1" strike="noStrike">
                <a:solidFill>
                  <a:srgbClr val="000000"/>
                </a:solidFill>
                <a:latin typeface="Arial"/>
                <a:ea typeface="Arial"/>
              </a:rPr>
              <a:t> </a:t>
            </a:r>
            <a:endParaRPr b="0" lang="en-IN" sz="1400" spc="-1" strike="noStrike">
              <a:solidFill>
                <a:srgbClr val="000000"/>
              </a:solidFill>
              <a:latin typeface="Arial"/>
            </a:endParaRPr>
          </a:p>
          <a:p>
            <a:pPr>
              <a:lnSpc>
                <a:spcPct val="115000"/>
              </a:lnSpc>
            </a:pPr>
            <a:r>
              <a:rPr b="1" lang="en-IN" sz="1400" spc="-1" strike="noStrike">
                <a:solidFill>
                  <a:srgbClr val="000000"/>
                </a:solidFill>
                <a:latin typeface="Arial"/>
                <a:ea typeface="Arial"/>
              </a:rPr>
              <a:t>Outputs:</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p:txBody>
      </p:sp>
      <p:sp>
        <p:nvSpPr>
          <p:cNvPr id="390"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F4FF0688-E580-4389-8E62-6D2F80EF5453}"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pic>
        <p:nvPicPr>
          <p:cNvPr id="391" name="Google Shape;197;p31" descr=""/>
          <p:cNvPicPr/>
          <p:nvPr/>
        </p:nvPicPr>
        <p:blipFill>
          <a:blip r:embed="rId1"/>
          <a:stretch/>
        </p:blipFill>
        <p:spPr>
          <a:xfrm>
            <a:off x="662400" y="882000"/>
            <a:ext cx="6860520" cy="3705480"/>
          </a:xfrm>
          <a:prstGeom prst="rect">
            <a:avLst/>
          </a:prstGeom>
          <a:ln>
            <a:noFill/>
          </a:ln>
        </p:spPr>
      </p:pic>
      <p:sp>
        <p:nvSpPr>
          <p:cNvPr id="392" name="CustomShape 3"/>
          <p:cNvSpPr/>
          <p:nvPr/>
        </p:nvSpPr>
        <p:spPr>
          <a:xfrm>
            <a:off x="3247200" y="2059560"/>
            <a:ext cx="198000" cy="148320"/>
          </a:xfrm>
          <a:prstGeom prst="ellipse">
            <a:avLst/>
          </a:prstGeom>
          <a:noFill/>
          <a:ln w="38160">
            <a:solidFill>
              <a:srgbClr val="ffff00"/>
            </a:solidFill>
            <a:round/>
          </a:ln>
        </p:spPr>
        <p:style>
          <a:lnRef idx="0"/>
          <a:fillRef idx="0"/>
          <a:effectRef idx="0"/>
          <a:fontRef idx="minor"/>
        </p:style>
      </p:sp>
      <p:sp>
        <p:nvSpPr>
          <p:cNvPr id="393" name="CustomShape 4"/>
          <p:cNvSpPr/>
          <p:nvPr/>
        </p:nvSpPr>
        <p:spPr>
          <a:xfrm>
            <a:off x="3098520" y="1216800"/>
            <a:ext cx="247320" cy="842760"/>
          </a:xfrm>
          <a:custGeom>
            <a:avLst/>
            <a:gdLst/>
            <a:ahLst/>
            <a:rect l="l" t="t" r="r" b="b"/>
            <a:pathLst>
              <a:path w="21600" h="21600">
                <a:moveTo>
                  <a:pt x="0" y="0"/>
                </a:moveTo>
                <a:lnTo>
                  <a:pt x="21600" y="21600"/>
                </a:lnTo>
              </a:path>
            </a:pathLst>
          </a:custGeom>
          <a:noFill/>
          <a:ln w="28440">
            <a:solidFill>
              <a:srgbClr val="ffff00"/>
            </a:solidFill>
            <a:prstDash val="dash"/>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3866B641-D79B-412E-91DA-0E3FD3C04119}"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pic>
        <p:nvPicPr>
          <p:cNvPr id="334" name="Google Shape;72;p14" descr=""/>
          <p:cNvPicPr/>
          <p:nvPr/>
        </p:nvPicPr>
        <p:blipFill>
          <a:blip r:embed="rId1"/>
          <a:stretch/>
        </p:blipFill>
        <p:spPr>
          <a:xfrm>
            <a:off x="3327480" y="114480"/>
            <a:ext cx="2142720" cy="2142720"/>
          </a:xfrm>
          <a:prstGeom prst="rect">
            <a:avLst/>
          </a:prstGeom>
          <a:ln>
            <a:noFill/>
          </a:ln>
        </p:spPr>
      </p:pic>
      <p:sp>
        <p:nvSpPr>
          <p:cNvPr id="335" name="CustomShape 2"/>
          <p:cNvSpPr/>
          <p:nvPr/>
        </p:nvSpPr>
        <p:spPr>
          <a:xfrm>
            <a:off x="1401840" y="2400480"/>
            <a:ext cx="6222600" cy="1180800"/>
          </a:xfrm>
          <a:prstGeom prst="rect">
            <a:avLst/>
          </a:prstGeom>
          <a:noFill/>
          <a:ln>
            <a:noFill/>
          </a:ln>
        </p:spPr>
        <p:style>
          <a:lnRef idx="0"/>
          <a:fillRef idx="0"/>
          <a:effectRef idx="0"/>
          <a:fontRef idx="minor"/>
        </p:style>
        <p:txBody>
          <a:bodyPr tIns="91440" bIns="91440">
            <a:noAutofit/>
          </a:bodyPr>
          <a:p>
            <a:pPr algn="ctr">
              <a:lnSpc>
                <a:spcPct val="100000"/>
              </a:lnSpc>
            </a:pPr>
            <a:r>
              <a:rPr b="1" lang="en-IN" sz="1900" spc="-1" strike="noStrike">
                <a:solidFill>
                  <a:srgbClr val="000000"/>
                </a:solidFill>
                <a:latin typeface="Muli"/>
                <a:ea typeface="Muli"/>
              </a:rPr>
              <a:t>Project work submitted to </a:t>
            </a:r>
            <a:endParaRPr b="0" lang="en-IN" sz="1900" spc="-1" strike="noStrike">
              <a:latin typeface="Arial"/>
            </a:endParaRPr>
          </a:p>
          <a:p>
            <a:pPr algn="ctr">
              <a:lnSpc>
                <a:spcPct val="100000"/>
              </a:lnSpc>
            </a:pPr>
            <a:r>
              <a:rPr b="1" lang="en-IN" sz="1900" spc="-1" strike="noStrike">
                <a:solidFill>
                  <a:srgbClr val="000000"/>
                </a:solidFill>
                <a:latin typeface="Muli"/>
                <a:ea typeface="Muli"/>
              </a:rPr>
              <a:t>Indian Institute of Information Technology Kalyani.</a:t>
            </a:r>
            <a:endParaRPr b="0" lang="en-IN" sz="1900" spc="-1" strike="noStrike">
              <a:latin typeface="Arial"/>
            </a:endParaRPr>
          </a:p>
          <a:p>
            <a:pPr algn="ctr">
              <a:lnSpc>
                <a:spcPct val="100000"/>
              </a:lnSpc>
            </a:pPr>
            <a:r>
              <a:rPr b="1" lang="en-IN" sz="1900" spc="-1" strike="noStrike">
                <a:solidFill>
                  <a:srgbClr val="000000"/>
                </a:solidFill>
                <a:latin typeface="Muli"/>
                <a:ea typeface="Muli"/>
              </a:rPr>
              <a:t>3rd-year (6th Semester) Project</a:t>
            </a:r>
            <a:endParaRPr b="0" lang="en-IN" sz="1900" spc="-1" strike="noStrike">
              <a:latin typeface="Arial"/>
            </a:endParaRPr>
          </a:p>
        </p:txBody>
      </p:sp>
      <p:sp>
        <p:nvSpPr>
          <p:cNvPr id="336" name="CustomShape 3"/>
          <p:cNvSpPr/>
          <p:nvPr/>
        </p:nvSpPr>
        <p:spPr>
          <a:xfrm>
            <a:off x="190440" y="4095720"/>
            <a:ext cx="3759120" cy="545760"/>
          </a:xfrm>
          <a:prstGeom prst="rect">
            <a:avLst/>
          </a:prstGeom>
          <a:noFill/>
          <a:ln>
            <a:noFill/>
          </a:ln>
        </p:spPr>
        <p:style>
          <a:lnRef idx="0"/>
          <a:fillRef idx="0"/>
          <a:effectRef idx="0"/>
          <a:fontRef idx="minor"/>
        </p:style>
        <p:txBody>
          <a:bodyPr tIns="91440" bIns="91440">
            <a:noAutofit/>
          </a:bodyPr>
          <a:p>
            <a:pPr>
              <a:lnSpc>
                <a:spcPct val="100000"/>
              </a:lnSpc>
            </a:pPr>
            <a:r>
              <a:rPr b="1" lang="en-IN" sz="1800" spc="-1" strike="noStrike">
                <a:solidFill>
                  <a:srgbClr val="000000"/>
                </a:solidFill>
                <a:latin typeface="Muli"/>
                <a:ea typeface="Muli"/>
              </a:rPr>
              <a:t>Mentor: Dr. Bhaskar Biswas</a:t>
            </a:r>
            <a:endParaRPr b="0" lang="en-IN" sz="1800" spc="-1" strike="noStrike">
              <a:latin typeface="Arial"/>
            </a:endParaRPr>
          </a:p>
          <a:p>
            <a:pPr>
              <a:lnSpc>
                <a:spcPct val="100000"/>
              </a:lnSpc>
            </a:pPr>
            <a:r>
              <a:rPr b="1" lang="en-IN" sz="1800" spc="-1" strike="noStrike">
                <a:solidFill>
                  <a:srgbClr val="000000"/>
                </a:solidFill>
                <a:latin typeface="Muli"/>
                <a:ea typeface="Muli"/>
              </a:rPr>
              <a:t>(Assistant Professor)</a:t>
            </a:r>
            <a:endParaRPr b="0" lang="en-IN" sz="1800" spc="-1" strike="noStrike">
              <a:latin typeface="Arial"/>
            </a:endParaRPr>
          </a:p>
        </p:txBody>
      </p:sp>
      <p:sp>
        <p:nvSpPr>
          <p:cNvPr id="337" name="CustomShape 4"/>
          <p:cNvSpPr/>
          <p:nvPr/>
        </p:nvSpPr>
        <p:spPr>
          <a:xfrm>
            <a:off x="4770000" y="3961440"/>
            <a:ext cx="4133880" cy="925920"/>
          </a:xfrm>
          <a:prstGeom prst="rect">
            <a:avLst/>
          </a:prstGeom>
          <a:noFill/>
          <a:ln>
            <a:noFill/>
          </a:ln>
        </p:spPr>
        <p:style>
          <a:lnRef idx="0"/>
          <a:fillRef idx="0"/>
          <a:effectRef idx="0"/>
          <a:fontRef idx="minor"/>
        </p:style>
        <p:txBody>
          <a:bodyPr tIns="91440" bIns="91440">
            <a:noAutofit/>
          </a:bodyPr>
          <a:p>
            <a:pPr>
              <a:lnSpc>
                <a:spcPct val="100000"/>
              </a:lnSpc>
            </a:pPr>
            <a:r>
              <a:rPr b="1" lang="en-IN" sz="1600" spc="-1" strike="noStrike">
                <a:solidFill>
                  <a:srgbClr val="000000"/>
                </a:solidFill>
                <a:latin typeface="Muli"/>
                <a:ea typeface="Muli"/>
              </a:rPr>
              <a:t>By: </a:t>
            </a:r>
            <a:endParaRPr b="0" lang="en-IN" sz="1600" spc="-1" strike="noStrike">
              <a:latin typeface="Arial"/>
            </a:endParaRPr>
          </a:p>
          <a:p>
            <a:pPr>
              <a:lnSpc>
                <a:spcPct val="100000"/>
              </a:lnSpc>
            </a:pPr>
            <a:r>
              <a:rPr b="1" lang="en-IN" sz="1600" spc="-1" strike="noStrike">
                <a:solidFill>
                  <a:srgbClr val="000000"/>
                </a:solidFill>
                <a:latin typeface="Muli"/>
                <a:ea typeface="Muli"/>
              </a:rPr>
              <a:t>Nikita Barua(39/CSE/17053/251)</a:t>
            </a:r>
            <a:endParaRPr b="0" lang="en-IN" sz="1600" spc="-1" strike="noStrike">
              <a:latin typeface="Arial"/>
            </a:endParaRPr>
          </a:p>
          <a:p>
            <a:pPr>
              <a:lnSpc>
                <a:spcPct val="100000"/>
              </a:lnSpc>
            </a:pPr>
            <a:r>
              <a:rPr b="1" lang="en-IN" sz="1600" spc="-1" strike="noStrike">
                <a:solidFill>
                  <a:srgbClr val="000000"/>
                </a:solidFill>
                <a:latin typeface="Muli"/>
                <a:ea typeface="Muli"/>
              </a:rPr>
              <a:t>Ritu Chauhan(39/CSE/17070/268)</a:t>
            </a:r>
            <a:endParaRPr b="0" lang="en-IN" sz="1600" spc="-1" strike="noStrike">
              <a:latin typeface="Arial"/>
            </a:endParaRPr>
          </a:p>
          <a:p>
            <a:pPr>
              <a:lnSpc>
                <a:spcPct val="100000"/>
              </a:lnSpc>
            </a:pPr>
            <a:r>
              <a:rPr b="1" lang="en-IN" sz="1600" spc="-1" strike="noStrike">
                <a:solidFill>
                  <a:srgbClr val="000000"/>
                </a:solidFill>
                <a:latin typeface="Muli"/>
                <a:ea typeface="Muli"/>
              </a:rPr>
              <a:t>Sanny Kumar(39/CSE/17075/273)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707F5C5F-A2E1-4149-8CBD-91150F80E34D}"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pic>
        <p:nvPicPr>
          <p:cNvPr id="395" name="Google Shape;205;p32" descr=""/>
          <p:cNvPicPr/>
          <p:nvPr/>
        </p:nvPicPr>
        <p:blipFill>
          <a:blip r:embed="rId1"/>
          <a:stretch/>
        </p:blipFill>
        <p:spPr>
          <a:xfrm>
            <a:off x="276480" y="325080"/>
            <a:ext cx="7432200" cy="4492800"/>
          </a:xfrm>
          <a:prstGeom prst="rect">
            <a:avLst/>
          </a:prstGeom>
          <a:ln>
            <a:noFill/>
          </a:ln>
        </p:spPr>
      </p:pic>
      <p:sp>
        <p:nvSpPr>
          <p:cNvPr id="396" name="CustomShape 2"/>
          <p:cNvSpPr/>
          <p:nvPr/>
        </p:nvSpPr>
        <p:spPr>
          <a:xfrm>
            <a:off x="3222360" y="2629440"/>
            <a:ext cx="185760" cy="185760"/>
          </a:xfrm>
          <a:prstGeom prst="ellipse">
            <a:avLst/>
          </a:prstGeom>
          <a:noFill/>
          <a:ln w="38160">
            <a:solidFill>
              <a:srgbClr val="ffff00"/>
            </a:solidFill>
            <a:round/>
          </a:ln>
        </p:spPr>
        <p:style>
          <a:lnRef idx="0"/>
          <a:fillRef idx="0"/>
          <a:effectRef idx="0"/>
          <a:fontRef idx="minor"/>
        </p:style>
      </p:sp>
      <p:sp>
        <p:nvSpPr>
          <p:cNvPr id="397" name="CustomShape 3"/>
          <p:cNvSpPr/>
          <p:nvPr/>
        </p:nvSpPr>
        <p:spPr>
          <a:xfrm>
            <a:off x="3011760" y="733320"/>
            <a:ext cx="303120" cy="1896120"/>
          </a:xfrm>
          <a:custGeom>
            <a:avLst/>
            <a:gdLst/>
            <a:ahLst/>
            <a:rect l="l" t="t" r="r" b="b"/>
            <a:pathLst>
              <a:path w="21600" h="21600">
                <a:moveTo>
                  <a:pt x="0" y="0"/>
                </a:moveTo>
                <a:lnTo>
                  <a:pt x="21600" y="21600"/>
                </a:lnTo>
              </a:path>
            </a:pathLst>
          </a:custGeom>
          <a:noFill/>
          <a:ln w="28440">
            <a:solidFill>
              <a:srgbClr val="ffff00"/>
            </a:solidFill>
            <a:prstDash val="dash"/>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127BB432-4EA4-40F6-A1DC-D691AD1D23C9}"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399" name="CustomShape 2"/>
          <p:cNvSpPr/>
          <p:nvPr/>
        </p:nvSpPr>
        <p:spPr>
          <a:xfrm>
            <a:off x="359640" y="438480"/>
            <a:ext cx="8136360" cy="677160"/>
          </a:xfrm>
          <a:prstGeom prst="rect">
            <a:avLst/>
          </a:prstGeom>
          <a:noFill/>
          <a:ln>
            <a:noFill/>
          </a:ln>
        </p:spPr>
        <p:style>
          <a:lnRef idx="0"/>
          <a:fillRef idx="0"/>
          <a:effectRef idx="0"/>
          <a:fontRef idx="minor"/>
        </p:style>
        <p:txBody>
          <a:bodyPr tIns="91440" bIns="91440">
            <a:noAutofit/>
          </a:bodyPr>
          <a:p>
            <a:pPr>
              <a:lnSpc>
                <a:spcPct val="100000"/>
              </a:lnSpc>
            </a:pPr>
            <a:r>
              <a:rPr b="1" lang="en-IN" sz="3200" spc="-1" strike="noStrike">
                <a:solidFill>
                  <a:srgbClr val="000000"/>
                </a:solidFill>
                <a:latin typeface="Muli"/>
                <a:ea typeface="Muli"/>
              </a:rPr>
              <a:t>4. Advantages and Disadvantages</a:t>
            </a:r>
            <a:endParaRPr b="0" lang="en-IN" sz="3200" spc="-1" strike="noStrike">
              <a:latin typeface="Arial"/>
            </a:endParaRPr>
          </a:p>
        </p:txBody>
      </p:sp>
      <p:sp>
        <p:nvSpPr>
          <p:cNvPr id="400" name="CustomShape 3"/>
          <p:cNvSpPr/>
          <p:nvPr/>
        </p:nvSpPr>
        <p:spPr>
          <a:xfrm>
            <a:off x="359640" y="1349640"/>
            <a:ext cx="8309520" cy="3461760"/>
          </a:xfrm>
          <a:prstGeom prst="rect">
            <a:avLst/>
          </a:prstGeom>
          <a:noFill/>
          <a:ln>
            <a:noFill/>
          </a:ln>
        </p:spPr>
        <p:style>
          <a:lnRef idx="0"/>
          <a:fillRef idx="0"/>
          <a:effectRef idx="0"/>
          <a:fontRef idx="minor"/>
        </p:style>
        <p:txBody>
          <a:bodyPr tIns="91440" bIns="91440">
            <a:noAutofit/>
          </a:bodyPr>
          <a:p>
            <a:pPr marL="457200" indent="-317160">
              <a:lnSpc>
                <a:spcPct val="115000"/>
              </a:lnSpc>
              <a:buClr>
                <a:srgbClr val="000000"/>
              </a:buClr>
              <a:buFont typeface="Arial"/>
              <a:buChar char="❖"/>
            </a:pPr>
            <a:r>
              <a:rPr b="1" lang="en-IN" sz="1400" spc="-1" strike="noStrike">
                <a:solidFill>
                  <a:srgbClr val="000000"/>
                </a:solidFill>
                <a:latin typeface="Arial"/>
                <a:ea typeface="Arial"/>
              </a:rPr>
              <a:t>Advantages:</a:t>
            </a:r>
            <a:endParaRPr b="0" lang="en-IN" sz="1400" spc="-1" strike="noStrike">
              <a:latin typeface="Arial"/>
            </a:endParaRPr>
          </a:p>
          <a:p>
            <a:pPr lvl="1" marL="914400" indent="-317160">
              <a:lnSpc>
                <a:spcPct val="115000"/>
              </a:lnSpc>
              <a:buClr>
                <a:srgbClr val="000000"/>
              </a:buClr>
              <a:buFont typeface="Arial"/>
              <a:buChar char="➢"/>
            </a:pPr>
            <a:r>
              <a:rPr b="0" lang="en-IN" sz="1400" spc="-1" strike="noStrike">
                <a:solidFill>
                  <a:srgbClr val="000000"/>
                </a:solidFill>
                <a:latin typeface="Times New Roman"/>
                <a:ea typeface="Times New Roman"/>
              </a:rPr>
              <a:t>The system is user-friendly and has a simple interface.</a:t>
            </a:r>
            <a:endParaRPr b="0" lang="en-IN" sz="1400" spc="-1" strike="noStrike">
              <a:latin typeface="Arial"/>
            </a:endParaRPr>
          </a:p>
          <a:p>
            <a:pPr lvl="1" marL="914400" indent="-317160">
              <a:lnSpc>
                <a:spcPct val="115000"/>
              </a:lnSpc>
              <a:buClr>
                <a:srgbClr val="000000"/>
              </a:buClr>
              <a:buFont typeface="Arial"/>
              <a:buChar char="➢"/>
            </a:pPr>
            <a:r>
              <a:rPr b="0" lang="en-IN" sz="1400" spc="-1" strike="noStrike">
                <a:solidFill>
                  <a:srgbClr val="000000"/>
                </a:solidFill>
                <a:latin typeface="Times New Roman"/>
                <a:ea typeface="Times New Roman"/>
              </a:rPr>
              <a:t>Can be used in a manufacturing company</a:t>
            </a:r>
            <a:endParaRPr b="0" lang="en-IN" sz="1400" spc="-1" strike="noStrike">
              <a:latin typeface="Arial"/>
            </a:endParaRPr>
          </a:p>
          <a:p>
            <a:pPr lvl="1" marL="914400" indent="-317160">
              <a:lnSpc>
                <a:spcPct val="115000"/>
              </a:lnSpc>
              <a:buClr>
                <a:srgbClr val="000000"/>
              </a:buClr>
              <a:buFont typeface="Times New Roman"/>
              <a:buChar char="➢"/>
            </a:pPr>
            <a:r>
              <a:rPr b="0" lang="en-IN" sz="1400" spc="-1" strike="noStrike">
                <a:solidFill>
                  <a:srgbClr val="000000"/>
                </a:solidFill>
                <a:latin typeface="Times New Roman"/>
                <a:ea typeface="Times New Roman"/>
              </a:rPr>
              <a:t>It helps in the sorting of objects based on a three-color approach. It also helps in counting objects.</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marL="457200" indent="-317160">
              <a:lnSpc>
                <a:spcPct val="115000"/>
              </a:lnSpc>
              <a:buClr>
                <a:srgbClr val="000000"/>
              </a:buClr>
              <a:buFont typeface="Times New Roman"/>
              <a:buChar char="❖"/>
            </a:pPr>
            <a:r>
              <a:rPr b="1" lang="en-IN" sz="1400" spc="-1" strike="noStrike">
                <a:solidFill>
                  <a:srgbClr val="000000"/>
                </a:solidFill>
                <a:latin typeface="Times New Roman"/>
                <a:ea typeface="Times New Roman"/>
              </a:rPr>
              <a:t>Disadvantages:</a:t>
            </a:r>
            <a:endParaRPr b="0" lang="en-IN" sz="1400" spc="-1" strike="noStrike">
              <a:latin typeface="Arial"/>
            </a:endParaRPr>
          </a:p>
          <a:p>
            <a:pPr lvl="1" marL="914400" indent="-317160">
              <a:lnSpc>
                <a:spcPct val="115000"/>
              </a:lnSpc>
              <a:buClr>
                <a:srgbClr val="000000"/>
              </a:buClr>
              <a:buFont typeface="Times New Roman"/>
              <a:buChar char="➢"/>
            </a:pPr>
            <a:r>
              <a:rPr b="0" lang="en-IN" sz="1400" spc="-1" strike="noStrike">
                <a:solidFill>
                  <a:srgbClr val="000000"/>
                </a:solidFill>
                <a:latin typeface="Times New Roman"/>
                <a:ea typeface="Times New Roman"/>
              </a:rPr>
              <a:t>Data needs to be entered properly otherwise, the outcome may won’t be accurate.</a:t>
            </a:r>
            <a:endParaRPr b="0" lang="en-IN" sz="1400" spc="-1" strike="noStrike">
              <a:latin typeface="Arial"/>
            </a:endParaRPr>
          </a:p>
          <a:p>
            <a:pPr lvl="1" marL="914400" indent="-317160">
              <a:lnSpc>
                <a:spcPct val="115000"/>
              </a:lnSpc>
              <a:buClr>
                <a:srgbClr val="000000"/>
              </a:buClr>
              <a:buFont typeface="Times New Roman"/>
              <a:buChar char="➢"/>
            </a:pPr>
            <a:r>
              <a:rPr b="0" lang="en-IN" sz="1400" spc="-1" strike="noStrike">
                <a:solidFill>
                  <a:srgbClr val="000000"/>
                </a:solidFill>
                <a:latin typeface="Times New Roman"/>
                <a:ea typeface="Times New Roman"/>
              </a:rPr>
              <a:t>Problem with the lighting of the scene.</a:t>
            </a:r>
            <a:endParaRPr b="0" lang="en-IN" sz="1400" spc="-1" strike="noStrike">
              <a:latin typeface="Arial"/>
            </a:endParaRPr>
          </a:p>
          <a:p>
            <a:pPr lvl="1" marL="914400" indent="-317160">
              <a:lnSpc>
                <a:spcPct val="115000"/>
              </a:lnSpc>
              <a:buClr>
                <a:srgbClr val="000000"/>
              </a:buClr>
              <a:buFont typeface="Times New Roman"/>
              <a:buChar char="➢"/>
            </a:pPr>
            <a:r>
              <a:rPr b="0" lang="en-IN" sz="1400" spc="-1" strike="noStrike">
                <a:solidFill>
                  <a:srgbClr val="000000"/>
                </a:solidFill>
                <a:latin typeface="Times New Roman"/>
                <a:ea typeface="Times New Roman"/>
              </a:rPr>
              <a:t>Time consumption increases with the dataset.</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4DB94878-4FF7-43DA-B6C9-AD576A623785}"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402" name="CustomShape 2"/>
          <p:cNvSpPr/>
          <p:nvPr/>
        </p:nvSpPr>
        <p:spPr>
          <a:xfrm>
            <a:off x="564120" y="806040"/>
            <a:ext cx="3611880" cy="608040"/>
          </a:xfrm>
          <a:prstGeom prst="rect">
            <a:avLst/>
          </a:prstGeom>
          <a:noFill/>
          <a:ln>
            <a:noFill/>
          </a:ln>
        </p:spPr>
        <p:style>
          <a:lnRef idx="0"/>
          <a:fillRef idx="0"/>
          <a:effectRef idx="0"/>
          <a:fontRef idx="minor"/>
        </p:style>
        <p:txBody>
          <a:bodyPr tIns="91440" bIns="91440">
            <a:noAutofit/>
          </a:bodyPr>
          <a:p>
            <a:pPr>
              <a:lnSpc>
                <a:spcPct val="100000"/>
              </a:lnSpc>
            </a:pPr>
            <a:r>
              <a:rPr b="1" lang="en-IN" sz="3200" spc="-1" strike="noStrike">
                <a:solidFill>
                  <a:srgbClr val="000000"/>
                </a:solidFill>
                <a:latin typeface="Muli"/>
                <a:ea typeface="Muli"/>
              </a:rPr>
              <a:t>5. Applications</a:t>
            </a:r>
            <a:endParaRPr b="0" lang="en-IN" sz="3200" spc="-1" strike="noStrike">
              <a:latin typeface="Arial"/>
            </a:endParaRPr>
          </a:p>
        </p:txBody>
      </p:sp>
      <p:sp>
        <p:nvSpPr>
          <p:cNvPr id="403" name="CustomShape 3"/>
          <p:cNvSpPr/>
          <p:nvPr/>
        </p:nvSpPr>
        <p:spPr>
          <a:xfrm>
            <a:off x="457200" y="1773720"/>
            <a:ext cx="8229240" cy="1898280"/>
          </a:xfrm>
          <a:prstGeom prst="rect">
            <a:avLst/>
          </a:prstGeom>
          <a:noFill/>
          <a:ln>
            <a:noFill/>
          </a:ln>
        </p:spPr>
        <p:style>
          <a:lnRef idx="0"/>
          <a:fillRef idx="0"/>
          <a:effectRef idx="0"/>
          <a:fontRef idx="minor"/>
        </p:style>
        <p:txBody>
          <a:bodyPr tIns="91440" bIns="91440">
            <a:noAutofit/>
          </a:bodyPr>
          <a:p>
            <a:pPr marL="457200" indent="-317160">
              <a:lnSpc>
                <a:spcPct val="115000"/>
              </a:lnSpc>
              <a:spcBef>
                <a:spcPts val="1199"/>
              </a:spcBef>
              <a:buClr>
                <a:srgbClr val="000000"/>
              </a:buClr>
              <a:buFont typeface="Times New Roman"/>
              <a:buChar char="❖"/>
            </a:pPr>
            <a:r>
              <a:rPr b="0" lang="en-IN" sz="1400" spc="-1" strike="noStrike">
                <a:solidFill>
                  <a:srgbClr val="000000"/>
                </a:solidFill>
                <a:latin typeface="Times New Roman"/>
                <a:ea typeface="Times New Roman"/>
              </a:rPr>
              <a:t>This system can be used by multiple peoples to get counseling sessions online.</a:t>
            </a:r>
            <a:endParaRPr b="0" lang="en-IN" sz="1400" spc="-1" strike="noStrike">
              <a:latin typeface="Arial"/>
            </a:endParaRPr>
          </a:p>
          <a:p>
            <a:pPr marL="457200" indent="-317160">
              <a:lnSpc>
                <a:spcPct val="115000"/>
              </a:lnSpc>
              <a:buClr>
                <a:srgbClr val="000000"/>
              </a:buClr>
              <a:buFont typeface="Times New Roman"/>
              <a:buChar char="❖"/>
            </a:pPr>
            <a:r>
              <a:rPr b="0" lang="en-IN" sz="1400" spc="-1" strike="noStrike">
                <a:solidFill>
                  <a:srgbClr val="000000"/>
                </a:solidFill>
                <a:latin typeface="Times New Roman"/>
                <a:ea typeface="Times New Roman"/>
              </a:rPr>
              <a:t>Some of the applications are the light color temperature measurement, RGB LED consistency control, medical diagnosis systems, health fitness systems, industrial process control, etc…</a:t>
            </a:r>
            <a:endParaRPr b="0" lang="en-IN" sz="1400" spc="-1" strike="noStrike">
              <a:latin typeface="Arial"/>
            </a:endParaRPr>
          </a:p>
          <a:p>
            <a:pPr marL="457200" indent="-317160">
              <a:lnSpc>
                <a:spcPct val="115000"/>
              </a:lnSpc>
              <a:buClr>
                <a:srgbClr val="000000"/>
              </a:buClr>
              <a:buFont typeface="Times New Roman"/>
              <a:buChar char="❖"/>
            </a:pPr>
            <a:r>
              <a:rPr b="0" lang="en-IN" sz="1400" spc="-1" strike="noStrike">
                <a:solidFill>
                  <a:srgbClr val="000000"/>
                </a:solidFill>
                <a:latin typeface="Times New Roman"/>
                <a:ea typeface="Times New Roman"/>
              </a:rPr>
              <a:t>Color sensors available in the market are AS73211, TCS3200, TCS3400, TCS34715, TCS34727, colorPAL from parallax, SEN-11195, Lego Mindstorms EV3, etc…</a:t>
            </a:r>
            <a:endParaRPr b="0" lang="en-IN" sz="1400" spc="-1" strike="noStrike">
              <a:latin typeface="Arial"/>
            </a:endParaRPr>
          </a:p>
          <a:p>
            <a:pPr>
              <a:lnSpc>
                <a:spcPct val="100000"/>
              </a:lnSpc>
              <a:spcBef>
                <a:spcPts val="1199"/>
              </a:spcBef>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459360" y="790560"/>
            <a:ext cx="3284640" cy="547920"/>
          </a:xfrm>
          <a:prstGeom prst="rect">
            <a:avLst/>
          </a:prstGeom>
          <a:noFill/>
          <a:ln>
            <a:noFill/>
          </a:ln>
        </p:spPr>
        <p:txBody>
          <a:bodyPr lIns="0" rIns="0" tIns="0" bIns="0">
            <a:noAutofit/>
          </a:bodyPr>
          <a:p>
            <a:pPr>
              <a:lnSpc>
                <a:spcPct val="100000"/>
              </a:lnSpc>
            </a:pPr>
            <a:r>
              <a:rPr b="1" lang="en-IN" sz="3200" spc="-1" strike="noStrike">
                <a:solidFill>
                  <a:srgbClr val="000000"/>
                </a:solidFill>
                <a:latin typeface="Muli"/>
                <a:ea typeface="Muli"/>
              </a:rPr>
              <a:t>6. Conclusion</a:t>
            </a:r>
            <a:endParaRPr b="0" lang="en-IN" sz="3200" spc="-1" strike="noStrike">
              <a:solidFill>
                <a:srgbClr val="000000"/>
              </a:solidFill>
              <a:latin typeface="Arial"/>
            </a:endParaRPr>
          </a:p>
        </p:txBody>
      </p:sp>
      <p:sp>
        <p:nvSpPr>
          <p:cNvPr id="405"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2AA73693-5528-4493-BFBF-CDDADC0B7658}"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406" name="CustomShape 3"/>
          <p:cNvSpPr/>
          <p:nvPr/>
        </p:nvSpPr>
        <p:spPr>
          <a:xfrm>
            <a:off x="365040" y="1263600"/>
            <a:ext cx="7786800" cy="2474640"/>
          </a:xfrm>
          <a:prstGeom prst="rect">
            <a:avLst/>
          </a:prstGeom>
          <a:noFill/>
          <a:ln>
            <a:noFill/>
          </a:ln>
        </p:spPr>
        <p:style>
          <a:lnRef idx="0"/>
          <a:fillRef idx="0"/>
          <a:effectRef idx="0"/>
          <a:fontRef idx="minor"/>
        </p:style>
        <p:txBody>
          <a:bodyPr tIns="91440" bIns="91440">
            <a:noAutofit/>
          </a:bodyPr>
          <a:p>
            <a:pPr>
              <a:lnSpc>
                <a:spcPct val="115000"/>
              </a:lnSpc>
            </a:pPr>
            <a:endParaRPr b="0" lang="en-IN" sz="1800" spc="-1" strike="noStrike">
              <a:latin typeface="Arial"/>
            </a:endParaRPr>
          </a:p>
          <a:p>
            <a:pPr>
              <a:lnSpc>
                <a:spcPct val="115000"/>
              </a:lnSpc>
            </a:pPr>
            <a:endParaRPr b="0" lang="en-IN" sz="1800" spc="-1" strike="noStrike">
              <a:latin typeface="Arial"/>
            </a:endParaRPr>
          </a:p>
          <a:p>
            <a:pPr>
              <a:lnSpc>
                <a:spcPct val="115000"/>
              </a:lnSpc>
            </a:pPr>
            <a:r>
              <a:rPr b="0" lang="en-IN" sz="1400" spc="-1" strike="noStrike">
                <a:solidFill>
                  <a:srgbClr val="000000"/>
                </a:solidFill>
                <a:latin typeface="Arial"/>
                <a:ea typeface="Arial"/>
              </a:rPr>
              <a:t>With the help of an image processing toolbox in the OpenCV and Pandas, the program has been made which can detect red, blue, green, magenta, yellow, cyan colors. Also, the colored object is being enclosed inside a bounded region along with the centroid of that region.</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357840" y="594720"/>
            <a:ext cx="3734640" cy="499680"/>
          </a:xfrm>
          <a:prstGeom prst="rect">
            <a:avLst/>
          </a:prstGeom>
          <a:noFill/>
          <a:ln>
            <a:noFill/>
          </a:ln>
        </p:spPr>
        <p:txBody>
          <a:bodyPr lIns="0" rIns="0" tIns="0" bIns="0" anchor="b">
            <a:noAutofit/>
          </a:bodyPr>
          <a:p>
            <a:pPr>
              <a:lnSpc>
                <a:spcPct val="100000"/>
              </a:lnSpc>
            </a:pPr>
            <a:r>
              <a:rPr b="1" lang="en-IN" sz="3200" spc="-1" strike="noStrike">
                <a:solidFill>
                  <a:srgbClr val="000000"/>
                </a:solidFill>
                <a:latin typeface="Muli"/>
                <a:ea typeface="Muli"/>
              </a:rPr>
              <a:t>7. Future Scope</a:t>
            </a:r>
            <a:endParaRPr b="0" lang="en-IN" sz="3200" spc="-1" strike="noStrike">
              <a:solidFill>
                <a:srgbClr val="000000"/>
              </a:solidFill>
              <a:latin typeface="Arial"/>
            </a:endParaRPr>
          </a:p>
        </p:txBody>
      </p:sp>
      <p:sp>
        <p:nvSpPr>
          <p:cNvPr id="408"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72086A39-369B-4E68-AB4E-BC8B2EE250FA}"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409" name="CustomShape 3"/>
          <p:cNvSpPr/>
          <p:nvPr/>
        </p:nvSpPr>
        <p:spPr>
          <a:xfrm>
            <a:off x="225000" y="1277280"/>
            <a:ext cx="8622720" cy="3809520"/>
          </a:xfrm>
          <a:prstGeom prst="rect">
            <a:avLst/>
          </a:prstGeom>
          <a:noFill/>
          <a:ln>
            <a:noFill/>
          </a:ln>
        </p:spPr>
        <p:style>
          <a:lnRef idx="0"/>
          <a:fillRef idx="0"/>
          <a:effectRef idx="0"/>
          <a:fontRef idx="minor"/>
        </p:style>
        <p:txBody>
          <a:bodyPr tIns="91440" bIns="91440">
            <a:noAutofit/>
          </a:bodyPr>
          <a:p>
            <a:pPr marL="457200" indent="-317160">
              <a:lnSpc>
                <a:spcPct val="115000"/>
              </a:lnSpc>
              <a:spcBef>
                <a:spcPts val="1199"/>
              </a:spcBef>
              <a:buClr>
                <a:srgbClr val="000000"/>
              </a:buClr>
              <a:buFont typeface="Arial"/>
              <a:buAutoNum type="arabicPeriod"/>
            </a:pPr>
            <a:r>
              <a:rPr b="0" lang="en-IN" sz="1400" spc="-1" strike="noStrike">
                <a:solidFill>
                  <a:srgbClr val="000000"/>
                </a:solidFill>
                <a:latin typeface="Arial"/>
                <a:ea typeface="Arial"/>
              </a:rPr>
              <a:t>Computer vision- Color detection is the basic and important step for proceeding in computer vision. Some special types of spectacles can be made which will make use of computer vision (image processing) along with neural networks to provide an artificial vision to blind people.</a:t>
            </a:r>
            <a:endParaRPr b="0" lang="en-IN" sz="1400" spc="-1" strike="noStrike">
              <a:latin typeface="Arial"/>
            </a:endParaRPr>
          </a:p>
          <a:p>
            <a:pPr marL="457200" indent="-317160">
              <a:lnSpc>
                <a:spcPct val="115000"/>
              </a:lnSpc>
              <a:buClr>
                <a:srgbClr val="000000"/>
              </a:buClr>
              <a:buFont typeface="Arial"/>
              <a:buAutoNum type="arabicPeriod"/>
            </a:pPr>
            <a:r>
              <a:rPr b="0" lang="en-IN" sz="1400" spc="-1" strike="noStrike">
                <a:solidFill>
                  <a:srgbClr val="000000"/>
                </a:solidFill>
                <a:latin typeface="Arial"/>
                <a:ea typeface="Arial"/>
              </a:rPr>
              <a:t>Spy robots- The spy robots are made to identify objects in the place where they are launched. Object’s shape, size, color, orientation is of importance to robots.</a:t>
            </a:r>
            <a:endParaRPr b="0" lang="en-IN" sz="1400" spc="-1" strike="noStrike">
              <a:latin typeface="Arial"/>
            </a:endParaRPr>
          </a:p>
          <a:p>
            <a:pPr marL="457200" indent="-317160">
              <a:lnSpc>
                <a:spcPct val="115000"/>
              </a:lnSpc>
              <a:buClr>
                <a:srgbClr val="000000"/>
              </a:buClr>
              <a:buFont typeface="Arial"/>
              <a:buAutoNum type="arabicPeriod"/>
            </a:pPr>
            <a:r>
              <a:rPr b="0" lang="en-IN" sz="1400" spc="-1" strike="noStrike">
                <a:solidFill>
                  <a:srgbClr val="000000"/>
                </a:solidFill>
                <a:latin typeface="Arial"/>
                <a:ea typeface="Arial"/>
              </a:rPr>
              <a:t>Object Segregation- An object can be segregated(separated) on the basis of its color.</a:t>
            </a:r>
            <a:endParaRPr b="0" lang="en-IN" sz="1400" spc="-1" strike="noStrike">
              <a:latin typeface="Arial"/>
            </a:endParaRPr>
          </a:p>
          <a:p>
            <a:pPr marL="457200" indent="-317160">
              <a:lnSpc>
                <a:spcPct val="115000"/>
              </a:lnSpc>
              <a:buClr>
                <a:srgbClr val="000000"/>
              </a:buClr>
              <a:buFont typeface="Arial"/>
              <a:buAutoNum type="arabicPeriod"/>
            </a:pPr>
            <a:r>
              <a:rPr b="0" lang="en-IN" sz="1400" spc="-1" strike="noStrike">
                <a:solidFill>
                  <a:srgbClr val="000000"/>
                </a:solidFill>
                <a:latin typeface="Arial"/>
                <a:ea typeface="Arial"/>
              </a:rPr>
              <a:t>Object Tracking- A moving object can be tracked on the basis of its color.</a:t>
            </a:r>
            <a:endParaRPr b="0" lang="en-IN" sz="1400" spc="-1" strike="noStrike">
              <a:latin typeface="Arial"/>
            </a:endParaRPr>
          </a:p>
          <a:p>
            <a:pPr>
              <a:lnSpc>
                <a:spcPct val="115000"/>
              </a:lnSpc>
              <a:spcBef>
                <a:spcPts val="1199"/>
              </a:spcBef>
              <a:spcAft>
                <a:spcPts val="700"/>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F5BD327B-DDF4-4EFD-8D92-1678CEC91F3E}"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411" name="TextShape 2"/>
          <p:cNvSpPr txBox="1"/>
          <p:nvPr/>
        </p:nvSpPr>
        <p:spPr>
          <a:xfrm>
            <a:off x="685800" y="1649160"/>
            <a:ext cx="4498920" cy="928080"/>
          </a:xfrm>
          <a:prstGeom prst="rect">
            <a:avLst/>
          </a:prstGeom>
          <a:noFill/>
          <a:ln>
            <a:noFill/>
          </a:ln>
        </p:spPr>
        <p:txBody>
          <a:bodyPr lIns="0" rIns="0" tIns="0" bIns="0" anchor="b">
            <a:noAutofit/>
          </a:bodyPr>
          <a:p>
            <a:pPr>
              <a:lnSpc>
                <a:spcPct val="100000"/>
              </a:lnSpc>
            </a:pPr>
            <a:r>
              <a:rPr b="1" lang="en-IN" sz="7200" spc="-1" strike="noStrike">
                <a:solidFill>
                  <a:srgbClr val="000000"/>
                </a:solidFill>
                <a:latin typeface="Lexend Deca"/>
                <a:ea typeface="Lexend Deca"/>
              </a:rPr>
              <a:t>Thanks!</a:t>
            </a:r>
            <a:endParaRPr b="0" lang="en-IN" sz="7200" spc="-1" strike="noStrike">
              <a:solidFill>
                <a:srgbClr val="000000"/>
              </a:solidFill>
              <a:latin typeface="Arial"/>
            </a:endParaRPr>
          </a:p>
        </p:txBody>
      </p:sp>
      <p:pic>
        <p:nvPicPr>
          <p:cNvPr id="412" name="Google Shape;242;p37" descr=""/>
          <p:cNvPicPr/>
          <p:nvPr/>
        </p:nvPicPr>
        <p:blipFill>
          <a:blip r:embed="rId1"/>
          <a:stretch/>
        </p:blipFill>
        <p:spPr>
          <a:xfrm>
            <a:off x="5514840" y="2404440"/>
            <a:ext cx="3170880" cy="1889280"/>
          </a:xfrm>
          <a:prstGeom prst="rect">
            <a:avLst/>
          </a:prstGeom>
          <a:ln>
            <a:noFill/>
          </a:ln>
        </p:spPr>
      </p:pic>
      <p:pic>
        <p:nvPicPr>
          <p:cNvPr id="413" name="Google Shape;243;p37" descr=""/>
          <p:cNvPicPr/>
          <p:nvPr/>
        </p:nvPicPr>
        <p:blipFill>
          <a:blip r:embed="rId2"/>
          <a:stretch/>
        </p:blipFill>
        <p:spPr>
          <a:xfrm>
            <a:off x="6870240" y="1583280"/>
            <a:ext cx="548280" cy="1597320"/>
          </a:xfrm>
          <a:prstGeom prst="rect">
            <a:avLst/>
          </a:prstGeom>
          <a:ln>
            <a:noFill/>
          </a:ln>
        </p:spPr>
      </p:pic>
      <p:pic>
        <p:nvPicPr>
          <p:cNvPr id="414" name="Google Shape;244;p37" descr=""/>
          <p:cNvPicPr/>
          <p:nvPr/>
        </p:nvPicPr>
        <p:blipFill>
          <a:blip r:embed="rId3"/>
          <a:stretch/>
        </p:blipFill>
        <p:spPr>
          <a:xfrm>
            <a:off x="6870240" y="567720"/>
            <a:ext cx="1279440" cy="14979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2160000" y="-72000"/>
            <a:ext cx="4248000" cy="597960"/>
          </a:xfrm>
          <a:prstGeom prst="rect">
            <a:avLst/>
          </a:prstGeom>
          <a:noFill/>
          <a:ln>
            <a:noFill/>
          </a:ln>
        </p:spPr>
        <p:txBody>
          <a:bodyPr lIns="0" rIns="0" tIns="0" bIns="0" anchor="b">
            <a:noAutofit/>
          </a:bodyPr>
          <a:p>
            <a:pPr>
              <a:lnSpc>
                <a:spcPct val="100000"/>
              </a:lnSpc>
            </a:pPr>
            <a:r>
              <a:rPr b="1" lang="en-IN" sz="3200" spc="-1" strike="noStrike">
                <a:solidFill>
                  <a:srgbClr val="000000"/>
                </a:solidFill>
                <a:latin typeface="Muli"/>
                <a:ea typeface="Muli"/>
              </a:rPr>
              <a:t>Acknowledgement</a:t>
            </a:r>
            <a:endParaRPr b="0" lang="en-IN" sz="3200" spc="-1" strike="noStrike">
              <a:solidFill>
                <a:srgbClr val="000000"/>
              </a:solidFill>
              <a:latin typeface="Arial"/>
            </a:endParaRPr>
          </a:p>
        </p:txBody>
      </p:sp>
      <p:sp>
        <p:nvSpPr>
          <p:cNvPr id="339"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8B887C9D-D74C-4A53-BABE-64559CAA4029}"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340" name="CustomShape 3"/>
          <p:cNvSpPr/>
          <p:nvPr/>
        </p:nvSpPr>
        <p:spPr>
          <a:xfrm>
            <a:off x="456120" y="648000"/>
            <a:ext cx="8111880" cy="3733200"/>
          </a:xfrm>
          <a:prstGeom prst="rect">
            <a:avLst/>
          </a:prstGeom>
          <a:noFill/>
          <a:ln>
            <a:noFill/>
          </a:ln>
        </p:spPr>
        <p:style>
          <a:lnRef idx="0"/>
          <a:fillRef idx="0"/>
          <a:effectRef idx="0"/>
          <a:fontRef idx="minor"/>
        </p:style>
        <p:txBody>
          <a:bodyPr tIns="91440" bIns="91440">
            <a:noAutofit/>
          </a:bodyPr>
          <a:p>
            <a:pPr>
              <a:lnSpc>
                <a:spcPct val="100000"/>
              </a:lnSpc>
            </a:pPr>
            <a:r>
              <a:rPr b="0" lang="en-IN" sz="2400" spc="-1" strike="noStrike">
                <a:solidFill>
                  <a:srgbClr val="000000"/>
                </a:solidFill>
                <a:latin typeface="Muli Regular"/>
                <a:ea typeface="Muli Regular"/>
              </a:rPr>
              <a:t>First of all, we would like to take this opportunity to thank our supervisor Dr. Bhaskar Biswas without whose effort this project would not have been possible. We are most grateful to the Department of Computer Science and Engineering, Indian Institute of Information Technology Kalyani, Kalyani, West Bengal-741235, India, for providing us this wonderful opportunity to complete our 3rd-year(6th Semester) project. We would like to thank our friends for helping with various topics related to Image Visualisation.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2324880" y="144000"/>
            <a:ext cx="3885120" cy="597960"/>
          </a:xfrm>
          <a:prstGeom prst="rect">
            <a:avLst/>
          </a:prstGeom>
          <a:noFill/>
          <a:ln>
            <a:noFill/>
          </a:ln>
        </p:spPr>
        <p:txBody>
          <a:bodyPr lIns="0" rIns="0" tIns="0" bIns="0" anchor="b">
            <a:noAutofit/>
          </a:bodyPr>
          <a:p>
            <a:pPr algn="ctr">
              <a:lnSpc>
                <a:spcPct val="100000"/>
              </a:lnSpc>
            </a:pPr>
            <a:r>
              <a:rPr b="1" lang="en-IN" sz="3200" spc="-1" strike="noStrike">
                <a:solidFill>
                  <a:srgbClr val="000000"/>
                </a:solidFill>
                <a:latin typeface="Muli"/>
                <a:ea typeface="Muli"/>
              </a:rPr>
              <a:t>Contents</a:t>
            </a:r>
            <a:endParaRPr b="0" lang="en-IN" sz="3200" spc="-1" strike="noStrike">
              <a:solidFill>
                <a:srgbClr val="000000"/>
              </a:solidFill>
              <a:latin typeface="Arial"/>
            </a:endParaRPr>
          </a:p>
        </p:txBody>
      </p:sp>
      <p:sp>
        <p:nvSpPr>
          <p:cNvPr id="342"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32FFB4F0-2EDF-48B4-B86D-5FDA3718FBF3}"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343" name="CustomShape 3"/>
          <p:cNvSpPr/>
          <p:nvPr/>
        </p:nvSpPr>
        <p:spPr>
          <a:xfrm>
            <a:off x="464760" y="1075680"/>
            <a:ext cx="3279240" cy="594360"/>
          </a:xfrm>
          <a:prstGeom prst="rect">
            <a:avLst/>
          </a:prstGeom>
          <a:noFill/>
          <a:ln>
            <a:noFill/>
          </a:ln>
        </p:spPr>
        <p:style>
          <a:lnRef idx="0"/>
          <a:fillRef idx="0"/>
          <a:effectRef idx="0"/>
          <a:fontRef idx="minor"/>
        </p:style>
        <p:txBody>
          <a:bodyPr tIns="91440" bIns="91440">
            <a:noAutofit/>
          </a:bodyPr>
          <a:p>
            <a:pPr>
              <a:lnSpc>
                <a:spcPct val="100000"/>
              </a:lnSpc>
            </a:pPr>
            <a:r>
              <a:rPr b="1" lang="en-IN" sz="3000" spc="-1" strike="noStrike">
                <a:solidFill>
                  <a:srgbClr val="000000"/>
                </a:solidFill>
                <a:latin typeface="Muli"/>
                <a:ea typeface="Muli"/>
              </a:rPr>
              <a:t>1.Introduction</a:t>
            </a:r>
            <a:endParaRPr b="0" lang="en-IN" sz="3000" spc="-1" strike="noStrike">
              <a:latin typeface="Arial"/>
            </a:endParaRPr>
          </a:p>
        </p:txBody>
      </p:sp>
      <p:sp>
        <p:nvSpPr>
          <p:cNvPr id="344" name="CustomShape 4"/>
          <p:cNvSpPr/>
          <p:nvPr/>
        </p:nvSpPr>
        <p:spPr>
          <a:xfrm>
            <a:off x="4705200" y="1110240"/>
            <a:ext cx="3646800" cy="524880"/>
          </a:xfrm>
          <a:prstGeom prst="rect">
            <a:avLst/>
          </a:prstGeom>
          <a:noFill/>
          <a:ln>
            <a:noFill/>
          </a:ln>
        </p:spPr>
        <p:style>
          <a:lnRef idx="0"/>
          <a:fillRef idx="0"/>
          <a:effectRef idx="0"/>
          <a:fontRef idx="minor"/>
        </p:style>
        <p:txBody>
          <a:bodyPr tIns="91440" bIns="91440">
            <a:noAutofit/>
          </a:bodyPr>
          <a:p>
            <a:pPr>
              <a:lnSpc>
                <a:spcPct val="100000"/>
              </a:lnSpc>
            </a:pPr>
            <a:r>
              <a:rPr b="1" lang="en-IN" sz="3000" spc="-1" strike="noStrike">
                <a:solidFill>
                  <a:srgbClr val="000000"/>
                </a:solidFill>
                <a:latin typeface="Muli"/>
                <a:ea typeface="Muli"/>
              </a:rPr>
              <a:t>2.Requirements</a:t>
            </a:r>
            <a:endParaRPr b="0" lang="en-IN" sz="3000" spc="-1" strike="noStrike">
              <a:latin typeface="Arial"/>
            </a:endParaRPr>
          </a:p>
        </p:txBody>
      </p:sp>
      <p:sp>
        <p:nvSpPr>
          <p:cNvPr id="345" name="CustomShape 5"/>
          <p:cNvSpPr/>
          <p:nvPr/>
        </p:nvSpPr>
        <p:spPr>
          <a:xfrm>
            <a:off x="464760" y="1971360"/>
            <a:ext cx="2559240" cy="1047960"/>
          </a:xfrm>
          <a:prstGeom prst="rect">
            <a:avLst/>
          </a:prstGeom>
          <a:noFill/>
          <a:ln>
            <a:noFill/>
          </a:ln>
        </p:spPr>
        <p:style>
          <a:lnRef idx="0"/>
          <a:fillRef idx="0"/>
          <a:effectRef idx="0"/>
          <a:fontRef idx="minor"/>
        </p:style>
        <p:txBody>
          <a:bodyPr tIns="91440" bIns="91440">
            <a:noAutofit/>
          </a:bodyPr>
          <a:p>
            <a:pPr>
              <a:lnSpc>
                <a:spcPct val="100000"/>
              </a:lnSpc>
            </a:pPr>
            <a:r>
              <a:rPr b="1" lang="en-IN" sz="3000" spc="-1" strike="noStrike">
                <a:solidFill>
                  <a:srgbClr val="000000"/>
                </a:solidFill>
                <a:latin typeface="Muli"/>
                <a:ea typeface="Muli"/>
              </a:rPr>
              <a:t>3.Working &amp; Result</a:t>
            </a:r>
            <a:endParaRPr b="0" lang="en-IN" sz="3000" spc="-1" strike="noStrike">
              <a:latin typeface="Arial"/>
            </a:endParaRPr>
          </a:p>
        </p:txBody>
      </p:sp>
      <p:sp>
        <p:nvSpPr>
          <p:cNvPr id="346" name="CustomShape 6"/>
          <p:cNvSpPr/>
          <p:nvPr/>
        </p:nvSpPr>
        <p:spPr>
          <a:xfrm>
            <a:off x="4705200" y="1971360"/>
            <a:ext cx="3829680" cy="977760"/>
          </a:xfrm>
          <a:prstGeom prst="rect">
            <a:avLst/>
          </a:prstGeom>
          <a:noFill/>
          <a:ln>
            <a:noFill/>
          </a:ln>
        </p:spPr>
        <p:style>
          <a:lnRef idx="0"/>
          <a:fillRef idx="0"/>
          <a:effectRef idx="0"/>
          <a:fontRef idx="minor"/>
        </p:style>
        <p:txBody>
          <a:bodyPr tIns="91440" bIns="91440">
            <a:noAutofit/>
          </a:bodyPr>
          <a:p>
            <a:pPr>
              <a:lnSpc>
                <a:spcPct val="100000"/>
              </a:lnSpc>
            </a:pPr>
            <a:r>
              <a:rPr b="1" lang="en-IN" sz="3000" spc="-1" strike="noStrike">
                <a:solidFill>
                  <a:srgbClr val="000000"/>
                </a:solidFill>
                <a:latin typeface="Muli"/>
                <a:ea typeface="Muli"/>
              </a:rPr>
              <a:t>4.Advantages &amp; Disadvantages</a:t>
            </a:r>
            <a:endParaRPr b="0" lang="en-IN" sz="3000" spc="-1" strike="noStrike">
              <a:latin typeface="Arial"/>
            </a:endParaRPr>
          </a:p>
        </p:txBody>
      </p:sp>
      <p:sp>
        <p:nvSpPr>
          <p:cNvPr id="347" name="CustomShape 7"/>
          <p:cNvSpPr/>
          <p:nvPr/>
        </p:nvSpPr>
        <p:spPr>
          <a:xfrm>
            <a:off x="2448000" y="4224600"/>
            <a:ext cx="3744000" cy="524880"/>
          </a:xfrm>
          <a:prstGeom prst="rect">
            <a:avLst/>
          </a:prstGeom>
          <a:noFill/>
          <a:ln>
            <a:noFill/>
          </a:ln>
        </p:spPr>
        <p:style>
          <a:lnRef idx="0"/>
          <a:fillRef idx="0"/>
          <a:effectRef idx="0"/>
          <a:fontRef idx="minor"/>
        </p:style>
        <p:txBody>
          <a:bodyPr tIns="91440" bIns="91440">
            <a:noAutofit/>
          </a:bodyPr>
          <a:p>
            <a:pPr>
              <a:lnSpc>
                <a:spcPct val="100000"/>
              </a:lnSpc>
            </a:pPr>
            <a:r>
              <a:rPr b="1" lang="en-IN" sz="3000" spc="-1" strike="noStrike">
                <a:solidFill>
                  <a:srgbClr val="000000"/>
                </a:solidFill>
                <a:latin typeface="Muli"/>
                <a:ea typeface="Muli"/>
              </a:rPr>
              <a:t>7. Future Scope</a:t>
            </a:r>
            <a:endParaRPr b="0" lang="en-IN" sz="3000" spc="-1" strike="noStrike">
              <a:latin typeface="Arial"/>
            </a:endParaRPr>
          </a:p>
        </p:txBody>
      </p:sp>
      <p:sp>
        <p:nvSpPr>
          <p:cNvPr id="348" name="CustomShape 8"/>
          <p:cNvSpPr/>
          <p:nvPr/>
        </p:nvSpPr>
        <p:spPr>
          <a:xfrm>
            <a:off x="464760" y="3373560"/>
            <a:ext cx="3428640" cy="635760"/>
          </a:xfrm>
          <a:prstGeom prst="rect">
            <a:avLst/>
          </a:prstGeom>
          <a:noFill/>
          <a:ln>
            <a:noFill/>
          </a:ln>
        </p:spPr>
        <p:style>
          <a:lnRef idx="0"/>
          <a:fillRef idx="0"/>
          <a:effectRef idx="0"/>
          <a:fontRef idx="minor"/>
        </p:style>
        <p:txBody>
          <a:bodyPr tIns="91440" bIns="91440">
            <a:noAutofit/>
          </a:bodyPr>
          <a:p>
            <a:pPr>
              <a:lnSpc>
                <a:spcPct val="100000"/>
              </a:lnSpc>
            </a:pPr>
            <a:r>
              <a:rPr b="1" lang="en-IN" sz="3000" spc="-1" strike="noStrike">
                <a:solidFill>
                  <a:srgbClr val="000000"/>
                </a:solidFill>
                <a:latin typeface="Muli"/>
                <a:ea typeface="Muli"/>
              </a:rPr>
              <a:t>5. Applications</a:t>
            </a:r>
            <a:endParaRPr b="0" lang="en-IN" sz="3000" spc="-1" strike="noStrike">
              <a:latin typeface="Arial"/>
            </a:endParaRPr>
          </a:p>
        </p:txBody>
      </p:sp>
      <p:sp>
        <p:nvSpPr>
          <p:cNvPr id="349" name="CustomShape 9"/>
          <p:cNvSpPr/>
          <p:nvPr/>
        </p:nvSpPr>
        <p:spPr>
          <a:xfrm>
            <a:off x="4705200" y="3373560"/>
            <a:ext cx="3142800" cy="635760"/>
          </a:xfrm>
          <a:prstGeom prst="rect">
            <a:avLst/>
          </a:prstGeom>
          <a:noFill/>
          <a:ln>
            <a:noFill/>
          </a:ln>
        </p:spPr>
        <p:style>
          <a:lnRef idx="0"/>
          <a:fillRef idx="0"/>
          <a:effectRef idx="0"/>
          <a:fontRef idx="minor"/>
        </p:style>
        <p:txBody>
          <a:bodyPr tIns="91440" bIns="91440">
            <a:noAutofit/>
          </a:bodyPr>
          <a:p>
            <a:pPr>
              <a:lnSpc>
                <a:spcPct val="100000"/>
              </a:lnSpc>
            </a:pPr>
            <a:r>
              <a:rPr b="1" lang="en-IN" sz="3000" spc="-1" strike="noStrike">
                <a:solidFill>
                  <a:srgbClr val="000000"/>
                </a:solidFill>
                <a:latin typeface="Muli"/>
                <a:ea typeface="Muli"/>
              </a:rPr>
              <a:t>6. Conclusion</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326160" y="193680"/>
            <a:ext cx="3345840" cy="422640"/>
          </a:xfrm>
          <a:prstGeom prst="rect">
            <a:avLst/>
          </a:prstGeom>
          <a:noFill/>
          <a:ln>
            <a:noFill/>
          </a:ln>
        </p:spPr>
        <p:txBody>
          <a:bodyPr lIns="0" rIns="0" tIns="0" bIns="0" anchor="b">
            <a:noAutofit/>
          </a:bodyPr>
          <a:p>
            <a:pPr>
              <a:lnSpc>
                <a:spcPct val="100000"/>
              </a:lnSpc>
            </a:pPr>
            <a:r>
              <a:rPr b="1" lang="en-IN" sz="3200" spc="-1" strike="noStrike">
                <a:solidFill>
                  <a:srgbClr val="000000"/>
                </a:solidFill>
                <a:latin typeface="Muli"/>
                <a:ea typeface="Muli"/>
              </a:rPr>
              <a:t>1.Introduction</a:t>
            </a:r>
            <a:endParaRPr b="0" lang="en-IN" sz="3200" spc="-1" strike="noStrike">
              <a:solidFill>
                <a:srgbClr val="000000"/>
              </a:solidFill>
              <a:latin typeface="Arial"/>
            </a:endParaRPr>
          </a:p>
        </p:txBody>
      </p:sp>
      <p:pic>
        <p:nvPicPr>
          <p:cNvPr id="351" name="Google Shape;101;p17" descr=""/>
          <p:cNvPicPr/>
          <p:nvPr/>
        </p:nvPicPr>
        <p:blipFill>
          <a:blip r:embed="rId1"/>
          <a:stretch/>
        </p:blipFill>
        <p:spPr>
          <a:xfrm>
            <a:off x="5722560" y="2045160"/>
            <a:ext cx="2219040" cy="1159560"/>
          </a:xfrm>
          <a:prstGeom prst="rect">
            <a:avLst/>
          </a:prstGeom>
          <a:ln>
            <a:noFill/>
          </a:ln>
        </p:spPr>
      </p:pic>
      <p:pic>
        <p:nvPicPr>
          <p:cNvPr id="352" name="Google Shape;102;p17" descr=""/>
          <p:cNvPicPr/>
          <p:nvPr/>
        </p:nvPicPr>
        <p:blipFill>
          <a:blip r:embed="rId2"/>
          <a:stretch/>
        </p:blipFill>
        <p:spPr>
          <a:xfrm>
            <a:off x="5790600" y="2449080"/>
            <a:ext cx="145080" cy="422640"/>
          </a:xfrm>
          <a:prstGeom prst="rect">
            <a:avLst/>
          </a:prstGeom>
          <a:ln>
            <a:noFill/>
          </a:ln>
        </p:spPr>
      </p:pic>
      <p:pic>
        <p:nvPicPr>
          <p:cNvPr id="353" name="Google Shape;103;p17" descr=""/>
          <p:cNvPicPr/>
          <p:nvPr/>
        </p:nvPicPr>
        <p:blipFill>
          <a:blip r:embed="rId3"/>
          <a:stretch/>
        </p:blipFill>
        <p:spPr>
          <a:xfrm>
            <a:off x="6336720" y="1237680"/>
            <a:ext cx="1032480" cy="1208880"/>
          </a:xfrm>
          <a:prstGeom prst="rect">
            <a:avLst/>
          </a:prstGeom>
          <a:ln>
            <a:noFill/>
          </a:ln>
        </p:spPr>
      </p:pic>
      <p:sp>
        <p:nvSpPr>
          <p:cNvPr id="354" name="CustomShape 2"/>
          <p:cNvSpPr/>
          <p:nvPr/>
        </p:nvSpPr>
        <p:spPr>
          <a:xfrm>
            <a:off x="124560" y="752040"/>
            <a:ext cx="5501160" cy="4232160"/>
          </a:xfrm>
          <a:prstGeom prst="rect">
            <a:avLst/>
          </a:prstGeom>
          <a:noFill/>
          <a:ln>
            <a:noFill/>
          </a:ln>
        </p:spPr>
        <p:style>
          <a:lnRef idx="0"/>
          <a:fillRef idx="0"/>
          <a:effectRef idx="0"/>
          <a:fontRef idx="minor"/>
        </p:style>
        <p:txBody>
          <a:bodyPr tIns="91440" bIns="91440">
            <a:noAutofit/>
          </a:bodyPr>
          <a:p>
            <a:pPr>
              <a:lnSpc>
                <a:spcPct val="115000"/>
              </a:lnSpc>
            </a:pPr>
            <a:r>
              <a:rPr b="0" lang="en-IN" sz="1400" spc="-1" strike="noStrike">
                <a:solidFill>
                  <a:srgbClr val="000000"/>
                </a:solidFill>
                <a:latin typeface="Arial"/>
                <a:ea typeface="Arial"/>
              </a:rPr>
              <a:t>Colour detection is the process of detecting the name of any colour. For humans this is an extremely easy task but for computers, it is not straightforward. Human eyes and brains work together to translate light into colour. Light receptors that are present in our eyes transmit the signal to the brain. Our brain then recognizes the colour. Since childhood, we have mapped certain lights with their colour names. We will be using the somewhat same strategy to detect colour names. Colours are made up of 3 primary colours; red, green, and blue. In computers, we define each colour value within a range of 0 to 255. So in how many ways we can define a colour? The answer is 256*256*256 = 16,581,375. There are approximately 16.5 million different ways to represent a colour. In our dataset, we need to map each colour’s values with their corresponding names. But don’t worry, we don’t need to map all the values. We will be using a dataset that contains RGB values with their corresponding names.</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B30931F0-7F21-4375-9170-0AE0038EDE11}"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
        <p:nvSpPr>
          <p:cNvPr id="356" name="CustomShape 2"/>
          <p:cNvSpPr/>
          <p:nvPr/>
        </p:nvSpPr>
        <p:spPr>
          <a:xfrm>
            <a:off x="221400" y="1312920"/>
            <a:ext cx="8414280" cy="2776320"/>
          </a:xfrm>
          <a:prstGeom prst="rect">
            <a:avLst/>
          </a:prstGeom>
          <a:noFill/>
          <a:ln>
            <a:noFill/>
          </a:ln>
        </p:spPr>
        <p:style>
          <a:lnRef idx="0"/>
          <a:fillRef idx="0"/>
          <a:effectRef idx="0"/>
          <a:fontRef idx="minor"/>
        </p:style>
        <p:txBody>
          <a:bodyPr tIns="91440" bIns="91440">
            <a:noAutofit/>
          </a:bodyPr>
          <a:p>
            <a:pPr algn="just">
              <a:lnSpc>
                <a:spcPct val="150000"/>
              </a:lnSpc>
              <a:spcBef>
                <a:spcPts val="1400"/>
              </a:spcBef>
              <a:spcAft>
                <a:spcPts val="1400"/>
              </a:spcAft>
            </a:pPr>
            <a:r>
              <a:rPr b="0" lang="en-IN" sz="1400" spc="-1" strike="noStrike">
                <a:solidFill>
                  <a:srgbClr val="000000"/>
                </a:solidFill>
                <a:latin typeface="Arial"/>
                <a:ea typeface="Arial"/>
              </a:rPr>
              <a:t>OpenCV is a Computer Vision library. It is a collection of C functions with a few C++ classes that implement popular Image Processing and Computer Vision algorithms. Computer vision is the science that means to give a comparative, if not better, capacity to a machine or PC. Computer vision is worried about the programmed extraction, investigation and comprehension of valuable data from a single picture or a grouping of pictures. Some of the basic image processing capabilities include filtering, edge detection, corner detection, sampling and interpolation, colour conversion, morphological operations, histograms and many more.</a:t>
            </a:r>
            <a:endParaRPr b="0" lang="en-IN" sz="1400" spc="-1" strike="noStrike">
              <a:latin typeface="Arial"/>
            </a:endParaRPr>
          </a:p>
        </p:txBody>
      </p:sp>
      <p:sp>
        <p:nvSpPr>
          <p:cNvPr id="357" name="CustomShape 3"/>
          <p:cNvSpPr/>
          <p:nvPr/>
        </p:nvSpPr>
        <p:spPr>
          <a:xfrm>
            <a:off x="348480" y="497520"/>
            <a:ext cx="3827520" cy="552960"/>
          </a:xfrm>
          <a:prstGeom prst="rect">
            <a:avLst/>
          </a:prstGeom>
          <a:noFill/>
          <a:ln>
            <a:noFill/>
          </a:ln>
        </p:spPr>
        <p:style>
          <a:lnRef idx="0"/>
          <a:fillRef idx="0"/>
          <a:effectRef idx="0"/>
          <a:fontRef idx="minor"/>
        </p:style>
        <p:txBody>
          <a:bodyPr tIns="91440" bIns="91440">
            <a:noAutofit/>
          </a:bodyPr>
          <a:p>
            <a:pPr>
              <a:lnSpc>
                <a:spcPct val="100000"/>
              </a:lnSpc>
            </a:pPr>
            <a:r>
              <a:rPr b="0" lang="en-IN" sz="3200" spc="-1" strike="noStrike">
                <a:solidFill>
                  <a:srgbClr val="000000"/>
                </a:solidFill>
                <a:latin typeface="Muli Regular"/>
                <a:ea typeface="Muli Regular"/>
              </a:rPr>
              <a:t>What is OpenCV?</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569520" y="542160"/>
            <a:ext cx="4038480" cy="510120"/>
          </a:xfrm>
          <a:prstGeom prst="rect">
            <a:avLst/>
          </a:prstGeom>
          <a:noFill/>
          <a:ln>
            <a:noFill/>
          </a:ln>
        </p:spPr>
        <p:txBody>
          <a:bodyPr lIns="0" rIns="0" tIns="0" bIns="0" anchor="b">
            <a:noAutofit/>
          </a:bodyPr>
          <a:p>
            <a:pPr>
              <a:lnSpc>
                <a:spcPct val="100000"/>
              </a:lnSpc>
            </a:pPr>
            <a:r>
              <a:rPr b="0" lang="en-IN" sz="3200" spc="-1" strike="noStrike">
                <a:solidFill>
                  <a:srgbClr val="000000"/>
                </a:solidFill>
                <a:latin typeface="Muli"/>
                <a:ea typeface="Muli"/>
              </a:rPr>
              <a:t>Why use OpenCV?</a:t>
            </a:r>
            <a:endParaRPr b="0" lang="en-IN" sz="3200" spc="-1" strike="noStrike">
              <a:solidFill>
                <a:srgbClr val="000000"/>
              </a:solidFill>
              <a:latin typeface="Arial"/>
            </a:endParaRPr>
          </a:p>
        </p:txBody>
      </p:sp>
      <p:sp>
        <p:nvSpPr>
          <p:cNvPr id="359" name="TextShape 2"/>
          <p:cNvSpPr txBox="1"/>
          <p:nvPr/>
        </p:nvSpPr>
        <p:spPr>
          <a:xfrm>
            <a:off x="469800" y="1283040"/>
            <a:ext cx="7792560" cy="2943360"/>
          </a:xfrm>
          <a:prstGeom prst="rect">
            <a:avLst/>
          </a:prstGeom>
          <a:noFill/>
          <a:ln>
            <a:noFill/>
          </a:ln>
        </p:spPr>
        <p:txBody>
          <a:bodyPr lIns="0" rIns="0" tIns="0" bIns="0">
            <a:noAutofit/>
          </a:bodyPr>
          <a:p>
            <a:pPr>
              <a:lnSpc>
                <a:spcPct val="115000"/>
              </a:lnSpc>
              <a:spcBef>
                <a:spcPts val="601"/>
              </a:spcBef>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 </a:t>
            </a:r>
            <a:r>
              <a:rPr b="0" lang="en-IN" sz="1100" spc="-1" strike="noStrike">
                <a:solidFill>
                  <a:srgbClr val="000000"/>
                </a:solidFill>
                <a:latin typeface="Arial"/>
                <a:ea typeface="Arial"/>
              </a:rPr>
              <a:t>	</a:t>
            </a:r>
            <a:r>
              <a:rPr b="0" lang="en-IN" sz="1100" spc="-1" strike="noStrike">
                <a:solidFill>
                  <a:srgbClr val="000000"/>
                </a:solidFill>
                <a:latin typeface="Arial"/>
                <a:ea typeface="Arial"/>
              </a:rPr>
              <a:t> </a:t>
            </a:r>
            <a:r>
              <a:rPr b="0" lang="en-IN" sz="1100" spc="-1" strike="noStrike">
                <a:solidFill>
                  <a:srgbClr val="000000"/>
                </a:solidFill>
                <a:latin typeface="Arial"/>
                <a:ea typeface="Arial"/>
              </a:rPr>
              <a:t>	</a:t>
            </a:r>
            <a:r>
              <a:rPr b="0" lang="en-IN" sz="1100" spc="-1" strike="noStrike">
                <a:solidFill>
                  <a:srgbClr val="000000"/>
                </a:solidFill>
                <a:latin typeface="Arial"/>
                <a:ea typeface="Arial"/>
              </a:rPr>
              <a:t> </a:t>
            </a:r>
            <a:r>
              <a:rPr b="0" lang="en-IN" sz="1100" spc="-1" strike="noStrike">
                <a:solidFill>
                  <a:srgbClr val="000000"/>
                </a:solidFill>
                <a:latin typeface="Arial"/>
                <a:ea typeface="Arial"/>
              </a:rPr>
              <a:t>	</a:t>
            </a:r>
            <a:endParaRPr b="0" lang="en-IN" sz="1100" spc="-1" strike="noStrike">
              <a:solidFill>
                <a:srgbClr val="000000"/>
              </a:solidFill>
              <a:latin typeface="Arial"/>
            </a:endParaRPr>
          </a:p>
          <a:p>
            <a:pPr algn="just">
              <a:lnSpc>
                <a:spcPct val="150000"/>
              </a:lnSpc>
              <a:spcBef>
                <a:spcPts val="1400"/>
              </a:spcBef>
            </a:pPr>
            <a:r>
              <a:rPr b="0" lang="en-IN" sz="1400" spc="-1" strike="noStrike">
                <a:solidFill>
                  <a:srgbClr val="000000"/>
                </a:solidFill>
                <a:latin typeface="Arial"/>
                <a:ea typeface="Arial"/>
              </a:rPr>
              <a:t>Colour detection using OpenCV has many advantages like, it allows the detection of a specific colour in </a:t>
            </a:r>
            <a:r>
              <a:rPr b="0" lang="en-IN" sz="1400" spc="-1" strike="noStrike">
                <a:solidFill>
                  <a:srgbClr val="000000"/>
                </a:solidFill>
                <a:latin typeface="Arial"/>
                <a:ea typeface="Arial"/>
              </a:rPr>
              <a:t>a livestream video content. In this OpenCV colour detection system there are four major modules, </a:t>
            </a:r>
            <a:r>
              <a:rPr b="0" lang="en-IN" sz="1400" spc="-1" strike="noStrike">
                <a:solidFill>
                  <a:srgbClr val="000000"/>
                </a:solidFill>
                <a:latin typeface="Arial"/>
                <a:ea typeface="Arial"/>
              </a:rPr>
              <a:t>activated webcam, scan object, match frame parts and system results. Users can open webcam by </a:t>
            </a:r>
            <a:r>
              <a:rPr b="0" lang="en-IN" sz="1400" spc="-1" strike="noStrike">
                <a:solidFill>
                  <a:srgbClr val="000000"/>
                </a:solidFill>
                <a:latin typeface="Arial"/>
                <a:ea typeface="Arial"/>
              </a:rPr>
              <a:t>clicking the webcam button. Then the algorithm analysis the pattern of the framed part of webcam. </a:t>
            </a:r>
            <a:r>
              <a:rPr b="0" lang="en-IN" sz="1400" spc="-1" strike="noStrike">
                <a:solidFill>
                  <a:srgbClr val="000000"/>
                </a:solidFill>
                <a:latin typeface="Arial"/>
                <a:ea typeface="Arial"/>
              </a:rPr>
              <a:t>Pattern is matched with defined colour pattern by RGB colour model. If the pattern matched with the </a:t>
            </a:r>
            <a:r>
              <a:rPr b="0" lang="en-IN" sz="1400" spc="-1" strike="noStrike">
                <a:solidFill>
                  <a:srgbClr val="000000"/>
                </a:solidFill>
                <a:latin typeface="Arial"/>
                <a:ea typeface="Arial"/>
              </a:rPr>
              <a:t>potential pattern of RGB colour model then the system results with the correct output.</a:t>
            </a:r>
            <a:endParaRPr b="0" lang="en-IN" sz="1400" spc="-1" strike="noStrike">
              <a:solidFill>
                <a:srgbClr val="000000"/>
              </a:solidFill>
              <a:latin typeface="Arial"/>
            </a:endParaRPr>
          </a:p>
          <a:p>
            <a:pPr>
              <a:lnSpc>
                <a:spcPct val="115000"/>
              </a:lnSpc>
              <a:spcBef>
                <a:spcPts val="1400"/>
              </a:spcBef>
            </a:pPr>
            <a:endParaRPr b="0" lang="en-IN" sz="1400" spc="-1" strike="noStrike">
              <a:solidFill>
                <a:srgbClr val="000000"/>
              </a:solidFill>
              <a:latin typeface="Arial"/>
            </a:endParaRPr>
          </a:p>
        </p:txBody>
      </p:sp>
      <p:sp>
        <p:nvSpPr>
          <p:cNvPr id="36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76E41CC9-2D56-4033-A0CD-5391C3AE1093}"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580680" y="879480"/>
            <a:ext cx="6014160" cy="543240"/>
          </a:xfrm>
          <a:prstGeom prst="rect">
            <a:avLst/>
          </a:prstGeom>
          <a:noFill/>
          <a:ln>
            <a:noFill/>
          </a:ln>
        </p:spPr>
        <p:txBody>
          <a:bodyPr lIns="0" rIns="0" tIns="0" bIns="0" anchor="b">
            <a:noAutofit/>
          </a:bodyPr>
          <a:p>
            <a:pPr>
              <a:lnSpc>
                <a:spcPct val="100000"/>
              </a:lnSpc>
            </a:pPr>
            <a:r>
              <a:rPr b="0" lang="en-IN" sz="3200" spc="-1" strike="noStrike">
                <a:solidFill>
                  <a:srgbClr val="000000"/>
                </a:solidFill>
                <a:latin typeface="Muli"/>
                <a:ea typeface="Muli"/>
              </a:rPr>
              <a:t>What is pandas in python?</a:t>
            </a:r>
            <a:endParaRPr b="0" lang="en-IN" sz="3200" spc="-1" strike="noStrike">
              <a:solidFill>
                <a:srgbClr val="000000"/>
              </a:solidFill>
              <a:latin typeface="Arial"/>
            </a:endParaRPr>
          </a:p>
        </p:txBody>
      </p:sp>
      <p:sp>
        <p:nvSpPr>
          <p:cNvPr id="362" name="TextShape 2"/>
          <p:cNvSpPr txBox="1"/>
          <p:nvPr/>
        </p:nvSpPr>
        <p:spPr>
          <a:xfrm>
            <a:off x="580680" y="1825200"/>
            <a:ext cx="7593480" cy="1913400"/>
          </a:xfrm>
          <a:prstGeom prst="rect">
            <a:avLst/>
          </a:prstGeom>
          <a:noFill/>
          <a:ln>
            <a:noFill/>
          </a:ln>
        </p:spPr>
        <p:txBody>
          <a:bodyPr lIns="0" rIns="0" tIns="0" bIns="0">
            <a:noAutofit/>
          </a:bodyPr>
          <a:p>
            <a:pPr>
              <a:lnSpc>
                <a:spcPct val="115000"/>
              </a:lnSpc>
              <a:spcBef>
                <a:spcPts val="1199"/>
              </a:spcBef>
            </a:pPr>
            <a:r>
              <a:rPr b="0" lang="en-IN" sz="1400" spc="-1" strike="noStrike">
                <a:solidFill>
                  <a:srgbClr val="000000"/>
                </a:solidFill>
                <a:latin typeface="Arial"/>
                <a:ea typeface="Arial"/>
              </a:rPr>
              <a:t>Pandas is an open-source, BSD-licensed Python library providing high-performance, easy-to-use data structures and data analysis tools for the Python programming language. Python with Pandas is used in a wide range of fields including academic and commercial domains including finance, economics, statistics, analytics, etc. In this tutorial, we will learn the various features of Python Pandas and how to use them in practice.</a:t>
            </a:r>
            <a:endParaRPr b="0" lang="en-IN" sz="1400" spc="-1" strike="noStrike">
              <a:solidFill>
                <a:srgbClr val="000000"/>
              </a:solidFill>
              <a:latin typeface="Arial"/>
            </a:endParaRPr>
          </a:p>
        </p:txBody>
      </p:sp>
      <p:sp>
        <p:nvSpPr>
          <p:cNvPr id="363"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D27B088A-3054-41B3-81CF-BF538F62AFCB}"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580680" y="658800"/>
            <a:ext cx="3732120" cy="490680"/>
          </a:xfrm>
          <a:prstGeom prst="rect">
            <a:avLst/>
          </a:prstGeom>
          <a:noFill/>
          <a:ln>
            <a:noFill/>
          </a:ln>
        </p:spPr>
        <p:txBody>
          <a:bodyPr lIns="0" rIns="0" tIns="0" bIns="0" anchor="b">
            <a:noAutofit/>
          </a:bodyPr>
          <a:p>
            <a:pPr>
              <a:lnSpc>
                <a:spcPct val="100000"/>
              </a:lnSpc>
            </a:pPr>
            <a:r>
              <a:rPr b="0" lang="en-IN" sz="3200" spc="-1" strike="noStrike">
                <a:solidFill>
                  <a:srgbClr val="000000"/>
                </a:solidFill>
                <a:latin typeface="Muli"/>
                <a:ea typeface="Muli"/>
              </a:rPr>
              <a:t>Why use pandas?</a:t>
            </a:r>
            <a:endParaRPr b="0" lang="en-IN" sz="3200" spc="-1" strike="noStrike">
              <a:solidFill>
                <a:srgbClr val="000000"/>
              </a:solidFill>
              <a:latin typeface="Arial"/>
            </a:endParaRPr>
          </a:p>
        </p:txBody>
      </p:sp>
      <p:sp>
        <p:nvSpPr>
          <p:cNvPr id="365" name="TextShape 2"/>
          <p:cNvSpPr txBox="1"/>
          <p:nvPr/>
        </p:nvSpPr>
        <p:spPr>
          <a:xfrm>
            <a:off x="580680" y="1563120"/>
            <a:ext cx="7735320" cy="2404440"/>
          </a:xfrm>
          <a:prstGeom prst="rect">
            <a:avLst/>
          </a:prstGeom>
          <a:noFill/>
          <a:ln>
            <a:noFill/>
          </a:ln>
        </p:spPr>
        <p:txBody>
          <a:bodyPr lIns="0" rIns="0" tIns="0" bIns="0">
            <a:noAutofit/>
          </a:bodyPr>
          <a:p>
            <a:pPr>
              <a:lnSpc>
                <a:spcPct val="115000"/>
              </a:lnSpc>
            </a:pPr>
            <a:r>
              <a:rPr b="0" lang="en-IN" sz="1400" spc="-1" strike="noStrike">
                <a:solidFill>
                  <a:srgbClr val="000000"/>
                </a:solidFill>
                <a:latin typeface="Arial"/>
                <a:ea typeface="Arial"/>
              </a:rPr>
              <a:t>Pandas is very efficient with small data (usually from 100MB up to 1GB) and performance is rarely a concern.</a:t>
            </a:r>
            <a:endParaRPr b="0" lang="en-IN" sz="1400" spc="-1" strike="noStrike">
              <a:solidFill>
                <a:srgbClr val="000000"/>
              </a:solidFill>
              <a:latin typeface="Arial"/>
            </a:endParaRPr>
          </a:p>
          <a:p>
            <a:pPr>
              <a:lnSpc>
                <a:spcPct val="115000"/>
              </a:lnSpc>
              <a:spcBef>
                <a:spcPts val="1199"/>
              </a:spcBef>
            </a:pPr>
            <a:r>
              <a:rPr b="0" lang="en-IN" sz="1400" spc="-1" strike="noStrike">
                <a:solidFill>
                  <a:srgbClr val="000000"/>
                </a:solidFill>
                <a:latin typeface="Arial"/>
                <a:ea typeface="Arial"/>
              </a:rPr>
              <a:t>However, if you’re in data science or big data, chances are you’ll encounter a common problem sooner or later when using Pandas — low performance and long runtime that ultimately result in insufficient memory usage — when you’re dealing with large data sets.</a:t>
            </a:r>
            <a:endParaRPr b="0" lang="en-IN" sz="1400" spc="-1" strike="noStrike">
              <a:solidFill>
                <a:srgbClr val="000000"/>
              </a:solidFill>
              <a:latin typeface="Arial"/>
            </a:endParaRPr>
          </a:p>
          <a:p>
            <a:pPr>
              <a:lnSpc>
                <a:spcPct val="115000"/>
              </a:lnSpc>
              <a:spcBef>
                <a:spcPts val="1199"/>
              </a:spcBef>
              <a:spcAft>
                <a:spcPts val="1199"/>
              </a:spcAft>
            </a:pPr>
            <a:r>
              <a:rPr b="0" lang="en-IN" sz="1400" spc="-1" strike="noStrike">
                <a:solidFill>
                  <a:srgbClr val="000000"/>
                </a:solidFill>
                <a:latin typeface="Arial"/>
                <a:ea typeface="Arial"/>
              </a:rPr>
              <a:t>Eventually, one of the ways to use Pandas with large data on local machines (with certain memory constraints) is to reduce memory usage of the data.</a:t>
            </a:r>
            <a:endParaRPr b="0" lang="en-IN" sz="1400" spc="-1" strike="noStrike">
              <a:solidFill>
                <a:srgbClr val="000000"/>
              </a:solidFill>
              <a:latin typeface="Arial"/>
            </a:endParaRPr>
          </a:p>
        </p:txBody>
      </p:sp>
      <p:sp>
        <p:nvSpPr>
          <p:cNvPr id="366"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pPr>
            <a:fld id="{649BE1C2-65A6-49E0-8C41-0EA9B466173B}" type="slidenum">
              <a:rPr b="0" lang="en-IN" sz="1300" spc="-1" strike="noStrike">
                <a:solidFill>
                  <a:srgbClr val="ffffff"/>
                </a:solidFill>
                <a:latin typeface="Lexend Deca"/>
                <a:ea typeface="Lexend Deca"/>
              </a:rPr>
              <a:t>&lt;number&gt;</a:t>
            </a:fld>
            <a:endParaRPr b="0" lang="en-IN" sz="13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LibreOffice/6.3.4.2$Linux_X86_64 LibreOffice_project/60da17e045e08f1793c57c00ba83cdfce946d0aa</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2020-06-17T22:09:21Z</dcterms:modified>
  <cp:revision>1</cp:revision>
  <dc:subject/>
  <dc:title/>
</cp:coreProperties>
</file>