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1"/>
  </p:notesMasterIdLst>
  <p:sldIdLst>
    <p:sldId id="256" r:id="rId2"/>
    <p:sldId id="257" r:id="rId3"/>
    <p:sldId id="259" r:id="rId4"/>
    <p:sldId id="307" r:id="rId5"/>
    <p:sldId id="260" r:id="rId6"/>
    <p:sldId id="269" r:id="rId7"/>
    <p:sldId id="270" r:id="rId8"/>
    <p:sldId id="271" r:id="rId9"/>
    <p:sldId id="261" r:id="rId10"/>
    <p:sldId id="262" r:id="rId11"/>
    <p:sldId id="317" r:id="rId12"/>
    <p:sldId id="272" r:id="rId13"/>
    <p:sldId id="273" r:id="rId14"/>
    <p:sldId id="264" r:id="rId15"/>
    <p:sldId id="265" r:id="rId16"/>
    <p:sldId id="266" r:id="rId17"/>
    <p:sldId id="274" r:id="rId18"/>
    <p:sldId id="275" r:id="rId19"/>
    <p:sldId id="276" r:id="rId20"/>
    <p:sldId id="267" r:id="rId21"/>
    <p:sldId id="308" r:id="rId22"/>
    <p:sldId id="309" r:id="rId23"/>
    <p:sldId id="278" r:id="rId24"/>
    <p:sldId id="268" r:id="rId25"/>
    <p:sldId id="310" r:id="rId26"/>
    <p:sldId id="282" r:id="rId27"/>
    <p:sldId id="311" r:id="rId28"/>
    <p:sldId id="280" r:id="rId29"/>
    <p:sldId id="281" r:id="rId30"/>
    <p:sldId id="283" r:id="rId31"/>
    <p:sldId id="284" r:id="rId32"/>
    <p:sldId id="312" r:id="rId33"/>
    <p:sldId id="285" r:id="rId34"/>
    <p:sldId id="313" r:id="rId35"/>
    <p:sldId id="286" r:id="rId36"/>
    <p:sldId id="287" r:id="rId37"/>
    <p:sldId id="288" r:id="rId38"/>
    <p:sldId id="314" r:id="rId39"/>
    <p:sldId id="289" r:id="rId40"/>
    <p:sldId id="290" r:id="rId41"/>
    <p:sldId id="315" r:id="rId42"/>
    <p:sldId id="291" r:id="rId43"/>
    <p:sldId id="294" r:id="rId44"/>
    <p:sldId id="295" r:id="rId45"/>
    <p:sldId id="296" r:id="rId46"/>
    <p:sldId id="297" r:id="rId47"/>
    <p:sldId id="298" r:id="rId48"/>
    <p:sldId id="319" r:id="rId49"/>
    <p:sldId id="320" r:id="rId50"/>
    <p:sldId id="321" r:id="rId51"/>
    <p:sldId id="299" r:id="rId52"/>
    <p:sldId id="300" r:id="rId53"/>
    <p:sldId id="301" r:id="rId54"/>
    <p:sldId id="302" r:id="rId55"/>
    <p:sldId id="303" r:id="rId56"/>
    <p:sldId id="304" r:id="rId57"/>
    <p:sldId id="305" r:id="rId58"/>
    <p:sldId id="306" r:id="rId59"/>
    <p:sldId id="318"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32" autoAdjust="0"/>
    <p:restoredTop sz="79186" autoAdjust="0"/>
  </p:normalViewPr>
  <p:slideViewPr>
    <p:cSldViewPr>
      <p:cViewPr varScale="1">
        <p:scale>
          <a:sx n="91" d="100"/>
          <a:sy n="91" d="100"/>
        </p:scale>
        <p:origin x="246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5AEA042-60D4-428C-9ABB-8D08AE3A2B8E}" type="slidenum">
              <a:rPr lang="en-US"/>
              <a:pPr/>
              <a:t>‹#›</a:t>
            </a:fld>
            <a:endParaRPr lang="en-US" dirty="0"/>
          </a:p>
        </p:txBody>
      </p:sp>
    </p:spTree>
    <p:extLst>
      <p:ext uri="{BB962C8B-B14F-4D97-AF65-F5344CB8AC3E}">
        <p14:creationId xmlns:p14="http://schemas.microsoft.com/office/powerpoint/2010/main" val="5823702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en.wikipedia.org/wiki/Domain-key_normal_form"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deleted Rob’s record, you would also lose info about robs office, not just his course he is teaching</a:t>
            </a:r>
          </a:p>
          <a:p>
            <a:r>
              <a:rPr lang="en-US" dirty="0" smtClean="0"/>
              <a:t>If</a:t>
            </a:r>
            <a:r>
              <a:rPr lang="en-US" baseline="0" dirty="0" smtClean="0"/>
              <a:t> you had to change info, you would need to update it multiple times</a:t>
            </a:r>
          </a:p>
          <a:p>
            <a:r>
              <a:rPr lang="en-US" baseline="0" dirty="0" smtClean="0"/>
              <a:t>If you have to add a new teacher, but they don’t teach a course(which is a PK) you cannot add them to the DB</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2</a:t>
            </a:fld>
            <a:endParaRPr lang="en-US" dirty="0"/>
          </a:p>
        </p:txBody>
      </p:sp>
    </p:spTree>
    <p:extLst>
      <p:ext uri="{BB962C8B-B14F-4D97-AF65-F5344CB8AC3E}">
        <p14:creationId xmlns:p14="http://schemas.microsoft.com/office/powerpoint/2010/main" val="2581059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wanted to add a new</a:t>
            </a:r>
            <a:r>
              <a:rPr lang="en-US" baseline="0" dirty="0" smtClean="0"/>
              <a:t> item, you would need to add repair number, </a:t>
            </a:r>
            <a:r>
              <a:rPr lang="en-US" baseline="0" dirty="0" err="1" smtClean="0"/>
              <a:t>repaidDate</a:t>
            </a:r>
            <a:r>
              <a:rPr lang="en-US" baseline="0" dirty="0" smtClean="0"/>
              <a:t>, </a:t>
            </a:r>
            <a:r>
              <a:rPr lang="en-US" baseline="0" dirty="0" err="1" smtClean="0"/>
              <a:t>repairAmount</a:t>
            </a:r>
            <a:r>
              <a:rPr lang="en-US" baseline="0" dirty="0" smtClean="0"/>
              <a:t>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16</a:t>
            </a:fld>
            <a:endParaRPr lang="en-US" dirty="0"/>
          </a:p>
        </p:txBody>
      </p:sp>
    </p:spTree>
    <p:extLst>
      <p:ext uri="{BB962C8B-B14F-4D97-AF65-F5344CB8AC3E}">
        <p14:creationId xmlns:p14="http://schemas.microsoft.com/office/powerpoint/2010/main" val="9621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have to have </a:t>
            </a:r>
            <a:r>
              <a:rPr lang="en-US" dirty="0" err="1" smtClean="0"/>
              <a:t>repitition</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18</a:t>
            </a:fld>
            <a:endParaRPr lang="en-US" dirty="0"/>
          </a:p>
        </p:txBody>
      </p:sp>
    </p:spTree>
    <p:extLst>
      <p:ext uri="{BB962C8B-B14F-4D97-AF65-F5344CB8AC3E}">
        <p14:creationId xmlns:p14="http://schemas.microsoft.com/office/powerpoint/2010/main" val="229715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cost of swimming went up, you</a:t>
            </a:r>
            <a:r>
              <a:rPr lang="en-US" baseline="0" dirty="0" smtClean="0"/>
              <a:t> would have to change it in 2 different places</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19</a:t>
            </a:fld>
            <a:endParaRPr lang="en-US" dirty="0"/>
          </a:p>
        </p:txBody>
      </p:sp>
    </p:spTree>
    <p:extLst>
      <p:ext uri="{BB962C8B-B14F-4D97-AF65-F5344CB8AC3E}">
        <p14:creationId xmlns:p14="http://schemas.microsoft.com/office/powerpoint/2010/main" val="473761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20</a:t>
            </a:fld>
            <a:endParaRPr lang="en-US" dirty="0"/>
          </a:p>
        </p:txBody>
      </p:sp>
    </p:spTree>
    <p:extLst>
      <p:ext uri="{BB962C8B-B14F-4D97-AF65-F5344CB8AC3E}">
        <p14:creationId xmlns:p14="http://schemas.microsoft.com/office/powerpoint/2010/main" val="2819293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has to be a match(between tables) if referential integrity is present</a:t>
            </a:r>
          </a:p>
          <a:p>
            <a:r>
              <a:rPr lang="en-US" dirty="0" smtClean="0"/>
              <a:t>That the Foreign key matches something in the parent table</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21</a:t>
            </a:fld>
            <a:endParaRPr lang="en-US" dirty="0"/>
          </a:p>
        </p:txBody>
      </p:sp>
    </p:spTree>
    <p:extLst>
      <p:ext uri="{BB962C8B-B14F-4D97-AF65-F5344CB8AC3E}">
        <p14:creationId xmlns:p14="http://schemas.microsoft.com/office/powerpoint/2010/main" val="2711050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22</a:t>
            </a:fld>
            <a:endParaRPr lang="en-US" dirty="0"/>
          </a:p>
        </p:txBody>
      </p:sp>
    </p:spTree>
    <p:extLst>
      <p:ext uri="{BB962C8B-B14F-4D97-AF65-F5344CB8AC3E}">
        <p14:creationId xmlns:p14="http://schemas.microsoft.com/office/powerpoint/2010/main" val="3091210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our time will be spent on 2</a:t>
            </a:r>
            <a:r>
              <a:rPr lang="en-US" baseline="30000" dirty="0" smtClean="0"/>
              <a:t>nd</a:t>
            </a:r>
            <a:r>
              <a:rPr lang="en-US" dirty="0" smtClean="0"/>
              <a:t> or 3</a:t>
            </a:r>
            <a:r>
              <a:rPr lang="en-US" baseline="30000" dirty="0" smtClean="0"/>
              <a:t>rd</a:t>
            </a:r>
            <a:r>
              <a:rPr lang="en-US" baseline="0" dirty="0" smtClean="0"/>
              <a:t> normal form, the ones that should be present if you are using a DB</a:t>
            </a:r>
          </a:p>
          <a:p>
            <a:r>
              <a:rPr lang="en-US" baseline="0" dirty="0" smtClean="0"/>
              <a:t>The ones after that are special cases</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23</a:t>
            </a:fld>
            <a:endParaRPr lang="en-US" dirty="0"/>
          </a:p>
        </p:txBody>
      </p:sp>
    </p:spTree>
    <p:extLst>
      <p:ext uri="{BB962C8B-B14F-4D97-AF65-F5344CB8AC3E}">
        <p14:creationId xmlns:p14="http://schemas.microsoft.com/office/powerpoint/2010/main" val="3111057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24</a:t>
            </a:fld>
            <a:endParaRPr lang="en-US" dirty="0"/>
          </a:p>
        </p:txBody>
      </p:sp>
    </p:spTree>
    <p:extLst>
      <p:ext uri="{BB962C8B-B14F-4D97-AF65-F5344CB8AC3E}">
        <p14:creationId xmlns:p14="http://schemas.microsoft.com/office/powerpoint/2010/main" val="4178282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1NF is being broken, it means it is not a relation, its breaking</a:t>
            </a:r>
            <a:r>
              <a:rPr lang="en-US" baseline="0" dirty="0" smtClean="0"/>
              <a:t> some rules that are required to be a relation</a:t>
            </a:r>
          </a:p>
          <a:p>
            <a:r>
              <a:rPr lang="en-US" baseline="0" dirty="0" smtClean="0"/>
              <a:t>If it is being broken, its might be an older system being “fixed” to be relational</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26</a:t>
            </a:fld>
            <a:endParaRPr lang="en-US" dirty="0"/>
          </a:p>
        </p:txBody>
      </p:sp>
    </p:spTree>
    <p:extLst>
      <p:ext uri="{BB962C8B-B14F-4D97-AF65-F5344CB8AC3E}">
        <p14:creationId xmlns:p14="http://schemas.microsoft.com/office/powerpoint/2010/main" val="1071209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any of these are being broken, it is not a relational DB</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27</a:t>
            </a:fld>
            <a:endParaRPr lang="en-US" dirty="0"/>
          </a:p>
        </p:txBody>
      </p:sp>
    </p:spTree>
    <p:extLst>
      <p:ext uri="{BB962C8B-B14F-4D97-AF65-F5344CB8AC3E}">
        <p14:creationId xmlns:p14="http://schemas.microsoft.com/office/powerpoint/2010/main" val="337676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multiple phones numbers in some</a:t>
            </a:r>
          </a:p>
          <a:p>
            <a:r>
              <a:rPr lang="en-US" dirty="0" smtClean="0"/>
              <a:t>B: if the data was shuffled, or</a:t>
            </a:r>
            <a:r>
              <a:rPr lang="en-US" baseline="0" dirty="0" smtClean="0"/>
              <a:t> something, data would be lost. The order </a:t>
            </a:r>
            <a:r>
              <a:rPr lang="en-US" baseline="0" dirty="0" err="1" smtClean="0"/>
              <a:t>mattres</a:t>
            </a:r>
            <a:r>
              <a:rPr lang="en-US" baseline="0" dirty="0" smtClean="0"/>
              <a:t>, which is bad</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3</a:t>
            </a:fld>
            <a:endParaRPr lang="en-US" dirty="0"/>
          </a:p>
        </p:txBody>
      </p:sp>
    </p:spTree>
    <p:extLst>
      <p:ext uri="{BB962C8B-B14F-4D97-AF65-F5344CB8AC3E}">
        <p14:creationId xmlns:p14="http://schemas.microsoft.com/office/powerpoint/2010/main" val="1557153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 the info column up into different tables</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28</a:t>
            </a:fld>
            <a:endParaRPr lang="en-US" dirty="0"/>
          </a:p>
        </p:txBody>
      </p:sp>
    </p:spTree>
    <p:extLst>
      <p:ext uri="{BB962C8B-B14F-4D97-AF65-F5344CB8AC3E}">
        <p14:creationId xmlns:p14="http://schemas.microsoft.com/office/powerpoint/2010/main" val="888732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29</a:t>
            </a:fld>
            <a:endParaRPr lang="en-US" dirty="0"/>
          </a:p>
        </p:txBody>
      </p:sp>
    </p:spTree>
    <p:extLst>
      <p:ext uri="{BB962C8B-B14F-4D97-AF65-F5344CB8AC3E}">
        <p14:creationId xmlns:p14="http://schemas.microsoft.com/office/powerpoint/2010/main" val="1769892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evaluate</a:t>
            </a:r>
            <a:r>
              <a:rPr lang="en-US" baseline="0" dirty="0" smtClean="0"/>
              <a:t> them at the same time, so it can be 3nf without being 2nf</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30</a:t>
            </a:fld>
            <a:endParaRPr lang="en-US" dirty="0"/>
          </a:p>
        </p:txBody>
      </p:sp>
    </p:spTree>
    <p:extLst>
      <p:ext uri="{BB962C8B-B14F-4D97-AF65-F5344CB8AC3E}">
        <p14:creationId xmlns:p14="http://schemas.microsoft.com/office/powerpoint/2010/main" val="764451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Summarized: A relation is in 2nf if it is already in 1nf, and then we have every attribute is dependent upon</a:t>
            </a:r>
            <a:r>
              <a:rPr lang="en-US" baseline="0" dirty="0" smtClean="0"/>
              <a:t> the entire key</a:t>
            </a:r>
          </a:p>
          <a:p>
            <a:r>
              <a:rPr lang="en-US" baseline="0" dirty="0" smtClean="0"/>
              <a:t>R(</a:t>
            </a:r>
            <a:r>
              <a:rPr lang="en-US" u="sng" baseline="0" dirty="0" smtClean="0"/>
              <a:t>A</a:t>
            </a:r>
            <a:r>
              <a:rPr lang="en-US" u="none" baseline="0" dirty="0" smtClean="0"/>
              <a:t>, </a:t>
            </a:r>
            <a:r>
              <a:rPr lang="en-US" u="none" baseline="0" dirty="0" err="1" smtClean="0"/>
              <a:t>b,c,d</a:t>
            </a:r>
            <a:r>
              <a:rPr lang="en-US" u="none" baseline="0" dirty="0" smtClean="0"/>
              <a:t>). Will never be a problem for 2nf</a:t>
            </a:r>
          </a:p>
          <a:p>
            <a:r>
              <a:rPr lang="en-US" u="none" baseline="0" dirty="0" smtClean="0"/>
              <a:t>R(</a:t>
            </a:r>
            <a:r>
              <a:rPr lang="en-US" u="sng" baseline="0" dirty="0" smtClean="0"/>
              <a:t>A,B,</a:t>
            </a:r>
            <a:r>
              <a:rPr lang="en-US" u="none" baseline="0" dirty="0" smtClean="0"/>
              <a:t> </a:t>
            </a:r>
            <a:r>
              <a:rPr lang="en-US" u="none" baseline="0" dirty="0" err="1" smtClean="0"/>
              <a:t>c,d</a:t>
            </a:r>
            <a:r>
              <a:rPr lang="en-US" u="none" baseline="0" dirty="0" smtClean="0"/>
              <a:t>) could be a problem</a:t>
            </a:r>
          </a:p>
          <a:p>
            <a:r>
              <a:rPr lang="en-US" u="none" baseline="0" dirty="0" smtClean="0"/>
              <a:t>	R(A,B) -&gt;c</a:t>
            </a:r>
          </a:p>
          <a:p>
            <a:r>
              <a:rPr lang="en-US" u="none" baseline="0" dirty="0" smtClean="0"/>
              <a:t>	R(B) -&gt;D</a:t>
            </a:r>
          </a:p>
          <a:p>
            <a:r>
              <a:rPr lang="en-US" u="none" baseline="0" dirty="0" smtClean="0"/>
              <a:t>	Means D has nothing to do with A, this is a 2NF violation</a:t>
            </a:r>
          </a:p>
          <a:p>
            <a:r>
              <a:rPr lang="en-US" u="none" baseline="0" dirty="0" smtClean="0"/>
              <a:t>Only possible if there is a composite key</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31</a:t>
            </a:fld>
            <a:endParaRPr lang="en-US" dirty="0"/>
          </a:p>
        </p:txBody>
      </p:sp>
    </p:spTree>
    <p:extLst>
      <p:ext uri="{BB962C8B-B14F-4D97-AF65-F5344CB8AC3E}">
        <p14:creationId xmlns:p14="http://schemas.microsoft.com/office/powerpoint/2010/main" val="2836817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 this into another table, where</a:t>
            </a:r>
            <a:r>
              <a:rPr lang="en-US" baseline="0" dirty="0" smtClean="0"/>
              <a:t> the composite key is not used.</a:t>
            </a:r>
          </a:p>
          <a:p>
            <a:r>
              <a:rPr lang="en-US" baseline="0" dirty="0" smtClean="0"/>
              <a:t>Ex: where b-&gt;c here</a:t>
            </a:r>
          </a:p>
          <a:p>
            <a:r>
              <a:rPr lang="en-US" baseline="0" dirty="0" smtClean="0"/>
              <a:t>R1 = (</a:t>
            </a:r>
            <a:r>
              <a:rPr lang="en-US" u="sng" baseline="0" dirty="0" smtClean="0"/>
              <a:t>A,B</a:t>
            </a:r>
            <a:r>
              <a:rPr lang="en-US" b="1" u="sng" baseline="0" dirty="0" smtClean="0"/>
              <a:t>(FK)</a:t>
            </a:r>
            <a:r>
              <a:rPr lang="en-US" b="0" u="none" baseline="0" dirty="0" smtClean="0"/>
              <a:t>d)</a:t>
            </a:r>
          </a:p>
          <a:p>
            <a:r>
              <a:rPr lang="en-US" b="0" u="none" baseline="0" dirty="0" smtClean="0"/>
              <a:t>R2 = (</a:t>
            </a:r>
            <a:r>
              <a:rPr lang="en-US" b="0" u="sng" baseline="0" dirty="0" smtClean="0"/>
              <a:t>B</a:t>
            </a:r>
            <a:r>
              <a:rPr lang="en-US" b="0" u="none" baseline="0" dirty="0" smtClean="0"/>
              <a:t>, C)</a:t>
            </a:r>
          </a:p>
          <a:p>
            <a:endParaRPr lang="en-US" b="0" u="none" baseline="0" dirty="0" smtClean="0"/>
          </a:p>
          <a:p>
            <a:endParaRPr lang="en-US" b="0" u="none" baseline="0" dirty="0" smtClean="0"/>
          </a:p>
          <a:p>
            <a:r>
              <a:rPr lang="en-US" b="0" u="none" baseline="0" dirty="0" smtClean="0"/>
              <a:t>Ex: </a:t>
            </a:r>
            <a:r>
              <a:rPr lang="en-US" b="0" u="none" baseline="0" dirty="0" err="1" smtClean="0"/>
              <a:t>PartInfoRelation</a:t>
            </a:r>
            <a:r>
              <a:rPr lang="en-US" b="0" u="none" baseline="0" dirty="0" smtClean="0"/>
              <a:t>( </a:t>
            </a:r>
            <a:r>
              <a:rPr lang="en-US" b="0" u="sng" baseline="0" dirty="0" smtClean="0"/>
              <a:t>Part#, warehouse</a:t>
            </a:r>
            <a:r>
              <a:rPr lang="en-US" b="0" u="none" baseline="0" dirty="0" smtClean="0"/>
              <a:t>, </a:t>
            </a:r>
            <a:r>
              <a:rPr lang="en-US" b="0" u="none" baseline="0" dirty="0" err="1" smtClean="0"/>
              <a:t>Qty</a:t>
            </a:r>
            <a:r>
              <a:rPr lang="en-US" b="0" u="none" baseline="0" dirty="0" smtClean="0"/>
              <a:t>, </a:t>
            </a:r>
            <a:r>
              <a:rPr lang="en-US" b="0" u="none" baseline="0" dirty="0" err="1" smtClean="0"/>
              <a:t>WHAddr</a:t>
            </a:r>
            <a:r>
              <a:rPr lang="en-US" b="0" u="none" baseline="0" dirty="0" smtClean="0"/>
              <a:t>)</a:t>
            </a:r>
          </a:p>
          <a:p>
            <a:r>
              <a:rPr lang="en-US" b="0" u="none" baseline="0" dirty="0" smtClean="0"/>
              <a:t>	          100        A               10    1</a:t>
            </a:r>
            <a:r>
              <a:rPr lang="en-US" b="0" u="none" baseline="30000" dirty="0" smtClean="0"/>
              <a:t>st</a:t>
            </a:r>
            <a:r>
              <a:rPr lang="en-US" b="0" u="none" baseline="0" dirty="0" smtClean="0"/>
              <a:t> street</a:t>
            </a:r>
          </a:p>
          <a:p>
            <a:r>
              <a:rPr lang="en-US" b="0" u="none" baseline="0" dirty="0" smtClean="0"/>
              <a:t>	          101        A                5     1</a:t>
            </a:r>
            <a:r>
              <a:rPr lang="en-US" b="0" u="none" baseline="30000" dirty="0" smtClean="0"/>
              <a:t>st</a:t>
            </a:r>
            <a:r>
              <a:rPr lang="en-US" b="0" u="none" baseline="0" dirty="0" smtClean="0"/>
              <a:t> Street</a:t>
            </a:r>
          </a:p>
          <a:p>
            <a:r>
              <a:rPr lang="en-US" b="0" u="none" baseline="0" dirty="0" smtClean="0"/>
              <a:t>	          100        B                12    2</a:t>
            </a:r>
            <a:r>
              <a:rPr lang="en-US" b="0" u="none" baseline="30000" dirty="0" smtClean="0"/>
              <a:t>nd</a:t>
            </a:r>
            <a:r>
              <a:rPr lang="en-US" b="0" u="none" baseline="0" dirty="0" smtClean="0"/>
              <a:t> Street</a:t>
            </a:r>
          </a:p>
          <a:p>
            <a:r>
              <a:rPr lang="en-US" b="0" u="none" baseline="0" dirty="0" smtClean="0"/>
              <a:t>	          101        B                3     2</a:t>
            </a:r>
            <a:r>
              <a:rPr lang="en-US" b="0" u="none" baseline="30000" dirty="0" smtClean="0"/>
              <a:t>nd</a:t>
            </a:r>
            <a:r>
              <a:rPr lang="en-US" b="0" u="none" baseline="0" dirty="0" smtClean="0"/>
              <a:t> Street</a:t>
            </a:r>
          </a:p>
          <a:p>
            <a:r>
              <a:rPr lang="en-US" b="0" u="none" baseline="0" dirty="0" smtClean="0"/>
              <a:t>	          100        C                7    3</a:t>
            </a:r>
            <a:r>
              <a:rPr lang="en-US" b="0" u="none" baseline="30000" dirty="0" smtClean="0"/>
              <a:t>rd</a:t>
            </a:r>
            <a:r>
              <a:rPr lang="en-US" b="0" u="none" baseline="0" dirty="0" smtClean="0"/>
              <a:t> Street</a:t>
            </a:r>
          </a:p>
          <a:p>
            <a:r>
              <a:rPr lang="en-US" b="0" u="none" baseline="0" dirty="0" smtClean="0"/>
              <a:t>Has insertion anomaly-cannot add new warehouse without it having parts</a:t>
            </a:r>
          </a:p>
          <a:p>
            <a:r>
              <a:rPr lang="en-US" b="0" u="none" baseline="0" dirty="0" smtClean="0"/>
              <a:t>Deletion anomaly – cannot delete part #100 in warehouse C without losing info about warehouse C</a:t>
            </a:r>
          </a:p>
          <a:p>
            <a:r>
              <a:rPr lang="en-US" b="0" u="none" baseline="0" dirty="0" smtClean="0"/>
              <a:t>(part#,</a:t>
            </a:r>
            <a:r>
              <a:rPr lang="en-US" b="0" u="none" baseline="0" dirty="0" err="1" smtClean="0"/>
              <a:t>wh</a:t>
            </a:r>
            <a:r>
              <a:rPr lang="en-US" b="0" u="none" baseline="0" dirty="0" smtClean="0"/>
              <a:t>) -&gt; </a:t>
            </a:r>
            <a:r>
              <a:rPr lang="en-US" b="0" u="none" baseline="0" dirty="0" err="1" smtClean="0"/>
              <a:t>Qty</a:t>
            </a:r>
            <a:r>
              <a:rPr lang="en-US" b="0" u="none" baseline="0" dirty="0" smtClean="0"/>
              <a:t> – this is fine</a:t>
            </a:r>
          </a:p>
          <a:p>
            <a:r>
              <a:rPr lang="en-US" b="0" u="none" baseline="0" dirty="0" smtClean="0"/>
              <a:t>WH -&gt; </a:t>
            </a:r>
            <a:r>
              <a:rPr lang="en-US" b="0" u="none" baseline="0" dirty="0" err="1" smtClean="0"/>
              <a:t>WHAddr</a:t>
            </a:r>
            <a:r>
              <a:rPr lang="en-US" b="0" u="none" baseline="0" dirty="0" smtClean="0"/>
              <a:t> – this is 2NF violation</a:t>
            </a:r>
          </a:p>
          <a:p>
            <a:endParaRPr lang="en-US" b="0" u="none" baseline="0" dirty="0" smtClean="0"/>
          </a:p>
          <a:p>
            <a:r>
              <a:rPr lang="en-US" b="0" u="none" baseline="0" dirty="0" smtClean="0"/>
              <a:t>Solve this by making 2 tables:</a:t>
            </a:r>
          </a:p>
          <a:p>
            <a:endParaRPr lang="en-US" b="0" u="none" baseline="0" dirty="0" smtClean="0"/>
          </a:p>
          <a:p>
            <a:r>
              <a:rPr lang="en-US" b="0" u="none" baseline="0" dirty="0" err="1" smtClean="0"/>
              <a:t>WareHouse</a:t>
            </a:r>
            <a:r>
              <a:rPr lang="en-US" b="0" u="none" baseline="0" dirty="0" smtClean="0"/>
              <a:t> relation (</a:t>
            </a:r>
            <a:r>
              <a:rPr lang="en-US" b="0" u="sng" baseline="0" dirty="0" smtClean="0"/>
              <a:t>WH,</a:t>
            </a:r>
            <a:r>
              <a:rPr lang="en-US" b="0" u="none" baseline="0" dirty="0" smtClean="0"/>
              <a:t> </a:t>
            </a:r>
            <a:r>
              <a:rPr lang="en-US" b="0" u="none" baseline="0" dirty="0" err="1" smtClean="0"/>
              <a:t>WHAddr</a:t>
            </a:r>
            <a:r>
              <a:rPr lang="en-US" b="0" u="none" baseline="0" dirty="0" smtClean="0"/>
              <a:t>)</a:t>
            </a:r>
          </a:p>
          <a:p>
            <a:r>
              <a:rPr lang="en-US" b="0" u="none" baseline="0" dirty="0" err="1" smtClean="0"/>
              <a:t>WarehouseQty</a:t>
            </a:r>
            <a:r>
              <a:rPr lang="en-US" b="0" u="none" baseline="0" dirty="0" smtClean="0"/>
              <a:t> Relation (</a:t>
            </a:r>
            <a:r>
              <a:rPr lang="en-US" b="0" u="sng" baseline="0" dirty="0" err="1" smtClean="0"/>
              <a:t>Part#</a:t>
            </a:r>
            <a:r>
              <a:rPr lang="en-US" b="0" u="none" baseline="0" dirty="0" err="1" smtClean="0"/>
              <a:t>,</a:t>
            </a:r>
            <a:r>
              <a:rPr lang="en-US" b="0" u="sng" baseline="0" dirty="0" err="1" smtClean="0"/>
              <a:t>WH</a:t>
            </a:r>
            <a:r>
              <a:rPr lang="en-US" b="0" u="sng" baseline="0" dirty="0" smtClean="0"/>
              <a:t>(FK)</a:t>
            </a:r>
            <a:r>
              <a:rPr lang="en-US" b="0" u="none" baseline="0" dirty="0" smtClean="0"/>
              <a:t>,</a:t>
            </a:r>
            <a:r>
              <a:rPr lang="en-US" b="0" u="none" baseline="0" dirty="0" err="1" smtClean="0"/>
              <a:t>qty</a:t>
            </a:r>
            <a:r>
              <a:rPr lang="en-US" b="0" u="none" baseline="0" dirty="0" smtClean="0"/>
              <a:t>)</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32</a:t>
            </a:fld>
            <a:endParaRPr lang="en-US" dirty="0"/>
          </a:p>
        </p:txBody>
      </p:sp>
    </p:spTree>
    <p:extLst>
      <p:ext uri="{BB962C8B-B14F-4D97-AF65-F5344CB8AC3E}">
        <p14:creationId xmlns:p14="http://schemas.microsoft.com/office/powerpoint/2010/main" val="3623207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Must be in 2nf</a:t>
            </a:r>
          </a:p>
          <a:p>
            <a:r>
              <a:rPr lang="en-US" dirty="0" smtClean="0"/>
              <a:t>Transitive dependency- </a:t>
            </a:r>
            <a:r>
              <a:rPr lang="en-US" u="sng" dirty="0" smtClean="0"/>
              <a:t>A</a:t>
            </a:r>
            <a:r>
              <a:rPr lang="en-US" u="none" dirty="0" smtClean="0"/>
              <a:t> determines B, and B determines C, a non key attribute determining another non key attribute</a:t>
            </a:r>
          </a:p>
          <a:p>
            <a:r>
              <a:rPr lang="en-US" u="none" dirty="0" smtClean="0"/>
              <a:t>If you have something not part of the key, determining</a:t>
            </a:r>
            <a:r>
              <a:rPr lang="en-US" u="none" baseline="0" dirty="0" smtClean="0"/>
              <a:t> something, you have a 3NF violation</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33</a:t>
            </a:fld>
            <a:endParaRPr lang="en-US" dirty="0"/>
          </a:p>
        </p:txBody>
      </p:sp>
    </p:spTree>
    <p:extLst>
      <p:ext uri="{BB962C8B-B14F-4D97-AF65-F5344CB8AC3E}">
        <p14:creationId xmlns:p14="http://schemas.microsoft.com/office/powerpoint/2010/main" val="1860971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 R(</a:t>
            </a:r>
            <a:r>
              <a:rPr lang="en-US" u="sng" dirty="0" smtClean="0"/>
              <a:t>A</a:t>
            </a:r>
            <a:r>
              <a:rPr lang="en-US" u="none" dirty="0" smtClean="0"/>
              <a:t>,</a:t>
            </a:r>
            <a:r>
              <a:rPr lang="en-US" u="none" baseline="0" dirty="0" smtClean="0"/>
              <a:t> B,C,D)</a:t>
            </a:r>
          </a:p>
          <a:p>
            <a:r>
              <a:rPr lang="en-US" u="none" baseline="0" dirty="0" smtClean="0"/>
              <a:t>A-&gt;(B,C)</a:t>
            </a:r>
          </a:p>
          <a:p>
            <a:r>
              <a:rPr lang="en-US" u="none" baseline="0" dirty="0" smtClean="0"/>
              <a:t>C-&gt;D</a:t>
            </a:r>
          </a:p>
          <a:p>
            <a:r>
              <a:rPr lang="en-US" u="none" baseline="0" dirty="0" smtClean="0"/>
              <a:t>This would be a 3NF violation</a:t>
            </a:r>
          </a:p>
          <a:p>
            <a:r>
              <a:rPr lang="en-US" u="none" baseline="0" dirty="0" smtClean="0"/>
              <a:t>Fix it by adding relations:</a:t>
            </a:r>
          </a:p>
          <a:p>
            <a:r>
              <a:rPr lang="en-US" u="none" baseline="0" dirty="0" smtClean="0"/>
              <a:t>R1(</a:t>
            </a:r>
            <a:r>
              <a:rPr lang="en-US" u="sng" baseline="0" dirty="0" smtClean="0"/>
              <a:t>A</a:t>
            </a:r>
            <a:r>
              <a:rPr lang="en-US" u="none" baseline="0" dirty="0" smtClean="0"/>
              <a:t>,B,C(FK))</a:t>
            </a:r>
          </a:p>
          <a:p>
            <a:r>
              <a:rPr lang="en-US" u="none" baseline="0" dirty="0" smtClean="0"/>
              <a:t>R2(</a:t>
            </a:r>
            <a:r>
              <a:rPr lang="en-US" u="sng" baseline="0" dirty="0" smtClean="0"/>
              <a:t>C</a:t>
            </a:r>
            <a:r>
              <a:rPr lang="en-US" u="none" baseline="0" dirty="0" smtClean="0"/>
              <a:t>, D)</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34</a:t>
            </a:fld>
            <a:endParaRPr lang="en-US" dirty="0"/>
          </a:p>
        </p:txBody>
      </p:sp>
    </p:spTree>
    <p:extLst>
      <p:ext uri="{BB962C8B-B14F-4D97-AF65-F5344CB8AC3E}">
        <p14:creationId xmlns:p14="http://schemas.microsoft.com/office/powerpoint/2010/main" val="4097303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not be asked as part of an assignment or activity on the exam, but still know it</a:t>
            </a:r>
          </a:p>
          <a:p>
            <a:r>
              <a:rPr lang="en-US" baseline="0" dirty="0" err="1" smtClean="0"/>
              <a:t>Determinent</a:t>
            </a:r>
            <a:r>
              <a:rPr lang="en-US" baseline="0" dirty="0" smtClean="0"/>
              <a:t>-left hand side of the determining thing</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37</a:t>
            </a:fld>
            <a:endParaRPr lang="en-US" dirty="0"/>
          </a:p>
        </p:txBody>
      </p:sp>
    </p:spTree>
    <p:extLst>
      <p:ext uri="{BB962C8B-B14F-4D97-AF65-F5344CB8AC3E}">
        <p14:creationId xmlns:p14="http://schemas.microsoft.com/office/powerpoint/2010/main" val="3079280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happen I</a:t>
            </a:r>
          </a:p>
          <a:p>
            <a:r>
              <a:rPr lang="en-US" dirty="0" smtClean="0"/>
              <a:t>Know definitions, special keys/instances</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38</a:t>
            </a:fld>
            <a:endParaRPr lang="en-US" dirty="0"/>
          </a:p>
        </p:txBody>
      </p:sp>
    </p:spTree>
    <p:extLst>
      <p:ext uri="{BB962C8B-B14F-4D97-AF65-F5344CB8AC3E}">
        <p14:creationId xmlns:p14="http://schemas.microsoft.com/office/powerpoint/2010/main" val="1823582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know the first name, you can find the Major. So you can use a non-key </a:t>
            </a:r>
            <a:r>
              <a:rPr lang="en-US" dirty="0" err="1" smtClean="0"/>
              <a:t>attr</a:t>
            </a:r>
            <a:r>
              <a:rPr lang="en-US" dirty="0" smtClean="0"/>
              <a:t> to determine a key </a:t>
            </a:r>
            <a:r>
              <a:rPr lang="en-US" dirty="0" err="1" smtClean="0"/>
              <a:t>attr</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39</a:t>
            </a:fld>
            <a:endParaRPr lang="en-US" dirty="0"/>
          </a:p>
        </p:txBody>
      </p:sp>
    </p:spTree>
    <p:extLst>
      <p:ext uri="{BB962C8B-B14F-4D97-AF65-F5344CB8AC3E}">
        <p14:creationId xmlns:p14="http://schemas.microsoft.com/office/powerpoint/2010/main" val="111649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4</a:t>
            </a:fld>
            <a:endParaRPr lang="en-US" dirty="0"/>
          </a:p>
        </p:txBody>
      </p:sp>
    </p:spTree>
    <p:extLst>
      <p:ext uri="{BB962C8B-B14F-4D97-AF65-F5344CB8AC3E}">
        <p14:creationId xmlns:p14="http://schemas.microsoft.com/office/powerpoint/2010/main" val="712017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 it up into different tables</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40</a:t>
            </a:fld>
            <a:endParaRPr lang="en-US" dirty="0"/>
          </a:p>
        </p:txBody>
      </p:sp>
    </p:spTree>
    <p:extLst>
      <p:ext uri="{BB962C8B-B14F-4D97-AF65-F5344CB8AC3E}">
        <p14:creationId xmlns:p14="http://schemas.microsoft.com/office/powerpoint/2010/main" val="1477959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 valued dependencies -  relation where 3 attributes, and 2 are multivalued Ex:</a:t>
            </a:r>
          </a:p>
          <a:p>
            <a:r>
              <a:rPr lang="en-US" dirty="0" smtClean="0"/>
              <a:t> a -&gt; -&gt; b      For every value of a, there can be multiple values of b              multi values</a:t>
            </a:r>
          </a:p>
          <a:p>
            <a:r>
              <a:rPr lang="en-US" dirty="0" smtClean="0"/>
              <a:t>A -&gt; -&gt; c</a:t>
            </a:r>
          </a:p>
          <a:p>
            <a:endParaRPr lang="en-US" dirty="0" smtClean="0"/>
          </a:p>
          <a:p>
            <a:endParaRPr lang="en-US" dirty="0" smtClean="0"/>
          </a:p>
          <a:p>
            <a:r>
              <a:rPr lang="en-US" dirty="0" smtClean="0"/>
              <a:t>Know what a multi value dependencies, </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44</a:t>
            </a:fld>
            <a:endParaRPr lang="en-US" dirty="0"/>
          </a:p>
        </p:txBody>
      </p:sp>
    </p:spTree>
    <p:extLst>
      <p:ext uri="{BB962C8B-B14F-4D97-AF65-F5344CB8AC3E}">
        <p14:creationId xmlns:p14="http://schemas.microsoft.com/office/powerpoint/2010/main" val="7654016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 it up into separate tables</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47</a:t>
            </a:fld>
            <a:endParaRPr lang="en-US" dirty="0"/>
          </a:p>
        </p:txBody>
      </p:sp>
    </p:spTree>
    <p:extLst>
      <p:ext uri="{BB962C8B-B14F-4D97-AF65-F5344CB8AC3E}">
        <p14:creationId xmlns:p14="http://schemas.microsoft.com/office/powerpoint/2010/main" val="26523575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 -&gt; -&gt; </a:t>
            </a:r>
            <a:r>
              <a:rPr lang="en-US" dirty="0" err="1" smtClean="0"/>
              <a:t>Colour</a:t>
            </a:r>
            <a:endParaRPr lang="en-US" dirty="0" smtClean="0"/>
          </a:p>
          <a:p>
            <a:r>
              <a:rPr lang="en-US" dirty="0" smtClean="0"/>
              <a:t>Car -&gt;</a:t>
            </a:r>
            <a:r>
              <a:rPr lang="en-US" baseline="0" dirty="0" smtClean="0"/>
              <a:t> -&gt; Engine</a:t>
            </a:r>
          </a:p>
          <a:p>
            <a:r>
              <a:rPr lang="en-US" baseline="0" dirty="0" smtClean="0"/>
              <a:t>But </a:t>
            </a:r>
            <a:r>
              <a:rPr lang="en-US" baseline="0" dirty="0" err="1" smtClean="0"/>
              <a:t>colour</a:t>
            </a:r>
            <a:r>
              <a:rPr lang="en-US" baseline="0" dirty="0" smtClean="0"/>
              <a:t> and engine have nothing to do with each other</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48</a:t>
            </a:fld>
            <a:endParaRPr lang="en-US" dirty="0"/>
          </a:p>
        </p:txBody>
      </p:sp>
    </p:spTree>
    <p:extLst>
      <p:ext uri="{BB962C8B-B14F-4D97-AF65-F5344CB8AC3E}">
        <p14:creationId xmlns:p14="http://schemas.microsoft.com/office/powerpoint/2010/main" val="4050037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 up your info into smaller pieces easier to maintain</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51</a:t>
            </a:fld>
            <a:endParaRPr lang="en-US" dirty="0"/>
          </a:p>
        </p:txBody>
      </p:sp>
    </p:spTree>
    <p:extLst>
      <p:ext uri="{BB962C8B-B14F-4D97-AF65-F5344CB8AC3E}">
        <p14:creationId xmlns:p14="http://schemas.microsoft.com/office/powerpoint/2010/main" val="2499223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 relation/table should represent keys and domains, where you have a key and a set of choices</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57</a:t>
            </a:fld>
            <a:endParaRPr lang="en-US" dirty="0"/>
          </a:p>
        </p:txBody>
      </p:sp>
    </p:spTree>
    <p:extLst>
      <p:ext uri="{BB962C8B-B14F-4D97-AF65-F5344CB8AC3E}">
        <p14:creationId xmlns:p14="http://schemas.microsoft.com/office/powerpoint/2010/main" val="1380089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https://en.wikipedia.org/wiki/Domain-key_normal_form</a:t>
            </a:r>
            <a:endParaRPr lang="en-US" dirty="0" smtClean="0"/>
          </a:p>
          <a:p>
            <a:r>
              <a:rPr lang="en-US" dirty="0" smtClean="0"/>
              <a:t>Good example</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58</a:t>
            </a:fld>
            <a:endParaRPr lang="en-US" dirty="0"/>
          </a:p>
        </p:txBody>
      </p:sp>
    </p:spTree>
    <p:extLst>
      <p:ext uri="{BB962C8B-B14F-4D97-AF65-F5344CB8AC3E}">
        <p14:creationId xmlns:p14="http://schemas.microsoft.com/office/powerpoint/2010/main" val="1274545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6</a:t>
            </a:fld>
            <a:endParaRPr lang="en-US" dirty="0"/>
          </a:p>
        </p:txBody>
      </p:sp>
    </p:spTree>
    <p:extLst>
      <p:ext uri="{BB962C8B-B14F-4D97-AF65-F5344CB8AC3E}">
        <p14:creationId xmlns:p14="http://schemas.microsoft.com/office/powerpoint/2010/main" val="1649431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Channel# (determines) name/language</a:t>
            </a:r>
          </a:p>
          <a:p>
            <a:r>
              <a:rPr lang="en-US" dirty="0" smtClean="0"/>
              <a:t>Ex: if you know channel 100, it is CNN(name), and English(Lang)</a:t>
            </a:r>
          </a:p>
          <a:p>
            <a:endParaRPr lang="en-US" dirty="0" smtClean="0"/>
          </a:p>
          <a:p>
            <a:r>
              <a:rPr lang="en-US" dirty="0" smtClean="0"/>
              <a:t>Ex: (for instructor</a:t>
            </a:r>
            <a:r>
              <a:rPr lang="en-US" baseline="0" dirty="0" smtClean="0"/>
              <a:t> slide) </a:t>
            </a:r>
            <a:r>
              <a:rPr lang="en-US" baseline="0" dirty="0" err="1" smtClean="0"/>
              <a:t>InsID</a:t>
            </a:r>
            <a:r>
              <a:rPr lang="en-US" baseline="0" dirty="0" smtClean="0"/>
              <a:t> -&gt;(determines) </a:t>
            </a:r>
            <a:r>
              <a:rPr lang="en-US" baseline="0" dirty="0" err="1" smtClean="0"/>
              <a:t>InsName</a:t>
            </a:r>
            <a:r>
              <a:rPr lang="en-US" baseline="0" dirty="0" smtClean="0"/>
              <a:t>, Office#</a:t>
            </a:r>
          </a:p>
          <a:p>
            <a:r>
              <a:rPr lang="en-US" baseline="0" dirty="0" smtClean="0"/>
              <a:t>Office# -&gt;(determines) windows</a:t>
            </a:r>
          </a:p>
          <a:p>
            <a:r>
              <a:rPr lang="en-US" baseline="0" dirty="0" err="1" smtClean="0"/>
              <a:t>CourseID</a:t>
            </a:r>
            <a:r>
              <a:rPr lang="en-US" baseline="0" dirty="0" smtClean="0"/>
              <a:t> -&gt;(determines) </a:t>
            </a:r>
            <a:r>
              <a:rPr lang="en-US" baseline="0" dirty="0" err="1" smtClean="0"/>
              <a:t>CourseName</a:t>
            </a:r>
            <a:r>
              <a:rPr lang="en-US" baseline="0" smtClean="0"/>
              <a:t>, hours</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7</a:t>
            </a:fld>
            <a:endParaRPr lang="en-US" dirty="0"/>
          </a:p>
        </p:txBody>
      </p:sp>
    </p:spTree>
    <p:extLst>
      <p:ext uri="{BB962C8B-B14F-4D97-AF65-F5344CB8AC3E}">
        <p14:creationId xmlns:p14="http://schemas.microsoft.com/office/powerpoint/2010/main" val="3167250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a:t>
            </a:r>
            <a:r>
              <a:rPr lang="en-US" baseline="0" dirty="0" smtClean="0"/>
              <a:t> strategy to find dependency is to table of sorts and look if something by itself determines something</a:t>
            </a:r>
          </a:p>
          <a:p>
            <a:r>
              <a:rPr lang="en-US" baseline="0" dirty="0" smtClean="0"/>
              <a:t>Then check the things that is not pointing o anything or not being pointed to</a:t>
            </a:r>
          </a:p>
          <a:p>
            <a:r>
              <a:rPr lang="en-US" baseline="0" dirty="0" smtClean="0"/>
              <a:t>Things shouldn’t be doing nothing</a:t>
            </a:r>
          </a:p>
          <a:p>
            <a:r>
              <a:rPr lang="en-US" baseline="0" dirty="0" err="1" smtClean="0"/>
              <a:t>OrderNum</a:t>
            </a:r>
            <a:r>
              <a:rPr lang="en-US" baseline="0" dirty="0" smtClean="0"/>
              <a:t> (determines nothing by itself)(</a:t>
            </a:r>
            <a:r>
              <a:rPr lang="en-US" baseline="0" dirty="0" err="1" smtClean="0"/>
              <a:t>orderNum</a:t>
            </a:r>
            <a:r>
              <a:rPr lang="en-US" baseline="0" dirty="0" smtClean="0"/>
              <a:t>, SKU) determines (Quantity, Price, and extended price)</a:t>
            </a:r>
          </a:p>
          <a:p>
            <a:r>
              <a:rPr lang="en-US" baseline="0" dirty="0" smtClean="0"/>
              <a:t>SKU      (Determines Price by itself)</a:t>
            </a:r>
          </a:p>
          <a:p>
            <a:r>
              <a:rPr lang="en-US" baseline="0" dirty="0" smtClean="0"/>
              <a:t>Quantity (determines nothing by itself)</a:t>
            </a:r>
          </a:p>
          <a:p>
            <a:r>
              <a:rPr lang="en-US" baseline="0" dirty="0" smtClean="0"/>
              <a:t>Price	(determines nothing by itself)</a:t>
            </a:r>
          </a:p>
          <a:p>
            <a:r>
              <a:rPr lang="en-US" baseline="0" dirty="0" err="1" smtClean="0"/>
              <a:t>ExtendedPrice</a:t>
            </a:r>
            <a:r>
              <a:rPr lang="en-US" baseline="0" dirty="0" smtClean="0"/>
              <a:t> (calculation)</a:t>
            </a:r>
          </a:p>
          <a:p>
            <a:endParaRPr lang="en-US" baseline="0" dirty="0" smtClean="0"/>
          </a:p>
          <a:p>
            <a:r>
              <a:rPr lang="en-US" baseline="0" dirty="0" smtClean="0"/>
              <a:t>(</a:t>
            </a:r>
            <a:r>
              <a:rPr lang="en-US" baseline="0" dirty="0" err="1" smtClean="0"/>
              <a:t>OrderNum,SKU</a:t>
            </a:r>
            <a:r>
              <a:rPr lang="en-US" baseline="0" dirty="0" smtClean="0"/>
              <a:t>) -&gt; </a:t>
            </a:r>
            <a:r>
              <a:rPr lang="en-US" baseline="0" dirty="0" err="1" smtClean="0"/>
              <a:t>Qty</a:t>
            </a:r>
            <a:r>
              <a:rPr lang="en-US" baseline="0" dirty="0" smtClean="0"/>
              <a:t>, Price, </a:t>
            </a:r>
            <a:r>
              <a:rPr lang="en-US" baseline="0" dirty="0" err="1" smtClean="0"/>
              <a:t>ext.Price</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9</a:t>
            </a:fld>
            <a:endParaRPr lang="en-US" dirty="0"/>
          </a:p>
        </p:txBody>
      </p:sp>
    </p:spTree>
    <p:extLst>
      <p:ext uri="{BB962C8B-B14F-4D97-AF65-F5344CB8AC3E}">
        <p14:creationId xmlns:p14="http://schemas.microsoft.com/office/powerpoint/2010/main" val="2266624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10</a:t>
            </a:fld>
            <a:endParaRPr lang="en-US" dirty="0"/>
          </a:p>
        </p:txBody>
      </p:sp>
    </p:spTree>
    <p:extLst>
      <p:ext uri="{BB962C8B-B14F-4D97-AF65-F5344CB8AC3E}">
        <p14:creationId xmlns:p14="http://schemas.microsoft.com/office/powerpoint/2010/main" val="1905692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anomalies appear, it needs work</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13</a:t>
            </a:fld>
            <a:endParaRPr lang="en-US" dirty="0"/>
          </a:p>
        </p:txBody>
      </p:sp>
    </p:spTree>
    <p:extLst>
      <p:ext uri="{BB962C8B-B14F-4D97-AF65-F5344CB8AC3E}">
        <p14:creationId xmlns:p14="http://schemas.microsoft.com/office/powerpoint/2010/main" val="809363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delete 2100, you lose info about the Lathe</a:t>
            </a:r>
            <a:r>
              <a:rPr lang="en-US" baseline="0" dirty="0" smtClean="0"/>
              <a:t> tool and how much it costs, when you only wanted to delete info about the repair info</a:t>
            </a:r>
            <a:endParaRPr lang="en-US" dirty="0"/>
          </a:p>
        </p:txBody>
      </p:sp>
      <p:sp>
        <p:nvSpPr>
          <p:cNvPr id="4" name="Slide Number Placeholder 3"/>
          <p:cNvSpPr>
            <a:spLocks noGrp="1"/>
          </p:cNvSpPr>
          <p:nvPr>
            <p:ph type="sldNum" sz="quarter" idx="10"/>
          </p:nvPr>
        </p:nvSpPr>
        <p:spPr/>
        <p:txBody>
          <a:bodyPr/>
          <a:lstStyle/>
          <a:p>
            <a:fld id="{A5AEA042-60D4-428C-9ABB-8D08AE3A2B8E}" type="slidenum">
              <a:rPr lang="en-US" smtClean="0"/>
              <a:pPr/>
              <a:t>14</a:t>
            </a:fld>
            <a:endParaRPr lang="en-US" dirty="0"/>
          </a:p>
        </p:txBody>
      </p:sp>
    </p:spTree>
    <p:extLst>
      <p:ext uri="{BB962C8B-B14F-4D97-AF65-F5344CB8AC3E}">
        <p14:creationId xmlns:p14="http://schemas.microsoft.com/office/powerpoint/2010/main" val="1879340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515FA9B0-D4D2-4BA8-9F5C-3BF69E82912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B45EB2-7CD1-4AAC-994E-F613ADB3B01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9473F2-EF29-4140-A75A-98A36547438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Table Placeholder 2"/>
          <p:cNvSpPr>
            <a:spLocks noGrp="1"/>
          </p:cNvSpPr>
          <p:nvPr>
            <p:ph type="tbl" idx="1"/>
          </p:nvPr>
        </p:nvSpPr>
        <p:spPr>
          <a:xfrm>
            <a:off x="457200" y="1600200"/>
            <a:ext cx="8229600" cy="4525963"/>
          </a:xfrm>
        </p:spPr>
        <p:txBody>
          <a:bodyPr/>
          <a:lstStyle/>
          <a:p>
            <a:endParaRPr lang="en-CA" dirty="0"/>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dirty="0"/>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B6A5D93C-C76D-45E7-A635-4832689078BB}"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5817BA-32BD-442C-96BA-2469E6603B0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3D5BDC-CE3C-440D-853C-D0C3578B290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03DEFE-D06A-4636-B6A0-58E2C53C91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B7D241B-5400-4EB4-BCBE-5898E3458B5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E64324-7FE9-4EBF-8DC0-B534F728E28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461D06-3300-44FE-B299-1E5DF39612F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D7A2A4-8029-4816-A687-6CC338CBFEB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24E0D717-7EA0-42CB-B907-426C55C8DC65}"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637A442-4CA3-45C4-B3AB-D0E28CA403DF}"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1097382"/>
            <a:ext cx="7851648" cy="1828800"/>
          </a:xfrm>
        </p:spPr>
        <p:txBody>
          <a:bodyPr/>
          <a:lstStyle/>
          <a:p>
            <a:r>
              <a:rPr lang="en-US" dirty="0"/>
              <a:t>CDBM 280</a:t>
            </a:r>
          </a:p>
        </p:txBody>
      </p:sp>
      <p:sp>
        <p:nvSpPr>
          <p:cNvPr id="2051" name="Rectangle 3"/>
          <p:cNvSpPr>
            <a:spLocks noGrp="1" noChangeArrowheads="1"/>
          </p:cNvSpPr>
          <p:nvPr>
            <p:ph type="subTitle" idx="1"/>
          </p:nvPr>
        </p:nvSpPr>
        <p:spPr>
          <a:xfrm>
            <a:off x="521021" y="2866305"/>
            <a:ext cx="7854696" cy="1752600"/>
          </a:xfrm>
        </p:spPr>
        <p:txBody>
          <a:bodyPr/>
          <a:lstStyle/>
          <a:p>
            <a:r>
              <a:rPr lang="en-US" dirty="0" smtClean="0"/>
              <a:t>Normalization</a:t>
            </a:r>
            <a:endParaRPr lang="en-US" dirty="0"/>
          </a:p>
        </p:txBody>
      </p:sp>
      <p:sp>
        <p:nvSpPr>
          <p:cNvPr id="6" name="Slide Number Placeholder 5"/>
          <p:cNvSpPr>
            <a:spLocks noGrp="1"/>
          </p:cNvSpPr>
          <p:nvPr>
            <p:ph type="sldNum" sz="quarter" idx="12"/>
          </p:nvPr>
        </p:nvSpPr>
        <p:spPr/>
        <p:txBody>
          <a:bodyPr/>
          <a:lstStyle/>
          <a:p>
            <a:fld id="{E103A468-1B9A-484C-917A-C8D36911E484}" type="slidenum">
              <a:rPr lang="en-US"/>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8" name="Rectangle 232"/>
          <p:cNvSpPr>
            <a:spLocks noGrp="1" noChangeArrowheads="1"/>
          </p:cNvSpPr>
          <p:nvPr>
            <p:ph type="title"/>
          </p:nvPr>
        </p:nvSpPr>
        <p:spPr/>
        <p:txBody>
          <a:bodyPr/>
          <a:lstStyle/>
          <a:p>
            <a:r>
              <a:rPr lang="en-US" dirty="0"/>
              <a:t>Functional Dependency Ex</a:t>
            </a:r>
          </a:p>
        </p:txBody>
      </p:sp>
      <p:graphicFrame>
        <p:nvGraphicFramePr>
          <p:cNvPr id="9463" name="Group 247"/>
          <p:cNvGraphicFramePr>
            <a:graphicFrameLocks noGrp="1"/>
          </p:cNvGraphicFramePr>
          <p:nvPr>
            <p:ph type="tbl" idx="1"/>
          </p:nvPr>
        </p:nvGraphicFramePr>
        <p:xfrm>
          <a:off x="381000" y="2362200"/>
          <a:ext cx="8229600" cy="2209800"/>
        </p:xfrm>
        <a:graphic>
          <a:graphicData uri="http://schemas.openxmlformats.org/drawingml/2006/table">
            <a:tbl>
              <a:tblPr/>
              <a:tblGrid>
                <a:gridCol w="1200150">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gridCol w="1314450">
                  <a:extLst>
                    <a:ext uri="{9D8B030D-6E8A-4147-A177-3AD203B41FA5}">
                      <a16:colId xmlns:a16="http://schemas.microsoft.com/office/drawing/2014/main" val="20003"/>
                    </a:ext>
                  </a:extLst>
                </a:gridCol>
                <a:gridCol w="1506538">
                  <a:extLst>
                    <a:ext uri="{9D8B030D-6E8A-4147-A177-3AD203B41FA5}">
                      <a16:colId xmlns:a16="http://schemas.microsoft.com/office/drawing/2014/main" val="20004"/>
                    </a:ext>
                  </a:extLst>
                </a:gridCol>
                <a:gridCol w="903287">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cs typeface="Times New Roman" pitchFamily="18" charset="0"/>
                        </a:rPr>
                        <a:t>studentID</a:t>
                      </a:r>
                      <a:endParaRPr kumimoji="0" lang="en-US" sz="16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cs typeface="Times New Roman" pitchFamily="18" charset="0"/>
                        </a:rPr>
                        <a:t>stuName</a:t>
                      </a:r>
                      <a:endParaRPr kumimoji="0" lang="en-US" sz="16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cs typeface="Times New Roman" pitchFamily="18" charset="0"/>
                        </a:rPr>
                        <a:t>stuAddress</a:t>
                      </a:r>
                      <a:endParaRPr kumimoji="0" lang="en-US" sz="16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cs typeface="Times New Roman" pitchFamily="18" charset="0"/>
                        </a:rPr>
                        <a:t>courseID</a:t>
                      </a:r>
                      <a:endParaRPr kumimoji="0" lang="en-US" sz="16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cs typeface="Times New Roman" pitchFamily="18" charset="0"/>
                        </a:rPr>
                        <a:t>courseName</a:t>
                      </a:r>
                      <a:endParaRPr kumimoji="0" lang="en-US" sz="16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cs typeface="Times New Roman" pitchFamily="18" charset="0"/>
                        </a:rPr>
                        <a:t>credits</a:t>
                      </a:r>
                      <a:endParaRPr kumimoji="0" lang="en-US" sz="16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cs typeface="Times New Roman" pitchFamily="18" charset="0"/>
                        </a:rPr>
                        <a:t>mark</a:t>
                      </a:r>
                      <a:endParaRPr kumimoji="0" lang="en-US" sz="16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CST201</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Fred</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123 Main St</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CDBM190</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SQL</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86</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CST202</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Jane</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6 Last Ave</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CDBM190</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SQL</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76</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CST201</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Fred</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123 Main St</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COSC285</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Internet Prog</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75</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CST202</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Jane</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6 Last Ave</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COSC285</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Internet Prog</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88</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5" name="Slide Number Placeholder 5"/>
          <p:cNvSpPr>
            <a:spLocks noGrp="1"/>
          </p:cNvSpPr>
          <p:nvPr>
            <p:ph type="sldNum" sz="quarter" idx="12"/>
          </p:nvPr>
        </p:nvSpPr>
        <p:spPr/>
        <p:txBody>
          <a:bodyPr/>
          <a:lstStyle/>
          <a:p>
            <a:fld id="{035E3630-EB09-4DFA-91B8-F933A4A2E4FE}" type="slidenum">
              <a:rPr lang="en-US"/>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Candidate Key Example</a:t>
            </a:r>
            <a:endParaRPr lang="en-US" dirty="0"/>
          </a:p>
        </p:txBody>
      </p:sp>
      <p:sp>
        <p:nvSpPr>
          <p:cNvPr id="4" name="Slide Number Placeholder 3"/>
          <p:cNvSpPr>
            <a:spLocks noGrp="1"/>
          </p:cNvSpPr>
          <p:nvPr>
            <p:ph type="sldNum" sz="quarter" idx="12"/>
          </p:nvPr>
        </p:nvSpPr>
        <p:spPr/>
        <p:txBody>
          <a:bodyPr/>
          <a:lstStyle/>
          <a:p>
            <a:fld id="{B6A5D93C-C76D-45E7-A635-4832689078BB}" type="slidenum">
              <a:rPr lang="en-US" smtClean="0"/>
              <a:pPr/>
              <a:t>11</a:t>
            </a:fld>
            <a:endParaRPr lang="en-US" dirty="0"/>
          </a:p>
        </p:txBody>
      </p:sp>
      <p:pic>
        <p:nvPicPr>
          <p:cNvPr id="5" name="Table Placeholder 4"/>
          <p:cNvPicPr>
            <a:picLocks noGrp="1"/>
          </p:cNvPicPr>
          <p:nvPr>
            <p:ph type="tbl" idx="1"/>
          </p:nvPr>
        </p:nvPicPr>
        <p:blipFill>
          <a:blip r:embed="rId2" cstate="print"/>
          <a:srcRect/>
          <a:stretch>
            <a:fillRect/>
          </a:stretch>
        </p:blipFill>
        <p:spPr bwMode="auto">
          <a:xfrm>
            <a:off x="1475950" y="2337488"/>
            <a:ext cx="6192100" cy="21830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CA" dirty="0"/>
          </a:p>
        </p:txBody>
      </p:sp>
      <p:sp>
        <p:nvSpPr>
          <p:cNvPr id="5" name="Content Placeholder 4"/>
          <p:cNvSpPr>
            <a:spLocks noGrp="1"/>
          </p:cNvSpPr>
          <p:nvPr>
            <p:ph idx="1"/>
          </p:nvPr>
        </p:nvSpPr>
        <p:spPr/>
        <p:txBody>
          <a:bodyPr/>
          <a:lstStyle/>
          <a:p>
            <a:r>
              <a:rPr lang="en-US" dirty="0" smtClean="0"/>
              <a:t>Normalization are rules designed to prevent update anomalies and data inconsistencies.</a:t>
            </a:r>
          </a:p>
          <a:p>
            <a:r>
              <a:rPr lang="en-US" dirty="0" smtClean="0"/>
              <a:t>These are the principles which one should strive to achieve in design.</a:t>
            </a:r>
          </a:p>
          <a:p>
            <a:r>
              <a:rPr lang="en-US" dirty="0" smtClean="0"/>
              <a:t>In implementation, "denormalization", may be required for performance reasons.</a:t>
            </a:r>
          </a:p>
          <a:p>
            <a:r>
              <a:rPr lang="en-US" dirty="0" smtClean="0"/>
              <a:t>Relations are categorized into Normal Forms, according to the kinds of problems that they have.</a:t>
            </a:r>
            <a:endParaRPr lang="en-CA" dirty="0"/>
          </a:p>
        </p:txBody>
      </p:sp>
      <p:sp>
        <p:nvSpPr>
          <p:cNvPr id="4" name="Slide Number Placeholder 3"/>
          <p:cNvSpPr>
            <a:spLocks noGrp="1"/>
          </p:cNvSpPr>
          <p:nvPr>
            <p:ph type="sldNum" sz="quarter" idx="12"/>
          </p:nvPr>
        </p:nvSpPr>
        <p:spPr/>
        <p:txBody>
          <a:bodyPr/>
          <a:lstStyle/>
          <a:p>
            <a:fld id="{B6A5D93C-C76D-45E7-A635-4832689078BB}"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 Anomalies</a:t>
            </a:r>
            <a:endParaRPr lang="en-CA" dirty="0"/>
          </a:p>
        </p:txBody>
      </p:sp>
      <p:sp>
        <p:nvSpPr>
          <p:cNvPr id="3" name="Content Placeholder 2"/>
          <p:cNvSpPr>
            <a:spLocks noGrp="1"/>
          </p:cNvSpPr>
          <p:nvPr>
            <p:ph idx="1"/>
          </p:nvPr>
        </p:nvSpPr>
        <p:spPr/>
        <p:txBody>
          <a:bodyPr/>
          <a:lstStyle/>
          <a:p>
            <a:r>
              <a:rPr lang="en-US" dirty="0" smtClean="0"/>
              <a:t>Occur when changing the data creates undesirable consequences.</a:t>
            </a:r>
          </a:p>
          <a:p>
            <a:r>
              <a:rPr lang="en-US" dirty="0" smtClean="0"/>
              <a:t>Three types:</a:t>
            </a:r>
            <a:endParaRPr lang="en-CA" dirty="0" smtClean="0"/>
          </a:p>
          <a:p>
            <a:pPr lvl="1"/>
            <a:r>
              <a:rPr lang="en-US" dirty="0" smtClean="0"/>
              <a:t>Deletion anomaly</a:t>
            </a:r>
          </a:p>
          <a:p>
            <a:pPr lvl="1"/>
            <a:r>
              <a:rPr lang="en-US" dirty="0" smtClean="0"/>
              <a:t>Insertion anomaly</a:t>
            </a:r>
          </a:p>
          <a:p>
            <a:pPr lvl="1"/>
            <a:r>
              <a:rPr lang="en-US" dirty="0" smtClean="0"/>
              <a:t>Update anomaly</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Deletion Anomaly</a:t>
            </a:r>
            <a:endParaRPr lang="en-US" dirty="0"/>
          </a:p>
        </p:txBody>
      </p:sp>
      <p:sp>
        <p:nvSpPr>
          <p:cNvPr id="5" name="Content Placeholder 4"/>
          <p:cNvSpPr>
            <a:spLocks noGrp="1"/>
          </p:cNvSpPr>
          <p:nvPr>
            <p:ph idx="1"/>
          </p:nvPr>
        </p:nvSpPr>
        <p:spPr/>
        <p:txBody>
          <a:bodyPr/>
          <a:lstStyle/>
          <a:p>
            <a:r>
              <a:rPr lang="en-US" dirty="0" smtClean="0"/>
              <a:t>A deletion anomaly occurs when you delete a tuple(record) and it not only deletes the facts you wanted but also deletes another piece of data.</a:t>
            </a:r>
          </a:p>
          <a:p>
            <a:pPr marL="274320" lvl="1" indent="-274320">
              <a:buClr>
                <a:schemeClr val="accent3"/>
              </a:buClr>
              <a:buSzPct val="95000"/>
            </a:pPr>
            <a:r>
              <a:rPr lang="en-US" dirty="0" err="1" smtClean="0"/>
              <a:t>EquipmentRepair</a:t>
            </a:r>
            <a:r>
              <a:rPr lang="en-US" dirty="0" smtClean="0"/>
              <a:t>(</a:t>
            </a:r>
            <a:r>
              <a:rPr lang="en-US" dirty="0" err="1" smtClean="0"/>
              <a:t>I</a:t>
            </a:r>
            <a:r>
              <a:rPr lang="en-US" u="sng" dirty="0" err="1" smtClean="0"/>
              <a:t>temNumber</a:t>
            </a:r>
            <a:r>
              <a:rPr lang="en-US" u="sng" dirty="0" smtClean="0"/>
              <a:t>,</a:t>
            </a:r>
            <a:r>
              <a:rPr lang="en-US" dirty="0" smtClean="0"/>
              <a:t> </a:t>
            </a:r>
            <a:r>
              <a:rPr lang="en-US" u="sng" dirty="0" err="1" smtClean="0"/>
              <a:t>RepairNumber</a:t>
            </a:r>
            <a:r>
              <a:rPr lang="en-US" dirty="0" smtClean="0"/>
              <a:t>, Type, </a:t>
            </a:r>
            <a:r>
              <a:rPr lang="en-US" dirty="0" err="1" smtClean="0"/>
              <a:t>AcquisitionCost</a:t>
            </a:r>
            <a:r>
              <a:rPr lang="en-US" dirty="0" smtClean="0"/>
              <a:t>, </a:t>
            </a:r>
            <a:r>
              <a:rPr lang="en-US" dirty="0" err="1" smtClean="0"/>
              <a:t>RepairDate</a:t>
            </a:r>
            <a:r>
              <a:rPr lang="en-US" dirty="0" smtClean="0"/>
              <a:t>, </a:t>
            </a:r>
            <a:r>
              <a:rPr lang="en-US" dirty="0" err="1" smtClean="0"/>
              <a:t>RepairAmount</a:t>
            </a:r>
            <a:r>
              <a:rPr lang="en-US" dirty="0" smtClean="0"/>
              <a:t>)</a:t>
            </a:r>
          </a:p>
          <a:p>
            <a:r>
              <a:rPr lang="en-US" dirty="0" smtClean="0"/>
              <a:t>Ex: Delete repair number 2100</a:t>
            </a:r>
          </a:p>
        </p:txBody>
      </p:sp>
      <p:sp>
        <p:nvSpPr>
          <p:cNvPr id="6" name="Slide Number Placeholder 3"/>
          <p:cNvSpPr>
            <a:spLocks noGrp="1"/>
          </p:cNvSpPr>
          <p:nvPr>
            <p:ph type="sldNum" sz="quarter" idx="12"/>
          </p:nvPr>
        </p:nvSpPr>
        <p:spPr/>
        <p:txBody>
          <a:bodyPr/>
          <a:lstStyle/>
          <a:p>
            <a:fld id="{492FEEAF-2E98-4714-9B87-82BC2D305DF9}" type="slidenum">
              <a:rPr lang="en-US"/>
              <a:pPr/>
              <a:t>14</a:t>
            </a:fld>
            <a:endParaRPr lang="en-US" dirty="0"/>
          </a:p>
        </p:txBody>
      </p:sp>
      <p:pic>
        <p:nvPicPr>
          <p:cNvPr id="13316" name="Picture 4" descr="fig_3-8"/>
          <p:cNvPicPr>
            <a:picLocks noChangeAspect="1" noChangeArrowheads="1"/>
          </p:cNvPicPr>
          <p:nvPr/>
        </p:nvPicPr>
        <p:blipFill>
          <a:blip r:embed="rId3" cstate="print"/>
          <a:srcRect l="21000"/>
          <a:stretch>
            <a:fillRect/>
          </a:stretch>
        </p:blipFill>
        <p:spPr bwMode="auto">
          <a:xfrm>
            <a:off x="914400" y="4495800"/>
            <a:ext cx="7467600" cy="198505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Deletion Anomaly</a:t>
            </a:r>
            <a:endParaRPr lang="en-US" dirty="0"/>
          </a:p>
        </p:txBody>
      </p:sp>
      <p:sp>
        <p:nvSpPr>
          <p:cNvPr id="6" name="Slide Number Placeholder 3"/>
          <p:cNvSpPr>
            <a:spLocks noGrp="1"/>
          </p:cNvSpPr>
          <p:nvPr>
            <p:ph type="sldNum" sz="quarter" idx="12"/>
          </p:nvPr>
        </p:nvSpPr>
        <p:spPr/>
        <p:txBody>
          <a:bodyPr/>
          <a:lstStyle/>
          <a:p>
            <a:fld id="{20AE134A-6920-4B4B-BEBC-AD1851F451E9}" type="slidenum">
              <a:rPr lang="en-US"/>
              <a:pPr/>
              <a:t>15</a:t>
            </a:fld>
            <a:endParaRPr lang="en-US" dirty="0"/>
          </a:p>
        </p:txBody>
      </p:sp>
      <p:pic>
        <p:nvPicPr>
          <p:cNvPr id="8" name="Picture 4" descr="FIG_04_05"/>
          <p:cNvPicPr>
            <a:picLocks noGrp="1" noChangeAspect="1" noChangeArrowheads="1"/>
          </p:cNvPicPr>
          <p:nvPr>
            <p:ph sz="half" idx="1"/>
          </p:nvPr>
        </p:nvPicPr>
        <p:blipFill>
          <a:blip r:embed="rId2" cstate="print"/>
          <a:srcRect t="14583"/>
          <a:stretch>
            <a:fillRect/>
          </a:stretch>
        </p:blipFill>
        <p:spPr bwMode="auto">
          <a:xfrm>
            <a:off x="914400" y="3091882"/>
            <a:ext cx="5105400" cy="3337395"/>
          </a:xfrm>
          <a:prstGeom prst="rect">
            <a:avLst/>
          </a:prstGeom>
          <a:noFill/>
        </p:spPr>
      </p:pic>
      <p:sp>
        <p:nvSpPr>
          <p:cNvPr id="9" name="Content Placeholder 6"/>
          <p:cNvSpPr txBox="1">
            <a:spLocks/>
          </p:cNvSpPr>
          <p:nvPr/>
        </p:nvSpPr>
        <p:spPr>
          <a:xfrm>
            <a:off x="533400" y="1981200"/>
            <a:ext cx="8153400" cy="1143000"/>
          </a:xfrm>
          <a:prstGeom prst="rect">
            <a:avLst/>
          </a:prstGeom>
        </p:spPr>
        <p:txBody>
          <a:bodyPr>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dirty="0" smtClean="0">
                <a:latin typeface="+mn-lt"/>
              </a:rPr>
              <a:t>This relation stores a list of all activities offered (and the activity's associated fee) and students taking those activities. </a:t>
            </a:r>
          </a:p>
          <a:p>
            <a:pPr marL="731520" lvl="1" indent="-274320" fontAlgn="auto">
              <a:spcBef>
                <a:spcPct val="20000"/>
              </a:spcBef>
              <a:spcAft>
                <a:spcPts val="0"/>
              </a:spcAft>
              <a:buClr>
                <a:schemeClr val="accent3"/>
              </a:buClr>
              <a:buSzPct val="95000"/>
              <a:buFont typeface="Wingdings 2"/>
              <a:buChar char=""/>
              <a:defRPr/>
            </a:pPr>
            <a:r>
              <a:rPr kumimoji="0" lang="en-CA" sz="2600" b="0" i="0" u="none" strike="noStrike" kern="1200" cap="none" spc="0" normalizeH="0" baseline="0" noProof="0" dirty="0" smtClean="0">
                <a:ln>
                  <a:noFill/>
                </a:ln>
                <a:solidFill>
                  <a:schemeClr val="tx1"/>
                </a:solidFill>
                <a:effectLst/>
                <a:uLnTx/>
                <a:uFillTx/>
                <a:latin typeface="+mn-lt"/>
                <a:ea typeface="+mn-ea"/>
                <a:cs typeface="+mn-cs"/>
              </a:rPr>
              <a:t>SID </a:t>
            </a:r>
            <a:r>
              <a:rPr kumimoji="0" lang="en-CA" sz="26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 Activity</a:t>
            </a:r>
            <a:endParaRPr kumimoji="0" lang="en-CA" sz="2600" b="0" i="0" u="none" strike="noStrike" kern="1200" cap="none" spc="0" normalizeH="0" noProof="0" dirty="0" smtClean="0">
              <a:ln>
                <a:noFill/>
              </a:ln>
              <a:solidFill>
                <a:schemeClr val="tx1"/>
              </a:solidFill>
              <a:effectLst/>
              <a:uLnTx/>
              <a:uFillTx/>
              <a:latin typeface="+mn-lt"/>
              <a:ea typeface="+mn-ea"/>
              <a:cs typeface="+mn-cs"/>
              <a:sym typeface="Wingdings" pitchFamily="2" charset="2"/>
            </a:endParaRPr>
          </a:p>
          <a:p>
            <a:pPr marL="731520" lvl="1" indent="-274320" fontAlgn="auto">
              <a:spcBef>
                <a:spcPct val="20000"/>
              </a:spcBef>
              <a:spcAft>
                <a:spcPts val="0"/>
              </a:spcAft>
              <a:buClr>
                <a:schemeClr val="accent3"/>
              </a:buClr>
              <a:buSzPct val="95000"/>
              <a:buFont typeface="Wingdings 2"/>
              <a:buChar char=""/>
              <a:defRPr/>
            </a:pPr>
            <a:r>
              <a:rPr lang="en-CA" sz="2600" baseline="0" dirty="0" smtClean="0">
                <a:latin typeface="+mn-lt"/>
                <a:sym typeface="Wingdings" pitchFamily="2" charset="2"/>
              </a:rPr>
              <a:t>Activity</a:t>
            </a:r>
            <a:r>
              <a:rPr lang="en-CA" sz="2600" dirty="0" smtClean="0">
                <a:latin typeface="+mn-lt"/>
                <a:sym typeface="Wingdings" pitchFamily="2" charset="2"/>
              </a:rPr>
              <a:t>  Fee</a:t>
            </a:r>
            <a:endParaRPr kumimoji="0" lang="en-CA"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04088"/>
            <a:ext cx="8229600" cy="819912"/>
          </a:xfrm>
        </p:spPr>
        <p:txBody>
          <a:bodyPr/>
          <a:lstStyle/>
          <a:p>
            <a:r>
              <a:rPr lang="en-US" dirty="0" smtClean="0"/>
              <a:t>Insertion Anomaly</a:t>
            </a:r>
            <a:endParaRPr lang="en-US" dirty="0"/>
          </a:p>
        </p:txBody>
      </p:sp>
      <p:sp>
        <p:nvSpPr>
          <p:cNvPr id="5" name="Content Placeholder 4"/>
          <p:cNvSpPr>
            <a:spLocks noGrp="1"/>
          </p:cNvSpPr>
          <p:nvPr>
            <p:ph idx="1"/>
          </p:nvPr>
        </p:nvSpPr>
        <p:spPr>
          <a:xfrm>
            <a:off x="457200" y="1524000"/>
            <a:ext cx="8229600" cy="4876800"/>
          </a:xfrm>
        </p:spPr>
        <p:txBody>
          <a:bodyPr/>
          <a:lstStyle/>
          <a:p>
            <a:r>
              <a:rPr lang="en-US" dirty="0" smtClean="0"/>
              <a:t>An insertion anomaly occurs when we cannot insert a fact about one entity until we have an additional fact about another entity.</a:t>
            </a:r>
          </a:p>
          <a:p>
            <a:pPr marL="274320" lvl="1" indent="-274320">
              <a:buClr>
                <a:schemeClr val="accent3"/>
              </a:buClr>
              <a:buSzPct val="95000"/>
            </a:pPr>
            <a:r>
              <a:rPr lang="en-US" dirty="0" err="1" smtClean="0"/>
              <a:t>EquipmentRepair</a:t>
            </a:r>
            <a:r>
              <a:rPr lang="en-US" dirty="0" smtClean="0"/>
              <a:t>(</a:t>
            </a:r>
            <a:r>
              <a:rPr lang="en-US" dirty="0" err="1" smtClean="0"/>
              <a:t>I</a:t>
            </a:r>
            <a:r>
              <a:rPr lang="en-US" u="sng" dirty="0" err="1" smtClean="0"/>
              <a:t>temNumber</a:t>
            </a:r>
            <a:r>
              <a:rPr lang="en-US" u="sng" dirty="0" smtClean="0"/>
              <a:t>,</a:t>
            </a:r>
            <a:r>
              <a:rPr lang="en-US" dirty="0" smtClean="0"/>
              <a:t> </a:t>
            </a:r>
            <a:r>
              <a:rPr lang="en-US" u="sng" dirty="0" err="1" smtClean="0"/>
              <a:t>RepairNumber</a:t>
            </a:r>
            <a:r>
              <a:rPr lang="en-US" dirty="0" smtClean="0"/>
              <a:t>, Type, </a:t>
            </a:r>
            <a:r>
              <a:rPr lang="en-US" dirty="0" err="1" smtClean="0"/>
              <a:t>AcquisitionCost</a:t>
            </a:r>
            <a:r>
              <a:rPr lang="en-US" dirty="0" smtClean="0"/>
              <a:t>, </a:t>
            </a:r>
            <a:r>
              <a:rPr lang="en-US" dirty="0" err="1" smtClean="0"/>
              <a:t>RepairDate</a:t>
            </a:r>
            <a:r>
              <a:rPr lang="en-US" dirty="0" smtClean="0"/>
              <a:t>, </a:t>
            </a:r>
            <a:r>
              <a:rPr lang="en-US" dirty="0" err="1" smtClean="0"/>
              <a:t>RepairAmount</a:t>
            </a:r>
            <a:r>
              <a:rPr lang="en-US" dirty="0" smtClean="0"/>
              <a:t>)</a:t>
            </a:r>
          </a:p>
          <a:p>
            <a:r>
              <a:rPr lang="en-US" dirty="0" smtClean="0"/>
              <a:t>Ex: Add a new item to the table: </a:t>
            </a:r>
            <a:r>
              <a:rPr lang="en-US" dirty="0" err="1" smtClean="0"/>
              <a:t>ItemNumber</a:t>
            </a:r>
            <a:r>
              <a:rPr lang="en-US" dirty="0" smtClean="0"/>
              <a:t> (400) for a Drill Bit that’s acquisition cost is $67.00.</a:t>
            </a:r>
          </a:p>
          <a:p>
            <a:pPr lvl="1"/>
            <a:endParaRPr lang="en-CA" dirty="0" smtClean="0"/>
          </a:p>
          <a:p>
            <a:endParaRPr lang="en-CA" dirty="0"/>
          </a:p>
        </p:txBody>
      </p:sp>
      <p:sp>
        <p:nvSpPr>
          <p:cNvPr id="6" name="Slide Number Placeholder 3"/>
          <p:cNvSpPr>
            <a:spLocks noGrp="1"/>
          </p:cNvSpPr>
          <p:nvPr>
            <p:ph type="sldNum" sz="quarter" idx="12"/>
          </p:nvPr>
        </p:nvSpPr>
        <p:spPr/>
        <p:txBody>
          <a:bodyPr/>
          <a:lstStyle/>
          <a:p>
            <a:fld id="{044E51C7-08C3-400A-9831-341C9EACF49E}" type="slidenum">
              <a:rPr lang="en-US"/>
              <a:pPr/>
              <a:t>16</a:t>
            </a:fld>
            <a:endParaRPr lang="en-US" dirty="0"/>
          </a:p>
        </p:txBody>
      </p:sp>
      <p:pic>
        <p:nvPicPr>
          <p:cNvPr id="15364" name="Picture 4" descr="fig_3-9"/>
          <p:cNvPicPr>
            <a:picLocks noChangeAspect="1" noChangeArrowheads="1"/>
          </p:cNvPicPr>
          <p:nvPr/>
        </p:nvPicPr>
        <p:blipFill>
          <a:blip r:embed="rId3" cstate="print"/>
          <a:srcRect l="21495"/>
          <a:stretch>
            <a:fillRect/>
          </a:stretch>
        </p:blipFill>
        <p:spPr bwMode="auto">
          <a:xfrm>
            <a:off x="838200" y="4419600"/>
            <a:ext cx="7620000" cy="19812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Anomaly</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17</a:t>
            </a:fld>
            <a:endParaRPr lang="en-US" dirty="0"/>
          </a:p>
        </p:txBody>
      </p:sp>
      <p:pic>
        <p:nvPicPr>
          <p:cNvPr id="7" name="Picture 4" descr="FIG_04_05"/>
          <p:cNvPicPr>
            <a:picLocks noGrp="1" noChangeAspect="1" noChangeArrowheads="1"/>
          </p:cNvPicPr>
          <p:nvPr>
            <p:ph idx="1"/>
          </p:nvPr>
        </p:nvPicPr>
        <p:blipFill>
          <a:blip r:embed="rId2" cstate="print"/>
          <a:srcRect t="13201"/>
          <a:stretch>
            <a:fillRect/>
          </a:stretch>
        </p:blipFill>
        <p:spPr bwMode="auto">
          <a:xfrm>
            <a:off x="762000" y="2133600"/>
            <a:ext cx="6248400" cy="4150689"/>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Anomaly</a:t>
            </a:r>
            <a:endParaRPr lang="en-CA" dirty="0"/>
          </a:p>
        </p:txBody>
      </p:sp>
      <p:sp>
        <p:nvSpPr>
          <p:cNvPr id="3" name="Content Placeholder 2"/>
          <p:cNvSpPr>
            <a:spLocks noGrp="1"/>
          </p:cNvSpPr>
          <p:nvPr>
            <p:ph idx="1"/>
          </p:nvPr>
        </p:nvSpPr>
        <p:spPr/>
        <p:txBody>
          <a:bodyPr/>
          <a:lstStyle/>
          <a:p>
            <a:r>
              <a:rPr lang="en-US" dirty="0" smtClean="0"/>
              <a:t>Occurs when </a:t>
            </a:r>
            <a:r>
              <a:rPr lang="en-CA" dirty="0" smtClean="0"/>
              <a:t>the same information can be expressed on multiple rows; therefore updates to the table may result in logical inconsistencies. </a:t>
            </a:r>
          </a:p>
          <a:p>
            <a:r>
              <a:rPr lang="en-US" dirty="0" smtClean="0"/>
              <a:t>Ex: There are two acquisition costs for the Drill Press.</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18</a:t>
            </a:fld>
            <a:endParaRPr lang="en-US" dirty="0"/>
          </a:p>
        </p:txBody>
      </p:sp>
      <p:pic>
        <p:nvPicPr>
          <p:cNvPr id="5" name="Picture 4" descr="fig_3-9"/>
          <p:cNvPicPr>
            <a:picLocks noChangeAspect="1" noChangeArrowheads="1"/>
          </p:cNvPicPr>
          <p:nvPr/>
        </p:nvPicPr>
        <p:blipFill>
          <a:blip r:embed="rId3" cstate="print"/>
          <a:srcRect l="21495"/>
          <a:stretch>
            <a:fillRect/>
          </a:stretch>
        </p:blipFill>
        <p:spPr bwMode="auto">
          <a:xfrm>
            <a:off x="762000" y="3962400"/>
            <a:ext cx="7620000" cy="1981200"/>
          </a:xfrm>
          <a:prstGeom prst="rect">
            <a:avLst/>
          </a:prstGeom>
          <a:noFill/>
        </p:spPr>
      </p:pic>
      <p:sp>
        <p:nvSpPr>
          <p:cNvPr id="6" name="Oval 5"/>
          <p:cNvSpPr/>
          <p:nvPr/>
        </p:nvSpPr>
        <p:spPr>
          <a:xfrm>
            <a:off x="3048000" y="5228303"/>
            <a:ext cx="838200" cy="48669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Anomaly</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19</a:t>
            </a:fld>
            <a:endParaRPr lang="en-US" dirty="0"/>
          </a:p>
        </p:txBody>
      </p:sp>
      <p:pic>
        <p:nvPicPr>
          <p:cNvPr id="5" name="Picture 4" descr="FIG_04_05"/>
          <p:cNvPicPr>
            <a:picLocks noChangeAspect="1" noChangeArrowheads="1"/>
          </p:cNvPicPr>
          <p:nvPr/>
        </p:nvPicPr>
        <p:blipFill>
          <a:blip r:embed="rId3" cstate="print"/>
          <a:srcRect t="13201"/>
          <a:stretch>
            <a:fillRect/>
          </a:stretch>
        </p:blipFill>
        <p:spPr bwMode="auto">
          <a:xfrm>
            <a:off x="1066800" y="2362200"/>
            <a:ext cx="6136974" cy="407667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Modifying table data</a:t>
            </a:r>
            <a:endParaRPr lang="en-US" dirty="0"/>
          </a:p>
        </p:txBody>
      </p:sp>
      <p:sp>
        <p:nvSpPr>
          <p:cNvPr id="7" name="Content Placeholder 6"/>
          <p:cNvSpPr>
            <a:spLocks noGrp="1"/>
          </p:cNvSpPr>
          <p:nvPr>
            <p:ph idx="1"/>
          </p:nvPr>
        </p:nvSpPr>
        <p:spPr/>
        <p:txBody>
          <a:bodyPr/>
          <a:lstStyle/>
          <a:p>
            <a:r>
              <a:rPr lang="en-US" dirty="0" smtClean="0"/>
              <a:t>What problems could arise by deleting, adding, or editing data from the following </a:t>
            </a:r>
            <a:r>
              <a:rPr lang="en-US" dirty="0" err="1" smtClean="0"/>
              <a:t>InstructorCourse</a:t>
            </a:r>
            <a:r>
              <a:rPr lang="en-US" dirty="0" smtClean="0"/>
              <a:t> table?</a:t>
            </a:r>
            <a:endParaRPr lang="en-CA" dirty="0"/>
          </a:p>
        </p:txBody>
      </p:sp>
      <p:sp>
        <p:nvSpPr>
          <p:cNvPr id="6" name="Slide Number Placeholder 3"/>
          <p:cNvSpPr>
            <a:spLocks noGrp="1"/>
          </p:cNvSpPr>
          <p:nvPr>
            <p:ph type="sldNum" sz="quarter" idx="12"/>
          </p:nvPr>
        </p:nvSpPr>
        <p:spPr/>
        <p:txBody>
          <a:bodyPr/>
          <a:lstStyle/>
          <a:p>
            <a:fld id="{0D3C7F46-E219-496A-86BA-255FCC37ACC4}" type="slidenum">
              <a:rPr lang="en-US"/>
              <a:pPr/>
              <a:t>2</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05654410"/>
              </p:ext>
            </p:extLst>
          </p:nvPr>
        </p:nvGraphicFramePr>
        <p:xfrm>
          <a:off x="914400" y="3200400"/>
          <a:ext cx="7620000" cy="2895597"/>
        </p:xfrm>
        <a:graphic>
          <a:graphicData uri="http://schemas.openxmlformats.org/drawingml/2006/table">
            <a:tbl>
              <a:tblPr>
                <a:tableStyleId>{5C22544A-7EE6-4342-B048-85BDC9FD1C3A}</a:tableStyleId>
              </a:tblPr>
              <a:tblGrid>
                <a:gridCol w="1262825">
                  <a:extLst>
                    <a:ext uri="{9D8B030D-6E8A-4147-A177-3AD203B41FA5}">
                      <a16:colId xmlns:a16="http://schemas.microsoft.com/office/drawing/2014/main" val="20000"/>
                    </a:ext>
                  </a:extLst>
                </a:gridCol>
                <a:gridCol w="1119322">
                  <a:extLst>
                    <a:ext uri="{9D8B030D-6E8A-4147-A177-3AD203B41FA5}">
                      <a16:colId xmlns:a16="http://schemas.microsoft.com/office/drawing/2014/main" val="20001"/>
                    </a:ext>
                  </a:extLst>
                </a:gridCol>
                <a:gridCol w="904068">
                  <a:extLst>
                    <a:ext uri="{9D8B030D-6E8A-4147-A177-3AD203B41FA5}">
                      <a16:colId xmlns:a16="http://schemas.microsoft.com/office/drawing/2014/main" val="20002"/>
                    </a:ext>
                  </a:extLst>
                </a:gridCol>
                <a:gridCol w="1018870">
                  <a:extLst>
                    <a:ext uri="{9D8B030D-6E8A-4147-A177-3AD203B41FA5}">
                      <a16:colId xmlns:a16="http://schemas.microsoft.com/office/drawing/2014/main" val="20003"/>
                    </a:ext>
                  </a:extLst>
                </a:gridCol>
                <a:gridCol w="1004520">
                  <a:extLst>
                    <a:ext uri="{9D8B030D-6E8A-4147-A177-3AD203B41FA5}">
                      <a16:colId xmlns:a16="http://schemas.microsoft.com/office/drawing/2014/main" val="20004"/>
                    </a:ext>
                  </a:extLst>
                </a:gridCol>
                <a:gridCol w="1090621">
                  <a:extLst>
                    <a:ext uri="{9D8B030D-6E8A-4147-A177-3AD203B41FA5}">
                      <a16:colId xmlns:a16="http://schemas.microsoft.com/office/drawing/2014/main" val="20005"/>
                    </a:ext>
                  </a:extLst>
                </a:gridCol>
                <a:gridCol w="1219774">
                  <a:extLst>
                    <a:ext uri="{9D8B030D-6E8A-4147-A177-3AD203B41FA5}">
                      <a16:colId xmlns:a16="http://schemas.microsoft.com/office/drawing/2014/main" val="20006"/>
                    </a:ext>
                  </a:extLst>
                </a:gridCol>
              </a:tblGrid>
              <a:tr h="713799">
                <a:tc>
                  <a:txBody>
                    <a:bodyPr/>
                    <a:lstStyle/>
                    <a:p>
                      <a:pPr algn="l" fontAlgn="ctr"/>
                      <a:r>
                        <a:rPr lang="en-US" sz="1600" u="sng" strike="noStrike" dirty="0" err="1">
                          <a:effectLst/>
                          <a:latin typeface="+mj-lt"/>
                        </a:rPr>
                        <a:t>InstructorID</a:t>
                      </a:r>
                      <a:r>
                        <a:rPr lang="en-US" sz="1600" u="sng" strike="noStrike" dirty="0">
                          <a:effectLst/>
                          <a:latin typeface="+mj-lt"/>
                        </a:rPr>
                        <a:t> (PK)</a:t>
                      </a:r>
                      <a:endParaRPr lang="en-US" sz="1600" b="1" i="1" u="sng" strike="noStrike" dirty="0">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Instructor Name</a:t>
                      </a:r>
                      <a:endParaRPr lang="en-US" sz="1600" b="1" i="1"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Office Number</a:t>
                      </a:r>
                      <a:endParaRPr lang="en-US" sz="1600" b="1" i="1" u="none" strike="noStrike">
                        <a:solidFill>
                          <a:srgbClr val="000000"/>
                        </a:solidFill>
                        <a:effectLst/>
                        <a:latin typeface="+mj-lt"/>
                      </a:endParaRPr>
                    </a:p>
                  </a:txBody>
                  <a:tcPr marL="7620" marR="7620" marT="7620" marB="0" anchor="ctr"/>
                </a:tc>
                <a:tc>
                  <a:txBody>
                    <a:bodyPr/>
                    <a:lstStyle/>
                    <a:p>
                      <a:pPr algn="l" fontAlgn="ctr"/>
                      <a:r>
                        <a:rPr lang="en-US" sz="1600" u="none" strike="noStrike" dirty="0">
                          <a:effectLst/>
                          <a:latin typeface="+mj-lt"/>
                        </a:rPr>
                        <a:t>Office Windows</a:t>
                      </a:r>
                      <a:endParaRPr lang="en-US" sz="1600" b="1" i="1" u="none" strike="noStrike" dirty="0">
                        <a:solidFill>
                          <a:srgbClr val="000000"/>
                        </a:solidFill>
                        <a:effectLst/>
                        <a:latin typeface="+mj-lt"/>
                      </a:endParaRPr>
                    </a:p>
                  </a:txBody>
                  <a:tcPr marL="7620" marR="7620" marT="7620" marB="0" anchor="ctr"/>
                </a:tc>
                <a:tc>
                  <a:txBody>
                    <a:bodyPr/>
                    <a:lstStyle/>
                    <a:p>
                      <a:pPr algn="l" fontAlgn="ctr"/>
                      <a:r>
                        <a:rPr lang="en-US" sz="1600" u="sng" strike="noStrike">
                          <a:effectLst/>
                          <a:latin typeface="+mj-lt"/>
                        </a:rPr>
                        <a:t>CourseID (PK)</a:t>
                      </a:r>
                      <a:endParaRPr lang="en-US" sz="1600" b="1" i="1" u="sng"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Course Name</a:t>
                      </a:r>
                      <a:endParaRPr lang="en-US" sz="1600" b="1" i="1"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Instructor Hours</a:t>
                      </a:r>
                      <a:endParaRPr lang="en-US" sz="1600" b="1" i="1" u="none" strike="noStrike">
                        <a:solidFill>
                          <a:srgbClr val="000000"/>
                        </a:solidFill>
                        <a:effectLst/>
                        <a:latin typeface="+mj-lt"/>
                      </a:endParaRPr>
                    </a:p>
                  </a:txBody>
                  <a:tcPr marL="7620" marR="7620" marT="7620" marB="0" anchor="ctr"/>
                </a:tc>
                <a:extLst>
                  <a:ext uri="{0D108BD9-81ED-4DB2-BD59-A6C34878D82A}">
                    <a16:rowId xmlns:a16="http://schemas.microsoft.com/office/drawing/2014/main" val="10000"/>
                  </a:ext>
                </a:extLst>
              </a:tr>
              <a:tr h="363633">
                <a:tc>
                  <a:txBody>
                    <a:bodyPr/>
                    <a:lstStyle/>
                    <a:p>
                      <a:pPr algn="r" fontAlgn="ctr"/>
                      <a:r>
                        <a:rPr lang="en-US" sz="1600" u="none" strike="noStrike">
                          <a:effectLst/>
                          <a:latin typeface="+mj-lt"/>
                        </a:rPr>
                        <a:t>1</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b="0" i="0" u="none" strike="noStrike" dirty="0" smtClean="0">
                          <a:solidFill>
                            <a:schemeClr val="dk1"/>
                          </a:solidFill>
                          <a:effectLst/>
                          <a:latin typeface="+mj-lt"/>
                        </a:rPr>
                        <a:t>Jason</a:t>
                      </a:r>
                      <a:endParaRPr lang="en-US" sz="1600" b="0" i="0" u="none" strike="noStrike" dirty="0">
                        <a:solidFill>
                          <a:srgbClr val="000000"/>
                        </a:solidFill>
                        <a:effectLst/>
                        <a:latin typeface="+mj-lt"/>
                      </a:endParaRPr>
                    </a:p>
                  </a:txBody>
                  <a:tcPr marL="7620" marR="7620" marT="7620" marB="0" anchor="ctr"/>
                </a:tc>
                <a:tc>
                  <a:txBody>
                    <a:bodyPr/>
                    <a:lstStyle/>
                    <a:p>
                      <a:pPr algn="ctr" fontAlgn="ctr"/>
                      <a:r>
                        <a:rPr lang="en-US" sz="1600" u="none" strike="noStrike" dirty="0" smtClean="0">
                          <a:effectLst/>
                          <a:latin typeface="+mj-lt"/>
                        </a:rPr>
                        <a:t>243.7</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b="0" i="0" u="none" strike="noStrike" dirty="0" smtClean="0">
                          <a:solidFill>
                            <a:schemeClr val="dk1"/>
                          </a:solidFill>
                          <a:effectLst/>
                          <a:latin typeface="+mj-lt"/>
                        </a:rPr>
                        <a:t>No</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CDBM280</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Adv DB</a:t>
                      </a:r>
                      <a:endParaRPr lang="en-US" sz="1600" b="0" i="0" u="none" strike="noStrike">
                        <a:solidFill>
                          <a:srgbClr val="000000"/>
                        </a:solidFill>
                        <a:effectLst/>
                        <a:latin typeface="+mj-lt"/>
                      </a:endParaRPr>
                    </a:p>
                  </a:txBody>
                  <a:tcPr marL="7620" marR="7620" marT="7620" marB="0" anchor="ctr"/>
                </a:tc>
                <a:tc>
                  <a:txBody>
                    <a:bodyPr/>
                    <a:lstStyle/>
                    <a:p>
                      <a:pPr algn="r" fontAlgn="ctr"/>
                      <a:r>
                        <a:rPr lang="en-US" sz="1600" u="none" strike="noStrike">
                          <a:effectLst/>
                          <a:latin typeface="+mj-lt"/>
                        </a:rPr>
                        <a:t>160</a:t>
                      </a:r>
                      <a:endParaRPr lang="en-US" sz="1600" b="0" i="0" u="none" strike="noStrike">
                        <a:solidFill>
                          <a:srgbClr val="000000"/>
                        </a:solidFill>
                        <a:effectLst/>
                        <a:latin typeface="+mj-lt"/>
                      </a:endParaRPr>
                    </a:p>
                  </a:txBody>
                  <a:tcPr marL="7620" marR="7620" marT="7620" marB="0" anchor="ctr"/>
                </a:tc>
                <a:extLst>
                  <a:ext uri="{0D108BD9-81ED-4DB2-BD59-A6C34878D82A}">
                    <a16:rowId xmlns:a16="http://schemas.microsoft.com/office/drawing/2014/main" val="10001"/>
                  </a:ext>
                </a:extLst>
              </a:tr>
              <a:tr h="363633">
                <a:tc>
                  <a:txBody>
                    <a:bodyPr/>
                    <a:lstStyle/>
                    <a:p>
                      <a:pPr algn="r" fontAlgn="ctr"/>
                      <a:r>
                        <a:rPr lang="en-US" sz="1600" u="none" strike="noStrike">
                          <a:effectLst/>
                          <a:latin typeface="+mj-lt"/>
                        </a:rPr>
                        <a:t>1</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b="0" i="0" u="none" strike="noStrike" dirty="0" smtClean="0">
                          <a:solidFill>
                            <a:schemeClr val="dk1"/>
                          </a:solidFill>
                          <a:effectLst/>
                          <a:latin typeface="+mj-lt"/>
                        </a:rPr>
                        <a:t>Jason</a:t>
                      </a:r>
                      <a:endParaRPr lang="en-US" sz="1600" b="0" i="0" u="none" strike="noStrike" dirty="0">
                        <a:solidFill>
                          <a:srgbClr val="000000"/>
                        </a:solidFill>
                        <a:effectLst/>
                        <a:latin typeface="+mj-lt"/>
                      </a:endParaRPr>
                    </a:p>
                  </a:txBody>
                  <a:tcPr marL="7620" marR="7620" marT="7620" marB="0" anchor="ctr"/>
                </a:tc>
                <a:tc>
                  <a:txBody>
                    <a:bodyPr/>
                    <a:lstStyle/>
                    <a:p>
                      <a:pPr algn="ctr" fontAlgn="ctr"/>
                      <a:r>
                        <a:rPr lang="en-US" sz="1600" u="none" strike="noStrike" dirty="0" smtClean="0">
                          <a:effectLst/>
                          <a:latin typeface="+mj-lt"/>
                        </a:rPr>
                        <a:t>243.7</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b="0" i="0" u="none" strike="noStrike" dirty="0" smtClean="0">
                          <a:solidFill>
                            <a:schemeClr val="dk1"/>
                          </a:solidFill>
                          <a:effectLst/>
                          <a:latin typeface="+mj-lt"/>
                        </a:rPr>
                        <a:t>No</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COSA290</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Projects</a:t>
                      </a:r>
                      <a:endParaRPr lang="en-US" sz="1600" b="0" i="0" u="none" strike="noStrike">
                        <a:solidFill>
                          <a:srgbClr val="000000"/>
                        </a:solidFill>
                        <a:effectLst/>
                        <a:latin typeface="+mj-lt"/>
                      </a:endParaRPr>
                    </a:p>
                  </a:txBody>
                  <a:tcPr marL="7620" marR="7620" marT="7620" marB="0" anchor="ctr"/>
                </a:tc>
                <a:tc>
                  <a:txBody>
                    <a:bodyPr/>
                    <a:lstStyle/>
                    <a:p>
                      <a:pPr algn="r" fontAlgn="ctr"/>
                      <a:r>
                        <a:rPr lang="en-US" sz="1600" u="none" strike="noStrike">
                          <a:effectLst/>
                          <a:latin typeface="+mj-lt"/>
                        </a:rPr>
                        <a:t>192</a:t>
                      </a:r>
                      <a:endParaRPr lang="en-US" sz="1600" b="0" i="0" u="none" strike="noStrike">
                        <a:solidFill>
                          <a:srgbClr val="000000"/>
                        </a:solidFill>
                        <a:effectLst/>
                        <a:latin typeface="+mj-lt"/>
                      </a:endParaRPr>
                    </a:p>
                  </a:txBody>
                  <a:tcPr marL="7620" marR="7620" marT="7620" marB="0" anchor="ctr"/>
                </a:tc>
                <a:extLst>
                  <a:ext uri="{0D108BD9-81ED-4DB2-BD59-A6C34878D82A}">
                    <a16:rowId xmlns:a16="http://schemas.microsoft.com/office/drawing/2014/main" val="10002"/>
                  </a:ext>
                </a:extLst>
              </a:tr>
              <a:tr h="363633">
                <a:tc>
                  <a:txBody>
                    <a:bodyPr/>
                    <a:lstStyle/>
                    <a:p>
                      <a:pPr algn="r" fontAlgn="ctr"/>
                      <a:r>
                        <a:rPr lang="en-US" sz="1600" u="none" strike="noStrike">
                          <a:effectLst/>
                          <a:latin typeface="+mj-lt"/>
                        </a:rPr>
                        <a:t>2</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dirty="0">
                          <a:effectLst/>
                          <a:latin typeface="+mj-lt"/>
                        </a:rPr>
                        <a:t>Leon</a:t>
                      </a:r>
                      <a:endParaRPr lang="en-US" sz="1600" b="0" i="0" u="none" strike="noStrike" dirty="0">
                        <a:solidFill>
                          <a:srgbClr val="000000"/>
                        </a:solidFill>
                        <a:effectLst/>
                        <a:latin typeface="+mj-lt"/>
                      </a:endParaRPr>
                    </a:p>
                  </a:txBody>
                  <a:tcPr marL="7620" marR="7620" marT="7620" marB="0" anchor="ctr"/>
                </a:tc>
                <a:tc>
                  <a:txBody>
                    <a:bodyPr/>
                    <a:lstStyle/>
                    <a:p>
                      <a:pPr algn="ctr" fontAlgn="ctr"/>
                      <a:r>
                        <a:rPr lang="en-US" sz="1600" u="none" strike="noStrike">
                          <a:effectLst/>
                          <a:latin typeface="+mj-lt"/>
                        </a:rPr>
                        <a:t>243.8</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dirty="0">
                          <a:effectLst/>
                          <a:latin typeface="+mj-lt"/>
                        </a:rPr>
                        <a:t>No</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CDBM280</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Adv DB</a:t>
                      </a:r>
                      <a:endParaRPr lang="en-US" sz="1600" b="0" i="0" u="none" strike="noStrike">
                        <a:solidFill>
                          <a:srgbClr val="000000"/>
                        </a:solidFill>
                        <a:effectLst/>
                        <a:latin typeface="+mj-lt"/>
                      </a:endParaRPr>
                    </a:p>
                  </a:txBody>
                  <a:tcPr marL="7620" marR="7620" marT="7620" marB="0" anchor="ctr"/>
                </a:tc>
                <a:tc>
                  <a:txBody>
                    <a:bodyPr/>
                    <a:lstStyle/>
                    <a:p>
                      <a:pPr algn="r" fontAlgn="ctr"/>
                      <a:r>
                        <a:rPr lang="en-US" sz="1600" u="none" strike="noStrike">
                          <a:effectLst/>
                          <a:latin typeface="+mj-lt"/>
                        </a:rPr>
                        <a:t>160</a:t>
                      </a:r>
                      <a:endParaRPr lang="en-US" sz="1600" b="0" i="0" u="none" strike="noStrike">
                        <a:solidFill>
                          <a:srgbClr val="000000"/>
                        </a:solidFill>
                        <a:effectLst/>
                        <a:latin typeface="+mj-lt"/>
                      </a:endParaRPr>
                    </a:p>
                  </a:txBody>
                  <a:tcPr marL="7620" marR="7620" marT="7620" marB="0" anchor="ctr"/>
                </a:tc>
                <a:extLst>
                  <a:ext uri="{0D108BD9-81ED-4DB2-BD59-A6C34878D82A}">
                    <a16:rowId xmlns:a16="http://schemas.microsoft.com/office/drawing/2014/main" val="10003"/>
                  </a:ext>
                </a:extLst>
              </a:tr>
              <a:tr h="363633">
                <a:tc>
                  <a:txBody>
                    <a:bodyPr/>
                    <a:lstStyle/>
                    <a:p>
                      <a:pPr algn="r" fontAlgn="ctr"/>
                      <a:r>
                        <a:rPr lang="en-US" sz="1600" u="none" strike="noStrike">
                          <a:effectLst/>
                          <a:latin typeface="+mj-lt"/>
                        </a:rPr>
                        <a:t>2</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dirty="0">
                          <a:effectLst/>
                          <a:latin typeface="+mj-lt"/>
                        </a:rPr>
                        <a:t>Leon</a:t>
                      </a:r>
                      <a:endParaRPr lang="en-US" sz="1600" b="0" i="0" u="none" strike="noStrike" dirty="0">
                        <a:solidFill>
                          <a:srgbClr val="000000"/>
                        </a:solidFill>
                        <a:effectLst/>
                        <a:latin typeface="+mj-lt"/>
                      </a:endParaRPr>
                    </a:p>
                  </a:txBody>
                  <a:tcPr marL="7620" marR="7620" marT="7620" marB="0" anchor="ctr"/>
                </a:tc>
                <a:tc>
                  <a:txBody>
                    <a:bodyPr/>
                    <a:lstStyle/>
                    <a:p>
                      <a:pPr algn="ctr" fontAlgn="ctr"/>
                      <a:r>
                        <a:rPr lang="en-US" sz="1600" u="none" strike="noStrike">
                          <a:effectLst/>
                          <a:latin typeface="+mj-lt"/>
                        </a:rPr>
                        <a:t>243.8</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dirty="0">
                          <a:effectLst/>
                          <a:latin typeface="+mj-lt"/>
                        </a:rPr>
                        <a:t>No</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MATH282</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App Math</a:t>
                      </a:r>
                      <a:endParaRPr lang="en-US" sz="1600" b="0" i="0" u="none" strike="noStrike">
                        <a:solidFill>
                          <a:srgbClr val="000000"/>
                        </a:solidFill>
                        <a:effectLst/>
                        <a:latin typeface="+mj-lt"/>
                      </a:endParaRPr>
                    </a:p>
                  </a:txBody>
                  <a:tcPr marL="7620" marR="7620" marT="7620" marB="0" anchor="ctr"/>
                </a:tc>
                <a:tc>
                  <a:txBody>
                    <a:bodyPr/>
                    <a:lstStyle/>
                    <a:p>
                      <a:pPr algn="r" fontAlgn="ctr"/>
                      <a:r>
                        <a:rPr lang="en-US" sz="1600" u="none" strike="noStrike">
                          <a:effectLst/>
                          <a:latin typeface="+mj-lt"/>
                        </a:rPr>
                        <a:t>96</a:t>
                      </a:r>
                      <a:endParaRPr lang="en-US" sz="1600" b="0" i="0" u="none" strike="noStrike">
                        <a:solidFill>
                          <a:srgbClr val="000000"/>
                        </a:solidFill>
                        <a:effectLst/>
                        <a:latin typeface="+mj-lt"/>
                      </a:endParaRPr>
                    </a:p>
                  </a:txBody>
                  <a:tcPr marL="7620" marR="7620" marT="7620" marB="0" anchor="ctr"/>
                </a:tc>
                <a:extLst>
                  <a:ext uri="{0D108BD9-81ED-4DB2-BD59-A6C34878D82A}">
                    <a16:rowId xmlns:a16="http://schemas.microsoft.com/office/drawing/2014/main" val="10004"/>
                  </a:ext>
                </a:extLst>
              </a:tr>
              <a:tr h="363633">
                <a:tc>
                  <a:txBody>
                    <a:bodyPr/>
                    <a:lstStyle/>
                    <a:p>
                      <a:pPr algn="r" fontAlgn="ctr"/>
                      <a:r>
                        <a:rPr lang="en-US" sz="1600" u="none" strike="noStrike">
                          <a:effectLst/>
                          <a:latin typeface="+mj-lt"/>
                        </a:rPr>
                        <a:t>3</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b="0" i="0" u="none" strike="noStrike" dirty="0" smtClean="0">
                          <a:solidFill>
                            <a:schemeClr val="dk1"/>
                          </a:solidFill>
                          <a:effectLst/>
                          <a:latin typeface="+mj-lt"/>
                        </a:rPr>
                        <a:t>Rick</a:t>
                      </a:r>
                      <a:endParaRPr lang="en-US" sz="1600" b="0" i="0" u="none" strike="noStrike" dirty="0">
                        <a:solidFill>
                          <a:srgbClr val="000000"/>
                        </a:solidFill>
                        <a:effectLst/>
                        <a:latin typeface="+mj-lt"/>
                      </a:endParaRPr>
                    </a:p>
                  </a:txBody>
                  <a:tcPr marL="7620" marR="7620" marT="7620" marB="0" anchor="ctr"/>
                </a:tc>
                <a:tc>
                  <a:txBody>
                    <a:bodyPr/>
                    <a:lstStyle/>
                    <a:p>
                      <a:pPr algn="ctr" fontAlgn="ctr"/>
                      <a:r>
                        <a:rPr lang="en-US" sz="1600" u="none" strike="noStrike" dirty="0">
                          <a:effectLst/>
                          <a:latin typeface="+mj-lt"/>
                        </a:rPr>
                        <a:t>243.6</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u="none" strike="noStrike" dirty="0">
                          <a:effectLst/>
                          <a:latin typeface="+mj-lt"/>
                        </a:rPr>
                        <a:t>Yes</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SUSS285 </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Adv Prog</a:t>
                      </a:r>
                      <a:endParaRPr lang="en-US" sz="1600" b="0" i="0" u="none" strike="noStrike">
                        <a:solidFill>
                          <a:srgbClr val="000000"/>
                        </a:solidFill>
                        <a:effectLst/>
                        <a:latin typeface="+mj-lt"/>
                      </a:endParaRPr>
                    </a:p>
                  </a:txBody>
                  <a:tcPr marL="7620" marR="7620" marT="7620" marB="0" anchor="ctr"/>
                </a:tc>
                <a:tc>
                  <a:txBody>
                    <a:bodyPr/>
                    <a:lstStyle/>
                    <a:p>
                      <a:pPr algn="r" fontAlgn="ctr"/>
                      <a:r>
                        <a:rPr lang="en-US" sz="1600" u="none" strike="noStrike">
                          <a:effectLst/>
                          <a:latin typeface="+mj-lt"/>
                        </a:rPr>
                        <a:t>160</a:t>
                      </a:r>
                      <a:endParaRPr lang="en-US" sz="1600" b="0" i="0" u="none" strike="noStrike">
                        <a:solidFill>
                          <a:srgbClr val="000000"/>
                        </a:solidFill>
                        <a:effectLst/>
                        <a:latin typeface="+mj-lt"/>
                      </a:endParaRPr>
                    </a:p>
                  </a:txBody>
                  <a:tcPr marL="7620" marR="7620" marT="7620" marB="0" anchor="ctr"/>
                </a:tc>
                <a:extLst>
                  <a:ext uri="{0D108BD9-81ED-4DB2-BD59-A6C34878D82A}">
                    <a16:rowId xmlns:a16="http://schemas.microsoft.com/office/drawing/2014/main" val="10005"/>
                  </a:ext>
                </a:extLst>
              </a:tr>
              <a:tr h="363633">
                <a:tc>
                  <a:txBody>
                    <a:bodyPr/>
                    <a:lstStyle/>
                    <a:p>
                      <a:pPr algn="r" fontAlgn="ctr"/>
                      <a:r>
                        <a:rPr lang="en-US" sz="1600" u="none" strike="noStrike">
                          <a:effectLst/>
                          <a:latin typeface="+mj-lt"/>
                        </a:rPr>
                        <a:t>4</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Rob</a:t>
                      </a:r>
                      <a:endParaRPr lang="en-US" sz="1600" b="0" i="0" u="none" strike="noStrike">
                        <a:solidFill>
                          <a:srgbClr val="000000"/>
                        </a:solidFill>
                        <a:effectLst/>
                        <a:latin typeface="+mj-lt"/>
                      </a:endParaRPr>
                    </a:p>
                  </a:txBody>
                  <a:tcPr marL="7620" marR="7620" marT="7620" marB="0" anchor="ctr"/>
                </a:tc>
                <a:tc>
                  <a:txBody>
                    <a:bodyPr/>
                    <a:lstStyle/>
                    <a:p>
                      <a:pPr algn="ctr" fontAlgn="ctr"/>
                      <a:r>
                        <a:rPr lang="en-US" sz="1600" u="none" strike="noStrike">
                          <a:effectLst/>
                          <a:latin typeface="+mj-lt"/>
                        </a:rPr>
                        <a:t>240A.2</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Yes</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MATH282</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App Math</a:t>
                      </a:r>
                      <a:endParaRPr lang="en-US" sz="1600" b="0" i="0" u="none" strike="noStrike">
                        <a:solidFill>
                          <a:srgbClr val="000000"/>
                        </a:solidFill>
                        <a:effectLst/>
                        <a:latin typeface="+mj-lt"/>
                      </a:endParaRPr>
                    </a:p>
                  </a:txBody>
                  <a:tcPr marL="7620" marR="7620" marT="7620" marB="0" anchor="ctr"/>
                </a:tc>
                <a:tc>
                  <a:txBody>
                    <a:bodyPr/>
                    <a:lstStyle/>
                    <a:p>
                      <a:pPr algn="r" fontAlgn="ctr"/>
                      <a:r>
                        <a:rPr lang="en-US" sz="1600" u="none" strike="noStrike" dirty="0">
                          <a:effectLst/>
                          <a:latin typeface="+mj-lt"/>
                        </a:rPr>
                        <a:t>96</a:t>
                      </a:r>
                      <a:endParaRPr lang="en-US" sz="1600" b="0" i="0" u="none" strike="noStrike" dirty="0">
                        <a:solidFill>
                          <a:srgbClr val="000000"/>
                        </a:solidFill>
                        <a:effectLst/>
                        <a:latin typeface="+mj-lt"/>
                      </a:endParaRPr>
                    </a:p>
                  </a:txBody>
                  <a:tcPr marL="7620" marR="7620" marT="7620" marB="0"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dirty="0" smtClean="0"/>
              <a:t>Solve the problem with anomalies</a:t>
            </a:r>
            <a:endParaRPr lang="en-US" dirty="0"/>
          </a:p>
        </p:txBody>
      </p:sp>
      <p:sp>
        <p:nvSpPr>
          <p:cNvPr id="5" name="Content Placeholder 4"/>
          <p:cNvSpPr>
            <a:spLocks noGrp="1"/>
          </p:cNvSpPr>
          <p:nvPr>
            <p:ph idx="1"/>
          </p:nvPr>
        </p:nvSpPr>
        <p:spPr/>
        <p:txBody>
          <a:bodyPr/>
          <a:lstStyle/>
          <a:p>
            <a:r>
              <a:rPr lang="en-US" dirty="0" smtClean="0"/>
              <a:t>Divide the table into multiple, joining tables</a:t>
            </a:r>
            <a:endParaRPr lang="en-CA" dirty="0"/>
          </a:p>
        </p:txBody>
      </p:sp>
      <p:sp>
        <p:nvSpPr>
          <p:cNvPr id="6" name="Slide Number Placeholder 3"/>
          <p:cNvSpPr>
            <a:spLocks noGrp="1"/>
          </p:cNvSpPr>
          <p:nvPr>
            <p:ph type="sldNum" sz="quarter" idx="12"/>
          </p:nvPr>
        </p:nvSpPr>
        <p:spPr/>
        <p:txBody>
          <a:bodyPr/>
          <a:lstStyle/>
          <a:p>
            <a:fld id="{C914283A-DEEC-4BE6-9C3D-1C7B78F75826}" type="slidenum">
              <a:rPr lang="en-US"/>
              <a:pPr/>
              <a:t>20</a:t>
            </a:fld>
            <a:endParaRPr lang="en-US" dirty="0"/>
          </a:p>
        </p:txBody>
      </p:sp>
      <p:pic>
        <p:nvPicPr>
          <p:cNvPr id="16388" name="Picture 4" descr="FIG_04_06"/>
          <p:cNvPicPr>
            <a:picLocks noChangeAspect="1" noChangeArrowheads="1"/>
          </p:cNvPicPr>
          <p:nvPr/>
        </p:nvPicPr>
        <p:blipFill>
          <a:blip r:embed="rId3" cstate="print"/>
          <a:srcRect t="17158"/>
          <a:stretch>
            <a:fillRect/>
          </a:stretch>
        </p:blipFill>
        <p:spPr bwMode="auto">
          <a:xfrm>
            <a:off x="685800" y="2743200"/>
            <a:ext cx="7620000" cy="294322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Referential Integrity Constraints</a:t>
            </a:r>
            <a:endParaRPr lang="en-CA" dirty="0"/>
          </a:p>
        </p:txBody>
      </p:sp>
      <p:sp>
        <p:nvSpPr>
          <p:cNvPr id="3" name="Content Placeholder 2"/>
          <p:cNvSpPr>
            <a:spLocks noGrp="1"/>
          </p:cNvSpPr>
          <p:nvPr>
            <p:ph idx="1"/>
          </p:nvPr>
        </p:nvSpPr>
        <p:spPr/>
        <p:txBody>
          <a:bodyPr/>
          <a:lstStyle/>
          <a:p>
            <a:r>
              <a:rPr lang="en-US" dirty="0" smtClean="0"/>
              <a:t>Suppose that activities can exist before any student enrolls in them, but no student may enroll in an activity that does not have a fee assigned to it.</a:t>
            </a:r>
          </a:p>
          <a:p>
            <a:r>
              <a:rPr lang="en-US" dirty="0" smtClean="0"/>
              <a:t>We must check to make sure that the activity is present in the ACT-COST table before we can add it to the STU-ACT table. This constraint is called referential integrity.</a:t>
            </a:r>
          </a:p>
          <a:p>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21</a:t>
            </a:fld>
            <a:endParaRPr lang="en-US" dirty="0"/>
          </a:p>
        </p:txBody>
      </p:sp>
      <p:pic>
        <p:nvPicPr>
          <p:cNvPr id="6" name="Picture 4" descr="FIG_04_06"/>
          <p:cNvPicPr>
            <a:picLocks noChangeAspect="1" noChangeArrowheads="1"/>
          </p:cNvPicPr>
          <p:nvPr/>
        </p:nvPicPr>
        <p:blipFill>
          <a:blip r:embed="rId3" cstate="print"/>
          <a:srcRect t="17158"/>
          <a:stretch>
            <a:fillRect/>
          </a:stretch>
        </p:blipFill>
        <p:spPr bwMode="auto">
          <a:xfrm>
            <a:off x="3124200" y="4572000"/>
            <a:ext cx="4953000" cy="1913096"/>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Essence of the normalization process</a:t>
            </a:r>
            <a:endParaRPr lang="en-CA" dirty="0"/>
          </a:p>
        </p:txBody>
      </p:sp>
      <p:sp>
        <p:nvSpPr>
          <p:cNvPr id="3" name="Content Placeholder 2"/>
          <p:cNvSpPr>
            <a:spLocks noGrp="1"/>
          </p:cNvSpPr>
          <p:nvPr>
            <p:ph idx="1"/>
          </p:nvPr>
        </p:nvSpPr>
        <p:spPr/>
        <p:txBody>
          <a:bodyPr/>
          <a:lstStyle/>
          <a:p>
            <a:r>
              <a:rPr lang="en-US" dirty="0" smtClean="0"/>
              <a:t>Every normalized relation should have a </a:t>
            </a:r>
            <a:r>
              <a:rPr lang="en-US" dirty="0" smtClean="0">
                <a:solidFill>
                  <a:srgbClr val="C00000"/>
                </a:solidFill>
              </a:rPr>
              <a:t>single theme</a:t>
            </a:r>
            <a:r>
              <a:rPr lang="en-US" dirty="0" smtClean="0"/>
              <a:t>.</a:t>
            </a:r>
          </a:p>
          <a:p>
            <a:r>
              <a:rPr lang="en-US" dirty="0" smtClean="0"/>
              <a:t>Any relation having two or more themes should be broken into two or more relations each having a single theme.</a:t>
            </a:r>
          </a:p>
          <a:p>
            <a:r>
              <a:rPr lang="en-US" dirty="0" smtClean="0"/>
              <a:t>When you break up a relation you need to check for and to record any resulting referential integrity constraints. </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D473FC75-347F-4EF0-AB9E-CEEF7A4F0B5A}" type="slidenum">
              <a:rPr lang="en-US"/>
              <a:pPr/>
              <a:t>23</a:t>
            </a:fld>
            <a:endParaRPr lang="en-US" dirty="0"/>
          </a:p>
        </p:txBody>
      </p:sp>
      <p:sp>
        <p:nvSpPr>
          <p:cNvPr id="19458" name="Rectangle 2"/>
          <p:cNvSpPr>
            <a:spLocks noGrp="1" noChangeArrowheads="1"/>
          </p:cNvSpPr>
          <p:nvPr>
            <p:ph type="title"/>
          </p:nvPr>
        </p:nvSpPr>
        <p:spPr/>
        <p:txBody>
          <a:bodyPr/>
          <a:lstStyle/>
          <a:p>
            <a:r>
              <a:rPr lang="en-US" dirty="0"/>
              <a:t>Relationship of Normal Forms</a:t>
            </a:r>
          </a:p>
        </p:txBody>
      </p:sp>
      <p:pic>
        <p:nvPicPr>
          <p:cNvPr id="19460" name="Picture 4" descr="FIG_04_07"/>
          <p:cNvPicPr>
            <a:picLocks noChangeAspect="1" noChangeArrowheads="1"/>
          </p:cNvPicPr>
          <p:nvPr/>
        </p:nvPicPr>
        <p:blipFill>
          <a:blip r:embed="rId3" cstate="print"/>
          <a:srcRect/>
          <a:stretch>
            <a:fillRect/>
          </a:stretch>
        </p:blipFill>
        <p:spPr bwMode="auto">
          <a:xfrm>
            <a:off x="609600" y="1752600"/>
            <a:ext cx="7620000" cy="390525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9C0B33B-1843-4E44-A112-81E77880B56C}" type="slidenum">
              <a:rPr lang="en-US"/>
              <a:pPr/>
              <a:t>24</a:t>
            </a:fld>
            <a:endParaRPr lang="en-US" dirty="0"/>
          </a:p>
        </p:txBody>
      </p:sp>
      <p:sp>
        <p:nvSpPr>
          <p:cNvPr id="17410" name="Rectangle 2"/>
          <p:cNvSpPr>
            <a:spLocks noGrp="1" noChangeArrowheads="1"/>
          </p:cNvSpPr>
          <p:nvPr>
            <p:ph type="title" idx="4294967295"/>
          </p:nvPr>
        </p:nvSpPr>
        <p:spPr>
          <a:xfrm>
            <a:off x="228600" y="274638"/>
            <a:ext cx="8229600" cy="1143000"/>
          </a:xfrm>
        </p:spPr>
        <p:txBody>
          <a:bodyPr/>
          <a:lstStyle/>
          <a:p>
            <a:r>
              <a:rPr lang="en-US" dirty="0" smtClean="0"/>
              <a:t>Normalization Categories</a:t>
            </a:r>
            <a:endParaRPr lang="en-US" dirty="0"/>
          </a:p>
        </p:txBody>
      </p:sp>
      <p:pic>
        <p:nvPicPr>
          <p:cNvPr id="17412" name="Picture 4" descr="fig_3-10"/>
          <p:cNvPicPr>
            <a:picLocks noChangeAspect="1" noChangeArrowheads="1"/>
          </p:cNvPicPr>
          <p:nvPr/>
        </p:nvPicPr>
        <p:blipFill>
          <a:blip r:embed="rId3" cstate="print"/>
          <a:srcRect l="9000" t="19146"/>
          <a:stretch>
            <a:fillRect/>
          </a:stretch>
        </p:blipFill>
        <p:spPr bwMode="auto">
          <a:xfrm>
            <a:off x="304800" y="1828800"/>
            <a:ext cx="8382000" cy="337928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Normal Forms</a:t>
            </a:r>
            <a:endParaRPr lang="en-CA" dirty="0"/>
          </a:p>
        </p:txBody>
      </p:sp>
      <p:sp>
        <p:nvSpPr>
          <p:cNvPr id="4" name="Content Placeholder 3"/>
          <p:cNvSpPr>
            <a:spLocks noGrp="1"/>
          </p:cNvSpPr>
          <p:nvPr>
            <p:ph idx="1"/>
          </p:nvPr>
        </p:nvSpPr>
        <p:spPr/>
        <p:txBody>
          <a:bodyPr/>
          <a:lstStyle/>
          <a:p>
            <a:r>
              <a:rPr lang="en-US" dirty="0" smtClean="0"/>
              <a:t>The classes of relations and the techniques for preventing anomalies are called normal forms</a:t>
            </a:r>
            <a:endParaRPr lang="en-CA" dirty="0"/>
          </a:p>
        </p:txBody>
      </p:sp>
      <p:sp>
        <p:nvSpPr>
          <p:cNvPr id="2" name="Slide Number Placeholder 1"/>
          <p:cNvSpPr>
            <a:spLocks noGrp="1"/>
          </p:cNvSpPr>
          <p:nvPr>
            <p:ph type="sldNum" sz="quarter" idx="12"/>
          </p:nvPr>
        </p:nvSpPr>
        <p:spPr/>
        <p:txBody>
          <a:bodyPr/>
          <a:lstStyle/>
          <a:p>
            <a:fld id="{CF461D06-3300-44FE-B299-1E5DF39612FE}"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18330F1-2AF2-44F8-AAAA-914B897CD7DE}" type="slidenum">
              <a:rPr lang="en-US"/>
              <a:pPr/>
              <a:t>26</a:t>
            </a:fld>
            <a:endParaRPr lang="en-US" dirty="0"/>
          </a:p>
        </p:txBody>
      </p:sp>
      <p:sp>
        <p:nvSpPr>
          <p:cNvPr id="28677" name="Rectangle 5"/>
          <p:cNvSpPr>
            <a:spLocks noGrp="1" noChangeArrowheads="1"/>
          </p:cNvSpPr>
          <p:nvPr>
            <p:ph type="title"/>
          </p:nvPr>
        </p:nvSpPr>
        <p:spPr/>
        <p:txBody>
          <a:bodyPr/>
          <a:lstStyle/>
          <a:p>
            <a:r>
              <a:rPr lang="en-US" dirty="0"/>
              <a:t>1</a:t>
            </a:r>
            <a:r>
              <a:rPr lang="en-US" baseline="30000" dirty="0"/>
              <a:t>st</a:t>
            </a:r>
            <a:r>
              <a:rPr lang="en-US" dirty="0"/>
              <a:t> Normal Form</a:t>
            </a:r>
          </a:p>
        </p:txBody>
      </p:sp>
      <p:sp>
        <p:nvSpPr>
          <p:cNvPr id="28678" name="Rectangle 6"/>
          <p:cNvSpPr>
            <a:spLocks noGrp="1" noChangeArrowheads="1"/>
          </p:cNvSpPr>
          <p:nvPr>
            <p:ph type="body" idx="1"/>
          </p:nvPr>
        </p:nvSpPr>
        <p:spPr/>
        <p:txBody>
          <a:bodyPr/>
          <a:lstStyle/>
          <a:p>
            <a:pPr>
              <a:buFontTx/>
              <a:buNone/>
            </a:pPr>
            <a:r>
              <a:rPr lang="en-US" dirty="0"/>
              <a:t>	A table is in 1</a:t>
            </a:r>
            <a:r>
              <a:rPr lang="en-US" baseline="30000" dirty="0"/>
              <a:t>st</a:t>
            </a:r>
            <a:r>
              <a:rPr lang="en-US" dirty="0"/>
              <a:t> Normal Form if it meets all the requirements of a relation.</a:t>
            </a:r>
          </a:p>
          <a:p>
            <a:pPr>
              <a:buFontTx/>
              <a:buNone/>
            </a:pPr>
            <a:endParaRPr lang="en-US" dirty="0"/>
          </a:p>
          <a:p>
            <a:r>
              <a:rPr lang="en-US" sz="2800" dirty="0"/>
              <a:t>1NF deals with the “shape” of a record type.</a:t>
            </a:r>
          </a:p>
          <a:p>
            <a:r>
              <a:rPr lang="en-US" sz="2800" dirty="0"/>
              <a:t>Under first normal form, all occurrences of a record type must contain the same number of fields.  </a:t>
            </a:r>
          </a:p>
          <a:p>
            <a:r>
              <a:rPr lang="en-US" sz="2800" dirty="0"/>
              <a:t>Relational database theory does not deal with records having a variable number of fields.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7FF572-8EAC-4FCE-A3E1-F34CB3FB3204}" type="slidenum">
              <a:rPr lang="en-US"/>
              <a:pPr/>
              <a:t>27</a:t>
            </a:fld>
            <a:endParaRPr lang="en-US" dirty="0"/>
          </a:p>
        </p:txBody>
      </p:sp>
      <p:sp>
        <p:nvSpPr>
          <p:cNvPr id="20482" name="Rectangle 2"/>
          <p:cNvSpPr>
            <a:spLocks noGrp="1" noChangeArrowheads="1"/>
          </p:cNvSpPr>
          <p:nvPr>
            <p:ph type="title"/>
          </p:nvPr>
        </p:nvSpPr>
        <p:spPr/>
        <p:txBody>
          <a:bodyPr/>
          <a:lstStyle/>
          <a:p>
            <a:r>
              <a:rPr lang="en-US" dirty="0"/>
              <a:t>Characteristics of a relation</a:t>
            </a:r>
          </a:p>
        </p:txBody>
      </p:sp>
      <p:sp>
        <p:nvSpPr>
          <p:cNvPr id="20483" name="Rectangle 3"/>
          <p:cNvSpPr>
            <a:spLocks noGrp="1" noChangeArrowheads="1"/>
          </p:cNvSpPr>
          <p:nvPr>
            <p:ph type="body" idx="1"/>
          </p:nvPr>
        </p:nvSpPr>
        <p:spPr/>
        <p:txBody>
          <a:bodyPr>
            <a:normAutofit lnSpcReduction="10000"/>
          </a:bodyPr>
          <a:lstStyle/>
          <a:p>
            <a:r>
              <a:rPr lang="en-US" dirty="0" smtClean="0"/>
              <a:t>A relation is a two-dimensional table that has the characteristics listed below:</a:t>
            </a:r>
            <a:endParaRPr lang="en-CA" dirty="0" smtClean="0"/>
          </a:p>
          <a:p>
            <a:pPr lvl="1"/>
            <a:r>
              <a:rPr lang="en-US" dirty="0" smtClean="0"/>
              <a:t>rows </a:t>
            </a:r>
            <a:r>
              <a:rPr lang="en-US" dirty="0"/>
              <a:t>contain data about an entity</a:t>
            </a:r>
          </a:p>
          <a:p>
            <a:pPr lvl="1"/>
            <a:r>
              <a:rPr lang="en-US" dirty="0"/>
              <a:t>columns contain data about attributes of the entity</a:t>
            </a:r>
          </a:p>
          <a:p>
            <a:pPr lvl="1"/>
            <a:r>
              <a:rPr lang="en-US" dirty="0"/>
              <a:t>cells of the table hold a single value</a:t>
            </a:r>
          </a:p>
          <a:p>
            <a:pPr lvl="1"/>
            <a:r>
              <a:rPr lang="en-US" dirty="0"/>
              <a:t>all entries in a column are of the same kind</a:t>
            </a:r>
          </a:p>
          <a:p>
            <a:pPr lvl="1"/>
            <a:r>
              <a:rPr lang="en-US" dirty="0"/>
              <a:t>each column has a unique name</a:t>
            </a:r>
          </a:p>
          <a:p>
            <a:pPr lvl="1"/>
            <a:r>
              <a:rPr lang="en-US" dirty="0"/>
              <a:t>the order of the columns is unimportant</a:t>
            </a:r>
          </a:p>
          <a:p>
            <a:pPr lvl="1"/>
            <a:r>
              <a:rPr lang="en-US" dirty="0"/>
              <a:t>the order of the rows is unimportant</a:t>
            </a:r>
          </a:p>
          <a:p>
            <a:pPr lvl="1"/>
            <a:r>
              <a:rPr lang="en-US" dirty="0"/>
              <a:t>no two rows may be identical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4ACB17E4-5DD3-460F-A2F0-56C08D74EED6}" type="slidenum">
              <a:rPr lang="en-US"/>
              <a:pPr/>
              <a:t>28</a:t>
            </a:fld>
            <a:endParaRPr lang="en-US" dirty="0"/>
          </a:p>
        </p:txBody>
      </p:sp>
      <p:sp>
        <p:nvSpPr>
          <p:cNvPr id="21508" name="Rectangle 4"/>
          <p:cNvSpPr>
            <a:spLocks noGrp="1" noChangeArrowheads="1"/>
          </p:cNvSpPr>
          <p:nvPr>
            <p:ph type="title"/>
          </p:nvPr>
        </p:nvSpPr>
        <p:spPr/>
        <p:txBody>
          <a:bodyPr/>
          <a:lstStyle/>
          <a:p>
            <a:r>
              <a:rPr lang="en-US" dirty="0"/>
              <a:t>Unnormalized Table</a:t>
            </a:r>
          </a:p>
        </p:txBody>
      </p:sp>
      <p:graphicFrame>
        <p:nvGraphicFramePr>
          <p:cNvPr id="21886" name="Group 382"/>
          <p:cNvGraphicFramePr>
            <a:graphicFrameLocks noGrp="1"/>
          </p:cNvGraphicFramePr>
          <p:nvPr>
            <p:ph idx="1"/>
          </p:nvPr>
        </p:nvGraphicFramePr>
        <p:xfrm>
          <a:off x="457200" y="1600200"/>
          <a:ext cx="8229600" cy="4297363"/>
        </p:xfrm>
        <a:graphic>
          <a:graphicData uri="http://schemas.openxmlformats.org/drawingml/2006/table">
            <a:tbl>
              <a:tblPr/>
              <a:tblGrid>
                <a:gridCol w="2243138">
                  <a:extLst>
                    <a:ext uri="{9D8B030D-6E8A-4147-A177-3AD203B41FA5}">
                      <a16:colId xmlns:a16="http://schemas.microsoft.com/office/drawing/2014/main" val="20000"/>
                    </a:ext>
                  </a:extLst>
                </a:gridCol>
                <a:gridCol w="1685925">
                  <a:extLst>
                    <a:ext uri="{9D8B030D-6E8A-4147-A177-3AD203B41FA5}">
                      <a16:colId xmlns:a16="http://schemas.microsoft.com/office/drawing/2014/main" val="20001"/>
                    </a:ext>
                  </a:extLst>
                </a:gridCol>
                <a:gridCol w="4300537">
                  <a:extLst>
                    <a:ext uri="{9D8B030D-6E8A-4147-A177-3AD203B41FA5}">
                      <a16:colId xmlns:a16="http://schemas.microsoft.com/office/drawing/2014/main" val="20002"/>
                    </a:ext>
                  </a:extLst>
                </a:gridCol>
              </a:tblGrid>
              <a:tr h="571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Character</a:t>
                      </a:r>
                      <a:endParaRPr kumimoji="0" lang="en-US" sz="20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Animal</a:t>
                      </a:r>
                      <a:endParaRPr kumimoji="0" lang="en-US" sz="20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Info</a:t>
                      </a:r>
                      <a:endParaRPr kumimoji="0" lang="en-US" sz="20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89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Alex</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Lion</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Born into a life of privilege. </a:t>
                      </a:r>
                      <a:r>
                        <a:rPr kumimoji="0" lang="en-US" sz="18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Now lives at Central Park Zoo</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The star in the Greatest city on earth.</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2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Gloria</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Hippo</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Born and raised in Central Park Zoo.</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Strikingly beautiful, smart &amp; independent.</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69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Melman</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Giraffe</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Born in San Diago Zoo &amp; transferred to Central Park Zoo as a young adult.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He is a hypochondriac.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89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Marty</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Zebra</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Born at the Central Park Zoo.</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He is a dreamer and an adventurer.</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fld id="{4B85D93A-D6AA-4CC5-8A3A-69438CC9BED7}" type="slidenum">
              <a:rPr lang="en-US"/>
              <a:pPr/>
              <a:t>29</a:t>
            </a:fld>
            <a:endParaRPr lang="en-US" dirty="0"/>
          </a:p>
        </p:txBody>
      </p:sp>
      <p:sp>
        <p:nvSpPr>
          <p:cNvPr id="23556" name="Rectangle 4"/>
          <p:cNvSpPr>
            <a:spLocks noGrp="1" noChangeArrowheads="1"/>
          </p:cNvSpPr>
          <p:nvPr>
            <p:ph type="title"/>
          </p:nvPr>
        </p:nvSpPr>
        <p:spPr/>
        <p:txBody>
          <a:bodyPr/>
          <a:lstStyle/>
          <a:p>
            <a:r>
              <a:rPr lang="en-US" dirty="0"/>
              <a:t>Relation</a:t>
            </a:r>
          </a:p>
        </p:txBody>
      </p:sp>
      <p:graphicFrame>
        <p:nvGraphicFramePr>
          <p:cNvPr id="23702" name="Group 150"/>
          <p:cNvGraphicFramePr>
            <a:graphicFrameLocks noGrp="1"/>
          </p:cNvGraphicFramePr>
          <p:nvPr>
            <p:ph type="tbl" idx="1"/>
          </p:nvPr>
        </p:nvGraphicFramePr>
        <p:xfrm>
          <a:off x="457200" y="1600200"/>
          <a:ext cx="8229600" cy="4861560"/>
        </p:xfrm>
        <a:graphic>
          <a:graphicData uri="http://schemas.openxmlformats.org/drawingml/2006/table">
            <a:tbl>
              <a:tblPr/>
              <a:tblGrid>
                <a:gridCol w="1044054">
                  <a:extLst>
                    <a:ext uri="{9D8B030D-6E8A-4147-A177-3AD203B41FA5}">
                      <a16:colId xmlns:a16="http://schemas.microsoft.com/office/drawing/2014/main" val="20000"/>
                    </a:ext>
                  </a:extLst>
                </a:gridCol>
                <a:gridCol w="921224">
                  <a:extLst>
                    <a:ext uri="{9D8B030D-6E8A-4147-A177-3AD203B41FA5}">
                      <a16:colId xmlns:a16="http://schemas.microsoft.com/office/drawing/2014/main" val="20001"/>
                    </a:ext>
                  </a:extLst>
                </a:gridCol>
                <a:gridCol w="1463722">
                  <a:extLst>
                    <a:ext uri="{9D8B030D-6E8A-4147-A177-3AD203B41FA5}">
                      <a16:colId xmlns:a16="http://schemas.microsoft.com/office/drawing/2014/main" val="20002"/>
                    </a:ext>
                  </a:extLst>
                </a:gridCol>
                <a:gridCol w="1729854">
                  <a:extLst>
                    <a:ext uri="{9D8B030D-6E8A-4147-A177-3AD203B41FA5}">
                      <a16:colId xmlns:a16="http://schemas.microsoft.com/office/drawing/2014/main" val="20003"/>
                    </a:ext>
                  </a:extLst>
                </a:gridCol>
                <a:gridCol w="3070746">
                  <a:extLst>
                    <a:ext uri="{9D8B030D-6E8A-4147-A177-3AD203B41FA5}">
                      <a16:colId xmlns:a16="http://schemas.microsoft.com/office/drawing/2014/main" val="20004"/>
                    </a:ext>
                  </a:extLst>
                </a:gridCol>
              </a:tblGrid>
              <a:tr h="533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cs typeface="Times New Roman" pitchFamily="18" charset="0"/>
                        </a:rPr>
                        <a:t>Character</a:t>
                      </a:r>
                      <a:endParaRPr kumimoji="0" lang="en-US" sz="16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cs typeface="Times New Roman" pitchFamily="18" charset="0"/>
                        </a:rPr>
                        <a:t>Animal</a:t>
                      </a:r>
                      <a:endParaRPr kumimoji="0" lang="en-US" sz="16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cs typeface="Times New Roman" pitchFamily="18" charset="0"/>
                        </a:rPr>
                        <a:t>PlaceBorn</a:t>
                      </a:r>
                      <a:endParaRPr kumimoji="0" lang="en-US" sz="16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err="1" smtClean="0">
                          <a:ln>
                            <a:noFill/>
                          </a:ln>
                          <a:solidFill>
                            <a:schemeClr val="tx1"/>
                          </a:solidFill>
                          <a:effectLst/>
                          <a:latin typeface="Times New Roman" pitchFamily="18" charset="0"/>
                          <a:cs typeface="Times New Roman" pitchFamily="18" charset="0"/>
                        </a:rPr>
                        <a:t>CurrentResidence</a:t>
                      </a:r>
                      <a:endParaRPr kumimoji="0" lang="en-US" sz="1600" b="1" i="1"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cs typeface="Times New Roman" pitchFamily="18" charset="0"/>
                        </a:rPr>
                        <a:t>CharacterTraits</a:t>
                      </a:r>
                      <a:endParaRPr kumimoji="0" lang="en-US" sz="16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Alex</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Lion</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Central Park Zoo</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The star in the Greatest city on earth.</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Gloria</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Hippo</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Central Park Zoo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Central Park Zoo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strikingly beautiful</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Gloria</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Hippo</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Central Park Zoo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Central Park Zoo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smart</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Gloria</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Hippo</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Central Park Zoo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Central Park Zoo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independent</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3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Melman</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Giraffe</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San Diago Zoo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Central Park Zoo</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hypochondriac</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9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Marty</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Zebra</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Central Park Zoo</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dreamer</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9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Marty</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Zebra</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Central Park Zoo</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adventurer</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Tables vs Relations</a:t>
            </a:r>
            <a:endParaRPr lang="en-US" dirty="0"/>
          </a:p>
        </p:txBody>
      </p:sp>
      <p:sp>
        <p:nvSpPr>
          <p:cNvPr id="7" name="Content Placeholder 6"/>
          <p:cNvSpPr>
            <a:spLocks noGrp="1"/>
          </p:cNvSpPr>
          <p:nvPr>
            <p:ph idx="1"/>
          </p:nvPr>
        </p:nvSpPr>
        <p:spPr/>
        <p:txBody>
          <a:bodyPr/>
          <a:lstStyle/>
          <a:p>
            <a:r>
              <a:rPr lang="en-US" dirty="0" smtClean="0"/>
              <a:t>These tables are not relations</a:t>
            </a:r>
            <a:endParaRPr lang="en-CA" dirty="0"/>
          </a:p>
        </p:txBody>
      </p:sp>
      <p:sp>
        <p:nvSpPr>
          <p:cNvPr id="6" name="Slide Number Placeholder 3"/>
          <p:cNvSpPr>
            <a:spLocks noGrp="1"/>
          </p:cNvSpPr>
          <p:nvPr>
            <p:ph type="sldNum" sz="quarter" idx="12"/>
          </p:nvPr>
        </p:nvSpPr>
        <p:spPr/>
        <p:txBody>
          <a:bodyPr/>
          <a:lstStyle/>
          <a:p>
            <a:fld id="{32DED0AD-4E4B-44D1-9169-5F0F90C56CC0}" type="slidenum">
              <a:rPr lang="en-US"/>
              <a:pPr/>
              <a:t>3</a:t>
            </a:fld>
            <a:endParaRPr lang="en-US" dirty="0"/>
          </a:p>
        </p:txBody>
      </p:sp>
      <p:pic>
        <p:nvPicPr>
          <p:cNvPr id="6148" name="Picture 4" descr="fig_3-5"/>
          <p:cNvPicPr>
            <a:picLocks noChangeAspect="1" noChangeArrowheads="1"/>
          </p:cNvPicPr>
          <p:nvPr/>
        </p:nvPicPr>
        <p:blipFill>
          <a:blip r:embed="rId3" cstate="print"/>
          <a:srcRect l="21000"/>
          <a:stretch>
            <a:fillRect/>
          </a:stretch>
        </p:blipFill>
        <p:spPr bwMode="auto">
          <a:xfrm>
            <a:off x="685800" y="2286000"/>
            <a:ext cx="7696200" cy="4067175"/>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E54D8F-C108-4A60-B37F-664A128238DB}" type="slidenum">
              <a:rPr lang="en-US"/>
              <a:pPr/>
              <a:t>30</a:t>
            </a:fld>
            <a:endParaRPr lang="en-US" dirty="0"/>
          </a:p>
        </p:txBody>
      </p:sp>
      <p:sp>
        <p:nvSpPr>
          <p:cNvPr id="30722" name="Rectangle 2"/>
          <p:cNvSpPr>
            <a:spLocks noGrp="1" noChangeArrowheads="1"/>
          </p:cNvSpPr>
          <p:nvPr>
            <p:ph type="title"/>
          </p:nvPr>
        </p:nvSpPr>
        <p:spPr/>
        <p:txBody>
          <a:bodyPr/>
          <a:lstStyle/>
          <a:p>
            <a:r>
              <a:rPr lang="en-US" dirty="0"/>
              <a:t>2NF and 3NF</a:t>
            </a:r>
          </a:p>
        </p:txBody>
      </p:sp>
      <p:sp>
        <p:nvSpPr>
          <p:cNvPr id="30723" name="Rectangle 3"/>
          <p:cNvSpPr>
            <a:spLocks noGrp="1" noChangeArrowheads="1"/>
          </p:cNvSpPr>
          <p:nvPr>
            <p:ph type="body" idx="1"/>
          </p:nvPr>
        </p:nvSpPr>
        <p:spPr/>
        <p:txBody>
          <a:bodyPr/>
          <a:lstStyle/>
          <a:p>
            <a:r>
              <a:rPr lang="en-US" dirty="0"/>
              <a:t>2NF and 3NF deal with the relationship between </a:t>
            </a:r>
            <a:r>
              <a:rPr lang="en-US" dirty="0" smtClean="0"/>
              <a:t>non-key </a:t>
            </a:r>
            <a:r>
              <a:rPr lang="en-US" dirty="0"/>
              <a:t>and key fields.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3B3EADA-BFCD-44B9-A333-8FD193916E7D}" type="slidenum">
              <a:rPr lang="en-US"/>
              <a:pPr/>
              <a:t>31</a:t>
            </a:fld>
            <a:endParaRPr lang="en-US" dirty="0"/>
          </a:p>
        </p:txBody>
      </p:sp>
      <p:sp>
        <p:nvSpPr>
          <p:cNvPr id="31746" name="Rectangle 2"/>
          <p:cNvSpPr>
            <a:spLocks noGrp="1" noChangeArrowheads="1"/>
          </p:cNvSpPr>
          <p:nvPr>
            <p:ph type="title"/>
          </p:nvPr>
        </p:nvSpPr>
        <p:spPr/>
        <p:txBody>
          <a:bodyPr/>
          <a:lstStyle/>
          <a:p>
            <a:r>
              <a:rPr lang="en-US" dirty="0"/>
              <a:t>2</a:t>
            </a:r>
            <a:r>
              <a:rPr lang="en-US" baseline="30000" dirty="0"/>
              <a:t>nd</a:t>
            </a:r>
            <a:r>
              <a:rPr lang="en-US" dirty="0"/>
              <a:t> Normal Form</a:t>
            </a:r>
          </a:p>
        </p:txBody>
      </p:sp>
      <p:sp>
        <p:nvSpPr>
          <p:cNvPr id="31747" name="Rectangle 3"/>
          <p:cNvSpPr>
            <a:spLocks noGrp="1" noChangeArrowheads="1"/>
          </p:cNvSpPr>
          <p:nvPr>
            <p:ph type="body" idx="1"/>
          </p:nvPr>
        </p:nvSpPr>
        <p:spPr/>
        <p:txBody>
          <a:bodyPr>
            <a:normAutofit/>
          </a:bodyPr>
          <a:lstStyle/>
          <a:p>
            <a:pPr>
              <a:lnSpc>
                <a:spcPct val="90000"/>
              </a:lnSpc>
              <a:buFontTx/>
              <a:buNone/>
            </a:pPr>
            <a:r>
              <a:rPr lang="en-US" b="1" dirty="0" smtClean="0"/>
              <a:t>	A </a:t>
            </a:r>
            <a:r>
              <a:rPr lang="en-US" b="1" dirty="0"/>
              <a:t>relation is in second normal form if </a:t>
            </a:r>
            <a:r>
              <a:rPr lang="en-US" b="1" dirty="0" smtClean="0"/>
              <a:t>it is in 1NF and every non-key attribute is fully </a:t>
            </a:r>
            <a:r>
              <a:rPr lang="en-US" b="1" dirty="0"/>
              <a:t>dependent </a:t>
            </a:r>
            <a:r>
              <a:rPr lang="en-US" b="1" dirty="0" smtClean="0"/>
              <a:t>on the whole key, not just part of it.</a:t>
            </a:r>
            <a:r>
              <a:rPr lang="en-US" dirty="0" smtClean="0"/>
              <a:t> </a:t>
            </a:r>
          </a:p>
          <a:p>
            <a:pPr>
              <a:lnSpc>
                <a:spcPct val="90000"/>
              </a:lnSpc>
              <a:buFontTx/>
              <a:buNone/>
            </a:pPr>
            <a:endParaRPr lang="en-US" dirty="0"/>
          </a:p>
          <a:p>
            <a:pPr>
              <a:lnSpc>
                <a:spcPct val="90000"/>
              </a:lnSpc>
            </a:pPr>
            <a:r>
              <a:rPr lang="en-US" dirty="0" smtClean="0"/>
              <a:t>2NF is designed to eliminate dependencies that involve only part of the key.</a:t>
            </a:r>
          </a:p>
          <a:p>
            <a:pPr>
              <a:lnSpc>
                <a:spcPct val="90000"/>
              </a:lnSpc>
            </a:pPr>
            <a:r>
              <a:rPr lang="en-US" dirty="0" smtClean="0"/>
              <a:t>2NF is violated when a non-key field is determined by only part of the key.</a:t>
            </a:r>
          </a:p>
          <a:p>
            <a:pPr>
              <a:lnSpc>
                <a:spcPct val="90000"/>
              </a:lnSpc>
            </a:pPr>
            <a:r>
              <a:rPr lang="en-US" dirty="0" smtClean="0"/>
              <a:t>There are no 2NF violations if the key is not composite.</a:t>
            </a:r>
          </a:p>
          <a:p>
            <a:pPr>
              <a:lnSpc>
                <a:spcPct val="90000"/>
              </a:lnSpc>
              <a:buNone/>
            </a:pPr>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a:t>
            </a:r>
            <a:endParaRPr lang="en-CA" dirty="0"/>
          </a:p>
        </p:txBody>
      </p:sp>
      <p:sp>
        <p:nvSpPr>
          <p:cNvPr id="3" name="Content Placeholder 2"/>
          <p:cNvSpPr>
            <a:spLocks noGrp="1"/>
          </p:cNvSpPr>
          <p:nvPr>
            <p:ph idx="1"/>
          </p:nvPr>
        </p:nvSpPr>
        <p:spPr/>
        <p:txBody>
          <a:bodyPr/>
          <a:lstStyle/>
          <a:p>
            <a:pPr>
              <a:lnSpc>
                <a:spcPct val="90000"/>
              </a:lnSpc>
            </a:pPr>
            <a:r>
              <a:rPr lang="en-US" dirty="0" smtClean="0"/>
              <a:t>The relation Relation1(</a:t>
            </a:r>
            <a:r>
              <a:rPr lang="en-US" u="sng" dirty="0" smtClean="0"/>
              <a:t>A,B</a:t>
            </a:r>
            <a:r>
              <a:rPr lang="en-US" dirty="0" smtClean="0"/>
              <a:t>,C,D) where B</a:t>
            </a:r>
            <a:r>
              <a:rPr lang="en-US" dirty="0" smtClean="0">
                <a:sym typeface="Wingdings" pitchFamily="2" charset="2"/>
              </a:rPr>
              <a:t></a:t>
            </a:r>
            <a:r>
              <a:rPr lang="en-US" dirty="0" smtClean="0"/>
              <a:t>C becomes Relation1(</a:t>
            </a:r>
            <a:r>
              <a:rPr lang="en-US" u="sng" dirty="0" smtClean="0"/>
              <a:t>A,B</a:t>
            </a:r>
            <a:r>
              <a:rPr lang="en-US" dirty="0" smtClean="0"/>
              <a:t>,D) and Relation2(</a:t>
            </a:r>
            <a:r>
              <a:rPr lang="en-US" u="sng" dirty="0" smtClean="0"/>
              <a:t>B</a:t>
            </a:r>
            <a:r>
              <a:rPr lang="en-US" dirty="0" smtClean="0"/>
              <a:t>,C)</a:t>
            </a:r>
          </a:p>
          <a:p>
            <a:pPr>
              <a:lnSpc>
                <a:spcPct val="90000"/>
              </a:lnSpc>
              <a:buNone/>
            </a:pPr>
            <a:endParaRPr lang="en-US" dirty="0" smtClean="0"/>
          </a:p>
          <a:p>
            <a:pPr>
              <a:lnSpc>
                <a:spcPct val="90000"/>
              </a:lnSpc>
            </a:pPr>
            <a:r>
              <a:rPr lang="en-US" dirty="0" smtClean="0"/>
              <a:t>To place the relation in 2NF: </a:t>
            </a:r>
          </a:p>
          <a:p>
            <a:pPr lvl="1">
              <a:lnSpc>
                <a:spcPct val="90000"/>
              </a:lnSpc>
            </a:pPr>
            <a:r>
              <a:rPr lang="en-US" dirty="0" smtClean="0"/>
              <a:t>remove the functional dependency involving only part of the key and place in a relation of its own. The determinate will become the PK of the new relation and the FK connection to the original relation</a:t>
            </a:r>
          </a:p>
          <a:p>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DD318BF-777A-4CB7-8872-54EBCFA8AC90}" type="slidenum">
              <a:rPr lang="en-US"/>
              <a:pPr/>
              <a:t>33</a:t>
            </a:fld>
            <a:endParaRPr lang="en-US" dirty="0"/>
          </a:p>
        </p:txBody>
      </p:sp>
      <p:sp>
        <p:nvSpPr>
          <p:cNvPr id="32770" name="Rectangle 2"/>
          <p:cNvSpPr>
            <a:spLocks noGrp="1" noChangeArrowheads="1"/>
          </p:cNvSpPr>
          <p:nvPr>
            <p:ph type="title"/>
          </p:nvPr>
        </p:nvSpPr>
        <p:spPr/>
        <p:txBody>
          <a:bodyPr/>
          <a:lstStyle/>
          <a:p>
            <a:r>
              <a:rPr lang="en-US" dirty="0"/>
              <a:t>3</a:t>
            </a:r>
            <a:r>
              <a:rPr lang="en-US" baseline="30000" dirty="0"/>
              <a:t>rd</a:t>
            </a:r>
            <a:r>
              <a:rPr lang="en-US" dirty="0"/>
              <a:t> Normal Form</a:t>
            </a:r>
          </a:p>
        </p:txBody>
      </p:sp>
      <p:sp>
        <p:nvSpPr>
          <p:cNvPr id="32771" name="Rectangle 3"/>
          <p:cNvSpPr>
            <a:spLocks noGrp="1" noChangeArrowheads="1"/>
          </p:cNvSpPr>
          <p:nvPr>
            <p:ph type="body" idx="1"/>
          </p:nvPr>
        </p:nvSpPr>
        <p:spPr/>
        <p:txBody>
          <a:bodyPr/>
          <a:lstStyle/>
          <a:p>
            <a:pPr>
              <a:buFontTx/>
              <a:buNone/>
            </a:pPr>
            <a:r>
              <a:rPr lang="en-US" b="1" dirty="0"/>
              <a:t>	For a table to be </a:t>
            </a:r>
            <a:r>
              <a:rPr lang="en-US" b="1"/>
              <a:t>in </a:t>
            </a:r>
            <a:r>
              <a:rPr lang="en-US" b="1" smtClean="0"/>
              <a:t>3NF </a:t>
            </a:r>
            <a:r>
              <a:rPr lang="en-US" b="1" dirty="0"/>
              <a:t>it must be in 2NF and every non-key attribute has no transitive dependencies</a:t>
            </a:r>
            <a:r>
              <a:rPr lang="en-US" b="1" dirty="0" smtClean="0"/>
              <a:t>.</a:t>
            </a:r>
          </a:p>
          <a:p>
            <a:pPr>
              <a:buFontTx/>
              <a:buNone/>
            </a:pPr>
            <a:endParaRPr lang="en-US" b="1" dirty="0" smtClean="0"/>
          </a:p>
          <a:p>
            <a:r>
              <a:rPr lang="en-US" dirty="0" smtClean="0"/>
              <a:t>A transitive dependency is when a key attribute determines a non-key attribute and in turn this non-key attribute determines another non-key attribute,  </a:t>
            </a:r>
            <a:r>
              <a:rPr lang="en-US" u="sng" dirty="0" smtClean="0"/>
              <a:t>A</a:t>
            </a:r>
            <a:r>
              <a:rPr lang="en-US" dirty="0" smtClean="0">
                <a:sym typeface="Wingdings" pitchFamily="2" charset="2"/>
              </a:rPr>
              <a:t>BC</a:t>
            </a:r>
          </a:p>
          <a:p>
            <a:endParaRPr lang="en-US"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place in 3NF</a:t>
            </a:r>
            <a:endParaRPr lang="en-CA" dirty="0"/>
          </a:p>
        </p:txBody>
      </p:sp>
      <p:sp>
        <p:nvSpPr>
          <p:cNvPr id="3" name="Content Placeholder 2"/>
          <p:cNvSpPr>
            <a:spLocks noGrp="1"/>
          </p:cNvSpPr>
          <p:nvPr>
            <p:ph idx="1"/>
          </p:nvPr>
        </p:nvSpPr>
        <p:spPr/>
        <p:txBody>
          <a:bodyPr/>
          <a:lstStyle/>
          <a:p>
            <a:r>
              <a:rPr lang="en-US" dirty="0" smtClean="0"/>
              <a:t>Move the non-key determinate and its dependant attributes to a new table and form a relationship between the original table and the new table.</a:t>
            </a:r>
          </a:p>
          <a:p>
            <a:pPr>
              <a:buNone/>
            </a:pPr>
            <a:endParaRPr lang="en-US" dirty="0" smtClean="0"/>
          </a:p>
          <a:p>
            <a:r>
              <a:rPr lang="en-US" dirty="0" smtClean="0"/>
              <a:t>The relation – Relation(</a:t>
            </a:r>
            <a:r>
              <a:rPr lang="en-US" u="sng" dirty="0" smtClean="0"/>
              <a:t>A</a:t>
            </a:r>
            <a:r>
              <a:rPr lang="en-US" dirty="0" smtClean="0"/>
              <a:t>, B, C, D) where A</a:t>
            </a:r>
            <a:r>
              <a:rPr lang="en-US" dirty="0" smtClean="0">
                <a:sym typeface="Wingdings" pitchFamily="2" charset="2"/>
              </a:rPr>
              <a:t>B, C, D and CD becomes Relation1(</a:t>
            </a:r>
            <a:r>
              <a:rPr lang="en-US" u="sng" dirty="0" smtClean="0"/>
              <a:t>A</a:t>
            </a:r>
            <a:r>
              <a:rPr lang="en-US" dirty="0" smtClean="0"/>
              <a:t>, B, C) and Relation2(</a:t>
            </a:r>
            <a:r>
              <a:rPr lang="en-US" u="sng" dirty="0" smtClean="0"/>
              <a:t>C</a:t>
            </a:r>
            <a:r>
              <a:rPr lang="en-US" dirty="0" smtClean="0"/>
              <a:t>, D)</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3NF Violation</a:t>
            </a:r>
            <a:endParaRPr lang="en-CA" dirty="0"/>
          </a:p>
        </p:txBody>
      </p:sp>
      <p:sp>
        <p:nvSpPr>
          <p:cNvPr id="5" name="Slide Number Placeholder 3"/>
          <p:cNvSpPr>
            <a:spLocks noGrp="1"/>
          </p:cNvSpPr>
          <p:nvPr>
            <p:ph type="sldNum" sz="quarter" idx="12"/>
          </p:nvPr>
        </p:nvSpPr>
        <p:spPr/>
        <p:txBody>
          <a:bodyPr/>
          <a:lstStyle/>
          <a:p>
            <a:fld id="{B5ABF735-0A37-493F-BADC-92930DB4DEE0}" type="slidenum">
              <a:rPr lang="en-US"/>
              <a:pPr/>
              <a:t>35</a:t>
            </a:fld>
            <a:endParaRPr lang="en-US" dirty="0"/>
          </a:p>
        </p:txBody>
      </p:sp>
      <p:pic>
        <p:nvPicPr>
          <p:cNvPr id="35844" name="Picture 4" descr="FIG_04_09a"/>
          <p:cNvPicPr>
            <a:picLocks noChangeAspect="1" noChangeArrowheads="1"/>
          </p:cNvPicPr>
          <p:nvPr/>
        </p:nvPicPr>
        <p:blipFill>
          <a:blip r:embed="rId2" cstate="print"/>
          <a:srcRect t="23333" b="10000"/>
          <a:stretch>
            <a:fillRect/>
          </a:stretch>
        </p:blipFill>
        <p:spPr bwMode="auto">
          <a:xfrm>
            <a:off x="1219200" y="2057400"/>
            <a:ext cx="4438650" cy="38100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Relations in 3NF</a:t>
            </a:r>
            <a:endParaRPr lang="en-CA" dirty="0"/>
          </a:p>
        </p:txBody>
      </p:sp>
      <p:sp>
        <p:nvSpPr>
          <p:cNvPr id="6" name="Content Placeholder 5"/>
          <p:cNvSpPr>
            <a:spLocks noGrp="1"/>
          </p:cNvSpPr>
          <p:nvPr>
            <p:ph idx="1"/>
          </p:nvPr>
        </p:nvSpPr>
        <p:spPr/>
        <p:txBody>
          <a:bodyPr/>
          <a:lstStyle/>
          <a:p>
            <a:r>
              <a:rPr lang="en-US" dirty="0" smtClean="0"/>
              <a:t>Eliminate transitive dependencies</a:t>
            </a:r>
            <a:endParaRPr lang="en-CA" dirty="0"/>
          </a:p>
        </p:txBody>
      </p:sp>
      <p:sp>
        <p:nvSpPr>
          <p:cNvPr id="5" name="Slide Number Placeholder 3"/>
          <p:cNvSpPr>
            <a:spLocks noGrp="1"/>
          </p:cNvSpPr>
          <p:nvPr>
            <p:ph type="sldNum" sz="quarter" idx="12"/>
          </p:nvPr>
        </p:nvSpPr>
        <p:spPr/>
        <p:txBody>
          <a:bodyPr/>
          <a:lstStyle/>
          <a:p>
            <a:fld id="{4C39EADA-ECD6-44A1-B83E-688869190F74}" type="slidenum">
              <a:rPr lang="en-US"/>
              <a:pPr/>
              <a:t>36</a:t>
            </a:fld>
            <a:endParaRPr lang="en-US" dirty="0"/>
          </a:p>
        </p:txBody>
      </p:sp>
      <p:pic>
        <p:nvPicPr>
          <p:cNvPr id="36868" name="Picture 4" descr="FIG_04_09b"/>
          <p:cNvPicPr>
            <a:picLocks noChangeAspect="1" noChangeArrowheads="1"/>
          </p:cNvPicPr>
          <p:nvPr/>
        </p:nvPicPr>
        <p:blipFill>
          <a:blip r:embed="rId2" cstate="print"/>
          <a:srcRect t="21608" b="11587"/>
          <a:stretch>
            <a:fillRect/>
          </a:stretch>
        </p:blipFill>
        <p:spPr bwMode="auto">
          <a:xfrm>
            <a:off x="685800" y="2971800"/>
            <a:ext cx="7620000" cy="30480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Boyce-Codd Normal Form</a:t>
            </a:r>
          </a:p>
        </p:txBody>
      </p:sp>
      <p:sp>
        <p:nvSpPr>
          <p:cNvPr id="33795" name="Rectangle 3"/>
          <p:cNvSpPr>
            <a:spLocks noGrp="1" noChangeArrowheads="1"/>
          </p:cNvSpPr>
          <p:nvPr>
            <p:ph idx="1"/>
          </p:nvPr>
        </p:nvSpPr>
        <p:spPr/>
        <p:txBody>
          <a:bodyPr/>
          <a:lstStyle/>
          <a:p>
            <a:pPr>
              <a:buFontTx/>
              <a:buNone/>
            </a:pPr>
            <a:r>
              <a:rPr lang="en-US" b="1" dirty="0"/>
              <a:t>	A relation in BCNF must be in 3NF and every determinant is a candidate key</a:t>
            </a:r>
            <a:r>
              <a:rPr lang="en-US" b="1" dirty="0" smtClean="0"/>
              <a:t>.</a:t>
            </a:r>
          </a:p>
          <a:p>
            <a:pPr>
              <a:buFontTx/>
              <a:buNone/>
            </a:pPr>
            <a:endParaRPr lang="en-US" b="1" dirty="0" smtClean="0"/>
          </a:p>
          <a:p>
            <a:r>
              <a:rPr lang="en-US" dirty="0" smtClean="0"/>
              <a:t>BCNF is a slightly stronger version of 3NF.</a:t>
            </a:r>
          </a:p>
          <a:p>
            <a:r>
              <a:rPr lang="en-US" dirty="0" smtClean="0"/>
              <a:t>Only in rare cases does a 3NF table not meet the requirements of BCNF. A 3NF table which does not have multiple overlapping candidate keys is guaranteed to be in BCNF.</a:t>
            </a:r>
            <a:endParaRPr lang="en-US" b="1" dirty="0"/>
          </a:p>
          <a:p>
            <a:pPr>
              <a:buFontTx/>
              <a:buNone/>
            </a:pPr>
            <a:endParaRPr lang="en-US" b="1" dirty="0"/>
          </a:p>
        </p:txBody>
      </p:sp>
      <p:sp>
        <p:nvSpPr>
          <p:cNvPr id="6" name="Slide Number Placeholder 5"/>
          <p:cNvSpPr>
            <a:spLocks noGrp="1"/>
          </p:cNvSpPr>
          <p:nvPr>
            <p:ph type="sldNum" sz="quarter" idx="12"/>
          </p:nvPr>
        </p:nvSpPr>
        <p:spPr/>
        <p:txBody>
          <a:bodyPr/>
          <a:lstStyle/>
          <a:p>
            <a:fld id="{ACA27A3B-DB40-47D7-A94A-151653CE0CF1}" type="slidenum">
              <a:rPr lang="en-US"/>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BCNF</a:t>
            </a:r>
            <a:endParaRPr lang="en-CA" dirty="0"/>
          </a:p>
        </p:txBody>
      </p:sp>
      <p:sp>
        <p:nvSpPr>
          <p:cNvPr id="3" name="Content Placeholder 2"/>
          <p:cNvSpPr>
            <a:spLocks noGrp="1"/>
          </p:cNvSpPr>
          <p:nvPr>
            <p:ph idx="1"/>
          </p:nvPr>
        </p:nvSpPr>
        <p:spPr/>
        <p:txBody>
          <a:bodyPr/>
          <a:lstStyle/>
          <a:p>
            <a:r>
              <a:rPr lang="en-US" dirty="0" smtClean="0"/>
              <a:t>BCNF covers 2 special cases not covered by 3NF</a:t>
            </a:r>
          </a:p>
          <a:p>
            <a:pPr marL="850392" lvl="1" indent="-457200">
              <a:buFont typeface="+mj-lt"/>
              <a:buAutoNum type="arabicPeriod"/>
            </a:pPr>
            <a:r>
              <a:rPr lang="en-US" dirty="0" smtClean="0"/>
              <a:t>part of a key determines part of a key</a:t>
            </a:r>
          </a:p>
          <a:p>
            <a:pPr marL="850392" lvl="1" indent="-457200">
              <a:buFont typeface="+mj-lt"/>
              <a:buAutoNum type="arabicPeriod"/>
            </a:pPr>
            <a:r>
              <a:rPr lang="en-US" dirty="0" smtClean="0"/>
              <a:t>a non-key attribute determines part of a key</a:t>
            </a:r>
          </a:p>
          <a:p>
            <a:pPr marL="850392" lvl="1" indent="-457200">
              <a:buFont typeface="+mj-lt"/>
              <a:buAutoNum type="arabicPeriod"/>
            </a:pPr>
            <a:endParaRPr lang="en-US" dirty="0" smtClean="0"/>
          </a:p>
          <a:p>
            <a:pPr marL="484632" indent="-457200"/>
            <a:r>
              <a:rPr lang="en-US" dirty="0" smtClean="0"/>
              <a:t>These situations are only possible </a:t>
            </a:r>
            <a:r>
              <a:rPr lang="en-US" dirty="0" smtClean="0">
                <a:solidFill>
                  <a:schemeClr val="accent5">
                    <a:lumMod val="75000"/>
                  </a:schemeClr>
                </a:solidFill>
              </a:rPr>
              <a:t>if there are multiple composite, candidate keys</a:t>
            </a:r>
            <a:r>
              <a:rPr lang="en-US" dirty="0" smtClean="0"/>
              <a:t>. Tables with multiple, composite candidate keys are not common.</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Violates BCNF</a:t>
            </a:r>
            <a:endParaRPr lang="en-CA" dirty="0"/>
          </a:p>
        </p:txBody>
      </p:sp>
      <p:sp>
        <p:nvSpPr>
          <p:cNvPr id="5" name="Slide Number Placeholder 3"/>
          <p:cNvSpPr>
            <a:spLocks noGrp="1"/>
          </p:cNvSpPr>
          <p:nvPr>
            <p:ph type="sldNum" sz="quarter" idx="12"/>
          </p:nvPr>
        </p:nvSpPr>
        <p:spPr/>
        <p:txBody>
          <a:bodyPr/>
          <a:lstStyle/>
          <a:p>
            <a:fld id="{AF90D022-1E00-4649-B567-0E7BF70650DB}" type="slidenum">
              <a:rPr lang="en-US"/>
              <a:pPr/>
              <a:t>39</a:t>
            </a:fld>
            <a:endParaRPr lang="en-US" dirty="0"/>
          </a:p>
        </p:txBody>
      </p:sp>
      <p:pic>
        <p:nvPicPr>
          <p:cNvPr id="38916" name="Picture 4" descr="FIG_04_10a"/>
          <p:cNvPicPr>
            <a:picLocks noChangeAspect="1" noChangeArrowheads="1"/>
          </p:cNvPicPr>
          <p:nvPr/>
        </p:nvPicPr>
        <p:blipFill>
          <a:blip r:embed="rId3" cstate="print"/>
          <a:srcRect t="23414" b="8912"/>
          <a:stretch>
            <a:fillRect/>
          </a:stretch>
        </p:blipFill>
        <p:spPr bwMode="auto">
          <a:xfrm>
            <a:off x="2438400" y="1752600"/>
            <a:ext cx="4200525" cy="4267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7FF572-8EAC-4FCE-A3E1-F34CB3FB3204}" type="slidenum">
              <a:rPr lang="en-US"/>
              <a:pPr/>
              <a:t>4</a:t>
            </a:fld>
            <a:endParaRPr lang="en-US" dirty="0"/>
          </a:p>
        </p:txBody>
      </p:sp>
      <p:sp>
        <p:nvSpPr>
          <p:cNvPr id="20482" name="Rectangle 2"/>
          <p:cNvSpPr>
            <a:spLocks noGrp="1" noChangeArrowheads="1"/>
          </p:cNvSpPr>
          <p:nvPr>
            <p:ph type="title"/>
          </p:nvPr>
        </p:nvSpPr>
        <p:spPr/>
        <p:txBody>
          <a:bodyPr/>
          <a:lstStyle/>
          <a:p>
            <a:r>
              <a:rPr lang="en-US" dirty="0"/>
              <a:t>Characteristics of a relation</a:t>
            </a:r>
          </a:p>
        </p:txBody>
      </p:sp>
      <p:sp>
        <p:nvSpPr>
          <p:cNvPr id="20483" name="Rectangle 3"/>
          <p:cNvSpPr>
            <a:spLocks noGrp="1" noChangeArrowheads="1"/>
          </p:cNvSpPr>
          <p:nvPr>
            <p:ph type="body" idx="1"/>
          </p:nvPr>
        </p:nvSpPr>
        <p:spPr/>
        <p:txBody>
          <a:bodyPr>
            <a:normAutofit lnSpcReduction="10000"/>
          </a:bodyPr>
          <a:lstStyle/>
          <a:p>
            <a:r>
              <a:rPr lang="en-US" dirty="0" smtClean="0"/>
              <a:t>A relation is a two-dimensional table that has the characteristics listed below:</a:t>
            </a:r>
            <a:endParaRPr lang="en-CA" dirty="0" smtClean="0"/>
          </a:p>
          <a:p>
            <a:pPr lvl="1"/>
            <a:r>
              <a:rPr lang="en-US" dirty="0" smtClean="0"/>
              <a:t>rows </a:t>
            </a:r>
            <a:r>
              <a:rPr lang="en-US" dirty="0"/>
              <a:t>contain data about an entity</a:t>
            </a:r>
          </a:p>
          <a:p>
            <a:pPr lvl="1"/>
            <a:r>
              <a:rPr lang="en-US" dirty="0"/>
              <a:t>columns contain data about attributes of the entity</a:t>
            </a:r>
          </a:p>
          <a:p>
            <a:pPr lvl="1"/>
            <a:r>
              <a:rPr lang="en-US" dirty="0"/>
              <a:t>cells of the table hold a single value</a:t>
            </a:r>
          </a:p>
          <a:p>
            <a:pPr lvl="1"/>
            <a:r>
              <a:rPr lang="en-US" dirty="0"/>
              <a:t>all entries in a column are of the same kind</a:t>
            </a:r>
          </a:p>
          <a:p>
            <a:pPr lvl="1"/>
            <a:r>
              <a:rPr lang="en-US" dirty="0"/>
              <a:t>each column has a unique name</a:t>
            </a:r>
          </a:p>
          <a:p>
            <a:pPr lvl="1"/>
            <a:r>
              <a:rPr lang="en-US" dirty="0"/>
              <a:t>the order of the columns is unimportant</a:t>
            </a:r>
          </a:p>
          <a:p>
            <a:pPr lvl="1"/>
            <a:r>
              <a:rPr lang="en-US" dirty="0"/>
              <a:t>the order of the rows is unimportant</a:t>
            </a:r>
          </a:p>
          <a:p>
            <a:pPr lvl="1"/>
            <a:r>
              <a:rPr lang="en-US" dirty="0"/>
              <a:t>no two rows may be identical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Relation in BCNF</a:t>
            </a:r>
            <a:endParaRPr lang="en-CA" dirty="0"/>
          </a:p>
        </p:txBody>
      </p:sp>
      <p:sp>
        <p:nvSpPr>
          <p:cNvPr id="5" name="Slide Number Placeholder 3"/>
          <p:cNvSpPr>
            <a:spLocks noGrp="1"/>
          </p:cNvSpPr>
          <p:nvPr>
            <p:ph type="sldNum" sz="quarter" idx="12"/>
          </p:nvPr>
        </p:nvSpPr>
        <p:spPr/>
        <p:txBody>
          <a:bodyPr/>
          <a:lstStyle/>
          <a:p>
            <a:fld id="{41EC82E3-AE7F-4C59-82AD-ACE3CEF38CFE}" type="slidenum">
              <a:rPr lang="en-US"/>
              <a:pPr/>
              <a:t>40</a:t>
            </a:fld>
            <a:endParaRPr lang="en-US" dirty="0"/>
          </a:p>
        </p:txBody>
      </p:sp>
      <p:pic>
        <p:nvPicPr>
          <p:cNvPr id="39938" name="Picture 2" descr="FIG_04_10b"/>
          <p:cNvPicPr>
            <a:picLocks noChangeAspect="1" noChangeArrowheads="1"/>
          </p:cNvPicPr>
          <p:nvPr/>
        </p:nvPicPr>
        <p:blipFill>
          <a:blip r:embed="rId3" cstate="print"/>
          <a:srcRect t="23184" b="11266"/>
          <a:stretch>
            <a:fillRect/>
          </a:stretch>
        </p:blipFill>
        <p:spPr bwMode="auto">
          <a:xfrm>
            <a:off x="762000" y="2133600"/>
            <a:ext cx="7620000" cy="33528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Part of a key determines part of a key</a:t>
            </a:r>
            <a:endParaRPr lang="en-CA" sz="4000" dirty="0"/>
          </a:p>
        </p:txBody>
      </p:sp>
      <p:graphicFrame>
        <p:nvGraphicFramePr>
          <p:cNvPr id="6" name="Content Placeholder 5"/>
          <p:cNvGraphicFramePr>
            <a:graphicFrameLocks noGrp="1"/>
          </p:cNvGraphicFramePr>
          <p:nvPr>
            <p:ph idx="1"/>
          </p:nvPr>
        </p:nvGraphicFramePr>
        <p:xfrm>
          <a:off x="457200" y="1935163"/>
          <a:ext cx="8229600" cy="22250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gridSpan="4">
                  <a:txBody>
                    <a:bodyPr/>
                    <a:lstStyle/>
                    <a:p>
                      <a:pPr algn="ctr"/>
                      <a:r>
                        <a:rPr lang="en-US" dirty="0" err="1" smtClean="0"/>
                        <a:t>StudentGrade</a:t>
                      </a:r>
                      <a:endParaRPr lang="en-CA" dirty="0"/>
                    </a:p>
                  </a:txBody>
                  <a:tcPr/>
                </a:tc>
                <a:tc hMerge="1">
                  <a:txBody>
                    <a:bodyPr/>
                    <a:lstStyle/>
                    <a:p>
                      <a:endParaRPr lang="en-CA"/>
                    </a:p>
                  </a:txBody>
                  <a:tcPr/>
                </a:tc>
                <a:tc hMerge="1">
                  <a:txBody>
                    <a:bodyPr/>
                    <a:lstStyle/>
                    <a:p>
                      <a:endParaRPr lang="en-CA"/>
                    </a:p>
                  </a:txBody>
                  <a:tcPr/>
                </a:tc>
                <a:tc hMerge="1">
                  <a:txBody>
                    <a:bodyPr/>
                    <a:lstStyle/>
                    <a:p>
                      <a:endParaRPr lang="en-CA" dirty="0"/>
                    </a:p>
                  </a:txBody>
                  <a:tcPr/>
                </a:tc>
                <a:extLst>
                  <a:ext uri="{0D108BD9-81ED-4DB2-BD59-A6C34878D82A}">
                    <a16:rowId xmlns:a16="http://schemas.microsoft.com/office/drawing/2014/main" val="10000"/>
                  </a:ext>
                </a:extLst>
              </a:tr>
              <a:tr h="370840">
                <a:tc>
                  <a:txBody>
                    <a:bodyPr/>
                    <a:lstStyle/>
                    <a:p>
                      <a:pPr algn="ctr"/>
                      <a:r>
                        <a:rPr lang="en-US" b="1" u="sng" dirty="0" err="1" smtClean="0"/>
                        <a:t>StudentID</a:t>
                      </a:r>
                      <a:endParaRPr lang="en-CA" b="1" u="sng" dirty="0"/>
                    </a:p>
                  </a:txBody>
                  <a:tcPr/>
                </a:tc>
                <a:tc>
                  <a:txBody>
                    <a:bodyPr/>
                    <a:lstStyle/>
                    <a:p>
                      <a:pPr algn="ctr"/>
                      <a:r>
                        <a:rPr lang="en-US" b="1" u="sng" dirty="0" err="1" smtClean="0"/>
                        <a:t>CourseNo</a:t>
                      </a:r>
                      <a:endParaRPr lang="en-CA" b="1" u="sng" dirty="0"/>
                    </a:p>
                  </a:txBody>
                  <a:tcPr/>
                </a:tc>
                <a:tc>
                  <a:txBody>
                    <a:bodyPr/>
                    <a:lstStyle/>
                    <a:p>
                      <a:pPr algn="ctr"/>
                      <a:r>
                        <a:rPr lang="en-US" b="1" dirty="0" err="1" smtClean="0"/>
                        <a:t>StudentEmail</a:t>
                      </a:r>
                      <a:endParaRPr lang="en-CA" b="1" dirty="0"/>
                    </a:p>
                  </a:txBody>
                  <a:tcPr/>
                </a:tc>
                <a:tc>
                  <a:txBody>
                    <a:bodyPr/>
                    <a:lstStyle/>
                    <a:p>
                      <a:pPr algn="ctr"/>
                      <a:r>
                        <a:rPr lang="en-US" b="1" dirty="0" smtClean="0"/>
                        <a:t>Grade</a:t>
                      </a:r>
                      <a:endParaRPr lang="en-CA" b="1" dirty="0"/>
                    </a:p>
                  </a:txBody>
                  <a:tcPr/>
                </a:tc>
                <a:extLst>
                  <a:ext uri="{0D108BD9-81ED-4DB2-BD59-A6C34878D82A}">
                    <a16:rowId xmlns:a16="http://schemas.microsoft.com/office/drawing/2014/main" val="10001"/>
                  </a:ext>
                </a:extLst>
              </a:tr>
              <a:tr h="370840">
                <a:tc>
                  <a:txBody>
                    <a:bodyPr/>
                    <a:lstStyle/>
                    <a:p>
                      <a:pPr algn="ctr"/>
                      <a:r>
                        <a:rPr lang="en-US" dirty="0" smtClean="0"/>
                        <a:t>S1</a:t>
                      </a:r>
                      <a:endParaRPr lang="en-CA" dirty="0"/>
                    </a:p>
                  </a:txBody>
                  <a:tcPr/>
                </a:tc>
                <a:tc>
                  <a:txBody>
                    <a:bodyPr/>
                    <a:lstStyle/>
                    <a:p>
                      <a:pPr algn="ctr"/>
                      <a:r>
                        <a:rPr lang="en-US" dirty="0" smtClean="0"/>
                        <a:t>CDBM280</a:t>
                      </a:r>
                      <a:endParaRPr lang="en-CA" dirty="0"/>
                    </a:p>
                  </a:txBody>
                  <a:tcPr/>
                </a:tc>
                <a:tc>
                  <a:txBody>
                    <a:bodyPr/>
                    <a:lstStyle/>
                    <a:p>
                      <a:pPr algn="ctr"/>
                      <a:r>
                        <a:rPr lang="en-US" dirty="0" smtClean="0"/>
                        <a:t>joe@siast.sk.ca</a:t>
                      </a:r>
                      <a:endParaRPr lang="en-CA" dirty="0"/>
                    </a:p>
                  </a:txBody>
                  <a:tcPr/>
                </a:tc>
                <a:tc>
                  <a:txBody>
                    <a:bodyPr/>
                    <a:lstStyle/>
                    <a:p>
                      <a:pPr algn="ctr"/>
                      <a:r>
                        <a:rPr lang="en-US" dirty="0" smtClean="0"/>
                        <a:t>78</a:t>
                      </a:r>
                      <a:endParaRPr lang="en-CA" dirty="0"/>
                    </a:p>
                  </a:txBody>
                  <a:tcPr/>
                </a:tc>
                <a:extLst>
                  <a:ext uri="{0D108BD9-81ED-4DB2-BD59-A6C34878D82A}">
                    <a16:rowId xmlns:a16="http://schemas.microsoft.com/office/drawing/2014/main" val="10002"/>
                  </a:ext>
                </a:extLst>
              </a:tr>
              <a:tr h="370840">
                <a:tc>
                  <a:txBody>
                    <a:bodyPr/>
                    <a:lstStyle/>
                    <a:p>
                      <a:pPr algn="ctr"/>
                      <a:r>
                        <a:rPr lang="en-US" dirty="0" smtClean="0"/>
                        <a:t>S1</a:t>
                      </a:r>
                      <a:endParaRPr lang="en-CA" dirty="0"/>
                    </a:p>
                  </a:txBody>
                  <a:tcPr/>
                </a:tc>
                <a:tc>
                  <a:txBody>
                    <a:bodyPr/>
                    <a:lstStyle/>
                    <a:p>
                      <a:pPr algn="ctr"/>
                      <a:r>
                        <a:rPr lang="en-US" dirty="0" smtClean="0"/>
                        <a:t>COSC287</a:t>
                      </a:r>
                      <a:endParaRPr lang="en-CA" dirty="0"/>
                    </a:p>
                  </a:txBody>
                  <a:tcPr/>
                </a:tc>
                <a:tc>
                  <a:txBody>
                    <a:bodyPr/>
                    <a:lstStyle/>
                    <a:p>
                      <a:pPr algn="ctr"/>
                      <a:r>
                        <a:rPr lang="en-US" dirty="0" smtClean="0"/>
                        <a:t>joe@siast.sk.ca</a:t>
                      </a:r>
                      <a:endParaRPr lang="en-CA" dirty="0"/>
                    </a:p>
                  </a:txBody>
                  <a:tcPr/>
                </a:tc>
                <a:tc>
                  <a:txBody>
                    <a:bodyPr/>
                    <a:lstStyle/>
                    <a:p>
                      <a:pPr algn="ctr"/>
                      <a:r>
                        <a:rPr lang="en-US" dirty="0" smtClean="0"/>
                        <a:t>87</a:t>
                      </a:r>
                      <a:endParaRPr lang="en-CA" dirty="0"/>
                    </a:p>
                  </a:txBody>
                  <a:tcPr/>
                </a:tc>
                <a:extLst>
                  <a:ext uri="{0D108BD9-81ED-4DB2-BD59-A6C34878D82A}">
                    <a16:rowId xmlns:a16="http://schemas.microsoft.com/office/drawing/2014/main" val="10003"/>
                  </a:ext>
                </a:extLst>
              </a:tr>
              <a:tr h="370840">
                <a:tc>
                  <a:txBody>
                    <a:bodyPr/>
                    <a:lstStyle/>
                    <a:p>
                      <a:pPr algn="ctr"/>
                      <a:r>
                        <a:rPr lang="en-US" dirty="0" smtClean="0"/>
                        <a:t>S2</a:t>
                      </a:r>
                      <a:endParaRPr lang="en-CA" dirty="0"/>
                    </a:p>
                  </a:txBody>
                  <a:tcPr/>
                </a:tc>
                <a:tc>
                  <a:txBody>
                    <a:bodyPr/>
                    <a:lstStyle/>
                    <a:p>
                      <a:pPr algn="ctr"/>
                      <a:r>
                        <a:rPr lang="en-US" dirty="0" smtClean="0"/>
                        <a:t>CDBM280</a:t>
                      </a:r>
                      <a:endParaRPr lang="en-CA" dirty="0"/>
                    </a:p>
                  </a:txBody>
                  <a:tcPr/>
                </a:tc>
                <a:tc>
                  <a:txBody>
                    <a:bodyPr/>
                    <a:lstStyle/>
                    <a:p>
                      <a:pPr algn="ctr"/>
                      <a:r>
                        <a:rPr lang="en-US" dirty="0" smtClean="0"/>
                        <a:t>betty@siast.sk.ca</a:t>
                      </a:r>
                      <a:endParaRPr lang="en-CA" dirty="0"/>
                    </a:p>
                  </a:txBody>
                  <a:tcPr/>
                </a:tc>
                <a:tc>
                  <a:txBody>
                    <a:bodyPr/>
                    <a:lstStyle/>
                    <a:p>
                      <a:pPr algn="ctr"/>
                      <a:r>
                        <a:rPr lang="en-US" dirty="0" smtClean="0"/>
                        <a:t>80</a:t>
                      </a:r>
                      <a:endParaRPr lang="en-CA" dirty="0"/>
                    </a:p>
                  </a:txBody>
                  <a:tcPr/>
                </a:tc>
                <a:extLst>
                  <a:ext uri="{0D108BD9-81ED-4DB2-BD59-A6C34878D82A}">
                    <a16:rowId xmlns:a16="http://schemas.microsoft.com/office/drawing/2014/main" val="10004"/>
                  </a:ext>
                </a:extLst>
              </a:tr>
              <a:tr h="370840">
                <a:tc>
                  <a:txBody>
                    <a:bodyPr/>
                    <a:lstStyle/>
                    <a:p>
                      <a:pPr algn="ctr"/>
                      <a:r>
                        <a:rPr lang="en-US" dirty="0" smtClean="0"/>
                        <a:t>S2</a:t>
                      </a:r>
                      <a:endParaRPr lang="en-CA" dirty="0"/>
                    </a:p>
                  </a:txBody>
                  <a:tcPr/>
                </a:tc>
                <a:tc>
                  <a:txBody>
                    <a:bodyPr/>
                    <a:lstStyle/>
                    <a:p>
                      <a:pPr algn="ctr"/>
                      <a:r>
                        <a:rPr lang="en-US" dirty="0" smtClean="0"/>
                        <a:t>COSC287</a:t>
                      </a:r>
                      <a:endParaRPr lang="en-CA" dirty="0"/>
                    </a:p>
                  </a:txBody>
                  <a:tcPr/>
                </a:tc>
                <a:tc>
                  <a:txBody>
                    <a:bodyPr/>
                    <a:lstStyle/>
                    <a:p>
                      <a:pPr algn="ctr"/>
                      <a:r>
                        <a:rPr lang="en-US" dirty="0" smtClean="0"/>
                        <a:t>betty@siast.sk.ca</a:t>
                      </a:r>
                      <a:endParaRPr lang="en-CA" dirty="0"/>
                    </a:p>
                  </a:txBody>
                  <a:tcPr/>
                </a:tc>
                <a:tc>
                  <a:txBody>
                    <a:bodyPr/>
                    <a:lstStyle/>
                    <a:p>
                      <a:pPr algn="ctr"/>
                      <a:r>
                        <a:rPr lang="en-US" dirty="0" smtClean="0"/>
                        <a:t>72</a:t>
                      </a:r>
                      <a:endParaRPr lang="en-CA" dirty="0"/>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68E64324-7FE9-4EBF-8DC0-B534F728E288}" type="slidenum">
              <a:rPr lang="en-US" smtClean="0"/>
              <a:pPr/>
              <a:t>41</a:t>
            </a:fld>
            <a:endParaRPr lang="en-US" dirty="0"/>
          </a:p>
        </p:txBody>
      </p:sp>
      <p:pic>
        <p:nvPicPr>
          <p:cNvPr id="2064" name="Picture 16"/>
          <p:cNvPicPr>
            <a:picLocks noChangeAspect="1" noChangeArrowheads="1"/>
          </p:cNvPicPr>
          <p:nvPr/>
        </p:nvPicPr>
        <p:blipFill>
          <a:blip r:embed="rId2" cstate="print"/>
          <a:srcRect/>
          <a:stretch>
            <a:fillRect/>
          </a:stretch>
        </p:blipFill>
        <p:spPr bwMode="auto">
          <a:xfrm>
            <a:off x="2590800" y="4495800"/>
            <a:ext cx="4000500" cy="12573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E9FABE5-5EFB-489C-83E5-F0D49CE6362E}" type="slidenum">
              <a:rPr lang="en-US"/>
              <a:pPr/>
              <a:t>42</a:t>
            </a:fld>
            <a:endParaRPr lang="en-US" dirty="0"/>
          </a:p>
        </p:txBody>
      </p:sp>
      <p:sp>
        <p:nvSpPr>
          <p:cNvPr id="40962" name="Rectangle 2"/>
          <p:cNvSpPr>
            <a:spLocks noGrp="1" noChangeArrowheads="1"/>
          </p:cNvSpPr>
          <p:nvPr>
            <p:ph type="title"/>
          </p:nvPr>
        </p:nvSpPr>
        <p:spPr/>
        <p:txBody>
          <a:bodyPr/>
          <a:lstStyle/>
          <a:p>
            <a:r>
              <a:rPr lang="en-US" dirty="0"/>
              <a:t>BCNF</a:t>
            </a:r>
          </a:p>
        </p:txBody>
      </p:sp>
      <p:sp>
        <p:nvSpPr>
          <p:cNvPr id="40963" name="Rectangle 3"/>
          <p:cNvSpPr>
            <a:spLocks noGrp="1" noChangeArrowheads="1"/>
          </p:cNvSpPr>
          <p:nvPr>
            <p:ph type="body" idx="1"/>
          </p:nvPr>
        </p:nvSpPr>
        <p:spPr/>
        <p:txBody>
          <a:bodyPr/>
          <a:lstStyle/>
          <a:p>
            <a:pPr>
              <a:lnSpc>
                <a:spcPct val="90000"/>
              </a:lnSpc>
            </a:pPr>
            <a:r>
              <a:rPr lang="en-US" sz="2400" dirty="0" smtClean="0"/>
              <a:t>Relations </a:t>
            </a:r>
            <a:r>
              <a:rPr lang="en-US" sz="2400" dirty="0"/>
              <a:t>in BCNF have </a:t>
            </a:r>
            <a:r>
              <a:rPr lang="en-US" sz="2400" dirty="0">
                <a:solidFill>
                  <a:schemeClr val="accent5">
                    <a:lumMod val="75000"/>
                  </a:schemeClr>
                </a:solidFill>
              </a:rPr>
              <a:t>no functional dependency anomalies</a:t>
            </a:r>
            <a:r>
              <a:rPr lang="en-US" sz="2400" dirty="0"/>
              <a:t>.  However there are anomalies that can rise from other situations other than functional dependencies</a:t>
            </a:r>
            <a:r>
              <a:rPr lang="en-US" sz="1800"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86A6BA-4FFF-4EB1-9914-8021F542CF50}" type="slidenum">
              <a:rPr lang="en-US"/>
              <a:pPr/>
              <a:t>43</a:t>
            </a:fld>
            <a:endParaRPr lang="en-US" dirty="0"/>
          </a:p>
        </p:txBody>
      </p:sp>
      <p:sp>
        <p:nvSpPr>
          <p:cNvPr id="41986" name="Rectangle 2"/>
          <p:cNvSpPr>
            <a:spLocks noGrp="1" noChangeArrowheads="1"/>
          </p:cNvSpPr>
          <p:nvPr>
            <p:ph type="title"/>
          </p:nvPr>
        </p:nvSpPr>
        <p:spPr/>
        <p:txBody>
          <a:bodyPr/>
          <a:lstStyle/>
          <a:p>
            <a:r>
              <a:rPr lang="en-US" dirty="0"/>
              <a:t>4</a:t>
            </a:r>
            <a:r>
              <a:rPr lang="en-US" baseline="30000" dirty="0"/>
              <a:t>th</a:t>
            </a:r>
            <a:r>
              <a:rPr lang="en-US" dirty="0"/>
              <a:t>NF and 5</a:t>
            </a:r>
            <a:r>
              <a:rPr lang="en-US" baseline="30000" dirty="0"/>
              <a:t>th</a:t>
            </a:r>
            <a:r>
              <a:rPr lang="en-US" dirty="0"/>
              <a:t>NF</a:t>
            </a:r>
          </a:p>
        </p:txBody>
      </p:sp>
      <p:sp>
        <p:nvSpPr>
          <p:cNvPr id="41987" name="Rectangle 3"/>
          <p:cNvSpPr>
            <a:spLocks noGrp="1" noChangeArrowheads="1"/>
          </p:cNvSpPr>
          <p:nvPr>
            <p:ph type="body" idx="1"/>
          </p:nvPr>
        </p:nvSpPr>
        <p:spPr/>
        <p:txBody>
          <a:bodyPr>
            <a:normAutofit/>
          </a:bodyPr>
          <a:lstStyle/>
          <a:p>
            <a:r>
              <a:rPr lang="en-US" b="1" dirty="0" smtClean="0"/>
              <a:t>4NF </a:t>
            </a:r>
            <a:r>
              <a:rPr lang="en-US" b="1" dirty="0"/>
              <a:t>and 5NF</a:t>
            </a:r>
            <a:r>
              <a:rPr lang="en-US" dirty="0"/>
              <a:t> deal with multivalued facts. </a:t>
            </a:r>
          </a:p>
          <a:p>
            <a:pPr>
              <a:buNone/>
            </a:pPr>
            <a:endParaRPr lang="en-US" dirty="0"/>
          </a:p>
          <a:p>
            <a:r>
              <a:rPr lang="en-US" dirty="0" smtClean="0"/>
              <a:t>Multivalue dependency</a:t>
            </a:r>
          </a:p>
          <a:p>
            <a:pPr lvl="1"/>
            <a:r>
              <a:rPr lang="en-US" dirty="0" smtClean="0"/>
              <a:t>A condition in a relation with three or more attributes in which independent attributes appear to have relationships they do not have.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B86926-D78C-40B9-BA40-F862AA645463}" type="slidenum">
              <a:rPr lang="en-US"/>
              <a:pPr/>
              <a:t>44</a:t>
            </a:fld>
            <a:endParaRPr lang="en-US" dirty="0"/>
          </a:p>
        </p:txBody>
      </p:sp>
      <p:sp>
        <p:nvSpPr>
          <p:cNvPr id="43010" name="Rectangle 2"/>
          <p:cNvSpPr>
            <a:spLocks noGrp="1" noChangeArrowheads="1"/>
          </p:cNvSpPr>
          <p:nvPr>
            <p:ph type="title"/>
          </p:nvPr>
        </p:nvSpPr>
        <p:spPr/>
        <p:txBody>
          <a:bodyPr/>
          <a:lstStyle/>
          <a:p>
            <a:r>
              <a:rPr lang="en-US" dirty="0"/>
              <a:t>4</a:t>
            </a:r>
            <a:r>
              <a:rPr lang="en-US" baseline="30000" dirty="0"/>
              <a:t>th</a:t>
            </a:r>
            <a:r>
              <a:rPr lang="en-US" dirty="0"/>
              <a:t> Normal Form</a:t>
            </a:r>
          </a:p>
        </p:txBody>
      </p:sp>
      <p:sp>
        <p:nvSpPr>
          <p:cNvPr id="43011" name="Rectangle 3"/>
          <p:cNvSpPr>
            <a:spLocks noGrp="1" noChangeArrowheads="1"/>
          </p:cNvSpPr>
          <p:nvPr>
            <p:ph type="body" idx="1"/>
          </p:nvPr>
        </p:nvSpPr>
        <p:spPr/>
        <p:txBody>
          <a:bodyPr/>
          <a:lstStyle/>
          <a:p>
            <a:pPr>
              <a:buFontTx/>
              <a:buNone/>
            </a:pPr>
            <a:r>
              <a:rPr lang="en-US" dirty="0"/>
              <a:t>	A relation is in fourth normal form if it is in BCNF and has no multi-value </a:t>
            </a:r>
            <a:r>
              <a:rPr lang="en-US" dirty="0" smtClean="0"/>
              <a:t>dependencies (MVD). </a:t>
            </a:r>
            <a:endParaRPr lang="en-US" dirty="0"/>
          </a:p>
          <a:p>
            <a:pPr>
              <a:buFontTx/>
              <a:buNone/>
            </a:pPr>
            <a:endParaRPr lang="en-US" dirty="0"/>
          </a:p>
          <a:p>
            <a:pPr>
              <a:buFontTx/>
              <a:buNone/>
            </a:pPr>
            <a:r>
              <a:rPr lang="en-US" dirty="0"/>
              <a:t>	A multi-value dependency exists when a relation has at least three attributes, two of them are </a:t>
            </a:r>
            <a:r>
              <a:rPr lang="en-US" dirty="0" smtClean="0"/>
              <a:t>multi-valued, </a:t>
            </a:r>
            <a:r>
              <a:rPr lang="en-US" dirty="0"/>
              <a:t>and their values depend on only the </a:t>
            </a:r>
            <a:r>
              <a:rPr lang="en-US" dirty="0" smtClean="0"/>
              <a:t>third</a:t>
            </a:r>
          </a:p>
          <a:p>
            <a:pPr>
              <a:buFontTx/>
              <a:buNone/>
            </a:pPr>
            <a:r>
              <a:rPr lang="en-US" dirty="0" smtClean="0"/>
              <a:t>	</a:t>
            </a:r>
          </a:p>
          <a:p>
            <a:pPr>
              <a:buFontTx/>
              <a:buNone/>
            </a:pPr>
            <a:r>
              <a:rPr lang="en-US" dirty="0" smtClean="0"/>
              <a:t>	4NF is designed to eliminate multiple sets of multi-valued dependencies </a:t>
            </a:r>
            <a:r>
              <a:rPr lang="en-US" dirty="0"/>
              <a:t>attribute.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sz="4000" dirty="0" smtClean="0"/>
              <a:t>Relation with Multi-valued Dependencies </a:t>
            </a:r>
            <a:endParaRPr lang="en-CA" sz="4000" dirty="0"/>
          </a:p>
        </p:txBody>
      </p:sp>
      <p:sp>
        <p:nvSpPr>
          <p:cNvPr id="5" name="Slide Number Placeholder 3"/>
          <p:cNvSpPr>
            <a:spLocks noGrp="1"/>
          </p:cNvSpPr>
          <p:nvPr>
            <p:ph type="sldNum" sz="quarter" idx="12"/>
          </p:nvPr>
        </p:nvSpPr>
        <p:spPr/>
        <p:txBody>
          <a:bodyPr/>
          <a:lstStyle/>
          <a:p>
            <a:fld id="{3234A634-C377-416B-A513-15072A91B763}" type="slidenum">
              <a:rPr lang="en-US"/>
              <a:pPr/>
              <a:t>45</a:t>
            </a:fld>
            <a:endParaRPr lang="en-US" dirty="0"/>
          </a:p>
        </p:txBody>
      </p:sp>
      <p:pic>
        <p:nvPicPr>
          <p:cNvPr id="44036" name="Picture 4" descr="FIG_04_11"/>
          <p:cNvPicPr>
            <a:picLocks noChangeAspect="1" noChangeArrowheads="1"/>
          </p:cNvPicPr>
          <p:nvPr/>
        </p:nvPicPr>
        <p:blipFill>
          <a:blip r:embed="rId2" cstate="print"/>
          <a:srcRect t="17167"/>
          <a:stretch>
            <a:fillRect/>
          </a:stretch>
        </p:blipFill>
        <p:spPr bwMode="auto">
          <a:xfrm>
            <a:off x="1981200" y="2057400"/>
            <a:ext cx="5181600" cy="45339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Insert Anomaly</a:t>
            </a:r>
            <a:endParaRPr lang="en-CA" dirty="0"/>
          </a:p>
        </p:txBody>
      </p:sp>
      <p:sp>
        <p:nvSpPr>
          <p:cNvPr id="6" name="Content Placeholder 5"/>
          <p:cNvSpPr>
            <a:spLocks noGrp="1"/>
          </p:cNvSpPr>
          <p:nvPr>
            <p:ph idx="1"/>
          </p:nvPr>
        </p:nvSpPr>
        <p:spPr/>
        <p:txBody>
          <a:bodyPr/>
          <a:lstStyle/>
          <a:p>
            <a:r>
              <a:rPr lang="en-US" dirty="0" smtClean="0"/>
              <a:t>To add the activity of Skiing to</a:t>
            </a:r>
          </a:p>
          <a:p>
            <a:pPr>
              <a:buNone/>
            </a:pPr>
            <a:r>
              <a:rPr lang="en-US" dirty="0" smtClean="0"/>
              <a:t>SID 100 we must add 2 rows.</a:t>
            </a:r>
            <a:endParaRPr lang="en-CA" dirty="0"/>
          </a:p>
        </p:txBody>
      </p:sp>
      <p:sp>
        <p:nvSpPr>
          <p:cNvPr id="5" name="Slide Number Placeholder 3"/>
          <p:cNvSpPr>
            <a:spLocks noGrp="1"/>
          </p:cNvSpPr>
          <p:nvPr>
            <p:ph type="sldNum" sz="quarter" idx="12"/>
          </p:nvPr>
        </p:nvSpPr>
        <p:spPr/>
        <p:txBody>
          <a:bodyPr/>
          <a:lstStyle/>
          <a:p>
            <a:fld id="{F8935EE3-9258-4EB2-A5C1-75BC370B04A4}" type="slidenum">
              <a:rPr lang="en-US"/>
              <a:pPr/>
              <a:t>46</a:t>
            </a:fld>
            <a:endParaRPr lang="en-US" dirty="0"/>
          </a:p>
        </p:txBody>
      </p:sp>
      <p:pic>
        <p:nvPicPr>
          <p:cNvPr id="45058" name="Picture 2" descr="FIG_04_12"/>
          <p:cNvPicPr>
            <a:picLocks noChangeAspect="1" noChangeArrowheads="1"/>
          </p:cNvPicPr>
          <p:nvPr/>
        </p:nvPicPr>
        <p:blipFill>
          <a:blip r:embed="rId2" cstate="print"/>
          <a:srcRect t="14667"/>
          <a:stretch>
            <a:fillRect/>
          </a:stretch>
        </p:blipFill>
        <p:spPr bwMode="auto">
          <a:xfrm>
            <a:off x="5562600" y="1524000"/>
            <a:ext cx="3209925" cy="48768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000" dirty="0" smtClean="0"/>
              <a:t>Elimination of Multi-valued Dependencies</a:t>
            </a:r>
            <a:endParaRPr lang="en-CA" sz="4000" dirty="0"/>
          </a:p>
        </p:txBody>
      </p:sp>
      <p:sp>
        <p:nvSpPr>
          <p:cNvPr id="5" name="Slide Number Placeholder 3"/>
          <p:cNvSpPr>
            <a:spLocks noGrp="1"/>
          </p:cNvSpPr>
          <p:nvPr>
            <p:ph type="sldNum" sz="quarter" idx="12"/>
          </p:nvPr>
        </p:nvSpPr>
        <p:spPr/>
        <p:txBody>
          <a:bodyPr/>
          <a:lstStyle/>
          <a:p>
            <a:fld id="{D8115F1B-5291-43CF-813B-FD0498CFC957}" type="slidenum">
              <a:rPr lang="en-US"/>
              <a:pPr/>
              <a:t>47</a:t>
            </a:fld>
            <a:endParaRPr lang="en-US" dirty="0"/>
          </a:p>
        </p:txBody>
      </p:sp>
      <p:pic>
        <p:nvPicPr>
          <p:cNvPr id="46082" name="Picture 2" descr="FIG_04_13"/>
          <p:cNvPicPr>
            <a:picLocks noChangeAspect="1" noChangeArrowheads="1"/>
          </p:cNvPicPr>
          <p:nvPr/>
        </p:nvPicPr>
        <p:blipFill>
          <a:blip r:embed="rId3" cstate="print"/>
          <a:srcRect t="21968"/>
          <a:stretch>
            <a:fillRect/>
          </a:stretch>
        </p:blipFill>
        <p:spPr bwMode="auto">
          <a:xfrm>
            <a:off x="685800" y="2209800"/>
            <a:ext cx="7620000" cy="3248025"/>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4NF Example</a:t>
            </a:r>
            <a:endParaRPr lang="en-US" dirty="0"/>
          </a:p>
        </p:txBody>
      </p:sp>
      <p:graphicFrame>
        <p:nvGraphicFramePr>
          <p:cNvPr id="5" name="Content Placeholder 4"/>
          <p:cNvGraphicFramePr>
            <a:graphicFrameLocks noGrp="1"/>
          </p:cNvGraphicFramePr>
          <p:nvPr>
            <p:ph sz="half" idx="1"/>
          </p:nvPr>
        </p:nvGraphicFramePr>
        <p:xfrm>
          <a:off x="457200" y="1920875"/>
          <a:ext cx="4039120" cy="44500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1638560">
                  <a:extLst>
                    <a:ext uri="{9D8B030D-6E8A-4147-A177-3AD203B41FA5}">
                      <a16:colId xmlns:a16="http://schemas.microsoft.com/office/drawing/2014/main" val="20001"/>
                    </a:ext>
                  </a:extLst>
                </a:gridCol>
                <a:gridCol w="1009780">
                  <a:extLst>
                    <a:ext uri="{9D8B030D-6E8A-4147-A177-3AD203B41FA5}">
                      <a16:colId xmlns:a16="http://schemas.microsoft.com/office/drawing/2014/main" val="20002"/>
                    </a:ext>
                  </a:extLst>
                </a:gridCol>
                <a:gridCol w="1009780">
                  <a:extLst>
                    <a:ext uri="{9D8B030D-6E8A-4147-A177-3AD203B41FA5}">
                      <a16:colId xmlns:a16="http://schemas.microsoft.com/office/drawing/2014/main" val="20003"/>
                    </a:ext>
                  </a:extLst>
                </a:gridCol>
              </a:tblGrid>
              <a:tr h="370840">
                <a:tc>
                  <a:txBody>
                    <a:bodyPr/>
                    <a:lstStyle/>
                    <a:p>
                      <a:pPr marL="0" marR="0">
                        <a:lnSpc>
                          <a:spcPct val="115000"/>
                        </a:lnSpc>
                        <a:spcBef>
                          <a:spcPts val="0"/>
                        </a:spcBef>
                        <a:spcAft>
                          <a:spcPts val="0"/>
                        </a:spcAft>
                      </a:pPr>
                      <a:endParaRPr lang="en-US" sz="1000" dirty="0">
                        <a:latin typeface="Bookman Old Style"/>
                        <a:ea typeface="Calibri"/>
                        <a:cs typeface="Times New Roman"/>
                      </a:endParaRPr>
                    </a:p>
                  </a:txBody>
                  <a:tcPr marL="87265" marR="87265" anchor="ctr"/>
                </a:tc>
                <a:tc gridSpan="3">
                  <a:txBody>
                    <a:bodyPr/>
                    <a:lstStyle/>
                    <a:p>
                      <a:pPr marL="0" marR="0">
                        <a:lnSpc>
                          <a:spcPct val="115000"/>
                        </a:lnSpc>
                        <a:spcBef>
                          <a:spcPts val="0"/>
                        </a:spcBef>
                        <a:spcAft>
                          <a:spcPts val="0"/>
                        </a:spcAft>
                      </a:pPr>
                      <a:r>
                        <a:rPr lang="en-US" sz="1000" b="1" dirty="0">
                          <a:latin typeface="Bookman Old Style"/>
                          <a:ea typeface="Calibri"/>
                          <a:cs typeface="Times New Roman"/>
                        </a:rPr>
                        <a:t>Table that is 3NF but not in 4NF</a:t>
                      </a:r>
                      <a:endParaRPr lang="en-US" sz="1200" dirty="0">
                        <a:latin typeface="Bookman Old Style"/>
                        <a:ea typeface="Calibri"/>
                        <a:cs typeface="Times New Roman"/>
                      </a:endParaRPr>
                    </a:p>
                  </a:txBody>
                  <a:tcPr marL="87265" marR="8726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endParaRPr lang="en-US" sz="1000" u="sng"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b="1" u="sng" dirty="0">
                          <a:latin typeface="Bookman Old Style"/>
                          <a:ea typeface="Calibri"/>
                          <a:cs typeface="Times New Roman"/>
                        </a:rPr>
                        <a:t>Car</a:t>
                      </a:r>
                      <a:endParaRPr lang="en-US" sz="1200" u="sng"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b="1" u="sng" dirty="0" err="1" smtClean="0">
                          <a:latin typeface="Bookman Old Style"/>
                          <a:ea typeface="Calibri"/>
                          <a:cs typeface="Times New Roman"/>
                        </a:rPr>
                        <a:t>Colour</a:t>
                      </a:r>
                      <a:endParaRPr lang="en-US" sz="1200" u="sng"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b="1" u="sng" dirty="0">
                          <a:latin typeface="Bookman Old Style"/>
                          <a:ea typeface="Calibri"/>
                          <a:cs typeface="Times New Roman"/>
                        </a:rPr>
                        <a:t>Engine</a:t>
                      </a:r>
                      <a:endParaRPr lang="en-US" sz="1200" u="sng" dirty="0">
                        <a:latin typeface="Bookman Old Style"/>
                        <a:ea typeface="Calibri"/>
                        <a:cs typeface="Times New Roman"/>
                      </a:endParaRPr>
                    </a:p>
                  </a:txBody>
                  <a:tcPr marL="87265" marR="87265" anchor="ctr"/>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US" sz="1000" dirty="0" smtClean="0">
                          <a:latin typeface="Bookman Old Style"/>
                          <a:ea typeface="Calibri"/>
                          <a:cs typeface="Times New Roman"/>
                        </a:rPr>
                        <a:t>1</a:t>
                      </a:r>
                      <a:endParaRPr lang="en-US" sz="1000"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Red</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F3.2L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pPr>
                      <a:r>
                        <a:rPr lang="en-US" sz="1000" dirty="0" smtClean="0">
                          <a:latin typeface="Bookman Old Style"/>
                          <a:ea typeface="Calibri"/>
                          <a:cs typeface="Times New Roman"/>
                        </a:rPr>
                        <a:t>2</a:t>
                      </a:r>
                      <a:endParaRPr lang="en-US" sz="1000"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dirty="0">
                          <a:latin typeface="Bookman Old Style"/>
                          <a:ea typeface="Calibri"/>
                          <a:cs typeface="Times New Roman"/>
                        </a:rPr>
                        <a:t>Mustang</a:t>
                      </a:r>
                      <a:endParaRPr lang="en-US" sz="1200"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Red</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F4.5L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3"/>
                  </a:ext>
                </a:extLst>
              </a:tr>
              <a:tr h="370840">
                <a:tc>
                  <a:txBody>
                    <a:bodyPr/>
                    <a:lstStyle/>
                    <a:p>
                      <a:pPr marL="0" marR="0">
                        <a:lnSpc>
                          <a:spcPct val="115000"/>
                        </a:lnSpc>
                        <a:spcBef>
                          <a:spcPts val="0"/>
                        </a:spcBef>
                        <a:spcAft>
                          <a:spcPts val="0"/>
                        </a:spcAft>
                      </a:pPr>
                      <a:r>
                        <a:rPr lang="en-US" sz="1000" dirty="0" smtClean="0">
                          <a:latin typeface="Bookman Old Style"/>
                          <a:ea typeface="Calibri"/>
                          <a:cs typeface="Times New Roman"/>
                        </a:rPr>
                        <a:t>3</a:t>
                      </a:r>
                      <a:endParaRPr lang="en-US" sz="1000"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White</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F3.2L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4"/>
                  </a:ext>
                </a:extLst>
              </a:tr>
              <a:tr h="370840">
                <a:tc>
                  <a:txBody>
                    <a:bodyPr/>
                    <a:lstStyle/>
                    <a:p>
                      <a:pPr marL="0" marR="0">
                        <a:lnSpc>
                          <a:spcPct val="115000"/>
                        </a:lnSpc>
                        <a:spcBef>
                          <a:spcPts val="0"/>
                        </a:spcBef>
                        <a:spcAft>
                          <a:spcPts val="0"/>
                        </a:spcAft>
                      </a:pPr>
                      <a:r>
                        <a:rPr lang="en-US" sz="1000" dirty="0" smtClean="0">
                          <a:latin typeface="Bookman Old Style"/>
                          <a:ea typeface="Calibri"/>
                          <a:cs typeface="Times New Roman"/>
                        </a:rPr>
                        <a:t>4</a:t>
                      </a:r>
                      <a:endParaRPr lang="en-US" sz="1000"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White</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F4.5L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5"/>
                  </a:ext>
                </a:extLst>
              </a:tr>
              <a:tr h="370840">
                <a:tc>
                  <a:txBody>
                    <a:bodyPr/>
                    <a:lstStyle/>
                    <a:p>
                      <a:pPr marL="0" marR="0">
                        <a:lnSpc>
                          <a:spcPct val="115000"/>
                        </a:lnSpc>
                        <a:spcBef>
                          <a:spcPts val="0"/>
                        </a:spcBef>
                        <a:spcAft>
                          <a:spcPts val="0"/>
                        </a:spcAft>
                      </a:pPr>
                      <a:r>
                        <a:rPr lang="en-US" sz="1000" dirty="0" smtClean="0">
                          <a:latin typeface="Bookman Old Style"/>
                          <a:ea typeface="Calibri"/>
                          <a:cs typeface="Times New Roman"/>
                        </a:rPr>
                        <a:t>5</a:t>
                      </a:r>
                      <a:endParaRPr lang="en-US" sz="1000"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Blue</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F3.2L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6"/>
                  </a:ext>
                </a:extLst>
              </a:tr>
              <a:tr h="370840">
                <a:tc>
                  <a:txBody>
                    <a:bodyPr/>
                    <a:lstStyle/>
                    <a:p>
                      <a:pPr marL="0" marR="0">
                        <a:lnSpc>
                          <a:spcPct val="115000"/>
                        </a:lnSpc>
                        <a:spcBef>
                          <a:spcPts val="0"/>
                        </a:spcBef>
                        <a:spcAft>
                          <a:spcPts val="0"/>
                        </a:spcAft>
                      </a:pPr>
                      <a:r>
                        <a:rPr lang="en-US" sz="1000" dirty="0" smtClean="0">
                          <a:latin typeface="Bookman Old Style"/>
                          <a:ea typeface="Calibri"/>
                          <a:cs typeface="Times New Roman"/>
                        </a:rPr>
                        <a:t>6</a:t>
                      </a:r>
                      <a:endParaRPr lang="en-US" sz="1000"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Blue</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F4.5L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7"/>
                  </a:ext>
                </a:extLst>
              </a:tr>
              <a:tr h="370840">
                <a:tc>
                  <a:txBody>
                    <a:bodyPr/>
                    <a:lstStyle/>
                    <a:p>
                      <a:pPr marL="0" marR="0">
                        <a:lnSpc>
                          <a:spcPct val="115000"/>
                        </a:lnSpc>
                        <a:spcBef>
                          <a:spcPts val="0"/>
                        </a:spcBef>
                        <a:spcAft>
                          <a:spcPts val="0"/>
                        </a:spcAft>
                      </a:pPr>
                      <a:r>
                        <a:rPr lang="en-US" sz="1000" dirty="0" smtClean="0">
                          <a:latin typeface="Bookman Old Style"/>
                          <a:ea typeface="Calibri"/>
                          <a:cs typeface="Times New Roman"/>
                        </a:rPr>
                        <a:t>7</a:t>
                      </a:r>
                      <a:endParaRPr lang="en-US" sz="1000"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Red</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C2.1L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8"/>
                  </a:ext>
                </a:extLst>
              </a:tr>
              <a:tr h="370840">
                <a:tc>
                  <a:txBody>
                    <a:bodyPr/>
                    <a:lstStyle/>
                    <a:p>
                      <a:pPr marL="0" marR="0">
                        <a:lnSpc>
                          <a:spcPct val="115000"/>
                        </a:lnSpc>
                        <a:spcBef>
                          <a:spcPts val="0"/>
                        </a:spcBef>
                        <a:spcAft>
                          <a:spcPts val="0"/>
                        </a:spcAft>
                      </a:pPr>
                      <a:r>
                        <a:rPr lang="en-US" sz="1000" dirty="0" smtClean="0">
                          <a:latin typeface="Bookman Old Style"/>
                          <a:ea typeface="Calibri"/>
                          <a:cs typeface="Times New Roman"/>
                        </a:rPr>
                        <a:t>8</a:t>
                      </a:r>
                      <a:endParaRPr lang="en-US" sz="1000"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Red</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C3.0L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9"/>
                  </a:ext>
                </a:extLst>
              </a:tr>
              <a:tr h="370840">
                <a:tc>
                  <a:txBody>
                    <a:bodyPr/>
                    <a:lstStyle/>
                    <a:p>
                      <a:pPr marL="0" marR="0">
                        <a:lnSpc>
                          <a:spcPct val="115000"/>
                        </a:lnSpc>
                        <a:spcBef>
                          <a:spcPts val="0"/>
                        </a:spcBef>
                        <a:spcAft>
                          <a:spcPts val="0"/>
                        </a:spcAft>
                      </a:pPr>
                      <a:r>
                        <a:rPr lang="en-US" sz="1000" dirty="0" smtClean="0">
                          <a:latin typeface="Bookman Old Style"/>
                          <a:ea typeface="Calibri"/>
                          <a:cs typeface="Times New Roman"/>
                        </a:rPr>
                        <a:t>9</a:t>
                      </a:r>
                      <a:endParaRPr lang="en-US" sz="1000"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Green</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C2.1L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10"/>
                  </a:ext>
                </a:extLst>
              </a:tr>
              <a:tr h="370840">
                <a:tc>
                  <a:txBody>
                    <a:bodyPr/>
                    <a:lstStyle/>
                    <a:p>
                      <a:pPr marL="0" marR="0">
                        <a:lnSpc>
                          <a:spcPct val="115000"/>
                        </a:lnSpc>
                        <a:spcBef>
                          <a:spcPts val="0"/>
                        </a:spcBef>
                        <a:spcAft>
                          <a:spcPts val="0"/>
                        </a:spcAft>
                      </a:pPr>
                      <a:r>
                        <a:rPr lang="en-US" sz="1000" dirty="0" smtClean="0">
                          <a:latin typeface="Bookman Old Style"/>
                          <a:ea typeface="Calibri"/>
                          <a:cs typeface="Times New Roman"/>
                        </a:rPr>
                        <a:t>10</a:t>
                      </a:r>
                      <a:endParaRPr lang="en-US" sz="1000"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Green</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dirty="0">
                          <a:latin typeface="Bookman Old Style"/>
                          <a:ea typeface="Calibri"/>
                          <a:cs typeface="Times New Roman"/>
                        </a:rPr>
                        <a:t>C3.0L</a:t>
                      </a:r>
                      <a:endParaRPr lang="en-US" sz="1200" dirty="0">
                        <a:latin typeface="Bookman Old Style"/>
                        <a:ea typeface="Calibri"/>
                        <a:cs typeface="Times New Roman"/>
                      </a:endParaRPr>
                    </a:p>
                  </a:txBody>
                  <a:tcPr marL="87265" marR="87265" anchor="ctr"/>
                </a:tc>
                <a:extLst>
                  <a:ext uri="{0D108BD9-81ED-4DB2-BD59-A6C34878D82A}">
                    <a16:rowId xmlns:a16="http://schemas.microsoft.com/office/drawing/2014/main" val="10011"/>
                  </a:ext>
                </a:extLst>
              </a:tr>
            </a:tbl>
          </a:graphicData>
        </a:graphic>
      </p:graphicFrame>
      <p:sp>
        <p:nvSpPr>
          <p:cNvPr id="7" name="Content Placeholder 6"/>
          <p:cNvSpPr>
            <a:spLocks noGrp="1"/>
          </p:cNvSpPr>
          <p:nvPr>
            <p:ph sz="half" idx="2"/>
          </p:nvPr>
        </p:nvSpPr>
        <p:spPr/>
        <p:txBody>
          <a:bodyPr/>
          <a:lstStyle/>
          <a:p>
            <a:r>
              <a:rPr lang="en-US" dirty="0" smtClean="0"/>
              <a:t>Each </a:t>
            </a:r>
            <a:r>
              <a:rPr lang="en-US" dirty="0" err="1" smtClean="0"/>
              <a:t>colour</a:t>
            </a:r>
            <a:r>
              <a:rPr lang="en-US" dirty="0" smtClean="0"/>
              <a:t> for each car is paired with each engine size for each car (and </a:t>
            </a:r>
            <a:r>
              <a:rPr lang="en-US" i="1" dirty="0" smtClean="0"/>
              <a:t>vice versa</a:t>
            </a:r>
            <a:r>
              <a:rPr lang="en-US" dirty="0" smtClean="0"/>
              <a:t>).</a:t>
            </a:r>
          </a:p>
          <a:p>
            <a:r>
              <a:rPr lang="en-US" dirty="0" smtClean="0"/>
              <a:t>For every car all of its possible </a:t>
            </a:r>
            <a:r>
              <a:rPr lang="en-US" dirty="0" err="1" smtClean="0"/>
              <a:t>colours</a:t>
            </a:r>
            <a:r>
              <a:rPr lang="en-US" dirty="0" smtClean="0"/>
              <a:t> will be paired with all of its possible engines.</a:t>
            </a:r>
            <a:endParaRPr lang="en-US"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detect MVDs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Find any pair of rows that have the same value of [car]. To start, look at rows 1 and 6.</a:t>
            </a:r>
          </a:p>
          <a:p>
            <a:r>
              <a:rPr lang="en-US" dirty="0" smtClean="0"/>
              <a:t>Exchange the values of [</a:t>
            </a:r>
            <a:r>
              <a:rPr lang="en-US" dirty="0" err="1" smtClean="0"/>
              <a:t>colour</a:t>
            </a:r>
            <a:r>
              <a:rPr lang="en-US" dirty="0" smtClean="0"/>
              <a:t>] in these two rows. Now you have [mustang, blue, F3.2L] and [mustang, red, F4.5L].</a:t>
            </a:r>
          </a:p>
          <a:p>
            <a:pPr lvl="0"/>
            <a:r>
              <a:rPr lang="en-US" dirty="0" smtClean="0"/>
              <a:t>Verify that two other rows exist with these values. They do (rows 5 and 2).</a:t>
            </a:r>
          </a:p>
          <a:p>
            <a:r>
              <a:rPr lang="en-US" dirty="0" smtClean="0"/>
              <a:t>Continue this for all other pairs of rows for which the value of [car] is the same.</a:t>
            </a:r>
          </a:p>
          <a:p>
            <a:endParaRPr lang="en-US" dirty="0" smtClean="0"/>
          </a:p>
          <a:p>
            <a:r>
              <a:rPr lang="en-US" dirty="0" smtClean="0"/>
              <a:t>Since car </a:t>
            </a:r>
            <a:r>
              <a:rPr lang="en-US" dirty="0" smtClean="0">
                <a:sym typeface="Wingdings" pitchFamily="2" charset="2"/>
              </a:rPr>
              <a:t></a:t>
            </a:r>
            <a:r>
              <a:rPr lang="en-US" dirty="0" err="1" smtClean="0">
                <a:sym typeface="Wingdings" pitchFamily="2" charset="2"/>
              </a:rPr>
              <a:t>colour</a:t>
            </a:r>
            <a:r>
              <a:rPr lang="en-US" dirty="0" smtClean="0">
                <a:sym typeface="Wingdings" pitchFamily="2" charset="2"/>
              </a:rPr>
              <a:t> then it passes the test (as does car  engine). We have verified that this relation does contain MVDs.</a:t>
            </a:r>
            <a:endParaRPr lang="en-US" dirty="0" smtClean="0"/>
          </a:p>
          <a:p>
            <a:endParaRPr lang="en-US"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Terms</a:t>
            </a:r>
            <a:endParaRPr lang="en-US" dirty="0"/>
          </a:p>
        </p:txBody>
      </p:sp>
      <p:sp>
        <p:nvSpPr>
          <p:cNvPr id="7" name="Content Placeholder 6"/>
          <p:cNvSpPr>
            <a:spLocks noGrp="1"/>
          </p:cNvSpPr>
          <p:nvPr>
            <p:ph idx="1"/>
          </p:nvPr>
        </p:nvSpPr>
        <p:spPr/>
        <p:txBody>
          <a:bodyPr/>
          <a:lstStyle/>
          <a:p>
            <a:r>
              <a:rPr lang="en-US" dirty="0" smtClean="0"/>
              <a:t>The terms table and relation are used interchangeably.</a:t>
            </a:r>
          </a:p>
          <a:p>
            <a:r>
              <a:rPr lang="en-US" dirty="0" smtClean="0"/>
              <a:t>Three sets of equivalent terms:</a:t>
            </a:r>
            <a:endParaRPr lang="en-CA" dirty="0"/>
          </a:p>
        </p:txBody>
      </p:sp>
      <p:sp>
        <p:nvSpPr>
          <p:cNvPr id="6" name="Slide Number Placeholder 3"/>
          <p:cNvSpPr>
            <a:spLocks noGrp="1"/>
          </p:cNvSpPr>
          <p:nvPr>
            <p:ph type="sldNum" sz="quarter" idx="12"/>
          </p:nvPr>
        </p:nvSpPr>
        <p:spPr/>
        <p:txBody>
          <a:bodyPr/>
          <a:lstStyle/>
          <a:p>
            <a:fld id="{1CF7D735-59E0-4F4D-94FD-BD45E1EB3D52}" type="slidenum">
              <a:rPr lang="en-US"/>
              <a:pPr/>
              <a:t>5</a:t>
            </a:fld>
            <a:endParaRPr lang="en-US" dirty="0"/>
          </a:p>
        </p:txBody>
      </p:sp>
      <p:pic>
        <p:nvPicPr>
          <p:cNvPr id="7172" name="Picture 4" descr="fig_3-7"/>
          <p:cNvPicPr>
            <a:picLocks noChangeAspect="1" noChangeArrowheads="1"/>
          </p:cNvPicPr>
          <p:nvPr/>
        </p:nvPicPr>
        <p:blipFill>
          <a:blip r:embed="rId2" cstate="print"/>
          <a:srcRect l="36000"/>
          <a:stretch>
            <a:fillRect/>
          </a:stretch>
        </p:blipFill>
        <p:spPr bwMode="auto">
          <a:xfrm>
            <a:off x="990600" y="2819400"/>
            <a:ext cx="7162800" cy="3469481"/>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Car relation in 4NF</a:t>
            </a:r>
            <a:endParaRPr lang="en-US" dirty="0"/>
          </a:p>
        </p:txBody>
      </p:sp>
      <p:graphicFrame>
        <p:nvGraphicFramePr>
          <p:cNvPr id="5" name="Content Placeholder 4"/>
          <p:cNvGraphicFramePr>
            <a:graphicFrameLocks noGrp="1"/>
          </p:cNvGraphicFramePr>
          <p:nvPr>
            <p:ph sz="half" idx="1"/>
          </p:nvPr>
        </p:nvGraphicFramePr>
        <p:xfrm>
          <a:off x="457200" y="1920875"/>
          <a:ext cx="4038600" cy="346710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259103">
                <a:tc gridSpan="2">
                  <a:txBody>
                    <a:bodyPr/>
                    <a:lstStyle/>
                    <a:p>
                      <a:pPr marL="0" marR="0">
                        <a:lnSpc>
                          <a:spcPct val="115000"/>
                        </a:lnSpc>
                        <a:spcBef>
                          <a:spcPts val="0"/>
                        </a:spcBef>
                        <a:spcAft>
                          <a:spcPts val="0"/>
                        </a:spcAft>
                      </a:pPr>
                      <a:r>
                        <a:rPr lang="en-US" sz="1000" b="1" dirty="0">
                          <a:latin typeface="Bookman Old Style"/>
                          <a:ea typeface="Calibri"/>
                          <a:cs typeface="Times New Roman"/>
                        </a:rPr>
                        <a:t>Car </a:t>
                      </a:r>
                      <a:r>
                        <a:rPr lang="en-US" sz="1000" b="1" dirty="0" err="1" smtClean="0">
                          <a:latin typeface="Bookman Old Style"/>
                          <a:ea typeface="Calibri"/>
                          <a:cs typeface="Times New Roman"/>
                        </a:rPr>
                        <a:t>Colour</a:t>
                      </a:r>
                      <a:r>
                        <a:rPr lang="en-US" sz="1000" b="1" dirty="0" smtClean="0">
                          <a:latin typeface="Bookman Old Style"/>
                          <a:ea typeface="Calibri"/>
                          <a:cs typeface="Times New Roman"/>
                        </a:rPr>
                        <a:t> relation</a:t>
                      </a:r>
                      <a:endParaRPr lang="en-US" sz="1200" dirty="0">
                        <a:latin typeface="Bookman Old Style"/>
                        <a:ea typeface="Calibri"/>
                        <a:cs typeface="Times New Roman"/>
                      </a:endParaRPr>
                    </a:p>
                  </a:txBody>
                  <a:tcPr marL="64250" marR="64250" anchor="ctr"/>
                </a:tc>
                <a:tc hMerge="1">
                  <a:txBody>
                    <a:bodyPr/>
                    <a:lstStyle/>
                    <a:p>
                      <a:endParaRPr lang="en-US"/>
                    </a:p>
                  </a:txBody>
                  <a:tcPr/>
                </a:tc>
                <a:extLst>
                  <a:ext uri="{0D108BD9-81ED-4DB2-BD59-A6C34878D82A}">
                    <a16:rowId xmlns:a16="http://schemas.microsoft.com/office/drawing/2014/main" val="10000"/>
                  </a:ext>
                </a:extLst>
              </a:tr>
              <a:tr h="259103">
                <a:tc>
                  <a:txBody>
                    <a:bodyPr/>
                    <a:lstStyle/>
                    <a:p>
                      <a:pPr marL="0" marR="0">
                        <a:lnSpc>
                          <a:spcPct val="115000"/>
                        </a:lnSpc>
                        <a:spcBef>
                          <a:spcPts val="0"/>
                        </a:spcBef>
                        <a:spcAft>
                          <a:spcPts val="0"/>
                        </a:spcAft>
                      </a:pPr>
                      <a:r>
                        <a:rPr lang="en-US" sz="1000" b="1" u="sng" dirty="0">
                          <a:latin typeface="Bookman Old Style"/>
                          <a:ea typeface="Calibri"/>
                          <a:cs typeface="Times New Roman"/>
                        </a:rPr>
                        <a:t>Car</a:t>
                      </a:r>
                      <a:endParaRPr lang="en-US" sz="1200" u="sng" dirty="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b="1" u="sng" dirty="0" err="1" smtClean="0">
                          <a:latin typeface="Bookman Old Style"/>
                          <a:ea typeface="Calibri"/>
                          <a:cs typeface="Times New Roman"/>
                        </a:rPr>
                        <a:t>Colour</a:t>
                      </a:r>
                      <a:endParaRPr lang="en-US" sz="1200" u="sng" dirty="0">
                        <a:latin typeface="Bookman Old Style"/>
                        <a:ea typeface="Calibri"/>
                        <a:cs typeface="Times New Roman"/>
                      </a:endParaRPr>
                    </a:p>
                  </a:txBody>
                  <a:tcPr marL="64250" marR="64250" anchor="ctr"/>
                </a:tc>
                <a:extLst>
                  <a:ext uri="{0D108BD9-81ED-4DB2-BD59-A6C34878D82A}">
                    <a16:rowId xmlns:a16="http://schemas.microsoft.com/office/drawing/2014/main" val="10001"/>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a:latin typeface="Bookman Old Style"/>
                          <a:ea typeface="Calibri"/>
                          <a:cs typeface="Times New Roman"/>
                        </a:rPr>
                        <a:t>Red</a:t>
                      </a:r>
                      <a:endParaRPr lang="en-US" sz="1200">
                        <a:latin typeface="Bookman Old Style"/>
                        <a:ea typeface="Calibri"/>
                        <a:cs typeface="Times New Roman"/>
                      </a:endParaRPr>
                    </a:p>
                  </a:txBody>
                  <a:tcPr marL="64250" marR="64250" anchor="ctr"/>
                </a:tc>
                <a:extLst>
                  <a:ext uri="{0D108BD9-81ED-4DB2-BD59-A6C34878D82A}">
                    <a16:rowId xmlns:a16="http://schemas.microsoft.com/office/drawing/2014/main" val="10002"/>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a:latin typeface="Bookman Old Style"/>
                          <a:ea typeface="Calibri"/>
                          <a:cs typeface="Times New Roman"/>
                        </a:rPr>
                        <a:t>White</a:t>
                      </a:r>
                      <a:endParaRPr lang="en-US" sz="1200">
                        <a:latin typeface="Bookman Old Style"/>
                        <a:ea typeface="Calibri"/>
                        <a:cs typeface="Times New Roman"/>
                      </a:endParaRPr>
                    </a:p>
                  </a:txBody>
                  <a:tcPr marL="64250" marR="64250" anchor="ctr"/>
                </a:tc>
                <a:extLst>
                  <a:ext uri="{0D108BD9-81ED-4DB2-BD59-A6C34878D82A}">
                    <a16:rowId xmlns:a16="http://schemas.microsoft.com/office/drawing/2014/main" val="10003"/>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a:latin typeface="Bookman Old Style"/>
                          <a:ea typeface="Calibri"/>
                          <a:cs typeface="Times New Roman"/>
                        </a:rPr>
                        <a:t>Blue</a:t>
                      </a:r>
                      <a:endParaRPr lang="en-US" sz="1200">
                        <a:latin typeface="Bookman Old Style"/>
                        <a:ea typeface="Calibri"/>
                        <a:cs typeface="Times New Roman"/>
                      </a:endParaRPr>
                    </a:p>
                  </a:txBody>
                  <a:tcPr marL="64250" marR="64250" anchor="ctr"/>
                </a:tc>
                <a:extLst>
                  <a:ext uri="{0D108BD9-81ED-4DB2-BD59-A6C34878D82A}">
                    <a16:rowId xmlns:a16="http://schemas.microsoft.com/office/drawing/2014/main" val="10004"/>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a:latin typeface="Bookman Old Style"/>
                          <a:ea typeface="Calibri"/>
                          <a:cs typeface="Times New Roman"/>
                        </a:rPr>
                        <a:t>Red</a:t>
                      </a:r>
                      <a:endParaRPr lang="en-US" sz="1200">
                        <a:latin typeface="Bookman Old Style"/>
                        <a:ea typeface="Calibri"/>
                        <a:cs typeface="Times New Roman"/>
                      </a:endParaRPr>
                    </a:p>
                  </a:txBody>
                  <a:tcPr marL="64250" marR="64250" anchor="ctr"/>
                </a:tc>
                <a:extLst>
                  <a:ext uri="{0D108BD9-81ED-4DB2-BD59-A6C34878D82A}">
                    <a16:rowId xmlns:a16="http://schemas.microsoft.com/office/drawing/2014/main" val="10005"/>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a:latin typeface="Bookman Old Style"/>
                          <a:ea typeface="Calibri"/>
                          <a:cs typeface="Times New Roman"/>
                        </a:rPr>
                        <a:t>Green</a:t>
                      </a:r>
                      <a:endParaRPr lang="en-US" sz="1200">
                        <a:latin typeface="Bookman Old Style"/>
                        <a:ea typeface="Calibri"/>
                        <a:cs typeface="Times New Roman"/>
                      </a:endParaRPr>
                    </a:p>
                  </a:txBody>
                  <a:tcPr marL="64250" marR="64250" anchor="ctr"/>
                </a:tc>
                <a:extLst>
                  <a:ext uri="{0D108BD9-81ED-4DB2-BD59-A6C34878D82A}">
                    <a16:rowId xmlns:a16="http://schemas.microsoft.com/office/drawing/2014/main" val="10006"/>
                  </a:ext>
                </a:extLst>
              </a:tr>
              <a:tr h="259103">
                <a:tc gridSpan="2">
                  <a:txBody>
                    <a:bodyPr/>
                    <a:lstStyle/>
                    <a:p>
                      <a:pPr marL="0" marR="0">
                        <a:lnSpc>
                          <a:spcPct val="115000"/>
                        </a:lnSpc>
                        <a:spcBef>
                          <a:spcPts val="0"/>
                        </a:spcBef>
                        <a:spcAft>
                          <a:spcPts val="0"/>
                        </a:spcAft>
                      </a:pPr>
                      <a:r>
                        <a:rPr lang="en-US" sz="1000" b="1" dirty="0">
                          <a:latin typeface="Bookman Old Style"/>
                          <a:ea typeface="Calibri"/>
                          <a:cs typeface="Times New Roman"/>
                        </a:rPr>
                        <a:t>Car </a:t>
                      </a:r>
                      <a:r>
                        <a:rPr lang="en-US" sz="1000" b="1" dirty="0" smtClean="0">
                          <a:latin typeface="Bookman Old Style"/>
                          <a:ea typeface="Calibri"/>
                          <a:cs typeface="Times New Roman"/>
                        </a:rPr>
                        <a:t>Engine relation</a:t>
                      </a:r>
                      <a:endParaRPr lang="en-US" sz="1200" dirty="0">
                        <a:latin typeface="Bookman Old Style"/>
                        <a:ea typeface="Calibri"/>
                        <a:cs typeface="Times New Roman"/>
                      </a:endParaRPr>
                    </a:p>
                  </a:txBody>
                  <a:tcPr marL="64250" marR="64250" anchor="ctr"/>
                </a:tc>
                <a:tc hMerge="1">
                  <a:txBody>
                    <a:bodyPr/>
                    <a:lstStyle/>
                    <a:p>
                      <a:endParaRPr lang="en-US"/>
                    </a:p>
                  </a:txBody>
                  <a:tcPr/>
                </a:tc>
                <a:extLst>
                  <a:ext uri="{0D108BD9-81ED-4DB2-BD59-A6C34878D82A}">
                    <a16:rowId xmlns:a16="http://schemas.microsoft.com/office/drawing/2014/main" val="10007"/>
                  </a:ext>
                </a:extLst>
              </a:tr>
              <a:tr h="259103">
                <a:tc>
                  <a:txBody>
                    <a:bodyPr/>
                    <a:lstStyle/>
                    <a:p>
                      <a:pPr marL="0" marR="0">
                        <a:lnSpc>
                          <a:spcPct val="115000"/>
                        </a:lnSpc>
                        <a:spcBef>
                          <a:spcPts val="0"/>
                        </a:spcBef>
                        <a:spcAft>
                          <a:spcPts val="0"/>
                        </a:spcAft>
                      </a:pPr>
                      <a:r>
                        <a:rPr lang="en-US" sz="1000" b="1" u="sng" dirty="0">
                          <a:latin typeface="Bookman Old Style"/>
                          <a:ea typeface="Calibri"/>
                          <a:cs typeface="Times New Roman"/>
                        </a:rPr>
                        <a:t>Car</a:t>
                      </a:r>
                      <a:endParaRPr lang="en-US" sz="1200" u="sng" dirty="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b="1" u="sng" dirty="0">
                          <a:latin typeface="Bookman Old Style"/>
                          <a:ea typeface="Calibri"/>
                          <a:cs typeface="Times New Roman"/>
                        </a:rPr>
                        <a:t>Engine</a:t>
                      </a:r>
                      <a:endParaRPr lang="en-US" sz="1200" u="sng" dirty="0">
                        <a:latin typeface="Bookman Old Style"/>
                        <a:ea typeface="Calibri"/>
                        <a:cs typeface="Times New Roman"/>
                      </a:endParaRPr>
                    </a:p>
                  </a:txBody>
                  <a:tcPr marL="64250" marR="64250" anchor="ctr"/>
                </a:tc>
                <a:extLst>
                  <a:ext uri="{0D108BD9-81ED-4DB2-BD59-A6C34878D82A}">
                    <a16:rowId xmlns:a16="http://schemas.microsoft.com/office/drawing/2014/main" val="10008"/>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a:latin typeface="Bookman Old Style"/>
                          <a:ea typeface="Calibri"/>
                          <a:cs typeface="Times New Roman"/>
                        </a:rPr>
                        <a:t>F3.2L</a:t>
                      </a:r>
                      <a:endParaRPr lang="en-US" sz="1200">
                        <a:latin typeface="Bookman Old Style"/>
                        <a:ea typeface="Calibri"/>
                        <a:cs typeface="Times New Roman"/>
                      </a:endParaRPr>
                    </a:p>
                  </a:txBody>
                  <a:tcPr marL="64250" marR="64250" anchor="ctr"/>
                </a:tc>
                <a:extLst>
                  <a:ext uri="{0D108BD9-81ED-4DB2-BD59-A6C34878D82A}">
                    <a16:rowId xmlns:a16="http://schemas.microsoft.com/office/drawing/2014/main" val="10009"/>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a:latin typeface="Bookman Old Style"/>
                          <a:ea typeface="Calibri"/>
                          <a:cs typeface="Times New Roman"/>
                        </a:rPr>
                        <a:t>F4.5L</a:t>
                      </a:r>
                      <a:endParaRPr lang="en-US" sz="1200">
                        <a:latin typeface="Bookman Old Style"/>
                        <a:ea typeface="Calibri"/>
                        <a:cs typeface="Times New Roman"/>
                      </a:endParaRPr>
                    </a:p>
                  </a:txBody>
                  <a:tcPr marL="64250" marR="64250" anchor="ctr"/>
                </a:tc>
                <a:extLst>
                  <a:ext uri="{0D108BD9-81ED-4DB2-BD59-A6C34878D82A}">
                    <a16:rowId xmlns:a16="http://schemas.microsoft.com/office/drawing/2014/main" val="10010"/>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dirty="0">
                          <a:latin typeface="Bookman Old Style"/>
                          <a:ea typeface="Calibri"/>
                          <a:cs typeface="Times New Roman"/>
                        </a:rPr>
                        <a:t>C2.1L</a:t>
                      </a:r>
                      <a:endParaRPr lang="en-US" sz="1200" dirty="0">
                        <a:latin typeface="Bookman Old Style"/>
                        <a:ea typeface="Calibri"/>
                        <a:cs typeface="Times New Roman"/>
                      </a:endParaRPr>
                    </a:p>
                  </a:txBody>
                  <a:tcPr marL="64250" marR="64250" anchor="ctr"/>
                </a:tc>
                <a:extLst>
                  <a:ext uri="{0D108BD9-81ED-4DB2-BD59-A6C34878D82A}">
                    <a16:rowId xmlns:a16="http://schemas.microsoft.com/office/drawing/2014/main" val="10011"/>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dirty="0">
                          <a:latin typeface="Bookman Old Style"/>
                          <a:ea typeface="Calibri"/>
                          <a:cs typeface="Times New Roman"/>
                        </a:rPr>
                        <a:t>C3.0L</a:t>
                      </a:r>
                      <a:endParaRPr lang="en-US" sz="1200" dirty="0">
                        <a:latin typeface="Bookman Old Style"/>
                        <a:ea typeface="Calibri"/>
                        <a:cs typeface="Times New Roman"/>
                      </a:endParaRPr>
                    </a:p>
                  </a:txBody>
                  <a:tcPr marL="64250" marR="64250" anchor="ctr"/>
                </a:tc>
                <a:extLst>
                  <a:ext uri="{0D108BD9-81ED-4DB2-BD59-A6C34878D82A}">
                    <a16:rowId xmlns:a16="http://schemas.microsoft.com/office/drawing/2014/main" val="10012"/>
                  </a:ext>
                </a:extLst>
              </a:tr>
            </a:tbl>
          </a:graphicData>
        </a:graphic>
      </p:graphicFrame>
      <p:sp>
        <p:nvSpPr>
          <p:cNvPr id="7" name="Content Placeholder 6"/>
          <p:cNvSpPr>
            <a:spLocks noGrp="1"/>
          </p:cNvSpPr>
          <p:nvPr>
            <p:ph sz="half" idx="2"/>
          </p:nvPr>
        </p:nvSpPr>
        <p:spPr/>
        <p:txBody>
          <a:bodyPr>
            <a:normAutofit/>
          </a:bodyPr>
          <a:lstStyle/>
          <a:p>
            <a:pPr marL="0" indent="0">
              <a:buNone/>
            </a:pPr>
            <a:r>
              <a:rPr lang="en-US" dirty="0" smtClean="0"/>
              <a:t>With this table structure you can still determine, for example, that a red Mustang can have either an F3.2L or F4.5L engine. When you delete one piece of information (i.e., a car </a:t>
            </a:r>
            <a:r>
              <a:rPr lang="en-US" dirty="0" err="1" smtClean="0"/>
              <a:t>colour</a:t>
            </a:r>
            <a:r>
              <a:rPr lang="en-US" dirty="0" smtClean="0"/>
              <a:t>), you lose only </a:t>
            </a:r>
            <a:r>
              <a:rPr lang="en-US" smtClean="0"/>
              <a:t>that fact.</a:t>
            </a:r>
            <a:endParaRPr lang="en-US"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2857231-19AA-4D67-9B92-4EDDBA3B67EE}" type="slidenum">
              <a:rPr lang="en-US"/>
              <a:pPr/>
              <a:t>51</a:t>
            </a:fld>
            <a:endParaRPr lang="en-US" dirty="0"/>
          </a:p>
        </p:txBody>
      </p:sp>
      <p:sp>
        <p:nvSpPr>
          <p:cNvPr id="47106" name="Rectangle 2"/>
          <p:cNvSpPr>
            <a:spLocks noGrp="1" noChangeArrowheads="1"/>
          </p:cNvSpPr>
          <p:nvPr>
            <p:ph type="title"/>
          </p:nvPr>
        </p:nvSpPr>
        <p:spPr/>
        <p:txBody>
          <a:bodyPr/>
          <a:lstStyle/>
          <a:p>
            <a:r>
              <a:rPr lang="en-US" dirty="0"/>
              <a:t>5</a:t>
            </a:r>
            <a:r>
              <a:rPr lang="en-US" baseline="30000" dirty="0"/>
              <a:t>th</a:t>
            </a:r>
            <a:r>
              <a:rPr lang="en-US" dirty="0"/>
              <a:t> Normal Form</a:t>
            </a:r>
          </a:p>
        </p:txBody>
      </p:sp>
      <p:sp>
        <p:nvSpPr>
          <p:cNvPr id="47107" name="Rectangle 3"/>
          <p:cNvSpPr>
            <a:spLocks noGrp="1" noChangeArrowheads="1"/>
          </p:cNvSpPr>
          <p:nvPr>
            <p:ph type="body" idx="1"/>
          </p:nvPr>
        </p:nvSpPr>
        <p:spPr/>
        <p:txBody>
          <a:bodyPr/>
          <a:lstStyle/>
          <a:p>
            <a:pPr>
              <a:buFontTx/>
              <a:buNone/>
            </a:pPr>
            <a:r>
              <a:rPr lang="en-US" dirty="0"/>
              <a:t>	5NF deals with cases where information can be reconstructed from smaller pieces of information which can be maintained with less redundancy.  </a:t>
            </a:r>
            <a:endParaRPr lang="en-US" dirty="0" smtClean="0"/>
          </a:p>
          <a:p>
            <a:pPr>
              <a:buFontTx/>
              <a:buNone/>
            </a:pPr>
            <a:endParaRPr lang="en-US" dirty="0"/>
          </a:p>
          <a:p>
            <a:pPr>
              <a:buFontTx/>
              <a:buNone/>
            </a:pPr>
            <a:r>
              <a:rPr lang="en-US" dirty="0" smtClean="0"/>
              <a:t>	Eliminate </a:t>
            </a:r>
            <a:r>
              <a:rPr lang="en-US" dirty="0" smtClean="0">
                <a:solidFill>
                  <a:schemeClr val="accent5">
                    <a:lumMod val="75000"/>
                  </a:schemeClr>
                </a:solidFill>
              </a:rPr>
              <a:t>cyclic dependencies</a:t>
            </a:r>
            <a:r>
              <a:rPr lang="en-US" dirty="0" smtClean="0"/>
              <a:t>. 5NF is also known as Projection Normal Form (PJNF</a:t>
            </a:r>
          </a:p>
          <a:p>
            <a:pPr>
              <a:buFontTx/>
              <a:buNone/>
            </a:pPr>
            <a:endParaRPr lang="en-US" dirty="0"/>
          </a:p>
          <a:p>
            <a:pPr>
              <a:buFontTx/>
              <a:buNone/>
            </a:pPr>
            <a:r>
              <a:rPr lang="en-US" dirty="0"/>
              <a:t>	2NF, 3NF and 4NF also serve this purpose, but 5NF generalizes to cases not covered by the others.</a:t>
            </a:r>
            <a:r>
              <a:rPr lang="en-US" sz="2800" dirty="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2ED50A3-9E3E-4CF0-932B-00250F0CFFCB}" type="slidenum">
              <a:rPr lang="en-US"/>
              <a:pPr/>
              <a:t>52</a:t>
            </a:fld>
            <a:endParaRPr lang="en-US" dirty="0"/>
          </a:p>
        </p:txBody>
      </p:sp>
      <p:sp>
        <p:nvSpPr>
          <p:cNvPr id="48130" name="Rectangle 2"/>
          <p:cNvSpPr>
            <a:spLocks noGrp="1" noChangeArrowheads="1"/>
          </p:cNvSpPr>
          <p:nvPr>
            <p:ph type="title"/>
          </p:nvPr>
        </p:nvSpPr>
        <p:spPr/>
        <p:txBody>
          <a:bodyPr/>
          <a:lstStyle/>
          <a:p>
            <a:r>
              <a:rPr lang="en-US" dirty="0"/>
              <a:t>5NF Example</a:t>
            </a:r>
          </a:p>
        </p:txBody>
      </p:sp>
      <p:sp>
        <p:nvSpPr>
          <p:cNvPr id="48131" name="Rectangle 3"/>
          <p:cNvSpPr>
            <a:spLocks noGrp="1" noChangeArrowheads="1"/>
          </p:cNvSpPr>
          <p:nvPr>
            <p:ph type="body" idx="1"/>
          </p:nvPr>
        </p:nvSpPr>
        <p:spPr/>
        <p:txBody>
          <a:bodyPr/>
          <a:lstStyle/>
          <a:p>
            <a:pPr>
              <a:buFontTx/>
              <a:buNone/>
            </a:pPr>
            <a:r>
              <a:rPr lang="en-US" dirty="0"/>
              <a:t> 	If agents represent companies, companies make products, and agents sell products, then we might want to keep a record of which agent sells which product for which company.  This information could be kept in one record type with three fields.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2"/>
          </p:nvPr>
        </p:nvSpPr>
        <p:spPr/>
        <p:txBody>
          <a:bodyPr/>
          <a:lstStyle/>
          <a:p>
            <a:fld id="{651F892F-AB14-4A2E-BA97-9D0BDFB667B6}" type="slidenum">
              <a:rPr lang="en-US"/>
              <a:pPr/>
              <a:t>53</a:t>
            </a:fld>
            <a:endParaRPr lang="en-US" dirty="0"/>
          </a:p>
        </p:txBody>
      </p:sp>
      <p:sp>
        <p:nvSpPr>
          <p:cNvPr id="49223" name="Rectangle 71"/>
          <p:cNvSpPr>
            <a:spLocks noGrp="1" noChangeArrowheads="1"/>
          </p:cNvSpPr>
          <p:nvPr>
            <p:ph type="body" idx="4294967295"/>
          </p:nvPr>
        </p:nvSpPr>
        <p:spPr>
          <a:xfrm>
            <a:off x="457200" y="1143000"/>
            <a:ext cx="8229600" cy="2057400"/>
          </a:xfrm>
        </p:spPr>
        <p:txBody>
          <a:bodyPr>
            <a:normAutofit lnSpcReduction="10000"/>
          </a:bodyPr>
          <a:lstStyle/>
          <a:p>
            <a:pPr>
              <a:buFontTx/>
              <a:buNone/>
            </a:pPr>
            <a:r>
              <a:rPr lang="en-US" dirty="0"/>
              <a:t>	Although agent Smith sells cars made by Ford and trucks made by GM, he does not sell Ford trucks or GM cars.  Thus, we need the combination of all three fields to know which combinations are valid and which are not.</a:t>
            </a:r>
          </a:p>
        </p:txBody>
      </p:sp>
      <p:graphicFrame>
        <p:nvGraphicFramePr>
          <p:cNvPr id="49220" name="Group 68"/>
          <p:cNvGraphicFramePr>
            <a:graphicFrameLocks noGrp="1"/>
          </p:cNvGraphicFramePr>
          <p:nvPr>
            <p:ph type="tbl" idx="4294967295"/>
          </p:nvPr>
        </p:nvGraphicFramePr>
        <p:xfrm>
          <a:off x="533400" y="3352800"/>
          <a:ext cx="8229600" cy="198120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8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1" u="none" strike="noStrike" cap="none" normalizeH="0" baseline="0" dirty="0" smtClean="0">
                          <a:ln>
                            <a:noFill/>
                          </a:ln>
                          <a:solidFill>
                            <a:schemeClr val="tx1"/>
                          </a:solidFill>
                          <a:effectLst/>
                          <a:latin typeface="Times New Roman" pitchFamily="18" charset="0"/>
                          <a:cs typeface="Times New Roman" pitchFamily="18" charset="0"/>
                        </a:rPr>
                        <a:t>Agent</a:t>
                      </a:r>
                      <a:endParaRPr kumimoji="0" lang="en-US" sz="32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1" u="none" strike="noStrike" cap="none" normalizeH="0" baseline="0" dirty="0" smtClean="0">
                          <a:ln>
                            <a:noFill/>
                          </a:ln>
                          <a:solidFill>
                            <a:schemeClr val="tx1"/>
                          </a:solidFill>
                          <a:effectLst/>
                          <a:latin typeface="Times New Roman" pitchFamily="18" charset="0"/>
                          <a:cs typeface="Times New Roman" pitchFamily="18" charset="0"/>
                        </a:rPr>
                        <a:t>Company</a:t>
                      </a:r>
                      <a:endParaRPr kumimoji="0" lang="en-US" sz="32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1" u="none" strike="noStrike" cap="none" normalizeH="0" baseline="0" dirty="0" smtClean="0">
                          <a:ln>
                            <a:noFill/>
                          </a:ln>
                          <a:solidFill>
                            <a:schemeClr val="tx1"/>
                          </a:solidFill>
                          <a:effectLst/>
                          <a:latin typeface="Times New Roman" pitchFamily="18" charset="0"/>
                          <a:cs typeface="Times New Roman" pitchFamily="18" charset="0"/>
                        </a:rPr>
                        <a:t>Product</a:t>
                      </a:r>
                      <a:endParaRPr kumimoji="0" lang="en-US" sz="32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Smith</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Ford</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car</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Smith</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GM</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truck</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2"/>
          </p:nvPr>
        </p:nvSpPr>
        <p:spPr/>
        <p:txBody>
          <a:bodyPr/>
          <a:lstStyle/>
          <a:p>
            <a:fld id="{4A7DE2A9-DB59-4700-80C1-5663C3E0D263}" type="slidenum">
              <a:rPr lang="en-US"/>
              <a:pPr/>
              <a:t>54</a:t>
            </a:fld>
            <a:endParaRPr lang="en-US" dirty="0"/>
          </a:p>
        </p:txBody>
      </p:sp>
      <p:graphicFrame>
        <p:nvGraphicFramePr>
          <p:cNvPr id="54401" name="Group 129"/>
          <p:cNvGraphicFramePr>
            <a:graphicFrameLocks noGrp="1"/>
          </p:cNvGraphicFramePr>
          <p:nvPr/>
        </p:nvGraphicFramePr>
        <p:xfrm>
          <a:off x="1066800" y="2895600"/>
          <a:ext cx="7086600" cy="3505200"/>
        </p:xfrm>
        <a:graphic>
          <a:graphicData uri="http://schemas.openxmlformats.org/drawingml/2006/table">
            <a:tbl>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609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1" u="none" strike="noStrike" cap="none" normalizeH="0" baseline="0" dirty="0" smtClean="0">
                          <a:ln>
                            <a:noFill/>
                          </a:ln>
                          <a:solidFill>
                            <a:schemeClr val="tx1"/>
                          </a:solidFill>
                          <a:effectLst/>
                          <a:latin typeface="Times New Roman" pitchFamily="18" charset="0"/>
                          <a:cs typeface="Times New Roman" pitchFamily="18" charset="0"/>
                        </a:rPr>
                        <a:t>Agent</a:t>
                      </a:r>
                      <a:endParaRPr kumimoji="0" lang="en-US" sz="32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1" u="none" strike="noStrike" cap="none" normalizeH="0" baseline="0" dirty="0" smtClean="0">
                          <a:ln>
                            <a:noFill/>
                          </a:ln>
                          <a:solidFill>
                            <a:schemeClr val="tx1"/>
                          </a:solidFill>
                          <a:effectLst/>
                          <a:latin typeface="Times New Roman" pitchFamily="18" charset="0"/>
                          <a:cs typeface="Times New Roman" pitchFamily="18" charset="0"/>
                        </a:rPr>
                        <a:t>Company</a:t>
                      </a:r>
                      <a:endParaRPr kumimoji="0" lang="en-US" sz="32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1" u="none" strike="noStrike" cap="none" normalizeH="0" baseline="0" dirty="0" smtClean="0">
                          <a:ln>
                            <a:noFill/>
                          </a:ln>
                          <a:solidFill>
                            <a:schemeClr val="tx1"/>
                          </a:solidFill>
                          <a:effectLst/>
                          <a:latin typeface="Times New Roman" pitchFamily="18" charset="0"/>
                          <a:cs typeface="Times New Roman" pitchFamily="18" charset="0"/>
                        </a:rPr>
                        <a:t>Product</a:t>
                      </a:r>
                      <a:endParaRPr kumimoji="0" lang="en-US" sz="32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Smith</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Ford</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car</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Smith</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Ford</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truck</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Smith</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GM</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car</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Smith</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GM</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truck</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Jones</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Ford</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car</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4398" name="Rectangle 126"/>
          <p:cNvSpPr>
            <a:spLocks noGrp="1" noChangeArrowheads="1"/>
          </p:cNvSpPr>
          <p:nvPr>
            <p:ph type="body" idx="4294967295"/>
          </p:nvPr>
        </p:nvSpPr>
        <p:spPr>
          <a:xfrm>
            <a:off x="533400" y="1066800"/>
            <a:ext cx="8229600" cy="1752600"/>
          </a:xfrm>
        </p:spPr>
        <p:txBody>
          <a:bodyPr/>
          <a:lstStyle/>
          <a:p>
            <a:pPr>
              <a:buFontTx/>
              <a:buNone/>
            </a:pPr>
            <a:r>
              <a:rPr lang="en-US" dirty="0"/>
              <a:t>	But suppose a certain rule is in effect – if an agent sells a certain product and he represents the company making that product, then he sells that product for that company.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3"/>
          <p:cNvSpPr>
            <a:spLocks noGrp="1"/>
          </p:cNvSpPr>
          <p:nvPr>
            <p:ph type="sldNum" sz="quarter" idx="12"/>
          </p:nvPr>
        </p:nvSpPr>
        <p:spPr/>
        <p:txBody>
          <a:bodyPr/>
          <a:lstStyle/>
          <a:p>
            <a:fld id="{5184D77D-26C3-4B29-8CF6-583CC8E92046}" type="slidenum">
              <a:rPr lang="en-US"/>
              <a:pPr/>
              <a:t>55</a:t>
            </a:fld>
            <a:endParaRPr lang="en-US" dirty="0"/>
          </a:p>
        </p:txBody>
      </p:sp>
      <p:sp>
        <p:nvSpPr>
          <p:cNvPr id="60588" name="Rectangle 172"/>
          <p:cNvSpPr>
            <a:spLocks noGrp="1" noChangeArrowheads="1"/>
          </p:cNvSpPr>
          <p:nvPr>
            <p:ph type="body" idx="4294967295"/>
          </p:nvPr>
        </p:nvSpPr>
        <p:spPr>
          <a:xfrm>
            <a:off x="533400" y="1143000"/>
            <a:ext cx="8229600" cy="1524000"/>
          </a:xfrm>
        </p:spPr>
        <p:txBody>
          <a:bodyPr/>
          <a:lstStyle/>
          <a:p>
            <a:pPr>
              <a:buFontTx/>
              <a:buNone/>
            </a:pPr>
            <a:r>
              <a:rPr lang="en-US" dirty="0"/>
              <a:t>In this case it turns out that we can reconstruct all the true facts from a normalization form consisting of three separate record types, each containing two fields.</a:t>
            </a:r>
          </a:p>
        </p:txBody>
      </p:sp>
      <p:graphicFrame>
        <p:nvGraphicFramePr>
          <p:cNvPr id="60590" name="Group 174"/>
          <p:cNvGraphicFramePr>
            <a:graphicFrameLocks noGrp="1"/>
          </p:cNvGraphicFramePr>
          <p:nvPr/>
        </p:nvGraphicFramePr>
        <p:xfrm>
          <a:off x="457200" y="2895600"/>
          <a:ext cx="3641725" cy="1584960"/>
        </p:xfrm>
        <a:graphic>
          <a:graphicData uri="http://schemas.openxmlformats.org/drawingml/2006/table">
            <a:tbl>
              <a:tblPr/>
              <a:tblGrid>
                <a:gridCol w="1804988">
                  <a:extLst>
                    <a:ext uri="{9D8B030D-6E8A-4147-A177-3AD203B41FA5}">
                      <a16:colId xmlns:a16="http://schemas.microsoft.com/office/drawing/2014/main" val="20000"/>
                    </a:ext>
                  </a:extLst>
                </a:gridCol>
                <a:gridCol w="1836737">
                  <a:extLst>
                    <a:ext uri="{9D8B030D-6E8A-4147-A177-3AD203B41FA5}">
                      <a16:colId xmlns:a16="http://schemas.microsoft.com/office/drawing/2014/main" val="20001"/>
                    </a:ext>
                  </a:extLst>
                </a:gridCol>
              </a:tblGrid>
              <a:tr h="2428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Agent</a:t>
                      </a:r>
                      <a:endParaRPr kumimoji="0" lang="en-US" sz="20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Company</a:t>
                      </a:r>
                      <a:endParaRPr kumimoji="0" lang="en-US" sz="20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Smith</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Ford</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Smith</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GM</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Jones</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Ford</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0471" name="Rectangle 55"/>
          <p:cNvSpPr>
            <a:spLocks noChangeArrowheads="1"/>
          </p:cNvSpPr>
          <p:nvPr/>
        </p:nvSpPr>
        <p:spPr bwMode="auto">
          <a:xfrm>
            <a:off x="-1352550" y="2971800"/>
            <a:ext cx="9144000" cy="0"/>
          </a:xfrm>
          <a:prstGeom prst="rect">
            <a:avLst/>
          </a:prstGeom>
          <a:noFill/>
          <a:ln w="9525">
            <a:noFill/>
            <a:miter lim="800000"/>
            <a:headEnd/>
            <a:tailEnd/>
          </a:ln>
          <a:effectLst/>
        </p:spPr>
        <p:txBody>
          <a:bodyPr wrap="none" anchor="ctr">
            <a:spAutoFit/>
          </a:bodyPr>
          <a:lstStyle/>
          <a:p>
            <a:endParaRPr lang="en-US" dirty="0"/>
          </a:p>
        </p:txBody>
      </p:sp>
      <p:graphicFrame>
        <p:nvGraphicFramePr>
          <p:cNvPr id="60591" name="Group 175"/>
          <p:cNvGraphicFramePr>
            <a:graphicFrameLocks noGrp="1"/>
          </p:cNvGraphicFramePr>
          <p:nvPr/>
        </p:nvGraphicFramePr>
        <p:xfrm>
          <a:off x="4724400" y="2971800"/>
          <a:ext cx="3641725" cy="1584960"/>
        </p:xfrm>
        <a:graphic>
          <a:graphicData uri="http://schemas.openxmlformats.org/drawingml/2006/table">
            <a:tbl>
              <a:tblPr/>
              <a:tblGrid>
                <a:gridCol w="1804988">
                  <a:extLst>
                    <a:ext uri="{9D8B030D-6E8A-4147-A177-3AD203B41FA5}">
                      <a16:colId xmlns:a16="http://schemas.microsoft.com/office/drawing/2014/main" val="20000"/>
                    </a:ext>
                  </a:extLst>
                </a:gridCol>
                <a:gridCol w="1836737">
                  <a:extLst>
                    <a:ext uri="{9D8B030D-6E8A-4147-A177-3AD203B41FA5}">
                      <a16:colId xmlns:a16="http://schemas.microsoft.com/office/drawing/2014/main" val="20001"/>
                    </a:ext>
                  </a:extLst>
                </a:gridCol>
              </a:tblGrid>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Agent</a:t>
                      </a:r>
                      <a:endParaRPr kumimoji="0" lang="en-US" sz="20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Product</a:t>
                      </a:r>
                      <a:endParaRPr kumimoji="0" lang="en-US" sz="20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Smith</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car</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Smith</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truck</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Jones</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car</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0522" name="Rectangle 106"/>
          <p:cNvSpPr>
            <a:spLocks noChangeArrowheads="1"/>
          </p:cNvSpPr>
          <p:nvPr/>
        </p:nvSpPr>
        <p:spPr bwMode="auto">
          <a:xfrm>
            <a:off x="-1352550" y="4070350"/>
            <a:ext cx="9144000" cy="0"/>
          </a:xfrm>
          <a:prstGeom prst="rect">
            <a:avLst/>
          </a:prstGeom>
          <a:noFill/>
          <a:ln w="9525">
            <a:noFill/>
            <a:miter lim="800000"/>
            <a:headEnd/>
            <a:tailEnd/>
          </a:ln>
          <a:effectLst/>
        </p:spPr>
        <p:txBody>
          <a:bodyPr wrap="none" anchor="ctr">
            <a:spAutoFit/>
          </a:bodyPr>
          <a:lstStyle/>
          <a:p>
            <a:endParaRPr lang="en-US" dirty="0"/>
          </a:p>
        </p:txBody>
      </p:sp>
      <p:graphicFrame>
        <p:nvGraphicFramePr>
          <p:cNvPr id="60592" name="Group 176"/>
          <p:cNvGraphicFramePr>
            <a:graphicFrameLocks noGrp="1"/>
          </p:cNvGraphicFramePr>
          <p:nvPr/>
        </p:nvGraphicFramePr>
        <p:xfrm>
          <a:off x="2286000" y="4648200"/>
          <a:ext cx="3641725" cy="1981200"/>
        </p:xfrm>
        <a:graphic>
          <a:graphicData uri="http://schemas.openxmlformats.org/drawingml/2006/table">
            <a:tbl>
              <a:tblPr/>
              <a:tblGrid>
                <a:gridCol w="1804988">
                  <a:extLst>
                    <a:ext uri="{9D8B030D-6E8A-4147-A177-3AD203B41FA5}">
                      <a16:colId xmlns:a16="http://schemas.microsoft.com/office/drawing/2014/main" val="20000"/>
                    </a:ext>
                  </a:extLst>
                </a:gridCol>
                <a:gridCol w="1836737">
                  <a:extLst>
                    <a:ext uri="{9D8B030D-6E8A-4147-A177-3AD203B41FA5}">
                      <a16:colId xmlns:a16="http://schemas.microsoft.com/office/drawing/2014/main" val="20001"/>
                    </a:ext>
                  </a:extLst>
                </a:gridCol>
              </a:tblGrid>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Company</a:t>
                      </a:r>
                      <a:endParaRPr kumimoji="0" lang="en-US" sz="20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Product</a:t>
                      </a:r>
                      <a:endParaRPr kumimoji="0" lang="en-US" sz="2000" b="1" i="1"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Ford</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car</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Ford</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truck</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GM</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car</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GM</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truck</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BC75C92-3C37-48C3-8026-1451202FD225}" type="slidenum">
              <a:rPr lang="en-US"/>
              <a:pPr/>
              <a:t>56</a:t>
            </a:fld>
            <a:endParaRPr lang="en-US" dirty="0"/>
          </a:p>
        </p:txBody>
      </p:sp>
      <p:sp>
        <p:nvSpPr>
          <p:cNvPr id="62467" name="Rectangle 3"/>
          <p:cNvSpPr>
            <a:spLocks noGrp="1" noChangeArrowheads="1"/>
          </p:cNvSpPr>
          <p:nvPr>
            <p:ph type="body" idx="1"/>
          </p:nvPr>
        </p:nvSpPr>
        <p:spPr>
          <a:xfrm>
            <a:off x="457200" y="1219200"/>
            <a:ext cx="8229600" cy="4906963"/>
          </a:xfrm>
        </p:spPr>
        <p:txBody>
          <a:bodyPr/>
          <a:lstStyle/>
          <a:p>
            <a:r>
              <a:rPr lang="en-US" dirty="0"/>
              <a:t>These 3 record types are in 5NF.  The three-field record is not.</a:t>
            </a:r>
          </a:p>
          <a:p>
            <a:endParaRPr lang="en-US" dirty="0"/>
          </a:p>
          <a:p>
            <a:r>
              <a:rPr lang="en-US" dirty="0"/>
              <a:t>5NF does not differ from 4NF unless there exists a symmetric constraint such as the rule about agents, companies and products.  In the absence of such a constraint, the record type in 4NF is always in 5NF.</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CF46FFE-471E-4759-A66F-E016010660CA}" type="slidenum">
              <a:rPr lang="en-US"/>
              <a:pPr/>
              <a:t>57</a:t>
            </a:fld>
            <a:endParaRPr lang="en-US" dirty="0"/>
          </a:p>
        </p:txBody>
      </p:sp>
      <p:sp>
        <p:nvSpPr>
          <p:cNvPr id="63490" name="Rectangle 2"/>
          <p:cNvSpPr>
            <a:spLocks noGrp="1" noChangeArrowheads="1"/>
          </p:cNvSpPr>
          <p:nvPr>
            <p:ph type="title"/>
          </p:nvPr>
        </p:nvSpPr>
        <p:spPr/>
        <p:txBody>
          <a:bodyPr/>
          <a:lstStyle/>
          <a:p>
            <a:r>
              <a:rPr lang="en-US" dirty="0"/>
              <a:t>Domain Key Normal Form</a:t>
            </a:r>
          </a:p>
        </p:txBody>
      </p:sp>
      <p:sp>
        <p:nvSpPr>
          <p:cNvPr id="63491" name="Rectangle 3"/>
          <p:cNvSpPr>
            <a:spLocks noGrp="1" noChangeArrowheads="1"/>
          </p:cNvSpPr>
          <p:nvPr>
            <p:ph type="body" idx="1"/>
          </p:nvPr>
        </p:nvSpPr>
        <p:spPr/>
        <p:txBody>
          <a:bodyPr/>
          <a:lstStyle/>
          <a:p>
            <a:pPr>
              <a:lnSpc>
                <a:spcPct val="80000"/>
              </a:lnSpc>
            </a:pPr>
            <a:r>
              <a:rPr lang="en-US" sz="2800" b="1" dirty="0"/>
              <a:t>Constraint:</a:t>
            </a:r>
            <a:r>
              <a:rPr lang="en-US" sz="2800" dirty="0"/>
              <a:t> any rule governing static values of attributes that is precise enough so that we can ascertain whether the rule is true or not.</a:t>
            </a:r>
          </a:p>
          <a:p>
            <a:pPr>
              <a:lnSpc>
                <a:spcPct val="80000"/>
              </a:lnSpc>
            </a:pPr>
            <a:r>
              <a:rPr lang="en-US" sz="2800" b="1" dirty="0"/>
              <a:t>Key:</a:t>
            </a:r>
            <a:r>
              <a:rPr lang="en-US" sz="2800" dirty="0"/>
              <a:t> a unique identifier of a row.</a:t>
            </a:r>
          </a:p>
          <a:p>
            <a:pPr>
              <a:lnSpc>
                <a:spcPct val="80000"/>
              </a:lnSpc>
            </a:pPr>
            <a:r>
              <a:rPr lang="en-US" sz="2800" b="1" dirty="0"/>
              <a:t>Domain:</a:t>
            </a:r>
            <a:r>
              <a:rPr lang="en-US" sz="2800" dirty="0"/>
              <a:t> named set of possible values.</a:t>
            </a:r>
          </a:p>
          <a:p>
            <a:pPr>
              <a:lnSpc>
                <a:spcPct val="80000"/>
              </a:lnSpc>
            </a:pPr>
            <a:r>
              <a:rPr lang="en-US" sz="2800" b="1" dirty="0"/>
              <a:t>Definition of DK/NF:</a:t>
            </a:r>
            <a:r>
              <a:rPr lang="en-US" sz="2800" dirty="0"/>
              <a:t> A relation is in DK/NF if every constraint on the relation is a logical consequence of the definition of keys and domains. Informally, a relation is in DK/NF if enforcing key and domain restrictions causes all of the constraints to be met.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1CAE11-249C-4697-9DD3-727854C9B2A7}" type="slidenum">
              <a:rPr lang="en-US"/>
              <a:pPr/>
              <a:t>58</a:t>
            </a:fld>
            <a:endParaRPr lang="en-US" dirty="0"/>
          </a:p>
        </p:txBody>
      </p:sp>
      <p:sp>
        <p:nvSpPr>
          <p:cNvPr id="64514" name="Rectangle 2"/>
          <p:cNvSpPr>
            <a:spLocks noGrp="1" noChangeArrowheads="1"/>
          </p:cNvSpPr>
          <p:nvPr>
            <p:ph type="title"/>
          </p:nvPr>
        </p:nvSpPr>
        <p:spPr/>
        <p:txBody>
          <a:bodyPr/>
          <a:lstStyle/>
          <a:p>
            <a:r>
              <a:rPr lang="en-US" dirty="0"/>
              <a:t>DK/NF</a:t>
            </a:r>
          </a:p>
        </p:txBody>
      </p:sp>
      <p:sp>
        <p:nvSpPr>
          <p:cNvPr id="64515" name="Rectangle 3"/>
          <p:cNvSpPr>
            <a:spLocks noGrp="1" noChangeArrowheads="1"/>
          </p:cNvSpPr>
          <p:nvPr>
            <p:ph type="body" idx="1"/>
          </p:nvPr>
        </p:nvSpPr>
        <p:spPr/>
        <p:txBody>
          <a:bodyPr/>
          <a:lstStyle/>
          <a:p>
            <a:pPr>
              <a:buFontTx/>
              <a:buNone/>
            </a:pPr>
            <a:r>
              <a:rPr lang="en-US" dirty="0"/>
              <a:t>	If a relation is in DK/NF there will be no modification anomalies</a:t>
            </a:r>
            <a:r>
              <a:rPr lang="en-US" dirty="0" smtClean="0"/>
              <a:t>.</a:t>
            </a:r>
          </a:p>
          <a:p>
            <a:pPr>
              <a:buFontTx/>
              <a:buNone/>
            </a:pPr>
            <a:endParaRPr lang="en-US" dirty="0" smtClean="0"/>
          </a:p>
          <a:p>
            <a:pPr>
              <a:buFontTx/>
              <a:buNone/>
            </a:pPr>
            <a:r>
              <a:rPr lang="en-US" dirty="0" smtClean="0"/>
              <a:t>	DKNF is the ultimate application of normalization and is more a measurement of conceptual state, as opposed to a transformation process in itself</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Denormalizing</a:t>
            </a:r>
            <a:r>
              <a:rPr lang="en-US" dirty="0" smtClean="0"/>
              <a:t> Relations</a:t>
            </a:r>
            <a:endParaRPr lang="en-US" dirty="0"/>
          </a:p>
        </p:txBody>
      </p:sp>
      <p:sp>
        <p:nvSpPr>
          <p:cNvPr id="3" name="Content Placeholder 2"/>
          <p:cNvSpPr>
            <a:spLocks noGrp="1"/>
          </p:cNvSpPr>
          <p:nvPr>
            <p:ph idx="1"/>
          </p:nvPr>
        </p:nvSpPr>
        <p:spPr/>
        <p:txBody>
          <a:bodyPr>
            <a:normAutofit lnSpcReduction="10000"/>
          </a:bodyPr>
          <a:lstStyle/>
          <a:p>
            <a:pPr lvl="0"/>
            <a:r>
              <a:rPr lang="en-US" sz="2800" dirty="0" smtClean="0"/>
              <a:t>An overly-normalized database may have many small tables</a:t>
            </a:r>
          </a:p>
          <a:p>
            <a:pPr lvl="0"/>
            <a:r>
              <a:rPr lang="en-US" sz="2800" dirty="0" smtClean="0"/>
              <a:t>To combine the information from many tables involves a lot of extra overhead – more disk i/o and processing</a:t>
            </a:r>
          </a:p>
          <a:p>
            <a:pPr lvl="0"/>
            <a:r>
              <a:rPr lang="en-US" sz="2800" dirty="0" smtClean="0"/>
              <a:t>There may be circumstances where </a:t>
            </a:r>
            <a:r>
              <a:rPr lang="en-US" sz="2800" dirty="0" err="1" smtClean="0"/>
              <a:t>denormalizing</a:t>
            </a:r>
            <a:r>
              <a:rPr lang="en-US" sz="2800" dirty="0" smtClean="0"/>
              <a:t> the design is desirable</a:t>
            </a:r>
            <a:endParaRPr lang="en-US" sz="2400" dirty="0" smtClean="0"/>
          </a:p>
          <a:p>
            <a:pPr lvl="1"/>
            <a:r>
              <a:rPr lang="en-US" dirty="0" smtClean="0"/>
              <a:t>The decision to store postal code with </a:t>
            </a:r>
            <a:r>
              <a:rPr lang="en-US" smtClean="0"/>
              <a:t>the address– </a:t>
            </a:r>
            <a:r>
              <a:rPr lang="en-US" dirty="0" smtClean="0"/>
              <a:t>SIAST doesn’t split out the postal code, but a mail-order company may find that it is important to have accurate addresses over the decrease in performance.</a:t>
            </a:r>
            <a:endParaRPr lang="en-US"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CA" dirty="0"/>
          </a:p>
        </p:txBody>
      </p:sp>
      <p:sp>
        <p:nvSpPr>
          <p:cNvPr id="3" name="Content Placeholder 2"/>
          <p:cNvSpPr>
            <a:spLocks noGrp="1"/>
          </p:cNvSpPr>
          <p:nvPr>
            <p:ph idx="1"/>
          </p:nvPr>
        </p:nvSpPr>
        <p:spPr/>
        <p:txBody>
          <a:bodyPr/>
          <a:lstStyle/>
          <a:p>
            <a:r>
              <a:rPr lang="en-US" dirty="0" smtClean="0"/>
              <a:t>To understand the rules of normalization, it is useful to understand how "functional dependencies" work.</a:t>
            </a:r>
          </a:p>
          <a:p>
            <a:r>
              <a:rPr lang="en-US" dirty="0" smtClean="0"/>
              <a:t>The reason for having relations is to store instances of functional dependencies.</a:t>
            </a:r>
          </a:p>
          <a:p>
            <a:r>
              <a:rPr lang="en-US" dirty="0" smtClean="0"/>
              <a:t>A functional dependency exists when the value of one or more attributes determines the value of other attributes.</a:t>
            </a:r>
          </a:p>
          <a:p>
            <a:r>
              <a:rPr lang="en-US" dirty="0" smtClean="0"/>
              <a:t>The functional dependency holds for the whole relation, not just a particular instance of the relation.</a:t>
            </a:r>
          </a:p>
          <a:p>
            <a:r>
              <a:rPr lang="en-US" dirty="0" smtClean="0"/>
              <a:t>Dependency Diagrams </a:t>
            </a:r>
            <a:r>
              <a:rPr lang="en-US" smtClean="0"/>
              <a:t>– graphical </a:t>
            </a:r>
            <a:r>
              <a:rPr lang="en-US" dirty="0" smtClean="0"/>
              <a:t>representation</a:t>
            </a:r>
          </a:p>
          <a:p>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 example</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20548050"/>
              </p:ext>
            </p:extLst>
          </p:nvPr>
        </p:nvGraphicFramePr>
        <p:xfrm>
          <a:off x="457200" y="1935163"/>
          <a:ext cx="8229600" cy="1854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smtClean="0"/>
                        <a:t>Channel #</a:t>
                      </a:r>
                      <a:endParaRPr lang="en-CA" dirty="0"/>
                    </a:p>
                  </a:txBody>
                  <a:tcPr/>
                </a:tc>
                <a:tc>
                  <a:txBody>
                    <a:bodyPr/>
                    <a:lstStyle/>
                    <a:p>
                      <a:r>
                        <a:rPr lang="en-CA" dirty="0" smtClean="0"/>
                        <a:t>Name</a:t>
                      </a:r>
                      <a:endParaRPr lang="en-CA" dirty="0"/>
                    </a:p>
                  </a:txBody>
                  <a:tcPr/>
                </a:tc>
                <a:tc>
                  <a:txBody>
                    <a:bodyPr/>
                    <a:lstStyle/>
                    <a:p>
                      <a:r>
                        <a:rPr lang="en-US" dirty="0" smtClean="0"/>
                        <a:t>Language</a:t>
                      </a:r>
                      <a:endParaRPr lang="en-CA" dirty="0"/>
                    </a:p>
                  </a:txBody>
                  <a:tcPr/>
                </a:tc>
                <a:extLst>
                  <a:ext uri="{0D108BD9-81ED-4DB2-BD59-A6C34878D82A}">
                    <a16:rowId xmlns:a16="http://schemas.microsoft.com/office/drawing/2014/main" val="10000"/>
                  </a:ext>
                </a:extLst>
              </a:tr>
              <a:tr h="370840">
                <a:tc>
                  <a:txBody>
                    <a:bodyPr/>
                    <a:lstStyle/>
                    <a:p>
                      <a:r>
                        <a:rPr lang="en-US" dirty="0" smtClean="0"/>
                        <a:t>100</a:t>
                      </a:r>
                      <a:endParaRPr lang="en-CA" dirty="0"/>
                    </a:p>
                  </a:txBody>
                  <a:tcPr/>
                </a:tc>
                <a:tc>
                  <a:txBody>
                    <a:bodyPr/>
                    <a:lstStyle/>
                    <a:p>
                      <a:r>
                        <a:rPr lang="en-US" dirty="0" smtClean="0"/>
                        <a:t>CNN</a:t>
                      </a:r>
                      <a:endParaRPr lang="en-CA" dirty="0"/>
                    </a:p>
                  </a:txBody>
                  <a:tcPr/>
                </a:tc>
                <a:tc>
                  <a:txBody>
                    <a:bodyPr/>
                    <a:lstStyle/>
                    <a:p>
                      <a:r>
                        <a:rPr lang="en-US" dirty="0" smtClean="0"/>
                        <a:t>English</a:t>
                      </a:r>
                      <a:endParaRPr lang="en-CA" dirty="0"/>
                    </a:p>
                  </a:txBody>
                  <a:tcPr/>
                </a:tc>
                <a:extLst>
                  <a:ext uri="{0D108BD9-81ED-4DB2-BD59-A6C34878D82A}">
                    <a16:rowId xmlns:a16="http://schemas.microsoft.com/office/drawing/2014/main" val="10001"/>
                  </a:ext>
                </a:extLst>
              </a:tr>
              <a:tr h="370840">
                <a:tc>
                  <a:txBody>
                    <a:bodyPr/>
                    <a:lstStyle/>
                    <a:p>
                      <a:r>
                        <a:rPr lang="en-US" dirty="0" smtClean="0"/>
                        <a:t>200</a:t>
                      </a:r>
                      <a:endParaRPr lang="en-CA" dirty="0"/>
                    </a:p>
                  </a:txBody>
                  <a:tcPr/>
                </a:tc>
                <a:tc>
                  <a:txBody>
                    <a:bodyPr/>
                    <a:lstStyle/>
                    <a:p>
                      <a:r>
                        <a:rPr lang="en-US" dirty="0" smtClean="0"/>
                        <a:t>Cartoon</a:t>
                      </a:r>
                      <a:r>
                        <a:rPr lang="en-US" baseline="0" dirty="0" smtClean="0"/>
                        <a:t> Network</a:t>
                      </a:r>
                      <a:endParaRPr lang="en-CA" dirty="0"/>
                    </a:p>
                  </a:txBody>
                  <a:tcPr/>
                </a:tc>
                <a:tc>
                  <a:txBody>
                    <a:bodyPr/>
                    <a:lstStyle/>
                    <a:p>
                      <a:r>
                        <a:rPr lang="en-US" dirty="0" smtClean="0"/>
                        <a:t>English</a:t>
                      </a:r>
                      <a:endParaRPr lang="en-CA" dirty="0"/>
                    </a:p>
                  </a:txBody>
                  <a:tcPr/>
                </a:tc>
                <a:extLst>
                  <a:ext uri="{0D108BD9-81ED-4DB2-BD59-A6C34878D82A}">
                    <a16:rowId xmlns:a16="http://schemas.microsoft.com/office/drawing/2014/main" val="10002"/>
                  </a:ext>
                </a:extLst>
              </a:tr>
              <a:tr h="370840">
                <a:tc>
                  <a:txBody>
                    <a:bodyPr/>
                    <a:lstStyle/>
                    <a:p>
                      <a:r>
                        <a:rPr lang="en-US" dirty="0" smtClean="0"/>
                        <a:t>255 </a:t>
                      </a:r>
                      <a:endParaRPr lang="en-CA" dirty="0"/>
                    </a:p>
                  </a:txBody>
                  <a:tcPr/>
                </a:tc>
                <a:tc>
                  <a:txBody>
                    <a:bodyPr/>
                    <a:lstStyle/>
                    <a:p>
                      <a:r>
                        <a:rPr lang="en-US" dirty="0" smtClean="0"/>
                        <a:t>Radio</a:t>
                      </a:r>
                      <a:r>
                        <a:rPr lang="en-US" baseline="0" dirty="0" smtClean="0"/>
                        <a:t> Canada</a:t>
                      </a:r>
                      <a:endParaRPr lang="en-CA" dirty="0"/>
                    </a:p>
                  </a:txBody>
                  <a:tcPr/>
                </a:tc>
                <a:tc>
                  <a:txBody>
                    <a:bodyPr/>
                    <a:lstStyle/>
                    <a:p>
                      <a:r>
                        <a:rPr lang="en-US" dirty="0" smtClean="0"/>
                        <a:t>French</a:t>
                      </a:r>
                    </a:p>
                  </a:txBody>
                  <a:tcPr/>
                </a:tc>
                <a:extLst>
                  <a:ext uri="{0D108BD9-81ED-4DB2-BD59-A6C34878D82A}">
                    <a16:rowId xmlns:a16="http://schemas.microsoft.com/office/drawing/2014/main" val="10003"/>
                  </a:ext>
                </a:extLst>
              </a:tr>
              <a:tr h="370840">
                <a:tc>
                  <a:txBody>
                    <a:bodyPr/>
                    <a:lstStyle/>
                    <a:p>
                      <a:r>
                        <a:rPr lang="en-CA" dirty="0" smtClean="0"/>
                        <a:t>138</a:t>
                      </a:r>
                      <a:endParaRPr lang="en-CA" dirty="0"/>
                    </a:p>
                  </a:txBody>
                  <a:tcPr/>
                </a:tc>
                <a:tc>
                  <a:txBody>
                    <a:bodyPr/>
                    <a:lstStyle/>
                    <a:p>
                      <a:r>
                        <a:rPr lang="en-CA" dirty="0" smtClean="0"/>
                        <a:t>Turner Classic</a:t>
                      </a:r>
                      <a:r>
                        <a:rPr lang="en-CA" baseline="0" dirty="0" smtClean="0"/>
                        <a:t> Movies</a:t>
                      </a:r>
                      <a:endParaRPr lang="en-CA" dirty="0"/>
                    </a:p>
                  </a:txBody>
                  <a:tcPr/>
                </a:tc>
                <a:tc>
                  <a:txBody>
                    <a:bodyPr/>
                    <a:lstStyle/>
                    <a:p>
                      <a:r>
                        <a:rPr lang="en-US" dirty="0" smtClean="0"/>
                        <a:t>English</a:t>
                      </a:r>
                    </a:p>
                  </a:txBody>
                  <a:tcPr/>
                </a:tc>
                <a:extLst>
                  <a:ext uri="{0D108BD9-81ED-4DB2-BD59-A6C34878D82A}">
                    <a16:rowId xmlns:a16="http://schemas.microsoft.com/office/drawing/2014/main" val="3185371317"/>
                  </a:ext>
                </a:extLst>
              </a:tr>
            </a:tbl>
          </a:graphicData>
        </a:graphic>
      </p:graphicFrame>
      <p:sp>
        <p:nvSpPr>
          <p:cNvPr id="4" name="Slide Number Placeholder 3"/>
          <p:cNvSpPr>
            <a:spLocks noGrp="1"/>
          </p:cNvSpPr>
          <p:nvPr>
            <p:ph type="sldNum" sz="quarter" idx="12"/>
          </p:nvPr>
        </p:nvSpPr>
        <p:spPr/>
        <p:txBody>
          <a:bodyPr/>
          <a:lstStyle/>
          <a:p>
            <a:fld id="{555817BA-32BD-442C-96BA-2469E6603B0D}" type="slidenum">
              <a:rPr lang="en-US" smtClean="0"/>
              <a:pPr/>
              <a:t>7</a:t>
            </a:fld>
            <a:endParaRPr lang="en-US" dirty="0"/>
          </a:p>
        </p:txBody>
      </p:sp>
      <p:sp>
        <p:nvSpPr>
          <p:cNvPr id="7" name="Title 1"/>
          <p:cNvSpPr txBox="1">
            <a:spLocks/>
          </p:cNvSpPr>
          <p:nvPr/>
        </p:nvSpPr>
        <p:spPr>
          <a:xfrm>
            <a:off x="381000" y="3962400"/>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CA"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Title 1"/>
          <p:cNvSpPr txBox="1">
            <a:spLocks/>
          </p:cNvSpPr>
          <p:nvPr/>
        </p:nvSpPr>
        <p:spPr>
          <a:xfrm>
            <a:off x="457200" y="3962400"/>
            <a:ext cx="8229600" cy="2133600"/>
          </a:xfrm>
          <a:prstGeom prst="rect">
            <a:avLst/>
          </a:prstGeom>
        </p:spPr>
        <p:txBody>
          <a:bodyPr vert="horz" lIns="0" rIns="0" bIns="0" anchor="b">
            <a:normAutofit fontScale="7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Channel#</a:t>
            </a:r>
            <a:r>
              <a:rPr kumimoji="0" lang="en-US" sz="5000" b="0" i="0" u="none" strike="noStrike" kern="1200" cap="none" spc="0" normalizeH="0" noProof="0" dirty="0" smtClean="0">
                <a:ln>
                  <a:noFill/>
                </a:ln>
                <a:solidFill>
                  <a:schemeClr val="tx2"/>
                </a:solidFill>
                <a:effectLst/>
                <a:uLnTx/>
                <a:uFillTx/>
                <a:latin typeface="+mj-lt"/>
                <a:ea typeface="+mj-ea"/>
                <a:cs typeface="+mj-cs"/>
              </a:rPr>
              <a:t> </a:t>
            </a:r>
            <a:r>
              <a:rPr kumimoji="0" lang="en-US" sz="5000" b="0" i="0" u="none" strike="noStrike" kern="1200" cap="none" spc="0" normalizeH="0" noProof="0" dirty="0" smtClean="0">
                <a:ln>
                  <a:noFill/>
                </a:ln>
                <a:solidFill>
                  <a:schemeClr val="tx2"/>
                </a:solidFill>
                <a:effectLst/>
                <a:uLnTx/>
                <a:uFillTx/>
                <a:latin typeface="+mj-lt"/>
                <a:ea typeface="+mj-ea"/>
                <a:cs typeface="+mj-cs"/>
                <a:sym typeface="Wingdings" pitchFamily="2" charset="2"/>
              </a:rPr>
              <a:t> Name</a:t>
            </a:r>
          </a:p>
          <a:p>
            <a:pPr lvl="0" fontAlgn="auto">
              <a:spcAft>
                <a:spcPts val="0"/>
              </a:spcAft>
              <a:defRPr/>
            </a:pPr>
            <a:r>
              <a:rPr lang="en-US" sz="5000" dirty="0" smtClean="0">
                <a:solidFill>
                  <a:schemeClr val="tx2"/>
                </a:solidFill>
              </a:rPr>
              <a:t>Channel#</a:t>
            </a:r>
            <a:r>
              <a:rPr lang="en-US" sz="5000" dirty="0" smtClean="0">
                <a:solidFill>
                  <a:schemeClr val="tx2"/>
                </a:solidFill>
                <a:latin typeface="+mj-lt"/>
                <a:ea typeface="+mj-ea"/>
                <a:cs typeface="+mj-cs"/>
                <a:sym typeface="Wingdings" pitchFamily="2" charset="2"/>
              </a:rPr>
              <a:t>  Language</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5000" dirty="0" smtClean="0">
              <a:solidFill>
                <a:schemeClr val="tx2"/>
              </a:solidFill>
              <a:latin typeface="+mj-lt"/>
              <a:ea typeface="+mj-ea"/>
              <a:cs typeface="+mj-cs"/>
              <a:sym typeface="Wingdings" pitchFamily="2" charset="2"/>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100" b="0" i="0" u="none" strike="noStrike" kern="1200" cap="none" spc="0" normalizeH="0" baseline="0" noProof="0" dirty="0" smtClean="0">
                <a:ln>
                  <a:noFill/>
                </a:ln>
                <a:solidFill>
                  <a:schemeClr val="tx2"/>
                </a:solidFill>
                <a:effectLst/>
                <a:uLnTx/>
                <a:uFillTx/>
                <a:latin typeface="+mj-lt"/>
                <a:ea typeface="+mj-ea"/>
                <a:cs typeface="+mj-cs"/>
                <a:sym typeface="Wingdings" pitchFamily="2" charset="2"/>
              </a:rPr>
              <a:t>Or may be</a:t>
            </a:r>
            <a:r>
              <a:rPr kumimoji="0" lang="en-US" sz="3100" b="0" i="0" u="none" strike="noStrike" kern="1200" cap="none" spc="0" normalizeH="0" noProof="0" dirty="0" smtClean="0">
                <a:ln>
                  <a:noFill/>
                </a:ln>
                <a:solidFill>
                  <a:schemeClr val="tx2"/>
                </a:solidFill>
                <a:effectLst/>
                <a:uLnTx/>
                <a:uFillTx/>
                <a:latin typeface="+mj-lt"/>
                <a:ea typeface="+mj-ea"/>
                <a:cs typeface="+mj-cs"/>
                <a:sym typeface="Wingdings" pitchFamily="2" charset="2"/>
              </a:rPr>
              <a:t> written as:</a:t>
            </a:r>
            <a:endParaRPr kumimoji="0" lang="en-US" sz="3100" b="0" i="0" u="none" strike="noStrike" kern="1200" cap="none" spc="0" normalizeH="0" baseline="0" noProof="0" dirty="0" smtClean="0">
              <a:ln>
                <a:noFill/>
              </a:ln>
              <a:solidFill>
                <a:schemeClr val="tx2"/>
              </a:solidFill>
              <a:effectLst/>
              <a:uLnTx/>
              <a:uFillTx/>
              <a:latin typeface="+mj-lt"/>
              <a:ea typeface="+mj-ea"/>
              <a:cs typeface="+mj-cs"/>
              <a:sym typeface="Wingdings" pitchFamily="2" charset="2"/>
            </a:endParaRPr>
          </a:p>
          <a:p>
            <a:pPr lvl="0" fontAlgn="auto">
              <a:spcAft>
                <a:spcPts val="0"/>
              </a:spcAft>
              <a:defRPr/>
            </a:pPr>
            <a:r>
              <a:rPr lang="en-US" sz="5000" dirty="0" smtClean="0">
                <a:solidFill>
                  <a:schemeClr val="tx2"/>
                </a:solidFill>
              </a:rPr>
              <a:t>Channel#</a:t>
            </a:r>
            <a:r>
              <a:rPr lang="en-US" sz="5000" dirty="0" smtClean="0">
                <a:solidFill>
                  <a:schemeClr val="tx2"/>
                </a:solidFill>
                <a:latin typeface="+mj-lt"/>
                <a:ea typeface="+mj-ea"/>
                <a:cs typeface="+mj-cs"/>
                <a:sym typeface="Wingdings" pitchFamily="2" charset="2"/>
              </a:rPr>
              <a:t>  (Name, Language)</a:t>
            </a:r>
            <a:endParaRPr kumimoji="0" lang="en-CA"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FDs</a:t>
            </a:r>
            <a:endParaRPr lang="en-CA" dirty="0"/>
          </a:p>
        </p:txBody>
      </p:sp>
      <p:sp>
        <p:nvSpPr>
          <p:cNvPr id="3" name="Content Placeholder 2"/>
          <p:cNvSpPr>
            <a:spLocks noGrp="1"/>
          </p:cNvSpPr>
          <p:nvPr>
            <p:ph idx="1"/>
          </p:nvPr>
        </p:nvSpPr>
        <p:spPr/>
        <p:txBody>
          <a:bodyPr/>
          <a:lstStyle/>
          <a:p>
            <a:r>
              <a:rPr lang="en-US" dirty="0" smtClean="0"/>
              <a:t>A composite group can occur on either side of a FD</a:t>
            </a:r>
          </a:p>
          <a:p>
            <a:r>
              <a:rPr lang="en-US" dirty="0" smtClean="0"/>
              <a:t>A grade in a course is determined by both the student and the course</a:t>
            </a:r>
          </a:p>
          <a:p>
            <a:pPr lvl="1"/>
            <a:r>
              <a:rPr lang="en-US" dirty="0" smtClean="0"/>
              <a:t>(</a:t>
            </a:r>
            <a:r>
              <a:rPr lang="en-US" dirty="0" err="1" smtClean="0"/>
              <a:t>StudentID</a:t>
            </a:r>
            <a:r>
              <a:rPr lang="en-US" dirty="0" smtClean="0"/>
              <a:t>, </a:t>
            </a:r>
            <a:r>
              <a:rPr lang="en-US" dirty="0" err="1" smtClean="0"/>
              <a:t>CourseID</a:t>
            </a:r>
            <a:r>
              <a:rPr lang="en-US" dirty="0" smtClean="0"/>
              <a:t>) </a:t>
            </a:r>
            <a:r>
              <a:rPr lang="en-US" dirty="0" smtClean="0">
                <a:sym typeface="Wingdings" pitchFamily="2" charset="2"/>
              </a:rPr>
              <a:t> Grade</a:t>
            </a:r>
          </a:p>
          <a:p>
            <a:r>
              <a:rPr lang="en-US" dirty="0" smtClean="0">
                <a:sym typeface="Wingdings" pitchFamily="2" charset="2"/>
              </a:rPr>
              <a:t>If (A, B)  C, then neither A nor B will determine C by itself</a:t>
            </a:r>
          </a:p>
          <a:p>
            <a:r>
              <a:rPr lang="en-US" dirty="0" smtClean="0">
                <a:sym typeface="Wingdings" pitchFamily="2" charset="2"/>
              </a:rPr>
              <a:t>If A  (B, C), then it is true that A  B and A  C</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dirty="0" smtClean="0"/>
              <a:t>Finding Functional Dependencies</a:t>
            </a:r>
            <a:endParaRPr lang="en-US" dirty="0"/>
          </a:p>
        </p:txBody>
      </p:sp>
      <p:pic>
        <p:nvPicPr>
          <p:cNvPr id="8196" name="Picture 4"/>
          <p:cNvPicPr>
            <a:picLocks noGrp="1" noChangeAspect="1" noChangeArrowheads="1"/>
          </p:cNvPicPr>
          <p:nvPr>
            <p:ph idx="1"/>
          </p:nvPr>
        </p:nvPicPr>
        <p:blipFill>
          <a:blip r:embed="rId3" cstate="print"/>
          <a:srcRect/>
          <a:stretch>
            <a:fillRect/>
          </a:stretch>
        </p:blipFill>
        <p:spPr>
          <a:xfrm>
            <a:off x="762000" y="1981200"/>
            <a:ext cx="7772400" cy="3697288"/>
          </a:xfrm>
          <a:noFill/>
          <a:ln/>
        </p:spPr>
      </p:pic>
      <p:sp>
        <p:nvSpPr>
          <p:cNvPr id="6" name="Slide Number Placeholder 5"/>
          <p:cNvSpPr>
            <a:spLocks noGrp="1"/>
          </p:cNvSpPr>
          <p:nvPr>
            <p:ph type="sldNum" sz="quarter" idx="12"/>
          </p:nvPr>
        </p:nvSpPr>
        <p:spPr/>
        <p:txBody>
          <a:bodyPr/>
          <a:lstStyle/>
          <a:p>
            <a:fld id="{AD1C5734-6ABE-4FB7-97EE-5A9FEF082488}" type="slidenum">
              <a:rPr lang="en-US"/>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5786</TotalTime>
  <Words>2881</Words>
  <Application>Microsoft Office PowerPoint</Application>
  <PresentationFormat>On-screen Show (4:3)</PresentationFormat>
  <Paragraphs>680</Paragraphs>
  <Slides>59</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Bookman Old Style</vt:lpstr>
      <vt:lpstr>Calibri</vt:lpstr>
      <vt:lpstr>Constantia</vt:lpstr>
      <vt:lpstr>Times New Roman</vt:lpstr>
      <vt:lpstr>Wingdings</vt:lpstr>
      <vt:lpstr>Wingdings 2</vt:lpstr>
      <vt:lpstr>Flow</vt:lpstr>
      <vt:lpstr>CDBM 280</vt:lpstr>
      <vt:lpstr>Modifying table data</vt:lpstr>
      <vt:lpstr>Tables vs Relations</vt:lpstr>
      <vt:lpstr>Characteristics of a relation</vt:lpstr>
      <vt:lpstr>Terms</vt:lpstr>
      <vt:lpstr>Functional Dependencies</vt:lpstr>
      <vt:lpstr>FD example</vt:lpstr>
      <vt:lpstr>Composite FDs</vt:lpstr>
      <vt:lpstr>Finding Functional Dependencies</vt:lpstr>
      <vt:lpstr>Functional Dependency Ex</vt:lpstr>
      <vt:lpstr>Candidate Key Example</vt:lpstr>
      <vt:lpstr>Normalization</vt:lpstr>
      <vt:lpstr>Modification Anomalies</vt:lpstr>
      <vt:lpstr>Deletion Anomaly</vt:lpstr>
      <vt:lpstr>Deletion Anomaly</vt:lpstr>
      <vt:lpstr>Insertion Anomaly</vt:lpstr>
      <vt:lpstr>Insert Anomaly</vt:lpstr>
      <vt:lpstr>Update Anomaly</vt:lpstr>
      <vt:lpstr>Update Anomaly</vt:lpstr>
      <vt:lpstr>Solve the problem with anomalies</vt:lpstr>
      <vt:lpstr>Referential Integrity Constraints</vt:lpstr>
      <vt:lpstr>Essence of the normalization process</vt:lpstr>
      <vt:lpstr>Relationship of Normal Forms</vt:lpstr>
      <vt:lpstr>Normalization Categories</vt:lpstr>
      <vt:lpstr>Normal Forms</vt:lpstr>
      <vt:lpstr>1st Normal Form</vt:lpstr>
      <vt:lpstr>Characteristics of a relation</vt:lpstr>
      <vt:lpstr>Unnormalized Table</vt:lpstr>
      <vt:lpstr>Relation</vt:lpstr>
      <vt:lpstr>2NF and 3NF</vt:lpstr>
      <vt:lpstr>2nd Normal Form</vt:lpstr>
      <vt:lpstr>2NF</vt:lpstr>
      <vt:lpstr>3rd Normal Form</vt:lpstr>
      <vt:lpstr>To place in 3NF</vt:lpstr>
      <vt:lpstr>3NF Violation</vt:lpstr>
      <vt:lpstr>Relations in 3NF</vt:lpstr>
      <vt:lpstr>Boyce-Codd Normal Form</vt:lpstr>
      <vt:lpstr>BCNF</vt:lpstr>
      <vt:lpstr>Violates BCNF</vt:lpstr>
      <vt:lpstr>Relation in BCNF</vt:lpstr>
      <vt:lpstr>Part of a key determines part of a key</vt:lpstr>
      <vt:lpstr>BCNF</vt:lpstr>
      <vt:lpstr>4thNF and 5thNF</vt:lpstr>
      <vt:lpstr>4th Normal Form</vt:lpstr>
      <vt:lpstr>Relation with Multi-valued Dependencies </vt:lpstr>
      <vt:lpstr>Insert Anomaly</vt:lpstr>
      <vt:lpstr>Elimination of Multi-valued Dependencies</vt:lpstr>
      <vt:lpstr>4NF Example</vt:lpstr>
      <vt:lpstr>How to detect MVDs</vt:lpstr>
      <vt:lpstr>Car relation in 4NF</vt:lpstr>
      <vt:lpstr>5th Normal Form</vt:lpstr>
      <vt:lpstr>5NF Example</vt:lpstr>
      <vt:lpstr>PowerPoint Presentation</vt:lpstr>
      <vt:lpstr>PowerPoint Presentation</vt:lpstr>
      <vt:lpstr>PowerPoint Presentation</vt:lpstr>
      <vt:lpstr>PowerPoint Presentation</vt:lpstr>
      <vt:lpstr>Domain Key Normal Form</vt:lpstr>
      <vt:lpstr>DK/NF</vt:lpstr>
      <vt:lpstr>Denormalizing Relations</vt:lpstr>
    </vt:vector>
  </TitlesOfParts>
  <Company>Computer Systems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CDBM 280</dc:title>
  <dc:creator>Brenda Suru</dc:creator>
  <cp:lastModifiedBy>Balaniuk, Nathan</cp:lastModifiedBy>
  <cp:revision>321</cp:revision>
  <dcterms:created xsi:type="dcterms:W3CDTF">2005-08-24T15:04:34Z</dcterms:created>
  <dcterms:modified xsi:type="dcterms:W3CDTF">2019-10-08T17:00:42Z</dcterms:modified>
</cp:coreProperties>
</file>