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1" r:id="rId4"/>
    <p:sldId id="258" r:id="rId5"/>
    <p:sldId id="262" r:id="rId6"/>
    <p:sldId id="265" r:id="rId7"/>
    <p:sldId id="263" r:id="rId8"/>
    <p:sldId id="264" r:id="rId9"/>
    <p:sldId id="266" r:id="rId10"/>
    <p:sldId id="259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8" r:id="rId27"/>
    <p:sldId id="285" r:id="rId28"/>
    <p:sldId id="286" r:id="rId29"/>
    <p:sldId id="287" r:id="rId30"/>
    <p:sldId id="288" r:id="rId31"/>
    <p:sldId id="284" r:id="rId32"/>
    <p:sldId id="26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94660"/>
  </p:normalViewPr>
  <p:slideViewPr>
    <p:cSldViewPr>
      <p:cViewPr varScale="1">
        <p:scale>
          <a:sx n="66" d="100"/>
          <a:sy n="66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FAB03-91F9-4B01-ADAC-96A691DAEC0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59564-1CFA-4A7E-A87C-37057D08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0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59564-1CFA-4A7E-A87C-37057D08E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B059-5188-438B-BB84-BFE18A4282F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BF38-4B0E-4813-8C46-B64283E1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7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B059-5188-438B-BB84-BFE18A4282F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BF38-4B0E-4813-8C46-B64283E1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2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B059-5188-438B-BB84-BFE18A4282F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BF38-4B0E-4813-8C46-B64283E1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B059-5188-438B-BB84-BFE18A4282F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BF38-4B0E-4813-8C46-B64283E1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9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B059-5188-438B-BB84-BFE18A4282F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BF38-4B0E-4813-8C46-B64283E1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7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B059-5188-438B-BB84-BFE18A4282F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BF38-4B0E-4813-8C46-B64283E1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B059-5188-438B-BB84-BFE18A4282F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BF38-4B0E-4813-8C46-B64283E1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7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B059-5188-438B-BB84-BFE18A4282F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BF38-4B0E-4813-8C46-B64283E1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B059-5188-438B-BB84-BFE18A4282F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BF38-4B0E-4813-8C46-B64283E1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4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B059-5188-438B-BB84-BFE18A4282F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BF38-4B0E-4813-8C46-B64283E1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B059-5188-438B-BB84-BFE18A4282F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5BF38-4B0E-4813-8C46-B64283E1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B059-5188-438B-BB84-BFE18A4282FE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5BF38-4B0E-4813-8C46-B64283E1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gif"/><Relationship Id="rId4" Type="http://schemas.openxmlformats.org/officeDocument/2006/relationships/image" Target="../media/image3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nbickford@g.ucla.edu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7" Type="http://schemas.openxmlformats.org/officeDocument/2006/relationships/image" Target="../media/image22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2.png"/><Relationship Id="rId4" Type="http://schemas.openxmlformats.org/officeDocument/2006/relationships/image" Target="../media/image2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Special and Limiting Values of the Dedekind Eta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Neil Bickford and R. W. Gosper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77422"/>
            <a:ext cx="7315200" cy="11312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313816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or,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31323" y="477057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for Fun and Profit</a:t>
            </a:r>
            <a:endParaRPr lang="en-US" i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0" y="56388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AMS Special Session on Special Functions and Q-Series </a:t>
            </a:r>
          </a:p>
          <a:p>
            <a:r>
              <a:rPr lang="en-US" sz="1800" dirty="0" smtClean="0"/>
              <a:t>January 9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4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111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Double, double, boil and eta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799"/>
                <a:ext cx="8229600" cy="50593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Using Jacobi’s </a:t>
                </a:r>
                <a:r>
                  <a:rPr lang="en-US" sz="2800" i="1" dirty="0" err="1" smtClean="0"/>
                  <a:t>aequatio</a:t>
                </a:r>
                <a:r>
                  <a:rPr lang="en-US" sz="2800" i="1" dirty="0" smtClean="0"/>
                  <a:t> </a:t>
                </a:r>
                <a:r>
                  <a:rPr lang="en-US" sz="2800" i="1" dirty="0" err="1" smtClean="0"/>
                  <a:t>identica</a:t>
                </a:r>
                <a:r>
                  <a:rPr lang="en-US" sz="2800" i="1" dirty="0" smtClean="0"/>
                  <a:t> </a:t>
                </a:r>
                <a:r>
                  <a:rPr lang="en-US" sz="2800" i="1" dirty="0" err="1" smtClean="0"/>
                  <a:t>satis</a:t>
                </a:r>
                <a:r>
                  <a:rPr lang="en-US" sz="2800" i="1" dirty="0" smtClean="0"/>
                  <a:t> </a:t>
                </a:r>
                <a:r>
                  <a:rPr lang="en-US" sz="2800" i="1" dirty="0" err="1" smtClean="0"/>
                  <a:t>abstrusa</a:t>
                </a:r>
                <a:r>
                  <a:rPr lang="en-US" sz="2800" i="1" dirty="0"/>
                  <a:t>,</a:t>
                </a:r>
                <a:endParaRPr lang="en-US" sz="2800" i="1" dirty="0" smtClean="0"/>
              </a:p>
              <a:p>
                <a:pPr marL="0" indent="0">
                  <a:buNone/>
                </a:pPr>
                <a:endParaRPr lang="en-US" sz="2800" i="1" dirty="0"/>
              </a:p>
              <a:p>
                <a:pPr marL="0" indent="0">
                  <a:buNone/>
                </a:pPr>
                <a:r>
                  <a:rPr lang="en-US" sz="2800" dirty="0"/>
                  <a:t>t</a:t>
                </a:r>
                <a:r>
                  <a:rPr lang="en-US" sz="2800" dirty="0" smtClean="0"/>
                  <a:t>urning the thetas into etas,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dividing 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l-GR" sz="2800" b="0" i="1" smtClean="0">
                            <a:latin typeface="Cambria Math"/>
                          </a:rPr>
                          <m:t>𝜂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dirty="0" smtClean="0"/>
                  <a:t> and substituting 2</a:t>
                </a:r>
                <a:r>
                  <a:rPr lang="el-GR" sz="2800" dirty="0" smtClean="0"/>
                  <a:t> τ</a:t>
                </a:r>
                <a:r>
                  <a:rPr lang="en-US" sz="2800" dirty="0" smtClean="0"/>
                  <a:t> for </a:t>
                </a:r>
                <a:r>
                  <a:rPr lang="el-GR" sz="2800" dirty="0" smtClean="0"/>
                  <a:t>τ</a:t>
                </a:r>
                <a:r>
                  <a:rPr lang="en-US" sz="2800" dirty="0" smtClean="0"/>
                  <a:t>, we have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a quadratic equation!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799"/>
                <a:ext cx="8229600" cy="5059365"/>
              </a:xfrm>
              <a:blipFill rotWithShape="1">
                <a:blip r:embed="rId2"/>
                <a:stretch>
                  <a:fillRect l="-1481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245" y="1676400"/>
            <a:ext cx="3069508" cy="408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03" y="2715765"/>
            <a:ext cx="4645395" cy="865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23" y="4293888"/>
            <a:ext cx="6516377" cy="7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Weber by Jacobi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3564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i="1" dirty="0" smtClean="0"/>
              <a:t>…and sometimes the points overlap.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431"/>
            <a:ext cx="9144000" cy="3767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431"/>
            <a:ext cx="9144000" cy="3767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45432"/>
            <a:ext cx="9143998" cy="3767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45432"/>
            <a:ext cx="9143998" cy="37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Weber by Jacobi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39755"/>
            <a:ext cx="8229600" cy="1313452"/>
          </a:xfrm>
        </p:spPr>
      </p:pic>
    </p:spTree>
    <p:extLst>
      <p:ext uri="{BB962C8B-B14F-4D97-AF65-F5344CB8AC3E}">
        <p14:creationId xmlns:p14="http://schemas.microsoft.com/office/powerpoint/2010/main" val="32149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bad news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1"/>
                <a:ext cx="8229600" cy="505936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We can only find a cyclical transformation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𝑑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/>
                  <a:t>!</a:t>
                </a:r>
              </a:p>
              <a:p>
                <a:r>
                  <a:rPr lang="en-US" sz="2800" dirty="0" smtClean="0"/>
                  <a:t>Furthermore, </a:t>
                </a:r>
                <a:r>
                  <a:rPr lang="en-US" sz="2800" dirty="0" err="1" smtClean="0"/>
                  <a:t>Chowla-Selberg</a:t>
                </a:r>
                <a:r>
                  <a:rPr lang="en-US" sz="2800" dirty="0" smtClean="0"/>
                  <a:t> only gives us an answer when the first element of every reduced quadratic form of discriminant </a:t>
                </a:r>
                <a:r>
                  <a:rPr lang="en-US" sz="2800" i="1" dirty="0" smtClean="0"/>
                  <a:t>d</a:t>
                </a:r>
                <a:r>
                  <a:rPr lang="en-US" sz="2800" dirty="0" smtClean="0"/>
                  <a:t> is a power of 2.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-3,-4,-7,-8,-11,-12,-15,-16,-19,-20,-23,-24,-28,-31,-40,-43,-52,-55,-64,-67,-76,-79,-88,-103,-112,-127,-148,-163,-172,-232,-247,-268,-352,-463,-487,-592,-652,-928,-1072,-1087,-</a:t>
                </a:r>
                <a:r>
                  <a:rPr lang="en-US" sz="1800" dirty="0" smtClean="0"/>
                  <a:t>1423, and -2608 appear to be the only numbers satisfying this property!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1"/>
                <a:ext cx="8229600" cy="5059364"/>
              </a:xfrm>
              <a:blipFill rotWithShape="1">
                <a:blip r:embed="rId2"/>
                <a:stretch>
                  <a:fillRect l="-1259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3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Spooky action in class field theory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62307"/>
            <a:ext cx="2652312" cy="41812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52600"/>
            <a:ext cx="2676112" cy="4218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138326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 d             doublings    h(d)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38149" y="13890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 d             doublings    h(d)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7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bad news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1"/>
                <a:ext cx="8229600" cy="505936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We can only find a cyclical transformation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𝑑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/>
                  <a:t>!</a:t>
                </a:r>
              </a:p>
              <a:p>
                <a:r>
                  <a:rPr lang="en-US" sz="2800" dirty="0" smtClean="0"/>
                  <a:t>Furthermore, </a:t>
                </a:r>
                <a:r>
                  <a:rPr lang="en-US" sz="2800" dirty="0" err="1" smtClean="0"/>
                  <a:t>Chowla-Selberg</a:t>
                </a:r>
                <a:r>
                  <a:rPr lang="en-US" sz="2800" dirty="0" smtClean="0"/>
                  <a:t> only gives us an answer when the first element of every reduced quadratic form of discriminant </a:t>
                </a:r>
                <a:r>
                  <a:rPr lang="en-US" sz="2800" i="1" dirty="0" smtClean="0"/>
                  <a:t>d</a:t>
                </a:r>
                <a:r>
                  <a:rPr lang="en-US" sz="2800" dirty="0" smtClean="0"/>
                  <a:t> is a power of 2.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-3,-4,-7,-8,-11,-12,-15,-16,-19,-20,-23,-24,-28,-31,-40,-43,-52,-55,-64,-67,-76,-79,-88,-103,-112,-127,-148,-163,-172,-232,-247,-268,-352,-463,-487,-592,-652,-928,-1072,-1087,-</a:t>
                </a:r>
                <a:r>
                  <a:rPr lang="en-US" sz="1800" dirty="0" smtClean="0"/>
                  <a:t>1423, and -2608 appear to be the only numbers satisfying this property!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r">
                  <a:buNone/>
                </a:pPr>
                <a:r>
                  <a:rPr lang="en-US" sz="2800" dirty="0" smtClean="0"/>
                  <a:t>Back to the drawing board.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1"/>
                <a:ext cx="8229600" cy="5059364"/>
              </a:xfrm>
              <a:blipFill rotWithShape="1">
                <a:blip r:embed="rId2"/>
                <a:stretch>
                  <a:fillRect l="-1259" t="-1084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5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020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Generalizing modular equations</a:t>
            </a:r>
            <a:br>
              <a:rPr lang="en-US" dirty="0" smtClean="0"/>
            </a:br>
            <a:r>
              <a:rPr lang="en-US" sz="3600" dirty="0" smtClean="0"/>
              <a:t>(William B. Hart, 2008)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75456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We’ll attempt to find a modular equation of degree </a:t>
                </a:r>
                <a:r>
                  <a:rPr lang="en-US" sz="2800" i="1" dirty="0" smtClean="0"/>
                  <a:t>m</a:t>
                </a:r>
                <a:r>
                  <a:rPr lang="en-US" sz="2800" dirty="0" smtClean="0"/>
                  <a:t> and level </a:t>
                </a:r>
                <a:r>
                  <a:rPr lang="en-US" sz="2800" i="1" dirty="0" smtClean="0"/>
                  <a:t>n</a:t>
                </a:r>
                <a:r>
                  <a:rPr lang="en-US" sz="2800" dirty="0" smtClean="0"/>
                  <a:t> – that is, a polynomial F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l-GR" sz="2800" b="0" i="1" smtClean="0">
                                <a:latin typeface="Cambria Math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l-GR" sz="2800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l-GR" sz="2800" b="0" i="1" smtClean="0">
                                <a:latin typeface="Cambria Math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l-GR" sz="2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l-GR" sz="2800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</m:d>
                          </m:den>
                        </m:f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l-GR" sz="2800" b="0" i="1" smtClean="0">
                                <a:latin typeface="Cambria Math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l-GR" sz="2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l-GR" sz="2800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l-GR" sz="2800" b="0" i="1" smtClean="0">
                                <a:latin typeface="Cambria Math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𝑚𝑛</m:t>
                                </m:r>
                                <m:r>
                                  <a:rPr lang="el-GR" sz="2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l-GR" sz="2800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=0.</a:t>
                </a:r>
              </a:p>
              <a:p>
                <a:r>
                  <a:rPr lang="en-US" sz="2800" dirty="0" smtClean="0"/>
                  <a:t>Set u=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l-GR" sz="2800" b="0" i="1" smtClean="0">
                            <a:latin typeface="Cambria Math"/>
                          </a:rPr>
                          <m:t>𝜂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sz="2800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l-GR" sz="2800" b="0" i="1" smtClean="0">
                            <a:latin typeface="Cambria Math"/>
                          </a:rPr>
                          <m:t>𝜂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l-GR" sz="2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l-GR" sz="2800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 smtClean="0"/>
                  <a:t> and 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l-GR" sz="2800" b="0" i="1" smtClean="0">
                            <a:latin typeface="Cambria Math"/>
                          </a:rPr>
                          <m:t>𝜂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l-GR" sz="2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l-GR" sz="2800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l-GR" sz="2800" b="0" i="1" smtClean="0">
                            <a:latin typeface="Cambria Math"/>
                          </a:rPr>
                          <m:t>𝜂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𝑚𝑛</m:t>
                            </m:r>
                            <m:r>
                              <a:rPr lang="el-GR" sz="2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l-GR" sz="2800" b="0" i="1" smtClean="0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Then, let </a:t>
                </a:r>
                <a:endParaRPr lang="en-US" sz="28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𝑢𝑣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𝑢𝑣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𝐵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𝑙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𝑣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𝑙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(</a:t>
                </a:r>
                <a:r>
                  <a:rPr lang="en-US" sz="2400" i="1" dirty="0" smtClean="0"/>
                  <a:t>k </a:t>
                </a:r>
                <a:r>
                  <a:rPr lang="en-US" sz="2400" dirty="0" smtClean="0"/>
                  <a:t>and </a:t>
                </a:r>
                <a:r>
                  <a:rPr lang="en-US" sz="2400" i="1" dirty="0" smtClean="0"/>
                  <a:t>l</a:t>
                </a:r>
                <a:r>
                  <a:rPr lang="en-US" sz="2400" dirty="0" smtClean="0"/>
                  <a:t> ensure that the power series has integral powers.)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754564"/>
              </a:xfrm>
              <a:blipFill rotWithShape="1">
                <a:blip r:embed="rId2"/>
                <a:stretch>
                  <a:fillRect l="-1259" t="-1154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0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020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Generalizing modular equations</a:t>
            </a:r>
            <a:br>
              <a:rPr lang="en-US" dirty="0" smtClean="0"/>
            </a:br>
            <a:r>
              <a:rPr lang="en-US" sz="3600" dirty="0" smtClean="0"/>
              <a:t>(William B. Hart, 2008)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75456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This actually really simplifies things!</a:t>
                </a:r>
              </a:p>
              <a:p>
                <a:r>
                  <a:rPr lang="en-US" sz="2800" dirty="0" smtClean="0"/>
                  <a:t>Jacobi’s </a:t>
                </a:r>
                <a:r>
                  <a:rPr lang="en-US" sz="2800" i="1" dirty="0" err="1" smtClean="0"/>
                  <a:t>aequatio</a:t>
                </a:r>
                <a:r>
                  <a:rPr lang="en-US" sz="2800" i="1" dirty="0" smtClean="0"/>
                  <a:t> </a:t>
                </a:r>
                <a:r>
                  <a:rPr lang="en-US" sz="2800" i="1" dirty="0" err="1" smtClean="0"/>
                  <a:t>abstrusa</a:t>
                </a:r>
                <a:r>
                  <a:rPr lang="en-US" sz="2800" i="1" dirty="0" smtClean="0"/>
                  <a:t> </a:t>
                </a:r>
                <a:r>
                  <a:rPr lang="en-US" sz="2800" dirty="0" smtClean="0"/>
                  <a:t>becomes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𝑢𝑣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16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𝑢𝑣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𝐵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12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/>
              </a:p>
              <a:p>
                <a:pPr marL="0" indent="0" algn="ctr">
                  <a:buNone/>
                </a:pPr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while Ramanujan’s cubic relation (m=3, n=5) becomes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𝑢𝑣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𝑢𝑣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𝐵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𝐵</m:t>
                    </m:r>
                    <m:r>
                      <a:rPr lang="en-US" sz="2800" b="0" i="1" smtClean="0">
                        <a:latin typeface="Cambria Math"/>
                      </a:rPr>
                      <m:t>−5.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754564"/>
              </a:xfrm>
              <a:blipFill rotWithShape="1">
                <a:blip r:embed="rId2"/>
                <a:stretch>
                  <a:fillRect l="-1481" t="-1154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020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Generalizing modular equations</a:t>
            </a:r>
            <a:br>
              <a:rPr lang="en-US" dirty="0" smtClean="0"/>
            </a:br>
            <a:r>
              <a:rPr lang="en-US" sz="3600" dirty="0" smtClean="0"/>
              <a:t>(William B. Hart, 2008)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754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Cambria Math"/>
                  </a:rPr>
                  <a:t>For n=3, m=7:</a:t>
                </a:r>
                <a:endParaRPr lang="en-US" sz="2800" b="0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800" dirty="0" smtClean="0"/>
                  <a:t>=0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1=1</m:t>
                      </m:r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+8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+18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+81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+260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 smtClean="0"/>
                  <a:t>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9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16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−12+54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+98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+306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+1008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 smtClean="0"/>
                  <a:t>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𝐴𝐵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+6+21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+120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+555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+1568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 smtClean="0"/>
                  <a:t>…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754564"/>
              </a:xfrm>
              <a:blipFill rotWithShape="1">
                <a:blip r:embed="rId2"/>
                <a:stretch>
                  <a:fillRect l="-1481" t="-1282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8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020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Generalizing modular equations</a:t>
            </a:r>
            <a:br>
              <a:rPr lang="en-US" dirty="0" smtClean="0"/>
            </a:br>
            <a:r>
              <a:rPr lang="en-US" sz="3600" dirty="0" smtClean="0"/>
              <a:t>(William B. Hart, 2008)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754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Cambria Math"/>
                  </a:rPr>
                  <a:t>For n=3, m=7:</a:t>
                </a:r>
                <a:endParaRPr lang="en-US" sz="2800" b="0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800" dirty="0" smtClean="0"/>
                  <a:t>=0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754564"/>
              </a:xfrm>
              <a:blipFill rotWithShape="1">
                <a:blip r:embed="rId2"/>
                <a:stretch>
                  <a:fillRect l="-1481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26" y="2743200"/>
            <a:ext cx="6400000" cy="2984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2801336"/>
                <a:ext cx="646074" cy="2934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01336"/>
                <a:ext cx="646074" cy="29344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25360" y="2432004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-4      -3      -2         -1          0            1               2               3                  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The Joy of </a:t>
            </a:r>
            <a:r>
              <a:rPr lang="el-GR" dirty="0" smtClean="0"/>
              <a:t>η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05" y="2743200"/>
            <a:ext cx="4019550" cy="533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20" y="2249752"/>
            <a:ext cx="5248275" cy="1484049"/>
          </a:xfrm>
          <a:prstGeom prst="rect">
            <a:avLst/>
          </a:prstGeom>
        </p:spPr>
      </p:pic>
      <p:pic>
        <p:nvPicPr>
          <p:cNvPr id="1026" name="Picture 2" descr="C:\Users\neil\Dropbox\Productions\Project Seattle\cc-ramanuja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66" y="2397479"/>
            <a:ext cx="5144453" cy="123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eil\Dropbox\Productions\Project Seattle\cc-mcka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5" y="2332305"/>
            <a:ext cx="7208320" cy="12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62750" y="3886200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 the Held group</a:t>
            </a:r>
            <a:endParaRPr lang="en-US" dirty="0"/>
          </a:p>
        </p:txBody>
      </p:sp>
      <p:pic>
        <p:nvPicPr>
          <p:cNvPr id="1028" name="Picture 4" descr="C:\Users\neil\Dropbox\Productions\Project Seattle\cc-hardhexagon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255" y="2428009"/>
            <a:ext cx="5472545" cy="122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61197" y="3897868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one part of the solution</a:t>
            </a:r>
            <a:endParaRPr lang="en-US" dirty="0"/>
          </a:p>
        </p:txBody>
      </p:sp>
      <p:pic>
        <p:nvPicPr>
          <p:cNvPr id="1029" name="Picture 5" descr="C:\Users\neil\Dropbox\Productions\Project Seattle\cc-t2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73" y="1447800"/>
            <a:ext cx="3550227" cy="11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eil\Dropbox\Productions\Project Seattle\cc-t3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05" y="2819400"/>
            <a:ext cx="4597190" cy="123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neil\Dropbox\Productions\Project Seattle\cc-t4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53" y="4267200"/>
            <a:ext cx="3251095" cy="11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neil\Dropbox\Productions\Project Seattle\cc-jinvariant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6" y="2514600"/>
            <a:ext cx="7949969" cy="10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neil\Dropbox\Productions\Project Seattle\cc-k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8" y="2438400"/>
            <a:ext cx="8218265" cy="116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1363" y="3974068"/>
            <a:ext cx="606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If we can compute </a:t>
            </a:r>
            <a:r>
              <a:rPr lang="el-GR" i="1" dirty="0" smtClean="0"/>
              <a:t>η</a:t>
            </a:r>
            <a:r>
              <a:rPr lang="en-US" dirty="0" smtClean="0"/>
              <a:t>, we can compute special values of K!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41361" y="3974459"/>
            <a:ext cx="606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 If we can </a:t>
            </a:r>
            <a:r>
              <a:rPr lang="en-US" dirty="0" smtClean="0"/>
              <a:t>compute </a:t>
            </a:r>
            <a:r>
              <a:rPr lang="el-GR" i="1" dirty="0" smtClean="0"/>
              <a:t>η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we can compute special values of K!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Left Bracket 10"/>
          <p:cNvSpPr/>
          <p:nvPr/>
        </p:nvSpPr>
        <p:spPr>
          <a:xfrm rot="16200000">
            <a:off x="3268111" y="4030111"/>
            <a:ext cx="228209" cy="100796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51107" y="44196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i="1" dirty="0" smtClean="0"/>
              <a:t>urprisingly difficult!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91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19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020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Generalizing modular equations</a:t>
            </a:r>
            <a:br>
              <a:rPr lang="en-US" dirty="0" smtClean="0"/>
            </a:br>
            <a:r>
              <a:rPr lang="en-US" sz="3600" dirty="0" smtClean="0"/>
              <a:t>(William B. Hart, 2008)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754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Cambria Math"/>
                  </a:rPr>
                  <a:t>For n=3, m=7:</a:t>
                </a:r>
                <a:endParaRPr lang="en-US" sz="2800" b="0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800" dirty="0" smtClean="0"/>
                  <a:t>=0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754564"/>
              </a:xfrm>
              <a:blipFill rotWithShape="1">
                <a:blip r:embed="rId2"/>
                <a:stretch>
                  <a:fillRect l="-1481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23" y="2889461"/>
            <a:ext cx="6400000" cy="2704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774430"/>
            <a:ext cx="365806" cy="293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 smtClean="0"/>
              <a:t>-4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-3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-2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-1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114000"/>
              </a:lnSpc>
            </a:pPr>
            <a:r>
              <a:rPr lang="en-US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1057" y="2438400"/>
                <a:ext cx="6227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1      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        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      </m:t>
                    </m:r>
                    <m:r>
                      <a:rPr lang="en-US" b="0" i="1" smtClean="0">
                        <a:latin typeface="Cambria Math"/>
                      </a:rPr>
                      <m:t>𝐴𝐵</m:t>
                    </m:r>
                    <m:r>
                      <a:rPr lang="en-US" b="0" i="1" smtClean="0">
                        <a:latin typeface="Cambria Math"/>
                      </a:rPr>
                      <m:t>         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     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   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       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57" y="2438400"/>
                <a:ext cx="6227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10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020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Generalizing modular equations</a:t>
            </a:r>
            <a:br>
              <a:rPr lang="en-US" dirty="0" smtClean="0"/>
            </a:br>
            <a:r>
              <a:rPr lang="en-US" sz="3600" dirty="0" smtClean="0"/>
              <a:t>(William B. Hart, 2008)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754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Cambria Math"/>
                  </a:rPr>
                  <a:t>For n=3, m=7:</a:t>
                </a:r>
                <a:endParaRPr lang="en-US" sz="2800" b="0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800" dirty="0" smtClean="0"/>
                  <a:t>=0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754564"/>
              </a:xfrm>
              <a:blipFill rotWithShape="1">
                <a:blip r:embed="rId2"/>
                <a:stretch>
                  <a:fillRect l="-1481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83" y="2938190"/>
            <a:ext cx="3135186" cy="2704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2989006"/>
            <a:ext cx="344966" cy="2602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/>
              <a:t>-4</a:t>
            </a:r>
          </a:p>
          <a:p>
            <a:pPr>
              <a:lnSpc>
                <a:spcPct val="114000"/>
              </a:lnSpc>
            </a:pPr>
            <a:r>
              <a:rPr lang="en-US" sz="1600" dirty="0" smtClean="0"/>
              <a:t>-3</a:t>
            </a:r>
          </a:p>
          <a:p>
            <a:pPr>
              <a:lnSpc>
                <a:spcPct val="114000"/>
              </a:lnSpc>
            </a:pPr>
            <a:r>
              <a:rPr lang="en-US" sz="1600" dirty="0" smtClean="0"/>
              <a:t>-2</a:t>
            </a:r>
          </a:p>
          <a:p>
            <a:pPr>
              <a:lnSpc>
                <a:spcPct val="114000"/>
              </a:lnSpc>
            </a:pPr>
            <a:r>
              <a:rPr lang="en-US" sz="1600" dirty="0" smtClean="0"/>
              <a:t>-1</a:t>
            </a:r>
          </a:p>
          <a:p>
            <a:pPr>
              <a:lnSpc>
                <a:spcPct val="114000"/>
              </a:lnSpc>
            </a:pPr>
            <a:r>
              <a:rPr lang="en-US" sz="1600" dirty="0" smtClean="0"/>
              <a:t>0</a:t>
            </a:r>
          </a:p>
          <a:p>
            <a:pPr>
              <a:lnSpc>
                <a:spcPct val="114000"/>
              </a:lnSpc>
            </a:pPr>
            <a:r>
              <a:rPr lang="en-US" sz="1600" dirty="0" smtClean="0"/>
              <a:t>1</a:t>
            </a:r>
          </a:p>
          <a:p>
            <a:pPr>
              <a:lnSpc>
                <a:spcPct val="114000"/>
              </a:lnSpc>
            </a:pPr>
            <a:r>
              <a:rPr lang="en-US" sz="1600" dirty="0" smtClean="0"/>
              <a:t>2</a:t>
            </a:r>
          </a:p>
          <a:p>
            <a:pPr>
              <a:lnSpc>
                <a:spcPct val="114000"/>
              </a:lnSpc>
            </a:pPr>
            <a:r>
              <a:rPr lang="en-US" sz="1600" dirty="0" smtClean="0"/>
              <a:t>3</a:t>
            </a:r>
          </a:p>
          <a:p>
            <a:pPr>
              <a:lnSpc>
                <a:spcPct val="114000"/>
              </a:lnSpc>
            </a:pPr>
            <a:r>
              <a:rPr lang="en-US" sz="16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19923" y="2514600"/>
                <a:ext cx="3205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𝐴𝐵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23" y="2514600"/>
                <a:ext cx="32054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48690" y="5867400"/>
                <a:ext cx="41812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+14</m:t>
                      </m:r>
                      <m:r>
                        <a:rPr lang="en-US" sz="2400" b="0" i="1" smtClean="0">
                          <a:latin typeface="Cambria Math"/>
                        </a:rPr>
                        <m:t>𝐴𝐵</m:t>
                      </m:r>
                      <m:r>
                        <a:rPr lang="en-US" sz="2400" b="0" i="1" smtClean="0">
                          <a:latin typeface="Cambria Math"/>
                        </a:rPr>
                        <m:t>+45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90" y="5867400"/>
                <a:ext cx="4181273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62800" y="591356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i="1" dirty="0" smtClean="0"/>
              <a:t>hich works!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525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Exploiting modular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1"/>
                <a:ext cx="8229600" cy="50593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Suppose we can find a z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dirty="0" smtClean="0"/>
                      <m:t>≃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err="1" smtClean="0"/>
                  <a:t>nz</a:t>
                </a: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.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mz</a:t>
                </a:r>
                <a:r>
                  <a:rPr lang="en-US" dirty="0" smtClean="0"/>
                  <a:t> ≃  </a:t>
                </a:r>
                <a:r>
                  <a:rPr lang="en-US" dirty="0" err="1" smtClean="0"/>
                  <a:t>mnz</a:t>
                </a:r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 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1"/>
                <a:ext cx="8229600" cy="5059364"/>
              </a:xfrm>
              <a:blipFill rotWithShape="1">
                <a:blip r:embed="rId2"/>
                <a:stretch>
                  <a:fillRect l="-1852" t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0593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Suppose we can find a z such that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dirty="0"/>
                      <m:t>≃</m:t>
                    </m:r>
                  </m:oMath>
                </a14:m>
                <a:r>
                  <a:rPr lang="en-US" dirty="0"/>
                  <a:t>  nz 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err="1"/>
                  <a:t>mz</a:t>
                </a:r>
                <a:r>
                  <a:rPr lang="en-US" dirty="0"/>
                  <a:t> ≃  </a:t>
                </a:r>
                <a:r>
                  <a:rPr lang="en-US" dirty="0" err="1"/>
                  <a:t>mnz</a:t>
                </a:r>
                <a:r>
                  <a:rPr lang="en-US" dirty="0"/>
                  <a:t> 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As it turns out, given only n, m, and the matrix that transforms z to </a:t>
                </a:r>
                <a:r>
                  <a:rPr lang="en-US" dirty="0" err="1"/>
                  <a:t>nz</a:t>
                </a:r>
                <a:r>
                  <a:rPr lang="en-US" dirty="0"/>
                  <a:t>, we can determine z – and all of the other matrices – very quickly.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059364"/>
              </a:xfrm>
              <a:prstGeom prst="rect">
                <a:avLst/>
              </a:prstGeom>
              <a:blipFill rotWithShape="1">
                <a:blip r:embed="rId3"/>
                <a:stretch>
                  <a:fillRect l="-1852" t="-156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03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Exploiting modular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1"/>
                <a:ext cx="8229600" cy="50593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Suppose we can find a z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dirty="0" smtClean="0"/>
                      <m:t>≃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err="1" smtClean="0"/>
                  <a:t>nz</a:t>
                </a:r>
                <a:r>
                  <a:rPr lang="en-US" dirty="0" smtClean="0"/>
                  <a:t> 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err="1" smtClean="0"/>
                  <a:t>mz</a:t>
                </a:r>
                <a:r>
                  <a:rPr lang="en-US" dirty="0" smtClean="0"/>
                  <a:t> ≃  </a:t>
                </a:r>
                <a:r>
                  <a:rPr lang="en-US" dirty="0" err="1" smtClean="0"/>
                  <a:t>mnz</a:t>
                </a:r>
                <a:r>
                  <a:rPr lang="en-US" dirty="0" smtClean="0"/>
                  <a:t> 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Then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𝑚𝑧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𝑚𝑛𝑧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𝑚𝑧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𝑚𝑧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1"/>
                <a:ext cx="8229600" cy="5059364"/>
              </a:xfrm>
              <a:blipFill rotWithShape="1">
                <a:blip r:embed="rId2"/>
                <a:stretch>
                  <a:fillRect l="-1852" t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10000" y="1972270"/>
            <a:ext cx="1657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 smtClean="0"/>
              <a:t>              3</a:t>
            </a:r>
          </a:p>
          <a:p>
            <a:pPr marL="342900" indent="-342900">
              <a:buAutoNum type="arabicPlain"/>
            </a:pPr>
            <a:endParaRPr lang="en-US" dirty="0" smtClean="0"/>
          </a:p>
          <a:p>
            <a:r>
              <a:rPr lang="en-US" dirty="0" smtClean="0"/>
              <a:t>2                        4</a:t>
            </a:r>
          </a:p>
        </p:txBody>
      </p:sp>
    </p:spTree>
    <p:extLst>
      <p:ext uri="{BB962C8B-B14F-4D97-AF65-F5344CB8AC3E}">
        <p14:creationId xmlns:p14="http://schemas.microsoft.com/office/powerpoint/2010/main" val="8431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Exploiting modular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1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Suppose we can find a z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dirty="0" smtClean="0"/>
                      <m:t>≃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err="1" smtClean="0"/>
                  <a:t>nz</a:t>
                </a:r>
                <a:r>
                  <a:rPr lang="en-US" dirty="0" smtClean="0"/>
                  <a:t> 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err="1" smtClean="0"/>
                  <a:t>mz</a:t>
                </a:r>
                <a:r>
                  <a:rPr lang="en-US" dirty="0" smtClean="0"/>
                  <a:t> ≃  </a:t>
                </a:r>
                <a:r>
                  <a:rPr lang="en-US" dirty="0" err="1" smtClean="0"/>
                  <a:t>mnz</a:t>
                </a:r>
                <a:r>
                  <a:rPr lang="en-US" dirty="0" smtClean="0"/>
                  <a:t> 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Then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𝑚𝑧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𝑚𝑛𝑧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l-GR" b="0" i="1" smtClean="0">
                                  <a:latin typeface="Cambria Math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=0,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r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nd we can solve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l-GR" i="1" smtClean="0">
                            <a:latin typeface="Cambria Math"/>
                          </a:rPr>
                          <m:t>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l-GR" i="1" smtClean="0">
                            <a:latin typeface="Cambria Math"/>
                          </a:rPr>
                          <m:t>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1"/>
                <a:ext cx="8229600" cy="5029200"/>
              </a:xfrm>
              <a:blipFill rotWithShape="1">
                <a:blip r:embed="rId2"/>
                <a:stretch>
                  <a:fillRect l="-1704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904774" y="1752600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                3</a:t>
            </a:r>
          </a:p>
          <a:p>
            <a:pPr marL="342900" indent="-342900">
              <a:buAutoNum type="arabicPlain"/>
            </a:pPr>
            <a:endParaRPr lang="en-US" dirty="0" smtClean="0"/>
          </a:p>
          <a:p>
            <a:r>
              <a:rPr lang="en-US" dirty="0" smtClean="0"/>
              <a:t>2                      4</a:t>
            </a:r>
          </a:p>
        </p:txBody>
      </p:sp>
    </p:spTree>
    <p:extLst>
      <p:ext uri="{BB962C8B-B14F-4D97-AF65-F5344CB8AC3E}">
        <p14:creationId xmlns:p14="http://schemas.microsoft.com/office/powerpoint/2010/main" val="2215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09120"/>
            <a:ext cx="8229600" cy="63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now have all the pieces we need</a:t>
            </a:r>
            <a:br>
              <a:rPr lang="en-US" dirty="0" smtClean="0"/>
            </a:br>
            <a:r>
              <a:rPr lang="en-US" dirty="0" smtClean="0"/>
              <a:t>to compute the value of </a:t>
            </a:r>
            <a:r>
              <a:rPr lang="el-GR" dirty="0" smtClean="0"/>
              <a:t>η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4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Dedekind </a:t>
            </a:r>
            <a:r>
              <a:rPr lang="el-GR" dirty="0" smtClean="0"/>
              <a:t>η</a:t>
            </a:r>
            <a:r>
              <a:rPr lang="en-US" dirty="0" smtClean="0"/>
              <a:t> for fun and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3886200" cy="475456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 </a:t>
            </a:r>
            <a:r>
              <a:rPr lang="en-US" sz="1800" dirty="0" err="1" smtClean="0"/>
              <a:t>Chowla-Selberg</a:t>
            </a:r>
            <a:r>
              <a:rPr lang="en-US" sz="1800" dirty="0" smtClean="0"/>
              <a:t> to get a product of </a:t>
            </a:r>
            <a:r>
              <a:rPr lang="el-GR" sz="1800" dirty="0" smtClean="0"/>
              <a:t>η</a:t>
            </a:r>
            <a:r>
              <a:rPr lang="en-US" sz="1800" dirty="0" smtClean="0"/>
              <a:t> values.</a:t>
            </a:r>
          </a:p>
          <a:p>
            <a:r>
              <a:rPr lang="en-US" sz="1800" dirty="0" smtClean="0"/>
              <a:t>Search through quadratic surds to</a:t>
            </a:r>
            <a:r>
              <a:rPr lang="en-US" sz="1800" dirty="0"/>
              <a:t> </a:t>
            </a:r>
            <a:r>
              <a:rPr lang="en-US" sz="1800" dirty="0" smtClean="0"/>
              <a:t>find a way of linking the arguments of </a:t>
            </a:r>
            <a:r>
              <a:rPr lang="el-GR" sz="1800" dirty="0" smtClean="0"/>
              <a:t>η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Find a modular equation that allows you to compute the value of </a:t>
            </a:r>
            <a:r>
              <a:rPr lang="el-GR" sz="1800" dirty="0" smtClean="0"/>
              <a:t>η</a:t>
            </a:r>
            <a:r>
              <a:rPr lang="en-US" sz="1800" dirty="0" smtClean="0"/>
              <a:t>(z)/</a:t>
            </a:r>
            <a:r>
              <a:rPr lang="el-GR" sz="1800" dirty="0" smtClean="0"/>
              <a:t>η</a:t>
            </a:r>
            <a:r>
              <a:rPr lang="en-US" sz="1800" dirty="0" smtClean="0"/>
              <a:t>(</a:t>
            </a:r>
            <a:r>
              <a:rPr lang="en-US" sz="1800" dirty="0" err="1" smtClean="0"/>
              <a:t>mz</a:t>
            </a:r>
            <a:r>
              <a:rPr lang="en-US" sz="1800" dirty="0" smtClean="0"/>
              <a:t>);</a:t>
            </a:r>
          </a:p>
          <a:p>
            <a:endParaRPr lang="en-US" sz="1800" dirty="0" smtClean="0"/>
          </a:p>
          <a:p>
            <a:r>
              <a:rPr lang="en-US" sz="1800" dirty="0" smtClean="0"/>
              <a:t>Plug in values and solve the resulting polynomial equation…</a:t>
            </a:r>
          </a:p>
          <a:p>
            <a:endParaRPr lang="en-US" sz="1800" dirty="0"/>
          </a:p>
          <a:p>
            <a:r>
              <a:rPr lang="en-US" sz="1800" dirty="0" smtClean="0"/>
              <a:t>And substitute back into the original equation to get…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8415" y="9144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d=-51</a:t>
            </a:r>
            <a:endParaRPr lang="en-US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99" y="1456289"/>
            <a:ext cx="4376465" cy="4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65670" y="1981200"/>
                <a:ext cx="4291111" cy="536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13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+48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−51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3∗13∗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+142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−1+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−51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70" y="1981200"/>
                <a:ext cx="4291111" cy="536429"/>
              </a:xfrm>
              <a:prstGeom prst="rect">
                <a:avLst/>
              </a:prstGeom>
              <a:blipFill rotWithShape="1"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58856" y="2438400"/>
                <a:ext cx="2237344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−285+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−51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78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856" y="2438400"/>
                <a:ext cx="2237344" cy="536557"/>
              </a:xfrm>
              <a:prstGeom prst="rect">
                <a:avLst/>
              </a:prstGeom>
              <a:blipFill rotWithShape="1">
                <a:blip r:embed="rId4"/>
                <a:stretch>
                  <a:fillRect l="-2174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92865" y="3144798"/>
                <a:ext cx="4022191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1404+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−1215 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−351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+493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−52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−45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+13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865" y="3144798"/>
                <a:ext cx="4022191" cy="66999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65670" y="3845270"/>
                <a:ext cx="4208909" cy="1145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/>
                            </a:rPr>
                            <m:t>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−51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l-GR" i="1" smtClean="0">
                              <a:latin typeface="Cambria Math"/>
                            </a:rPr>
                            <m:t>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−51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g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−33−8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17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1/12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70" y="3845270"/>
                <a:ext cx="4208909" cy="114576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Dedekind </a:t>
            </a:r>
            <a:r>
              <a:rPr lang="el-GR" dirty="0" smtClean="0"/>
              <a:t>η</a:t>
            </a:r>
            <a:r>
              <a:rPr lang="en-US" dirty="0" smtClean="0"/>
              <a:t> for fun and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3886200" cy="475456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 </a:t>
            </a:r>
            <a:r>
              <a:rPr lang="en-US" sz="1800" dirty="0" err="1" smtClean="0"/>
              <a:t>Chowla-Selberg</a:t>
            </a:r>
            <a:r>
              <a:rPr lang="en-US" sz="1800" dirty="0" smtClean="0"/>
              <a:t> to get a product of </a:t>
            </a:r>
            <a:r>
              <a:rPr lang="el-GR" sz="1800" dirty="0" smtClean="0"/>
              <a:t>η</a:t>
            </a:r>
            <a:r>
              <a:rPr lang="en-US" sz="1800" dirty="0" smtClean="0"/>
              <a:t> values.</a:t>
            </a:r>
          </a:p>
          <a:p>
            <a:r>
              <a:rPr lang="en-US" sz="1800" dirty="0" smtClean="0"/>
              <a:t>Search through quadratic surds to</a:t>
            </a:r>
            <a:r>
              <a:rPr lang="en-US" sz="1800" dirty="0"/>
              <a:t> </a:t>
            </a:r>
            <a:r>
              <a:rPr lang="en-US" sz="1800" dirty="0" smtClean="0"/>
              <a:t>find a way of linking the arguments of </a:t>
            </a:r>
            <a:r>
              <a:rPr lang="el-GR" sz="1800" dirty="0" smtClean="0"/>
              <a:t>η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Find a modular equation that allows you to compute the value of </a:t>
            </a:r>
            <a:r>
              <a:rPr lang="el-GR" sz="1800" dirty="0" smtClean="0"/>
              <a:t>η</a:t>
            </a:r>
            <a:r>
              <a:rPr lang="en-US" sz="1800" dirty="0" smtClean="0"/>
              <a:t>(z)/</a:t>
            </a:r>
            <a:r>
              <a:rPr lang="el-GR" sz="1800" dirty="0" smtClean="0"/>
              <a:t>η</a:t>
            </a:r>
            <a:r>
              <a:rPr lang="en-US" sz="1800" dirty="0" smtClean="0"/>
              <a:t>(</a:t>
            </a:r>
            <a:r>
              <a:rPr lang="en-US" sz="1800" dirty="0" err="1" smtClean="0"/>
              <a:t>mz</a:t>
            </a:r>
            <a:r>
              <a:rPr lang="en-US" sz="1800" dirty="0" smtClean="0"/>
              <a:t>);</a:t>
            </a:r>
          </a:p>
          <a:p>
            <a:endParaRPr lang="en-US" sz="1800" dirty="0" smtClean="0"/>
          </a:p>
          <a:p>
            <a:r>
              <a:rPr lang="en-US" sz="1800" dirty="0" smtClean="0"/>
              <a:t>Plug in values and solve the resulting polynomial equation…</a:t>
            </a:r>
          </a:p>
          <a:p>
            <a:endParaRPr lang="en-US" sz="1800" dirty="0"/>
          </a:p>
          <a:p>
            <a:r>
              <a:rPr lang="en-US" sz="1800" dirty="0" smtClean="0"/>
              <a:t>And substitute back into the original equation to get…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8415" y="9144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d=-51</a:t>
            </a:r>
            <a:endParaRPr lang="en-US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99" y="1456289"/>
            <a:ext cx="4376465" cy="4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65670" y="1981200"/>
                <a:ext cx="4291111" cy="536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13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+48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−51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3∗13∗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+142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−1+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−51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70" y="1981200"/>
                <a:ext cx="4291111" cy="536429"/>
              </a:xfrm>
              <a:prstGeom prst="rect">
                <a:avLst/>
              </a:prstGeom>
              <a:blipFill rotWithShape="1"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58856" y="2438400"/>
                <a:ext cx="2237344" cy="53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−285+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−51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78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856" y="2438400"/>
                <a:ext cx="2237344" cy="536557"/>
              </a:xfrm>
              <a:prstGeom prst="rect">
                <a:avLst/>
              </a:prstGeom>
              <a:blipFill rotWithShape="1">
                <a:blip r:embed="rId4"/>
                <a:stretch>
                  <a:fillRect l="-2174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92865" y="3144798"/>
                <a:ext cx="4022191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1404+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−1215 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−351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+493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−52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−45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+13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865" y="3144798"/>
                <a:ext cx="4022191" cy="66999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65670" y="3845270"/>
                <a:ext cx="4208909" cy="1145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/>
                            </a:rPr>
                            <m:t>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−51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l-GR" i="1" smtClean="0">
                              <a:latin typeface="Cambria Math"/>
                            </a:rPr>
                            <m:t>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−51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g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−33−8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17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1/12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70" y="3845270"/>
                <a:ext cx="4208909" cy="114576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Dedekind </a:t>
            </a:r>
            <a:r>
              <a:rPr lang="el-GR" dirty="0" smtClean="0"/>
              <a:t>η</a:t>
            </a:r>
            <a:r>
              <a:rPr lang="en-US" dirty="0" smtClean="0"/>
              <a:t> for fun and profit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570281" cy="2240702"/>
          </a:xfrm>
        </p:spPr>
      </p:pic>
      <p:sp>
        <p:nvSpPr>
          <p:cNvPr id="5" name="TextBox 4"/>
          <p:cNvSpPr txBox="1"/>
          <p:nvPr/>
        </p:nvSpPr>
        <p:spPr>
          <a:xfrm>
            <a:off x="5334000" y="4782234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And it works!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62752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63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Source code available online at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65439"/>
            <a:ext cx="8229600" cy="63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http://bit.ly/eta2016</a:t>
            </a:r>
            <a:endParaRPr lang="en-US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9"/>
            <a:ext cx="8229600" cy="63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i="1" dirty="0" smtClean="0"/>
              <a:t>evaluate an eta today!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26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 smtClean="0"/>
                      <m:t>η</m:t>
                    </m:r>
                    <m:r>
                      <m:rPr>
                        <m:nor/>
                      </m:rPr>
                      <a:rPr lang="en-US" sz="2400" b="0" i="0" dirty="0" smtClean="0"/>
                      <m:t>(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/>
                        <a:ea typeface="Cambria Math"/>
                      </a:rPr>
                      <m:t>τ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)=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1/24</m:t>
                        </m:r>
                      </m:sup>
                    </m:sSup>
                    <m:nary>
                      <m:naryPr>
                        <m:chr m:val="∏"/>
                        <m:ctrlPr>
                          <a:rPr lang="en-US" sz="2400" b="0" i="1" dirty="0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(1−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𝑞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sz="2400" dirty="0" smtClean="0"/>
                  <a:t>;</a:t>
                </a:r>
              </a:p>
              <a:p>
                <a:r>
                  <a:rPr lang="en-US" sz="2400" dirty="0" smtClean="0"/>
                  <a:t>The Weber function of degree m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sz="2400" dirty="0" smtClean="0"/>
                            <m:t>η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/>
                              <a:ea typeface="Cambria Math"/>
                            </a:rPr>
                            <m:t>τ</m:t>
                          </m:r>
                          <m: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sz="2400" dirty="0" smtClean="0"/>
                            <m:t>η</m:t>
                          </m:r>
                          <m:r>
                            <m:rPr>
                              <m:nor/>
                            </m:rPr>
                            <a:rPr lang="en-US" sz="2400" b="0" i="0" dirty="0" smtClean="0"/>
                            <m:t>(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𝑚</m:t>
                          </m:r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/>
                              <a:ea typeface="Cambria Math"/>
                            </a:rPr>
                            <m:t>τ</m:t>
                          </m:r>
                          <m:r>
                            <a:rPr lang="en-US" sz="24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  <m:r>
                        <a:rPr lang="en-US" sz="2400" b="0" i="0" dirty="0" smtClean="0"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Finally, we’ll use 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x≃y</a:t>
                </a:r>
                <a:r>
                  <a:rPr lang="en-US" sz="2400" dirty="0" smtClean="0"/>
                  <a:t> to denote that for some {</a:t>
                </a:r>
                <a:r>
                  <a:rPr lang="en-US" sz="2400" dirty="0" err="1" smtClean="0"/>
                  <a:t>a,b,c,d</a:t>
                </a:r>
                <a:r>
                  <a:rPr lang="en-US" sz="2400" dirty="0" smtClean="0"/>
                  <a:t>}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r>
                  <a:rPr lang="en-US" sz="2400" dirty="0" smtClean="0"/>
                  <a:t> (with ad - </a:t>
                </a:r>
                <a:r>
                  <a:rPr lang="en-US" sz="2400" dirty="0" err="1" smtClean="0"/>
                  <a:t>bc</a:t>
                </a:r>
                <a:r>
                  <a:rPr lang="en-US" sz="2400" dirty="0" smtClean="0"/>
                  <a:t>=1),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𝑎𝑥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𝑐𝑥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Restrictions:</a:t>
                </a:r>
              </a:p>
              <a:p>
                <a:r>
                  <a:rPr lang="en-US" sz="2400" dirty="0" smtClean="0"/>
                  <a:t>d (the discriminant) must be equal to 0 or 1 (mod 4);</a:t>
                </a:r>
              </a:p>
              <a:p>
                <a:r>
                  <a:rPr lang="en-US" sz="2400" dirty="0" smtClean="0"/>
                  <a:t>We’re only going to find the value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 smtClean="0"/>
                      <m:t>η</m:t>
                    </m:r>
                  </m:oMath>
                </a14:m>
                <a:r>
                  <a:rPr lang="en-US" sz="2400" dirty="0" smtClean="0"/>
                  <a:t> at quadratic surds corresponding to quadratic forms.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482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06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41148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Neil Bickford</a:t>
            </a:r>
            <a:br>
              <a:rPr lang="en-US" sz="2800" dirty="0" smtClean="0"/>
            </a:br>
            <a:r>
              <a:rPr lang="en-US" sz="2800" dirty="0" smtClean="0"/>
              <a:t>nbickford.wordpress.com</a:t>
            </a:r>
            <a:br>
              <a:rPr lang="en-US" sz="2800" dirty="0" smtClean="0"/>
            </a:br>
            <a:r>
              <a:rPr lang="en-US" sz="2800" dirty="0" smtClean="0">
                <a:hlinkClick r:id="rId2"/>
              </a:rPr>
              <a:t>nbickford@g.ucla.edu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9"/>
            <a:ext cx="8229600" cy="63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54880" y="2133600"/>
            <a:ext cx="4114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Bill Gosper</a:t>
            </a:r>
            <a:br>
              <a:rPr lang="en-US" sz="2800" dirty="0" smtClean="0"/>
            </a:br>
            <a:r>
              <a:rPr lang="en-US" sz="2800" dirty="0" smtClean="0"/>
              <a:t>gosper.org</a:t>
            </a:r>
            <a:br>
              <a:rPr lang="en-US" sz="2800" dirty="0" smtClean="0"/>
            </a:br>
            <a:r>
              <a:rPr lang="en-US" sz="2800" dirty="0" smtClean="0"/>
              <a:t>billgosper@gmail.com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05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Template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4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230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8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eil\Dropbox\Productions\Project Seattle\dedekindeta-grad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5200"/>
            <a:ext cx="9056355" cy="50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89969" y="838200"/>
                <a:ext cx="33640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 smtClean="0">
                    <a:latin typeface="+mj-lt"/>
                  </a:rPr>
                  <a:t>abs(</a:t>
                </a:r>
                <a:r>
                  <a:rPr lang="el-GR" sz="4000" dirty="0" smtClean="0">
                    <a:latin typeface="+mj-lt"/>
                  </a:rPr>
                  <a:t>η</a:t>
                </a:r>
                <a:r>
                  <a:rPr lang="en-US" sz="400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/>
                      </a:rPr>
                      <m:t>𝑥</m:t>
                    </m:r>
                    <m:r>
                      <a:rPr lang="en-US" sz="4000" b="0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4000" b="0" i="0" smtClean="0">
                        <a:latin typeface="Cambria Math"/>
                      </a:rPr>
                      <m:t>i</m:t>
                    </m:r>
                    <m:r>
                      <a:rPr lang="en-US" sz="40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4000" dirty="0" smtClean="0">
                    <a:latin typeface="+mj-lt"/>
                  </a:rPr>
                  <a:t>))</a:t>
                </a:r>
                <a:endParaRPr lang="en-US" sz="4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969" y="838200"/>
                <a:ext cx="3364062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5797" t="-14655" r="-597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4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eil\Dropbox\Productions\Project Seattle\dedekindeta-grad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43400" y="1535200"/>
            <a:ext cx="9056355" cy="50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10061" y="407041"/>
                <a:ext cx="4744183" cy="931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dirty="0"/>
                        <m:t>η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(</m:t>
                      </m:r>
                      <m:r>
                        <m:rPr>
                          <m:sty m:val="p"/>
                        </m:rPr>
                        <a:rPr lang="el-GR" sz="2000" b="0" i="1" dirty="0" smtClean="0">
                          <a:latin typeface="Cambria Math"/>
                          <a:ea typeface="Cambria Math"/>
                        </a:rPr>
                        <m:t>τ</m:t>
                      </m:r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)=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1/24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/>
                          <a:ea typeface="Cambria Math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/>
                          <a:ea typeface="Cambria Math"/>
                        </a:rPr>
                        <m:t>q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𝜋𝜏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61" y="407041"/>
                <a:ext cx="4744183" cy="9315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31654" y="1501549"/>
                <a:ext cx="270099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dirty="0" smtClean="0"/>
                        <m:t>η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(</m:t>
                      </m:r>
                      <m:r>
                        <m:rPr>
                          <m:sty m:val="p"/>
                        </m:rPr>
                        <a:rPr lang="el-GR" sz="2000" b="0" i="1" dirty="0" smtClean="0">
                          <a:latin typeface="Cambria Math"/>
                          <a:ea typeface="Cambria Math"/>
                        </a:rPr>
                        <m:t>τ</m:t>
                      </m:r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+1)=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/24</m:t>
                          </m:r>
                        </m:sup>
                      </m:sSup>
                      <m:r>
                        <m:rPr>
                          <m:nor/>
                        </m:rPr>
                        <a:rPr lang="el-GR" sz="2000" dirty="0"/>
                        <m:t>η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(</m:t>
                      </m:r>
                      <m:r>
                        <m:rPr>
                          <m:sty m:val="p"/>
                        </m:rPr>
                        <a:rPr lang="el-GR" sz="2000" b="0" i="1" dirty="0" smtClean="0">
                          <a:latin typeface="Cambria Math"/>
                          <a:ea typeface="Cambria Math"/>
                        </a:rPr>
                        <m:t>τ</m:t>
                      </m:r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654" y="1501549"/>
                <a:ext cx="2700996" cy="415498"/>
              </a:xfrm>
              <a:prstGeom prst="rect">
                <a:avLst/>
              </a:prstGeom>
              <a:blipFill rotWithShape="1">
                <a:blip r:embed="rId4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65506" y="2219648"/>
                <a:ext cx="2685287" cy="436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dirty="0" smtClean="0"/>
                        <m:t>η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−1/</m:t>
                      </m:r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rad>
                      <m:r>
                        <m:rPr>
                          <m:nor/>
                        </m:rPr>
                        <a:rPr lang="en-US" sz="2000" b="0" i="0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2000" dirty="0"/>
                        <m:t>η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(</m:t>
                      </m:r>
                      <m:r>
                        <m:rPr>
                          <m:sty m:val="p"/>
                        </m:rPr>
                        <a:rPr lang="el-GR" sz="2000" b="0" i="1" dirty="0" smtClean="0">
                          <a:latin typeface="Cambria Math"/>
                          <a:ea typeface="Cambria Math"/>
                        </a:rPr>
                        <m:t>τ</m:t>
                      </m:r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506" y="2219648"/>
                <a:ext cx="2685287" cy="436145"/>
              </a:xfrm>
              <a:prstGeom prst="rect">
                <a:avLst/>
              </a:prstGeom>
              <a:blipFill rotWithShape="1">
                <a:blip r:embed="rId5"/>
                <a:stretch>
                  <a:fillRect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07279" y="2927578"/>
                <a:ext cx="4486228" cy="3816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r>
                      <a:rPr lang="en-US" sz="2000" b="0" i="0" smtClean="0">
                        <a:latin typeface="Cambria Math"/>
                      </a:rPr>
                      <m:t>=1, </m:t>
                    </m:r>
                  </m:oMath>
                </a14:m>
                <a:r>
                  <a:rPr lang="en-US" sz="2000" dirty="0" smtClean="0"/>
                  <a:t>and {</a:t>
                </a:r>
                <a:r>
                  <a:rPr lang="en-US" sz="2000" dirty="0" err="1" smtClean="0"/>
                  <a:t>a,b,c,d</a:t>
                </a:r>
                <a:r>
                  <a:rPr lang="en-US" sz="2000" dirty="0" smtClean="0"/>
                  <a:t>}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smtClean="0"/>
                      <m:t>ℤ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dirty="0" smtClean="0"/>
                        <m:t>η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(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)=</m:t>
                      </m:r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𝜖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rad>
                      <m:r>
                        <m:rPr>
                          <m:nor/>
                        </m:rPr>
                        <a:rPr lang="en-US" sz="2000" b="0" i="0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2000" dirty="0"/>
                        <m:t>η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(</m:t>
                      </m:r>
                      <m:r>
                        <m:rPr>
                          <m:sty m:val="p"/>
                        </m:rPr>
                        <a:rPr lang="el-GR" sz="2000" b="0" i="1" dirty="0" smtClean="0">
                          <a:latin typeface="Cambria Math"/>
                          <a:ea typeface="Cambria Math"/>
                        </a:rPr>
                        <m:t>τ</m:t>
                      </m:r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2000" dirty="0">
                    <a:ea typeface="Cambria Math"/>
                  </a:rPr>
                  <a:t>w</a:t>
                </a:r>
                <a:r>
                  <a:rPr lang="en-US" sz="2000" dirty="0" smtClean="0">
                    <a:ea typeface="Cambria Math"/>
                  </a:rPr>
                  <a:t>here</a:t>
                </a:r>
              </a:p>
              <a:p>
                <a:pPr algn="ctr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𝜖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/12</m:t>
                        </m:r>
                      </m:sup>
                    </m:sSup>
                  </m:oMath>
                </a14:m>
                <a:r>
                  <a:rPr lang="en-US" sz="2000" b="0" dirty="0" smtClean="0">
                    <a:ea typeface="Cambria Math"/>
                  </a:rPr>
                  <a:t> (c=0, d=1)</a:t>
                </a: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2000" dirty="0" smtClean="0">
                    <a:ea typeface="Cambria Math"/>
                  </a:rPr>
                  <a:t>and</a:t>
                </a:r>
              </a:p>
              <a:p>
                <a:pPr algn="ctr">
                  <a:lnSpc>
                    <a:spcPct val="114000"/>
                  </a:lnSpc>
                </a:pPr>
                <a:r>
                  <a:rPr lang="en-US" sz="2000" dirty="0" smtClean="0">
                    <a:ea typeface="Cambria Math"/>
                  </a:rPr>
                  <a:t>s(</a:t>
                </a:r>
                <a:r>
                  <a:rPr lang="en-US" sz="2000" dirty="0" err="1" smtClean="0">
                    <a:ea typeface="Cambria Math"/>
                  </a:rPr>
                  <a:t>d,c</a:t>
                </a:r>
                <a:r>
                  <a:rPr lang="en-US" sz="2000" dirty="0" smtClean="0">
                    <a:ea typeface="Cambria Math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den>
                        </m:f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𝑑𝑛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𝑑𝑛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:pPr>
                  <a:lnSpc>
                    <a:spcPct val="114000"/>
                  </a:lnSpc>
                </a:pPr>
                <a:endParaRPr lang="en-US" sz="2000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279" y="2927578"/>
                <a:ext cx="4486228" cy="3816814"/>
              </a:xfrm>
              <a:prstGeom prst="rect">
                <a:avLst/>
              </a:prstGeom>
              <a:blipFill rotWithShape="1">
                <a:blip r:embed="rId6"/>
                <a:stretch>
                  <a:fillRect l="-1495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01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9"/>
                <a:ext cx="8229600" cy="71596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3600" dirty="0" smtClean="0"/>
                  <a:t>The mystery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600" dirty="0" smtClean="0"/>
                      <m:t>η</m:t>
                    </m:r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9"/>
                <a:ext cx="8229600" cy="715961"/>
              </a:xfrm>
              <a:blipFill rotWithShape="1">
                <a:blip r:embed="rId2"/>
                <a:stretch>
                  <a:fillRect l="-2222" t="-6780" b="-2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146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 err="1" smtClean="0"/>
              <a:t>Chowla-Selberg</a:t>
            </a:r>
            <a:r>
              <a:rPr lang="en-US" sz="2400" dirty="0" smtClean="0"/>
              <a:t> formula </a:t>
            </a:r>
            <a:r>
              <a:rPr lang="en-US" sz="1800" dirty="0" smtClean="0"/>
              <a:t>(Kaneko (1990), </a:t>
            </a:r>
            <a:r>
              <a:rPr lang="en-US" sz="1800" dirty="0" err="1" smtClean="0"/>
              <a:t>Nakkajima</a:t>
            </a:r>
            <a:r>
              <a:rPr lang="en-US" sz="1800" dirty="0" smtClean="0"/>
              <a:t> and Taguchi’s 1991 version)</a:t>
            </a:r>
            <a:endParaRPr lang="en-US" sz="2400" dirty="0" smtClean="0"/>
          </a:p>
        </p:txBody>
      </p:sp>
      <p:pic>
        <p:nvPicPr>
          <p:cNvPr id="5123" name="Picture 3" descr="C:\Users\neil\Dropbox\Productions\Project Seattle\cc-chowla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44" y="1733869"/>
            <a:ext cx="5881556" cy="93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588" y="1752600"/>
            <a:ext cx="7928825" cy="81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29371"/>
            <a:ext cx="8229600" cy="514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The </a:t>
            </a:r>
            <a:r>
              <a:rPr lang="en-US" sz="2400" dirty="0" err="1" smtClean="0"/>
              <a:t>Chowla-Selberg</a:t>
            </a:r>
            <a:r>
              <a:rPr lang="en-US" sz="2400" dirty="0" smtClean="0"/>
              <a:t> formula </a:t>
            </a:r>
            <a:r>
              <a:rPr lang="en-US" sz="1800" dirty="0" smtClean="0"/>
              <a:t>(1949, 1967)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895600"/>
                <a:ext cx="8448851" cy="12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                                                                         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the largest power of p dividing f,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 is the discriminant, </a:t>
                </a:r>
                <a:r>
                  <a:rPr lang="el-GR" dirty="0" smtClean="0"/>
                  <a:t>Δ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squarefree</a:t>
                </a:r>
                <a:r>
                  <a:rPr lang="en-US" dirty="0" smtClean="0"/>
                  <a:t>,  </a:t>
                </a:r>
                <a:r>
                  <a:rPr lang="el-GR" dirty="0" smtClean="0"/>
                  <a:t>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</m:t>
                    </m:r>
                  </m:oMath>
                </a14:m>
                <a:r>
                  <a:rPr lang="en-US" dirty="0" smtClean="0"/>
                  <a:t>, and w is the number of units in 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5600"/>
                <a:ext cx="8448851" cy="1251433"/>
              </a:xfrm>
              <a:prstGeom prst="rect">
                <a:avLst/>
              </a:prstGeom>
              <a:blipFill rotWithShape="1">
                <a:blip r:embed="rId5"/>
                <a:stretch>
                  <a:fillRect l="-577" t="-2439" b="-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pictur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8" y="2599546"/>
            <a:ext cx="3429000" cy="9614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0349" y="2895600"/>
            <a:ext cx="800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For instance, the two reduced quadratic forms of discriminant -15 are </a:t>
            </a:r>
          </a:p>
          <a:p>
            <a:pPr algn="ctr"/>
            <a:r>
              <a:rPr lang="en-US" dirty="0" smtClean="0"/>
              <a:t>[1, 1, 4] and [2,1,2],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Chowla-Selberg</a:t>
            </a:r>
            <a:r>
              <a:rPr lang="en-US" dirty="0" smtClean="0"/>
              <a:t> gives (after a bit of simplification)</a:t>
            </a:r>
            <a:endParaRPr lang="en-US" b="0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869771"/>
            <a:ext cx="7874522" cy="85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doesn’t give individual values (Unless d is a Heegner number.)</a:t>
            </a:r>
          </a:p>
          <a:p>
            <a:endParaRPr lang="en-US" dirty="0"/>
          </a:p>
          <a:p>
            <a:r>
              <a:rPr lang="en-US" dirty="0" smtClean="0"/>
              <a:t>Solution: Find quotients of special values!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  <p:bldP spid="4" grpId="0"/>
      <p:bldP spid="4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5961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Weber by example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1"/>
                <a:ext cx="8229600" cy="490696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Let’s look at the Weber function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l-GR" sz="2400" i="1" dirty="0" smtClean="0">
                            <a:latin typeface="Cambria Math"/>
                          </a:rPr>
                          <m:t>𝜂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l-GR" sz="2400" i="1" dirty="0" smtClean="0">
                            <a:latin typeface="Cambria Math"/>
                          </a:rPr>
                          <m:t>𝜂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(2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All the same transformations hold: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Can we find any transformations that take </a:t>
                </a:r>
                <a:r>
                  <a:rPr lang="el-GR" sz="2400" dirty="0" smtClean="0"/>
                  <a:t>τ</a:t>
                </a:r>
                <a:r>
                  <a:rPr lang="en-US" sz="2400" dirty="0" smtClean="0"/>
                  <a:t> either to itself, or close to a known value?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1"/>
                <a:ext cx="8229600" cy="4906964"/>
              </a:xfrm>
              <a:blipFill rotWithShape="1">
                <a:blip r:embed="rId2"/>
                <a:stretch>
                  <a:fillRect l="-963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neil\Dropbox\Productions\Project Seattle\cc-eta2tran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06" y="2415654"/>
            <a:ext cx="5640388" cy="101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neil\Dropbox\Productions\Project Seattle\cc-tau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77640"/>
            <a:ext cx="1295400" cy="23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neil\Dropbox\Productions\Project Seattle\cc-tau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5" y="3594685"/>
            <a:ext cx="1163305" cy="5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38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5961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Weber by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1" descr="C:\Users\neil\Documents\char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317" y="1495863"/>
            <a:ext cx="9384635" cy="386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18860" y="1495863"/>
            <a:ext cx="9384635" cy="386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c 18"/>
          <p:cNvSpPr/>
          <p:nvPr/>
        </p:nvSpPr>
        <p:spPr>
          <a:xfrm rot="18900000">
            <a:off x="4371975" y="2932558"/>
            <a:ext cx="2305050" cy="2305050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5787" y="1495863"/>
            <a:ext cx="9384634" cy="386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c 20"/>
          <p:cNvSpPr/>
          <p:nvPr/>
        </p:nvSpPr>
        <p:spPr>
          <a:xfrm rot="18900000">
            <a:off x="6209158" y="2915792"/>
            <a:ext cx="2305050" cy="2305050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2400" y="1495864"/>
            <a:ext cx="9384634" cy="38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c 21"/>
          <p:cNvSpPr/>
          <p:nvPr/>
        </p:nvSpPr>
        <p:spPr>
          <a:xfrm rot="18900000">
            <a:off x="8037958" y="2932558"/>
            <a:ext cx="2305050" cy="2305050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8900000">
            <a:off x="2458592" y="2991992"/>
            <a:ext cx="2305050" cy="2305050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8900000">
            <a:off x="570358" y="2991992"/>
            <a:ext cx="2305050" cy="2305050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8900000">
            <a:off x="-1275208" y="2991992"/>
            <a:ext cx="2305050" cy="2305050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2399" y="1495864"/>
            <a:ext cx="9384632" cy="38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4539917" y="3410388"/>
            <a:ext cx="0" cy="186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543425" y="3410388"/>
            <a:ext cx="1860882" cy="1856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Connector 7173"/>
          <p:cNvCxnSpPr/>
          <p:nvPr/>
        </p:nvCxnSpPr>
        <p:spPr>
          <a:xfrm flipV="1">
            <a:off x="4539917" y="3400863"/>
            <a:ext cx="3756358" cy="187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Connector 7177"/>
          <p:cNvCxnSpPr/>
          <p:nvPr/>
        </p:nvCxnSpPr>
        <p:spPr>
          <a:xfrm flipH="1">
            <a:off x="4573457" y="3400863"/>
            <a:ext cx="5484943" cy="186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0" name="Straight Connector 7179"/>
          <p:cNvCxnSpPr/>
          <p:nvPr/>
        </p:nvCxnSpPr>
        <p:spPr>
          <a:xfrm>
            <a:off x="2667000" y="3400863"/>
            <a:ext cx="1876425" cy="186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Straight Connector 7181"/>
          <p:cNvCxnSpPr/>
          <p:nvPr/>
        </p:nvCxnSpPr>
        <p:spPr>
          <a:xfrm>
            <a:off x="762000" y="3400863"/>
            <a:ext cx="3777917" cy="186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Straight Connector 7183"/>
          <p:cNvCxnSpPr/>
          <p:nvPr/>
        </p:nvCxnSpPr>
        <p:spPr>
          <a:xfrm>
            <a:off x="-990600" y="3400863"/>
            <a:ext cx="5562600" cy="186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2400" y="1495864"/>
            <a:ext cx="9384632" cy="386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Arc 50"/>
          <p:cNvSpPr/>
          <p:nvPr/>
        </p:nvSpPr>
        <p:spPr>
          <a:xfrm rot="8100000">
            <a:off x="4304158" y="3465958"/>
            <a:ext cx="2305050" cy="2305050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8100000">
            <a:off x="6209158" y="3449192"/>
            <a:ext cx="2305050" cy="2305050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rot="8100000">
            <a:off x="2382392" y="3449192"/>
            <a:ext cx="2305050" cy="2305050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rot="8100000">
            <a:off x="553592" y="3449192"/>
            <a:ext cx="2305050" cy="2305050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8100000">
            <a:off x="8037958" y="3449192"/>
            <a:ext cx="2305050" cy="2305050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8100000">
            <a:off x="-1334642" y="3449192"/>
            <a:ext cx="2305050" cy="2305050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2399" y="1495864"/>
            <a:ext cx="9384629" cy="386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2400" y="1495865"/>
            <a:ext cx="9384629" cy="386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60797" y="1495865"/>
            <a:ext cx="9384627" cy="386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88" name="TextBox 7187"/>
              <p:cNvSpPr txBox="1"/>
              <p:nvPr/>
            </p:nvSpPr>
            <p:spPr>
              <a:xfrm>
                <a:off x="2075708" y="5562600"/>
                <a:ext cx="4992585" cy="105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b="0" i="1" smtClean="0">
                                      <a:latin typeface="Cambria Math"/>
                                    </a:rPr>
                                    <m:t>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l-GR" b="0" i="1" smtClean="0">
                                      <a:latin typeface="Cambria Math"/>
                                    </a:rPr>
                                    <m:t>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+1+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b="0" i="1" smtClean="0">
                                      <a:latin typeface="Cambria Math"/>
                                    </a:rPr>
                                    <m:t>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b="0" i="1" smtClean="0">
                                      <a:latin typeface="Cambria Math"/>
                                    </a:rPr>
                                    <m:t>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+1+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11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?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88" name="TextBox 7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08" y="5562600"/>
                <a:ext cx="4992585" cy="10506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84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71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Limiting values of </a:t>
            </a:r>
            <a:r>
              <a:rPr lang="el-GR" dirty="0" smtClean="0"/>
              <a:t>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On purely numerical evidence,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12 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l-GR" sz="2800" i="1" smtClean="0">
                          <a:latin typeface="Cambria Math"/>
                        </a:rPr>
                        <m:t>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12 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G(</a:t>
                </a:r>
                <a:r>
                  <a:rPr lang="en-US" dirty="0" err="1" smtClean="0"/>
                  <a:t>n,d</a:t>
                </a:r>
                <a:r>
                  <a:rPr lang="en-US" dirty="0" smtClean="0"/>
                  <a:t>) is an interesting function: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G(</a:t>
                </a:r>
                <a:r>
                  <a:rPr lang="en-US" sz="2400" dirty="0" err="1" smtClean="0"/>
                  <a:t>n,d</a:t>
                </a:r>
                <a:r>
                  <a:rPr lang="en-US" sz="2400" dirty="0" smtClean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                                              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=1;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𝑚𝑜𝑑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𝑚𝑜𝑑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=1.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9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MU Bright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5258</TotalTime>
  <Words>2417</Words>
  <Application>Microsoft Office PowerPoint</Application>
  <PresentationFormat>On-screen Show (4:3)</PresentationFormat>
  <Paragraphs>230</Paragraphs>
  <Slides>32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Special and Limiting Values of the Dedekind Eta Function</vt:lpstr>
      <vt:lpstr>The Joy of η</vt:lpstr>
      <vt:lpstr>Notation</vt:lpstr>
      <vt:lpstr>PowerPoint Presentation</vt:lpstr>
      <vt:lpstr>PowerPoint Presentation</vt:lpstr>
      <vt:lpstr>The mystery of "η" </vt:lpstr>
      <vt:lpstr>Weber by example</vt:lpstr>
      <vt:lpstr>Weber by example</vt:lpstr>
      <vt:lpstr>Limiting values of η</vt:lpstr>
      <vt:lpstr>Double, double, boil and eta</vt:lpstr>
      <vt:lpstr>Weber by Jacobi</vt:lpstr>
      <vt:lpstr>Weber by Jacobi</vt:lpstr>
      <vt:lpstr>The bad news</vt:lpstr>
      <vt:lpstr>Spooky action in class field theory</vt:lpstr>
      <vt:lpstr>The bad news</vt:lpstr>
      <vt:lpstr>Generalizing modular equations (William B. Hart, 2008)</vt:lpstr>
      <vt:lpstr>Generalizing modular equations (William B. Hart, 2008)</vt:lpstr>
      <vt:lpstr>Generalizing modular equations (William B. Hart, 2008)</vt:lpstr>
      <vt:lpstr>Generalizing modular equations (William B. Hart, 2008)</vt:lpstr>
      <vt:lpstr>Generalizing modular equations (William B. Hart, 2008)</vt:lpstr>
      <vt:lpstr>Generalizing modular equations (William B. Hart, 2008)</vt:lpstr>
      <vt:lpstr>Exploiting modular equations</vt:lpstr>
      <vt:lpstr>Exploiting modular equations</vt:lpstr>
      <vt:lpstr>Exploiting modular equations</vt:lpstr>
      <vt:lpstr>We now have all the pieces we need to compute the value of η.</vt:lpstr>
      <vt:lpstr>Dedekind η for fun and profit</vt:lpstr>
      <vt:lpstr>Dedekind η for fun and profit</vt:lpstr>
      <vt:lpstr>Dedekind η for fun and profit</vt:lpstr>
      <vt:lpstr>Source code available online at</vt:lpstr>
      <vt:lpstr>Neil Bickford nbickford.wordpress.com nbickford@g.ucla.edu</vt:lpstr>
      <vt:lpstr>Template 2</vt:lpstr>
      <vt:lpstr>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M. Bickford</dc:creator>
  <cp:lastModifiedBy>Neil M. Bickford</cp:lastModifiedBy>
  <cp:revision>57</cp:revision>
  <dcterms:created xsi:type="dcterms:W3CDTF">2016-01-04T23:52:10Z</dcterms:created>
  <dcterms:modified xsi:type="dcterms:W3CDTF">2016-01-18T19:59:12Z</dcterms:modified>
</cp:coreProperties>
</file>