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0.jpg" ContentType="image/png"/>
  <Override PartName="/ppt/media/image21.jpg" ContentType="image/png"/>
  <Override PartName="/ppt/media/image22.jpg" ContentType="image/png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82" r:id="rId5"/>
    <p:sldId id="263" r:id="rId6"/>
    <p:sldId id="281" r:id="rId7"/>
    <p:sldId id="296" r:id="rId8"/>
    <p:sldId id="280" r:id="rId9"/>
    <p:sldId id="299" r:id="rId10"/>
    <p:sldId id="261" r:id="rId11"/>
    <p:sldId id="262" r:id="rId12"/>
    <p:sldId id="297" r:id="rId13"/>
    <p:sldId id="298" r:id="rId14"/>
    <p:sldId id="279" r:id="rId15"/>
    <p:sldId id="293" r:id="rId16"/>
    <p:sldId id="294" r:id="rId17"/>
    <p:sldId id="270" r:id="rId18"/>
    <p:sldId id="292" r:id="rId19"/>
    <p:sldId id="295" r:id="rId20"/>
    <p:sldId id="284" r:id="rId21"/>
    <p:sldId id="276" r:id="rId22"/>
    <p:sldId id="285" r:id="rId23"/>
    <p:sldId id="272" r:id="rId24"/>
    <p:sldId id="302" r:id="rId25"/>
    <p:sldId id="287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6357" autoAdjust="0"/>
  </p:normalViewPr>
  <p:slideViewPr>
    <p:cSldViewPr snapToGrid="0" snapToObjects="1">
      <p:cViewPr varScale="1">
        <p:scale>
          <a:sx n="127" d="100"/>
          <a:sy n="127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Applying DRQN to Stock Trading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Lixu Wang, Jing Jiang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Final Project: Implementation of paper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‘Financial Trading as a Game: A Deep Reinforcement Learning Approach’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21120-BF1C-D943-AE4B-2B2E3D8D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D053C1-7243-3346-B307-8DDC2B4C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F2554-B1DB-564F-B36E-CC464178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98B72E-FE71-BD43-94F7-CA09E88A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10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basic workflow of the trading agent</a:t>
            </a:r>
            <a:endParaRPr 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22124B-BCF4-2D4A-AAB3-90B3EF080A0E}"/>
              </a:ext>
            </a:extLst>
          </p:cNvPr>
          <p:cNvSpPr txBox="1"/>
          <p:nvPr/>
        </p:nvSpPr>
        <p:spPr>
          <a:xfrm>
            <a:off x="452176" y="1353789"/>
            <a:ext cx="7991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An initial state and  an initial action 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After the action augmentation, results will be stored in a replay memory.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When the replay memory is larger than a set threshold (10 * </a:t>
            </a:r>
            <a:r>
              <a:rPr lang="en-US" altLang="zh-CN" sz="2000" dirty="0" err="1"/>
              <a:t>batch_size</a:t>
            </a:r>
            <a:r>
              <a:rPr lang="en-US" altLang="zh-CN" sz="2000" dirty="0"/>
              <a:t>), the agent will randomly sample training pairs from the replay memory and optimize the exploration and target policy network.</a:t>
            </a:r>
          </a:p>
        </p:txBody>
      </p:sp>
    </p:spTree>
    <p:extLst>
      <p:ext uri="{BB962C8B-B14F-4D97-AF65-F5344CB8AC3E}">
        <p14:creationId xmlns:p14="http://schemas.microsoft.com/office/powerpoint/2010/main" val="2198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77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trading environment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B9D8E-34EF-4240-A709-3934609DA08E}"/>
              </a:ext>
            </a:extLst>
          </p:cNvPr>
          <p:cNvSpPr txBox="1"/>
          <p:nvPr/>
        </p:nvSpPr>
        <p:spPr>
          <a:xfrm>
            <a:off x="576024" y="1397426"/>
            <a:ext cx="684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Reset() initializes the beginning state 0 and action 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E198A1-D82F-1B4C-86BB-8AE20FB5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7" y="2485175"/>
            <a:ext cx="8219326" cy="18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77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trading environment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B9D8E-34EF-4240-A709-3934609DA08E}"/>
              </a:ext>
            </a:extLst>
          </p:cNvPr>
          <p:cNvSpPr txBox="1"/>
          <p:nvPr/>
        </p:nvSpPr>
        <p:spPr>
          <a:xfrm>
            <a:off x="452177" y="1274985"/>
            <a:ext cx="836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Here, </a:t>
            </a:r>
            <a:r>
              <a:rPr lang="en-US" altLang="zh-CN" sz="2000" dirty="0" err="1"/>
              <a:t>merge_state_action</a:t>
            </a:r>
            <a:r>
              <a:rPr lang="en-US" altLang="zh-CN" sz="2000" dirty="0"/>
              <a:t>() is merging the aforementioned previous position (argument </a:t>
            </a:r>
            <a:r>
              <a:rPr lang="en-US" altLang="zh-CN" sz="2000" dirty="0" err="1"/>
              <a:t>a_variable</a:t>
            </a:r>
            <a:r>
              <a:rPr lang="en-US" altLang="zh-CN" sz="2000" dirty="0"/>
              <a:t>) with features of the current state (argument state).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A5F7E5-6E54-A344-8F33-5518AF9B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7" y="2135033"/>
            <a:ext cx="7382103" cy="34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77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trading environment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B9D8E-34EF-4240-A709-3934609DA08E}"/>
              </a:ext>
            </a:extLst>
          </p:cNvPr>
          <p:cNvSpPr txBox="1"/>
          <p:nvPr/>
        </p:nvSpPr>
        <p:spPr>
          <a:xfrm>
            <a:off x="576024" y="1043731"/>
            <a:ext cx="7991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 augmentation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dirty="0"/>
              <a:t>Here the variable 'commission' is the cost of each trading action which is decided by two arguments -- spread and trade size, and '</a:t>
            </a:r>
            <a:r>
              <a:rPr lang="en-US" altLang="zh-CN" dirty="0" err="1"/>
              <a:t>v_new</a:t>
            </a:r>
            <a:r>
              <a:rPr lang="en-US" altLang="zh-CN" dirty="0"/>
              <a:t>' is the updated account balance. The rewards here are the log difference between the balance before and after taking the action. </a:t>
            </a:r>
            <a:endParaRPr lang="en-US" altLang="zh-CN" sz="1400" dirty="0">
              <a:latin typeface="Courier" pitchFamily="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381FA-9871-4743-B3C4-7879787B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" y="1448405"/>
            <a:ext cx="7222733" cy="29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0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agent - Initialization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E2B256-60BE-DA48-BAA3-1F136BBDC8AE}"/>
              </a:ext>
            </a:extLst>
          </p:cNvPr>
          <p:cNvSpPr txBox="1"/>
          <p:nvPr/>
        </p:nvSpPr>
        <p:spPr>
          <a:xfrm>
            <a:off x="565639" y="1357233"/>
            <a:ext cx="79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Hyperparameter Initialization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C76BF2-1D02-A847-AE03-44D08C27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9" y="2361109"/>
            <a:ext cx="7500135" cy="28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agent - Act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E2B256-60BE-DA48-BAA3-1F136BBDC8AE}"/>
              </a:ext>
            </a:extLst>
          </p:cNvPr>
          <p:cNvSpPr txBox="1"/>
          <p:nvPr/>
        </p:nvSpPr>
        <p:spPr>
          <a:xfrm>
            <a:off x="565639" y="1357233"/>
            <a:ext cx="79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 selecting based on our policy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23619-B11B-954D-A6E0-EC7472A2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9" y="2494378"/>
            <a:ext cx="8250148" cy="20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build the agent - Optimize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E2B256-60BE-DA48-BAA3-1F136BBDC8AE}"/>
              </a:ext>
            </a:extLst>
          </p:cNvPr>
          <p:cNvSpPr txBox="1"/>
          <p:nvPr/>
        </p:nvSpPr>
        <p:spPr>
          <a:xfrm>
            <a:off x="565639" y="955782"/>
            <a:ext cx="7991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 step optimization. </a:t>
            </a:r>
          </a:p>
          <a:p>
            <a:r>
              <a:rPr lang="en-US" altLang="zh-CN" dirty="0"/>
              <a:t>Samples a batch -&gt; concatenate all the tensors into a single one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compute the values -&gt; combine them into our loss.</a:t>
            </a:r>
          </a:p>
          <a:p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B3F5A9-2FD5-394E-AD05-155CA15F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9" y="1882941"/>
            <a:ext cx="7002003" cy="23340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C617498-C67B-F24D-A20E-5C7BE9C2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8" y="4768283"/>
            <a:ext cx="6995851" cy="1380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9EB356-3C0E-7A46-9061-E8C0EA3B027C}"/>
              </a:ext>
            </a:extLst>
          </p:cNvPr>
          <p:cNvSpPr txBox="1"/>
          <p:nvPr/>
        </p:nvSpPr>
        <p:spPr>
          <a:xfrm>
            <a:off x="565639" y="4307946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Soft Update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37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70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implement the Q network in </a:t>
            </a:r>
            <a:r>
              <a:rPr lang="en-US" sz="2800" dirty="0" err="1"/>
              <a:t>Pytorch</a:t>
            </a:r>
            <a:endParaRPr 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0CAAA-96D2-B749-807C-F41E34DE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320800"/>
            <a:ext cx="4699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2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70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implement the Q network in </a:t>
            </a:r>
            <a:r>
              <a:rPr lang="en-US" sz="2800" dirty="0" err="1"/>
              <a:t>Pytorch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2AE41-080D-394E-8DEE-B44F27E9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5" y="1057314"/>
            <a:ext cx="8247575" cy="47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87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Replay Memory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E2B256-60BE-DA48-BAA3-1F136BBDC8AE}"/>
              </a:ext>
            </a:extLst>
          </p:cNvPr>
          <p:cNvSpPr txBox="1"/>
          <p:nvPr/>
        </p:nvSpPr>
        <p:spPr>
          <a:xfrm>
            <a:off x="565639" y="1357233"/>
            <a:ext cx="799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Transition tuple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named tuple representing a single transition in our environment. It essentially maps state-action pairs to their </a:t>
            </a:r>
            <a:r>
              <a:rPr lang="en-US" altLang="zh-CN" dirty="0" err="1"/>
              <a:t>next_state</a:t>
            </a:r>
            <a:r>
              <a:rPr lang="en-US" altLang="zh-CN" dirty="0"/>
              <a:t> and reward result.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ReplayMemory</a:t>
            </a:r>
            <a:r>
              <a:rPr lang="en-US" altLang="zh-CN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cyclic buffer of bounded size that holds the transitions observed recently.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.sample() method for selecting a random batch of transitions for training.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794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4" y="498586"/>
            <a:ext cx="8018585" cy="479689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Project Background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Idea &amp; Implementation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379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starts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2E4DC6-FE57-4747-B9E4-87B37D623A68}"/>
              </a:ext>
            </a:extLst>
          </p:cNvPr>
          <p:cNvSpPr txBox="1"/>
          <p:nvPr/>
        </p:nvSpPr>
        <p:spPr>
          <a:xfrm>
            <a:off x="452178" y="1085885"/>
            <a:ext cx="8546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initialize the state and the action - &gt; storing training pairs of all possible actions to the replay memory -&gt; the agent randomly samples training batch from the memory -&gt; optimize the policy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5EA64-86F6-7941-9680-BF440F67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2476390"/>
            <a:ext cx="7140539" cy="31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4" y="498586"/>
            <a:ext cx="8018585" cy="479689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Project Background</a:t>
            </a:r>
            <a:b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Idea &amp; Implementation</a:t>
            </a:r>
            <a:b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2800" dirty="0"/>
              <a:t>Experiment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1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2E4DC6-FE57-4747-B9E4-87B37D623A68}"/>
              </a:ext>
            </a:extLst>
          </p:cNvPr>
          <p:cNvSpPr txBox="1"/>
          <p:nvPr/>
        </p:nvSpPr>
        <p:spPr>
          <a:xfrm>
            <a:off x="452178" y="1085885"/>
            <a:ext cx="8546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compare our DRL-based trading approach with several baseline methods, and they are :</a:t>
            </a:r>
          </a:p>
          <a:p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continuous buy / sell</a:t>
            </a:r>
          </a:p>
          <a:p>
            <a:pPr lvl="1"/>
            <a:r>
              <a:rPr lang="en-US" altLang="zh-CN" dirty="0"/>
              <a:t>The model assumes the agent always takes one action (buy or sell) all the time with a fixed interval. We select the baseline with better return.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interval trading</a:t>
            </a:r>
          </a:p>
          <a:p>
            <a:pPr lvl="1"/>
            <a:r>
              <a:rPr lang="en-US" altLang="zh-CN" dirty="0"/>
              <a:t>To implement the interval trading baseline, we divide the time period into 10 pieces and sell 10% stocks periodically at every interval. </a:t>
            </a:r>
          </a:p>
          <a:p>
            <a:pPr lvl="1"/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e-greedy DRL. </a:t>
            </a:r>
          </a:p>
          <a:p>
            <a:pPr lvl="1"/>
            <a:r>
              <a:rPr lang="en-US" altLang="zh-CN" dirty="0"/>
              <a:t>This is the model without Action Augmentation defined in the paper.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B7D0F9B-D572-164F-A8A8-58C1EB5F4842}"/>
              </a:ext>
            </a:extLst>
          </p:cNvPr>
          <p:cNvSpPr txBox="1"/>
          <p:nvPr/>
        </p:nvSpPr>
        <p:spPr>
          <a:xfrm>
            <a:off x="452176" y="321547"/>
            <a:ext cx="38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Baseline methods setting</a:t>
            </a:r>
          </a:p>
        </p:txBody>
      </p:sp>
    </p:spTree>
    <p:extLst>
      <p:ext uri="{BB962C8B-B14F-4D97-AF65-F5344CB8AC3E}">
        <p14:creationId xmlns:p14="http://schemas.microsoft.com/office/powerpoint/2010/main" val="229900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39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Performance Comparison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24A80-1ED9-3548-B886-5C4CC47C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4" y="884434"/>
            <a:ext cx="8476432" cy="50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7" y="321547"/>
            <a:ext cx="539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Performance Discussion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7EEF12-47BD-BC4A-82C8-60A6B122EC36}"/>
              </a:ext>
            </a:extLst>
          </p:cNvPr>
          <p:cNvSpPr txBox="1"/>
          <p:nvPr/>
        </p:nvSpPr>
        <p:spPr>
          <a:xfrm>
            <a:off x="452178" y="1085885"/>
            <a:ext cx="8546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Good performance in term of return. For some stock, like BII, with 100K initial value, the final return can be as high as 4000K.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Significantly better than Baseline 1 (continuous buy/sell) and Baseline 2 (interval trading) .</a:t>
            </a:r>
          </a:p>
          <a:p>
            <a:pPr lvl="1"/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Sometimes (AAL, MSF), Baseline 3 (e-greedy, no action augmentation) will perform better than our model.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Even in case of Baseline 3 outperforming our model, the results were not significantly better.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In many cases, the return of Baseline 3 model exhibited the pattern of going down continuously after reaching a top point (like for ABT). But our model does not show this pattern, showing that Action Augmentation is useful.</a:t>
            </a:r>
          </a:p>
        </p:txBody>
      </p:sp>
    </p:spTree>
    <p:extLst>
      <p:ext uri="{BB962C8B-B14F-4D97-AF65-F5344CB8AC3E}">
        <p14:creationId xmlns:p14="http://schemas.microsoft.com/office/powerpoint/2010/main" val="161139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72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Ablation study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Soft Update Gamma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DFAC6-5BDD-ED49-BB4C-5A76D4BD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1" y="2367824"/>
            <a:ext cx="6277857" cy="37691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0C7A8-2D60-AF41-9CF7-97B19C025BD3}"/>
              </a:ext>
            </a:extLst>
          </p:cNvPr>
          <p:cNvSpPr txBox="1"/>
          <p:nvPr/>
        </p:nvSpPr>
        <p:spPr>
          <a:xfrm>
            <a:off x="452178" y="1085885"/>
            <a:ext cx="854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Good Gamma values: 0.0010, 0.0050</a:t>
            </a:r>
          </a:p>
        </p:txBody>
      </p:sp>
    </p:spTree>
    <p:extLst>
      <p:ext uri="{BB962C8B-B14F-4D97-AF65-F5344CB8AC3E}">
        <p14:creationId xmlns:p14="http://schemas.microsoft.com/office/powerpoint/2010/main" val="244312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72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Ablation study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Spread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9F419-B1E7-C04C-817D-82375259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3" y="2044557"/>
            <a:ext cx="6891714" cy="41376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D6705A-B587-464C-A2B5-7E1BAABBA76E}"/>
              </a:ext>
            </a:extLst>
          </p:cNvPr>
          <p:cNvSpPr txBox="1"/>
          <p:nvPr/>
        </p:nvSpPr>
        <p:spPr>
          <a:xfrm>
            <a:off x="452178" y="1085885"/>
            <a:ext cx="854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Difference is huge for 3 chosen stocks when testing with different spreads.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0.0005 is a good value to choose.</a:t>
            </a:r>
          </a:p>
        </p:txBody>
      </p:sp>
    </p:spTree>
    <p:extLst>
      <p:ext uri="{BB962C8B-B14F-4D97-AF65-F5344CB8AC3E}">
        <p14:creationId xmlns:p14="http://schemas.microsoft.com/office/powerpoint/2010/main" val="254803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ACB4-3ACD-134C-9E9B-230E507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1FF0-CCD8-364F-A86F-281FC9C17C59}"/>
              </a:ext>
            </a:extLst>
          </p:cNvPr>
          <p:cNvSpPr txBox="1"/>
          <p:nvPr/>
        </p:nvSpPr>
        <p:spPr>
          <a:xfrm>
            <a:off x="452176" y="321547"/>
            <a:ext cx="672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Ablation study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Trade Size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674C5-F045-074F-A63F-29E4A522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1" y="1886961"/>
            <a:ext cx="7007237" cy="4207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02B537-46FB-6942-A028-AF68EE203A96}"/>
              </a:ext>
            </a:extLst>
          </p:cNvPr>
          <p:cNvSpPr txBox="1"/>
          <p:nvPr/>
        </p:nvSpPr>
        <p:spPr>
          <a:xfrm>
            <a:off x="452178" y="1085885"/>
            <a:ext cx="854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Trade size with best performance: 50000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Significantly better than other values.</a:t>
            </a:r>
          </a:p>
        </p:txBody>
      </p:sp>
    </p:spTree>
    <p:extLst>
      <p:ext uri="{BB962C8B-B14F-4D97-AF65-F5344CB8AC3E}">
        <p14:creationId xmlns:p14="http://schemas.microsoft.com/office/powerpoint/2010/main" val="10087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42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 Recurrent Q</a:t>
            </a:r>
            <a:r>
              <a:rPr lang="en-US" altLang="zh-CN" sz="2800" dirty="0"/>
              <a:t>-</a:t>
            </a:r>
            <a:r>
              <a:rPr lang="en-US" sz="2800" dirty="0"/>
              <a:t>Network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51817-12FF-1D4B-B3CD-6A523DAE5EAC}"/>
              </a:ext>
            </a:extLst>
          </p:cNvPr>
          <p:cNvSpPr txBox="1"/>
          <p:nvPr/>
        </p:nvSpPr>
        <p:spPr>
          <a:xfrm>
            <a:off x="834013" y="1266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72574-9707-C944-AF71-677A9BAC712A}"/>
              </a:ext>
            </a:extLst>
          </p:cNvPr>
          <p:cNvSpPr txBox="1"/>
          <p:nvPr/>
        </p:nvSpPr>
        <p:spPr>
          <a:xfrm>
            <a:off x="472943" y="1450758"/>
            <a:ext cx="799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Objective of Q-learning</a:t>
            </a:r>
          </a:p>
          <a:p>
            <a:r>
              <a:rPr lang="en-US" altLang="zh-CN" sz="2400" dirty="0"/>
              <a:t>     an optimal policy that maximizes the reward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DQN: </a:t>
            </a:r>
            <a:r>
              <a:rPr lang="en-US" altLang="zh-CN" sz="2400" dirty="0"/>
              <a:t>Use Deep Neural Networks as approximator.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DRQN: </a:t>
            </a:r>
            <a:r>
              <a:rPr lang="en-US" altLang="zh-CN" sz="2400" dirty="0"/>
              <a:t>Deep Recurrent Network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5" y="321547"/>
            <a:ext cx="659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Characteristics of Financial Trading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63BEF-E599-0348-B6AA-870F7F3B2D96}"/>
              </a:ext>
            </a:extLst>
          </p:cNvPr>
          <p:cNvSpPr txBox="1"/>
          <p:nvPr/>
        </p:nvSpPr>
        <p:spPr>
          <a:xfrm>
            <a:off x="452175" y="1417523"/>
            <a:ext cx="8490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Discrete time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Trading actions are finite, every action needs paying for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future trend is unknown.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Bear transaction (-1), no-transaction (0), and bull transaction (1). </a:t>
            </a:r>
          </a:p>
        </p:txBody>
      </p:sp>
    </p:spTree>
    <p:extLst>
      <p:ext uri="{BB962C8B-B14F-4D97-AF65-F5344CB8AC3E}">
        <p14:creationId xmlns:p14="http://schemas.microsoft.com/office/powerpoint/2010/main" val="295575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4" y="498586"/>
            <a:ext cx="8018585" cy="479689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Project Background</a:t>
            </a:r>
            <a:b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2800" dirty="0"/>
              <a:t>Main Idea &amp; Implementation</a:t>
            </a:r>
            <a:b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4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391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split the data set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6D2159-66EE-8149-8D76-646D563E8D7C}"/>
              </a:ext>
            </a:extLst>
          </p:cNvPr>
          <p:cNvSpPr txBox="1"/>
          <p:nvPr/>
        </p:nvSpPr>
        <p:spPr>
          <a:xfrm>
            <a:off x="576024" y="844767"/>
            <a:ext cx="7991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raw data is hard to acquire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2015~2020 – intervals of 30 mins</a:t>
            </a:r>
          </a:p>
          <a:p>
            <a:pPr marL="342900" indent="-342900">
              <a:buAutoNum type="arabicParenR"/>
            </a:pPr>
            <a:r>
              <a:rPr lang="en-US" altLang="zh-CN" sz="2000" dirty="0"/>
              <a:t>Change the form of time</a:t>
            </a:r>
          </a:p>
          <a:p>
            <a:pPr marL="342900" indent="-342900">
              <a:buAutoNum type="arabicParenR"/>
            </a:pPr>
            <a:r>
              <a:rPr lang="en-US" altLang="zh-CN" sz="2000" dirty="0"/>
              <a:t>Split and group the time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96347-85D5-0348-B8F2-6B5D2761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" y="2475983"/>
            <a:ext cx="8917969" cy="2516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283067-B732-2E4B-A59D-982E95E6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" y="4931159"/>
            <a:ext cx="6440185" cy="12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391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split the data set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6D2159-66EE-8149-8D76-646D563E8D7C}"/>
              </a:ext>
            </a:extLst>
          </p:cNvPr>
          <p:cNvSpPr txBox="1"/>
          <p:nvPr/>
        </p:nvSpPr>
        <p:spPr>
          <a:xfrm>
            <a:off x="508571" y="1216624"/>
            <a:ext cx="7991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opening and closing price of each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opening and closing price of different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What need to be recorded?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D635B-2C38-C742-8552-6A8AA2B0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" y="3270705"/>
            <a:ext cx="8126858" cy="13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5697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prepare for the state feature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57E83-68FC-E640-9FAB-9B06BB81DB50}"/>
              </a:ext>
            </a:extLst>
          </p:cNvPr>
          <p:cNvSpPr txBox="1"/>
          <p:nvPr/>
        </p:nvSpPr>
        <p:spPr>
          <a:xfrm>
            <a:off x="452176" y="1226605"/>
            <a:ext cx="7991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Currency</a:t>
            </a:r>
            <a:r>
              <a:rPr lang="zh-CN" altLang="en-US" sz="2400" dirty="0"/>
              <a:t> </a:t>
            </a:r>
            <a:r>
              <a:rPr lang="en-US" altLang="zh-CN" sz="2400" dirty="0"/>
              <a:t>Trading vs. Stock Trading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Log operation for closing prices of 8 most recent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Conduct Z-Score normalization on each feature with a period of 96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Time is encoded via a sinusoidal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merge with the last action</a:t>
            </a:r>
            <a:endParaRPr lang="en-US" altLang="zh-CN" sz="2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0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5697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prepare for the state feature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D41E14-9879-C84E-84CD-06439BF67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40" b="23882"/>
          <a:stretch/>
        </p:blipFill>
        <p:spPr>
          <a:xfrm>
            <a:off x="534581" y="1788607"/>
            <a:ext cx="4919658" cy="30279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E41B8E-42C9-E24E-939D-8D1E00FCFEA5}"/>
              </a:ext>
            </a:extLst>
          </p:cNvPr>
          <p:cNvSpPr txBox="1"/>
          <p:nvPr/>
        </p:nvSpPr>
        <p:spPr>
          <a:xfrm>
            <a:off x="5713413" y="2911252"/>
            <a:ext cx="87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x 96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379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911</Words>
  <Application>Microsoft Macintosh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Office Theme</vt:lpstr>
      <vt:lpstr>Applying DRQN to Stock Trading</vt:lpstr>
      <vt:lpstr>Outline  Project Background Main Idea &amp; Implementation Experiment Results</vt:lpstr>
      <vt:lpstr>PowerPoint Presentation</vt:lpstr>
      <vt:lpstr>PowerPoint Presentation</vt:lpstr>
      <vt:lpstr>Outline  Project Background Main Idea &amp; Implementation Experiment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 Project Background Main Idea &amp; Implementation Experiment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wang lixu</cp:lastModifiedBy>
  <cp:revision>142</cp:revision>
  <dcterms:created xsi:type="dcterms:W3CDTF">2015-07-21T16:44:10Z</dcterms:created>
  <dcterms:modified xsi:type="dcterms:W3CDTF">2021-03-12T02:03:33Z</dcterms:modified>
</cp:coreProperties>
</file>