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64d9649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64d9649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64d9649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64d9649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af18581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af18581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a4fca2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a4fca2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cbd9ef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cbd9ef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CAERS(CFSAN(Center for Food Safety and Applied Nutrition) adverse events reporting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new caers data set 90,787 rows where the new data set has 176,564 85,777 cases in 4 years.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775aec0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775aec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a7d5e29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a7d5e29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8f07d9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8f07d9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442544a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442544a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442544a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442544a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442544a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442544a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1"/>
                </a:solidFill>
                <a:highlight>
                  <a:schemeClr val="lt1"/>
                </a:highlight>
              </a:rPr>
              <a:t>A main protease or 3C-like protease is what covid-19 and some other coronaviruses use to break down proteins.</a:t>
            </a:r>
            <a:endParaRPr sz="1800">
              <a:solidFill>
                <a:schemeClr val="dk1"/>
              </a:solidFill>
              <a:highlight>
                <a:schemeClr val="lt1"/>
              </a:highlight>
            </a:endParaRPr>
          </a:p>
          <a:p>
            <a:pPr indent="0" lvl="0" marL="457200" rtl="0" algn="l">
              <a:lnSpc>
                <a:spcPct val="115000"/>
              </a:lnSpc>
              <a:spcBef>
                <a:spcPts val="1200"/>
              </a:spcBef>
              <a:spcAft>
                <a:spcPts val="0"/>
              </a:spcAft>
              <a:buClr>
                <a:schemeClr val="dk1"/>
              </a:buClr>
              <a:buSzPts val="1100"/>
              <a:buFont typeface="Arial"/>
              <a:buNone/>
            </a:pPr>
            <a:r>
              <a:t/>
            </a:r>
            <a:endParaRPr sz="1800">
              <a:solidFill>
                <a:schemeClr val="dk1"/>
              </a:solidFill>
              <a:highlight>
                <a:schemeClr val="lt1"/>
              </a:highligh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a7d5e29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a7d5e29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job of the 3c like protease is to cleave(</a:t>
            </a:r>
            <a:r>
              <a:rPr lang="en"/>
              <a:t>separate</a:t>
            </a:r>
            <a:r>
              <a:rPr lang="en"/>
              <a:t>) the polyprotein into parts that can be read by the cell to create RNA for new viruses.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PG=P-Glycoprotein-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42544af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42544a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442544a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442544a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Pfizers top line results that they published used a group of 2246 adults.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442544a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442544a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Paxlovid</a:t>
            </a:r>
            <a:endParaRPr/>
          </a:p>
          <a:p>
            <a:pPr indent="0" lvl="0" marL="0" rtl="0" algn="ctr">
              <a:spcBef>
                <a:spcPts val="0"/>
              </a:spcBef>
              <a:spcAft>
                <a:spcPts val="0"/>
              </a:spcAft>
              <a:buNone/>
            </a:pPr>
            <a:r>
              <a:rPr lang="en"/>
              <a:t>&amp;</a:t>
            </a:r>
            <a:endParaRPr/>
          </a:p>
          <a:p>
            <a:pPr indent="0" lvl="0" marL="0" rtl="0" algn="ctr">
              <a:spcBef>
                <a:spcPts val="0"/>
              </a:spcBef>
              <a:spcAft>
                <a:spcPts val="0"/>
              </a:spcAft>
              <a:buNone/>
            </a:pPr>
            <a:r>
              <a:rPr lang="en"/>
              <a:t>Dysgeusia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Because both tablets in Paxlovid are both bitter we </a:t>
            </a:r>
            <a:r>
              <a:rPr lang="en">
                <a:solidFill>
                  <a:schemeClr val="dk1"/>
                </a:solidFill>
              </a:rPr>
              <a:t>aren't</a:t>
            </a:r>
            <a:r>
              <a:rPr lang="en">
                <a:solidFill>
                  <a:schemeClr val="dk1"/>
                </a:solidFill>
              </a:rPr>
              <a:t> quite sure which one is more or less </a:t>
            </a:r>
            <a:r>
              <a:rPr lang="en">
                <a:solidFill>
                  <a:schemeClr val="dk1"/>
                </a:solidFill>
              </a:rPr>
              <a:t>likely</a:t>
            </a:r>
            <a:r>
              <a:rPr lang="en">
                <a:solidFill>
                  <a:schemeClr val="dk1"/>
                </a:solidFill>
              </a:rPr>
              <a:t> to be the one that causes the paxlovid dysgeusia.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study from Duke University on the effects of protease inhibitors on taste. The study made solutions from 4 different protease inhibitors only 3 were actually used in testing one of those being Ritonavir. The subjects who got solution drops on </a:t>
            </a:r>
            <a:r>
              <a:rPr lang="en">
                <a:solidFill>
                  <a:schemeClr val="dk1"/>
                </a:solidFill>
              </a:rPr>
              <a:t>their</a:t>
            </a:r>
            <a:r>
              <a:rPr lang="en">
                <a:solidFill>
                  <a:schemeClr val="dk1"/>
                </a:solidFill>
              </a:rPr>
              <a:t> tongue recorded that they tasted metallic, bitter and medicinal tastes. Both of these tablets however are protease inhibitors so it is possible both are causing this.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TAS2R7</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TAS2R7 is the taste receptor that is most likely what is able to </a:t>
            </a:r>
            <a:r>
              <a:rPr lang="en">
                <a:solidFill>
                  <a:schemeClr val="dk1"/>
                </a:solidFill>
              </a:rPr>
              <a:t>receive</a:t>
            </a:r>
            <a:r>
              <a:rPr lang="en">
                <a:solidFill>
                  <a:schemeClr val="dk1"/>
                </a:solidFill>
              </a:rPr>
              <a:t> the molecules that come from one or both of the paxlovid tablets.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TAS2R7 is the second taste receptor and the seventh member. This taste receptor is used mainly for bitter taste.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TAS2R7 mainly </a:t>
            </a:r>
            <a:r>
              <a:rPr lang="en">
                <a:solidFill>
                  <a:schemeClr val="dk1"/>
                </a:solidFill>
              </a:rPr>
              <a:t>receives</a:t>
            </a:r>
            <a:r>
              <a:rPr lang="en">
                <a:solidFill>
                  <a:schemeClr val="dk1"/>
                </a:solidFill>
              </a:rPr>
              <a:t> metal ions and some types of salts.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 things that can trigger TAS2R7(Magnesium Sulfate,</a:t>
            </a:r>
            <a:r>
              <a:rPr lang="en">
                <a:solidFill>
                  <a:schemeClr val="dk1"/>
                </a:solidFill>
              </a:rPr>
              <a:t>Manganese</a:t>
            </a:r>
            <a:r>
              <a:rPr lang="en">
                <a:solidFill>
                  <a:schemeClr val="dk1"/>
                </a:solidFill>
              </a:rPr>
              <a:t>+2,Iron+2)</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Ritonavir solution testing</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Day 1: After attempting to make two different solution one with just Ritonavir and water and one with Ritonavir and water with 3% ethanol. The Ritonavir did not </a:t>
            </a:r>
            <a:r>
              <a:rPr lang="en"/>
              <a:t>dissolve</a:t>
            </a:r>
            <a:r>
              <a:rPr lang="en"/>
              <a:t> in water. Three people tasted the Ritonavir solution with 3% ethanol.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Pine Nut dysgeusia/ Pine Mouth</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Pine mouth?</a:t>
            </a:r>
            <a:endParaRPr/>
          </a:p>
          <a:p>
            <a:pPr indent="0" lvl="0" marL="0" rtl="0" algn="l">
              <a:spcBef>
                <a:spcPts val="1200"/>
              </a:spcBef>
              <a:spcAft>
                <a:spcPts val="0"/>
              </a:spcAft>
              <a:buNone/>
            </a:pPr>
            <a:r>
              <a:rPr lang="en"/>
              <a:t>How do people get Pine Mouth?</a:t>
            </a:r>
            <a:endParaRPr/>
          </a:p>
          <a:p>
            <a:pPr indent="0" lvl="0" marL="0" rtl="0" algn="l">
              <a:spcBef>
                <a:spcPts val="1200"/>
              </a:spcBef>
              <a:spcAft>
                <a:spcPts val="0"/>
              </a:spcAft>
              <a:buNone/>
            </a:pPr>
            <a:r>
              <a:rPr lang="en"/>
              <a:t>How long does it last?</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caers data set</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Cares</a:t>
            </a:r>
            <a:endParaRPr/>
          </a:p>
          <a:p>
            <a:pPr indent="0" lvl="0" marL="0" rtl="0" algn="l">
              <a:spcBef>
                <a:spcPts val="1200"/>
              </a:spcBef>
              <a:spcAft>
                <a:spcPts val="1200"/>
              </a:spcAft>
              <a:buNone/>
            </a:pPr>
            <a:r>
              <a:rPr lang="en"/>
              <a:t>New vs old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355600" rtl="0" algn="l">
              <a:lnSpc>
                <a:spcPct val="100000"/>
              </a:lnSpc>
              <a:spcBef>
                <a:spcPts val="1200"/>
              </a:spcBef>
              <a:spcAft>
                <a:spcPts val="0"/>
              </a:spcAft>
              <a:buClr>
                <a:schemeClr val="dk1"/>
              </a:buClr>
              <a:buSzPct val="26172"/>
              <a:buFont typeface="Arial"/>
              <a:buNone/>
            </a:pPr>
            <a:r>
              <a:rPr lang="en" sz="4202">
                <a:solidFill>
                  <a:schemeClr val="dk1"/>
                </a:solidFill>
              </a:rPr>
              <a:t>Schiffman, S. S., Zervakis, J., Heffron, S., &amp; Heald, A. E. (1999, September 17). </a:t>
            </a:r>
            <a:r>
              <a:rPr i="1" lang="en" sz="4202">
                <a:solidFill>
                  <a:schemeClr val="dk1"/>
                </a:solidFill>
              </a:rPr>
              <a:t>Effect of protease inhibitors on the sense of taste</a:t>
            </a:r>
            <a:r>
              <a:rPr lang="en" sz="4202">
                <a:solidFill>
                  <a:schemeClr val="dk1"/>
                </a:solidFill>
              </a:rPr>
              <a:t>. Nutrition. Retrieved June 24, 2022, from https://www.sciencedirect.com/science/article/pii/S0899900799001525 </a:t>
            </a:r>
            <a:endParaRPr sz="4202">
              <a:solidFill>
                <a:schemeClr val="dk1"/>
              </a:solidFill>
            </a:endParaRPr>
          </a:p>
          <a:p>
            <a:pPr indent="0" lvl="0" marL="355600" rtl="0" algn="l">
              <a:lnSpc>
                <a:spcPct val="100000"/>
              </a:lnSpc>
              <a:spcBef>
                <a:spcPts val="1200"/>
              </a:spcBef>
              <a:spcAft>
                <a:spcPts val="0"/>
              </a:spcAft>
              <a:buClr>
                <a:schemeClr val="dk1"/>
              </a:buClr>
              <a:buSzPct val="26172"/>
              <a:buFont typeface="Arial"/>
              <a:buNone/>
            </a:pPr>
            <a:r>
              <a:rPr lang="en" sz="4202">
                <a:solidFill>
                  <a:schemeClr val="dk1"/>
                </a:solidFill>
              </a:rPr>
              <a:t>Commissioner, O. of the. (n.d.). </a:t>
            </a:r>
            <a:r>
              <a:rPr i="1" lang="en" sz="4202">
                <a:solidFill>
                  <a:schemeClr val="dk1"/>
                </a:solidFill>
              </a:rPr>
              <a:t>Coronavirus (COVID-19) update: FDA authorizes first oral antiviral for treatment of covid-19</a:t>
            </a:r>
            <a:r>
              <a:rPr lang="en" sz="4202">
                <a:solidFill>
                  <a:schemeClr val="dk1"/>
                </a:solidFill>
              </a:rPr>
              <a:t>. U.S. Food and Drug Administration. Retrieved June 24, 2022, from https://www.fda.gov/news-events/press-announcements/coronavirus-covid-19-update-fda-authorizes-first-oral-antiviral-treatment-covid-19 </a:t>
            </a:r>
            <a:endParaRPr sz="4202">
              <a:solidFill>
                <a:schemeClr val="dk1"/>
              </a:solidFill>
            </a:endParaRPr>
          </a:p>
          <a:p>
            <a:pPr indent="0" lvl="0" marL="355600" rtl="0" algn="l">
              <a:lnSpc>
                <a:spcPct val="100000"/>
              </a:lnSpc>
              <a:spcBef>
                <a:spcPts val="1200"/>
              </a:spcBef>
              <a:spcAft>
                <a:spcPts val="0"/>
              </a:spcAft>
              <a:buClr>
                <a:schemeClr val="dk1"/>
              </a:buClr>
              <a:buSzPct val="26172"/>
              <a:buFont typeface="Arial"/>
              <a:buNone/>
            </a:pPr>
            <a:r>
              <a:rPr i="1" lang="en" sz="4202">
                <a:solidFill>
                  <a:schemeClr val="dk1"/>
                </a:solidFill>
              </a:rPr>
              <a:t>Fact sheet for patients, parents, and caregivers emergency use ... - pfizer</a:t>
            </a:r>
            <a:r>
              <a:rPr lang="en" sz="4202">
                <a:solidFill>
                  <a:schemeClr val="dk1"/>
                </a:solidFill>
              </a:rPr>
              <a:t>. (n.d.). Retrieved June 24, 2022, from https://labeling.pfizer.com/ShowLabeling.aspx?id=16473 </a:t>
            </a:r>
            <a:endParaRPr sz="4202">
              <a:solidFill>
                <a:schemeClr val="dk1"/>
              </a:solidFill>
            </a:endParaRPr>
          </a:p>
          <a:p>
            <a:pPr indent="0" lvl="0" marL="355600" rtl="0" algn="l">
              <a:lnSpc>
                <a:spcPct val="100000"/>
              </a:lnSpc>
              <a:spcBef>
                <a:spcPts val="1200"/>
              </a:spcBef>
              <a:spcAft>
                <a:spcPts val="0"/>
              </a:spcAft>
              <a:buNone/>
            </a:pPr>
            <a:r>
              <a:rPr i="1" lang="en" sz="4202">
                <a:solidFill>
                  <a:schemeClr val="dk1"/>
                </a:solidFill>
              </a:rPr>
              <a:t>Fact sheet for healthcare providers: Emergency use authorization for ...</a:t>
            </a:r>
            <a:r>
              <a:rPr lang="en" sz="4202">
                <a:solidFill>
                  <a:schemeClr val="dk1"/>
                </a:solidFill>
              </a:rPr>
              <a:t> (n.d.). Retrieved June 24, 2022, from https://www.fda.gov/media/155050/download </a:t>
            </a:r>
            <a:endParaRPr sz="4202">
              <a:solidFill>
                <a:schemeClr val="dk1"/>
              </a:solidFill>
            </a:endParaRPr>
          </a:p>
          <a:p>
            <a:pPr indent="0" lvl="0" marL="355600" rtl="0" algn="l">
              <a:lnSpc>
                <a:spcPct val="100000"/>
              </a:lnSpc>
              <a:spcBef>
                <a:spcPts val="1200"/>
              </a:spcBef>
              <a:spcAft>
                <a:spcPts val="0"/>
              </a:spcAft>
              <a:buNone/>
            </a:pPr>
            <a:r>
              <a:rPr lang="en" sz="4202">
                <a:solidFill>
                  <a:schemeClr val="dk1"/>
                </a:solidFill>
              </a:rPr>
              <a:t>Database, G. C. H. G. (n.d.). </a:t>
            </a:r>
            <a:r>
              <a:rPr i="1" lang="en" sz="4202">
                <a:solidFill>
                  <a:schemeClr val="dk1"/>
                </a:solidFill>
              </a:rPr>
              <a:t>TAS2R7</a:t>
            </a:r>
            <a:r>
              <a:rPr lang="en" sz="4202">
                <a:solidFill>
                  <a:schemeClr val="dk1"/>
                </a:solidFill>
              </a:rPr>
              <a:t>. GeneCards is a searchable, integrative database that provides comprehensive, user-friendly information on all annotated and predicted human genes. Retrieved June 24, 2022, from https://www.genecards.org/cgi-bin/carddisp.pl?gene=TAS2R7#function </a:t>
            </a:r>
            <a:endParaRPr sz="4202">
              <a:solidFill>
                <a:schemeClr val="dk1"/>
              </a:solidFill>
            </a:endParaRPr>
          </a:p>
          <a:p>
            <a:pPr indent="0" lvl="0" marL="355600" rtl="0" algn="l">
              <a:lnSpc>
                <a:spcPct val="100000"/>
              </a:lnSpc>
              <a:spcBef>
                <a:spcPts val="1200"/>
              </a:spcBef>
              <a:spcAft>
                <a:spcPts val="0"/>
              </a:spcAft>
              <a:buNone/>
            </a:pPr>
            <a:r>
              <a:rPr lang="en" sz="4202">
                <a:solidFill>
                  <a:schemeClr val="dk1"/>
                </a:solidFill>
              </a:rPr>
              <a:t>Gutman, R. (2022, May 6). </a:t>
            </a:r>
            <a:r>
              <a:rPr i="1" lang="en" sz="4202">
                <a:solidFill>
                  <a:schemeClr val="dk1"/>
                </a:solidFill>
              </a:rPr>
              <a:t>Paxlovid mouth is real-and Gross</a:t>
            </a:r>
            <a:r>
              <a:rPr lang="en" sz="4202">
                <a:solidFill>
                  <a:schemeClr val="dk1"/>
                </a:solidFill>
              </a:rPr>
              <a:t>. The Atlantic. Retrieved June 24, 2022, from https://www.theatlantic.com/health/archive/2022/05/pfizer-paxlovid-covid-pill-side-effects/629772/ </a:t>
            </a:r>
            <a:endParaRPr sz="4202">
              <a:solidFill>
                <a:schemeClr val="dk1"/>
              </a:solidFill>
            </a:endParaRPr>
          </a:p>
          <a:p>
            <a:pPr indent="0" lvl="0" marL="355600" rtl="0" algn="l">
              <a:spcBef>
                <a:spcPts val="1200"/>
              </a:spcBef>
              <a:spcAft>
                <a:spcPts val="0"/>
              </a:spcAft>
              <a:buNone/>
            </a:pPr>
            <a:r>
              <a:t/>
            </a:r>
            <a:endParaRPr sz="4202">
              <a:solidFill>
                <a:schemeClr val="dk1"/>
              </a:solidFill>
            </a:endParaRPr>
          </a:p>
          <a:p>
            <a:pPr indent="0" lvl="0" marL="355600" rtl="0" algn="l">
              <a:spcBef>
                <a:spcPts val="1200"/>
              </a:spcBef>
              <a:spcAft>
                <a:spcPts val="0"/>
              </a:spcAft>
              <a:buNone/>
            </a:pPr>
            <a:r>
              <a:t/>
            </a:r>
            <a:endParaRPr sz="1100">
              <a:solidFill>
                <a:schemeClr val="dk1"/>
              </a:solidFill>
            </a:endParaRPr>
          </a:p>
          <a:p>
            <a:pPr indent="0" lvl="0" marL="35560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1200"/>
              </a:spcAft>
              <a:buClr>
                <a:schemeClr val="dk1"/>
              </a:buClr>
              <a:buSzPts val="1100"/>
              <a:buFont typeface="Arial"/>
              <a:buNone/>
            </a:pPr>
            <a:r>
              <a:rPr lang="en" sz="1100">
                <a:solidFill>
                  <a:schemeClr val="dk1"/>
                </a:solidFill>
              </a:rPr>
              <a:t>Pfizer. (2021, December 30). </a:t>
            </a:r>
            <a:r>
              <a:rPr i="1" lang="en" sz="1100">
                <a:solidFill>
                  <a:schemeClr val="dk1"/>
                </a:solidFill>
              </a:rPr>
              <a:t>Overview of pfizer s protease inhibitor for COVID-19 treatment</a:t>
            </a:r>
            <a:r>
              <a:rPr lang="en" sz="1100">
                <a:solidFill>
                  <a:schemeClr val="dk1"/>
                </a:solidFill>
              </a:rPr>
              <a:t>. Overview of Pfizer’s Protease Inhibitor for COVID-19 Treatment. Retrieved June 28, 2022, from https://www.gov.il/BlobFolder/policy/medical-treatment/he/files_regulation_pfizer_medical_treatment_Overview-of-Pfizers-Protease-Inhibitor-COVID-19-Treatment.pdf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1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Paxlovid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Paxlovid is a Investigational drug to treat covid-19</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investigational drug is a drug still being studied.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is the first oral treatment for covid-19</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Paxlovid consists of two different types of tablets. </a:t>
            </a:r>
            <a:r>
              <a:rPr lang="en">
                <a:solidFill>
                  <a:schemeClr val="dk1"/>
                </a:solidFill>
                <a:highlight>
                  <a:srgbClr val="FFFFFF"/>
                </a:highlight>
              </a:rPr>
              <a:t>Nirmatrelvir and Ritonavir.</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Paxlovid is taken twice a day and you take three tablets both times. Two </a:t>
            </a:r>
            <a:r>
              <a:rPr lang="en">
                <a:solidFill>
                  <a:schemeClr val="dk1"/>
                </a:solidFill>
                <a:highlight>
                  <a:srgbClr val="FFFFFF"/>
                </a:highlight>
              </a:rPr>
              <a:t>Nirmatrelvir(150mg each) tablets and one Ritonavir(100mg) tablet. You do this for five days. Pfizer says that if you still have symptoms after five days you should see a doctor. Paxlovid at the moment isnt supported or sold in units for more than five days.</a:t>
            </a:r>
            <a:endParaRPr>
              <a:solidFill>
                <a:schemeClr val="dk1"/>
              </a:solidFill>
              <a:highlight>
                <a:srgbClr val="FFFFFF"/>
              </a:highlight>
            </a:endParaRPr>
          </a:p>
          <a:p>
            <a:pPr indent="0" lvl="0" marL="457200" rtl="0" algn="l">
              <a:spcBef>
                <a:spcPts val="1200"/>
              </a:spcBef>
              <a:spcAft>
                <a:spcPts val="0"/>
              </a:spcAft>
              <a:buNone/>
            </a:pPr>
            <a:r>
              <a:t/>
            </a:r>
            <a:endParaRPr>
              <a:solidFill>
                <a:srgbClr val="333333"/>
              </a:solidFill>
              <a:highlight>
                <a:srgbClr val="FFFFFF"/>
              </a:highlight>
            </a:endParaRPr>
          </a:p>
          <a:p>
            <a:pPr indent="0" lvl="0" marL="0" rtl="0" algn="l">
              <a:spcBef>
                <a:spcPts val="1200"/>
              </a:spcBef>
              <a:spcAft>
                <a:spcPts val="1200"/>
              </a:spcAft>
              <a:buNone/>
            </a:pPr>
            <a:r>
              <a:t/>
            </a:r>
            <a:endParaRPr>
              <a:solidFill>
                <a:srgbClr val="333333"/>
              </a:solidFill>
              <a:highlight>
                <a:srgbClr val="FFFFFF"/>
              </a:highlight>
            </a:endParaRPr>
          </a:p>
        </p:txBody>
      </p:sp>
      <p:sp>
        <p:nvSpPr>
          <p:cNvPr id="68" name="Google Shape;68;p15"/>
          <p:cNvSpPr txBox="1"/>
          <p:nvPr/>
        </p:nvSpPr>
        <p:spPr>
          <a:xfrm>
            <a:off x="0" y="3671925"/>
            <a:ext cx="7834500" cy="9741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 sz="702">
                <a:solidFill>
                  <a:schemeClr val="dk1"/>
                </a:solidFill>
              </a:rPr>
              <a:t>Commissioner, O. of the. (n.d.). </a:t>
            </a:r>
            <a:r>
              <a:rPr i="1" lang="en" sz="702">
                <a:solidFill>
                  <a:schemeClr val="dk1"/>
                </a:solidFill>
              </a:rPr>
              <a:t>Coronavirus (COVID-19) update: FDA authorizes first oral antiviral for treatment of covid-19</a:t>
            </a:r>
            <a:r>
              <a:rPr lang="en" sz="702">
                <a:solidFill>
                  <a:schemeClr val="dk1"/>
                </a:solidFill>
              </a:rPr>
              <a:t>. U.S. Food and Drug Administration. Retrieved June 24, 2022, from https://www.fda.gov/news-events/press-announcements/coronavirus-covid-19-update-fda-authorizes-first-oral-antiviral-treatment-covid-19 </a:t>
            </a:r>
            <a:endParaRPr sz="702">
              <a:solidFill>
                <a:schemeClr val="dk1"/>
              </a:solidFill>
            </a:endParaRPr>
          </a:p>
          <a:p>
            <a:pPr indent="0" lvl="0" marL="355600" rtl="0" algn="l">
              <a:lnSpc>
                <a:spcPct val="115000"/>
              </a:lnSpc>
              <a:spcBef>
                <a:spcPts val="1200"/>
              </a:spcBef>
              <a:spcAft>
                <a:spcPts val="0"/>
              </a:spcAft>
              <a:buNone/>
            </a:pPr>
            <a:r>
              <a:rPr i="1" lang="en" sz="702">
                <a:solidFill>
                  <a:schemeClr val="dk1"/>
                </a:solidFill>
              </a:rPr>
              <a:t>Fact sheet for patients, parents, and caregivers emergency use ... - pfizer</a:t>
            </a:r>
            <a:r>
              <a:rPr lang="en" sz="702">
                <a:solidFill>
                  <a:schemeClr val="dk1"/>
                </a:solidFill>
              </a:rPr>
              <a:t>. (n.d.). Retrieved June 24, 2022, from https://labeling.pfizer.com/ShowLabeling.aspx?id=16473 </a:t>
            </a:r>
            <a:endParaRPr sz="100">
              <a:solidFill>
                <a:schemeClr val="dk1"/>
              </a:solidFill>
            </a:endParaRPr>
          </a:p>
          <a:p>
            <a:pPr indent="0" lvl="0" marL="355600" rtl="0" algn="l">
              <a:lnSpc>
                <a:spcPct val="115000"/>
              </a:lnSpc>
              <a:spcBef>
                <a:spcPts val="1200"/>
              </a:spcBef>
              <a:spcAft>
                <a:spcPts val="1200"/>
              </a:spcAft>
              <a:buClr>
                <a:schemeClr val="dk1"/>
              </a:buClr>
              <a:buSzPts val="1100"/>
              <a:buFont typeface="Arial"/>
              <a:buNone/>
            </a:pPr>
            <a:r>
              <a:t/>
            </a:r>
            <a:endParaRPr sz="702">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Paxlovid Right For You?</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Paxlovid is currently still being studied as I said before however it has been shown to decrease the risk of being </a:t>
            </a:r>
            <a:r>
              <a:rPr lang="en">
                <a:solidFill>
                  <a:schemeClr val="dk1"/>
                </a:solidFill>
              </a:rPr>
              <a:t>hospitalized</a:t>
            </a:r>
            <a:r>
              <a:rPr lang="en">
                <a:solidFill>
                  <a:schemeClr val="dk1"/>
                </a:solidFill>
              </a:rPr>
              <a:t> due to covid-19 in cases that are mild to moderate.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You also must be older </a:t>
            </a:r>
            <a:r>
              <a:rPr lang="en">
                <a:solidFill>
                  <a:schemeClr val="dk1"/>
                </a:solidFill>
              </a:rPr>
              <a:t>than</a:t>
            </a:r>
            <a:r>
              <a:rPr lang="en">
                <a:solidFill>
                  <a:schemeClr val="dk1"/>
                </a:solidFill>
              </a:rPr>
              <a:t> 12 and must weigh more </a:t>
            </a:r>
            <a:r>
              <a:rPr lang="en">
                <a:solidFill>
                  <a:schemeClr val="dk1"/>
                </a:solidFill>
              </a:rPr>
              <a:t>than</a:t>
            </a:r>
            <a:r>
              <a:rPr lang="en">
                <a:solidFill>
                  <a:schemeClr val="dk1"/>
                </a:solidFill>
              </a:rPr>
              <a:t> 88 pounds(40kg)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Paxlovid also affects lots of drugs or is affected by lots of drugs so make sure about that. Not limited to some anxiety and depression medication.</a:t>
            </a:r>
            <a:endParaRPr>
              <a:solidFill>
                <a:schemeClr val="dk1"/>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73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Paxlovid Work?</a:t>
            </a:r>
            <a:endParaRPr/>
          </a:p>
        </p:txBody>
      </p:sp>
      <p:sp>
        <p:nvSpPr>
          <p:cNvPr id="80" name="Google Shape;80;p17"/>
          <p:cNvSpPr txBox="1"/>
          <p:nvPr>
            <p:ph idx="1" type="body"/>
          </p:nvPr>
        </p:nvSpPr>
        <p:spPr>
          <a:xfrm>
            <a:off x="4572000" y="3214238"/>
            <a:ext cx="3733200" cy="14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700">
                <a:solidFill>
                  <a:schemeClr val="dk1"/>
                </a:solidFill>
              </a:rPr>
              <a:t>T</a:t>
            </a:r>
            <a:r>
              <a:rPr lang="en" sz="1700">
                <a:solidFill>
                  <a:schemeClr val="dk1"/>
                </a:solidFill>
              </a:rPr>
              <a:t>he </a:t>
            </a:r>
            <a:r>
              <a:rPr lang="en" sz="1700">
                <a:solidFill>
                  <a:schemeClr val="dk1"/>
                </a:solidFill>
                <a:highlight>
                  <a:schemeClr val="lt1"/>
                </a:highlight>
              </a:rPr>
              <a:t>Nirmatrelvir which you take two tablets of 150mg each. The Nirmatrelvir’s job is to inhibit the Main Protease that covid-19 uses.</a:t>
            </a:r>
            <a:endParaRPr>
              <a:solidFill>
                <a:schemeClr val="dk1"/>
              </a:solidFill>
              <a:highlight>
                <a:srgbClr val="FFFFFF"/>
              </a:highlight>
            </a:endParaRPr>
          </a:p>
        </p:txBody>
      </p:sp>
      <p:pic>
        <p:nvPicPr>
          <p:cNvPr id="81" name="Google Shape;81;p17"/>
          <p:cNvPicPr preferRelativeResize="0"/>
          <p:nvPr/>
        </p:nvPicPr>
        <p:blipFill>
          <a:blip r:embed="rId3">
            <a:alphaModFix/>
          </a:blip>
          <a:stretch>
            <a:fillRect/>
          </a:stretch>
        </p:blipFill>
        <p:spPr>
          <a:xfrm>
            <a:off x="0" y="2629925"/>
            <a:ext cx="4572000" cy="2571750"/>
          </a:xfrm>
          <a:prstGeom prst="rect">
            <a:avLst/>
          </a:prstGeom>
          <a:noFill/>
          <a:ln>
            <a:noFill/>
          </a:ln>
        </p:spPr>
      </p:pic>
      <p:sp>
        <p:nvSpPr>
          <p:cNvPr id="82" name="Google Shape;82;p17"/>
          <p:cNvSpPr txBox="1"/>
          <p:nvPr/>
        </p:nvSpPr>
        <p:spPr>
          <a:xfrm>
            <a:off x="224625" y="893825"/>
            <a:ext cx="71052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highlight>
                  <a:schemeClr val="lt1"/>
                </a:highlight>
              </a:rPr>
              <a:t>T</a:t>
            </a:r>
            <a:r>
              <a:rPr lang="en" sz="1800">
                <a:solidFill>
                  <a:schemeClr val="dk1"/>
                </a:solidFill>
                <a:highlight>
                  <a:schemeClr val="lt1"/>
                </a:highlight>
              </a:rPr>
              <a:t>he Ritonavir which you take one tablet of 100mg. Ritonavir is also a protease inhibitor however it inhibits a enzyme called </a:t>
            </a:r>
            <a:r>
              <a:rPr lang="en" sz="1800">
                <a:solidFill>
                  <a:schemeClr val="dk1"/>
                </a:solidFill>
                <a:highlight>
                  <a:srgbClr val="FFFFFF"/>
                </a:highlight>
              </a:rPr>
              <a:t>Cytochrome P4503A4 which usually breaks down drugs in the body's system inhibiting allows for the Nirmatrelvir to stay in the body for longer durations.</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Paxlovid </a:t>
            </a:r>
            <a:r>
              <a:rPr lang="en"/>
              <a:t>Mechanisms</a:t>
            </a:r>
            <a:r>
              <a:rPr lang="en"/>
              <a:t> of Action</a:t>
            </a:r>
            <a:endParaRPr/>
          </a:p>
        </p:txBody>
      </p:sp>
      <p:pic>
        <p:nvPicPr>
          <p:cNvPr id="88" name="Google Shape;88;p18"/>
          <p:cNvPicPr preferRelativeResize="0"/>
          <p:nvPr/>
        </p:nvPicPr>
        <p:blipFill>
          <a:blip r:embed="rId3">
            <a:alphaModFix/>
          </a:blip>
          <a:stretch>
            <a:fillRect/>
          </a:stretch>
        </p:blipFill>
        <p:spPr>
          <a:xfrm>
            <a:off x="4232525" y="863550"/>
            <a:ext cx="4843024" cy="2680125"/>
          </a:xfrm>
          <a:prstGeom prst="rect">
            <a:avLst/>
          </a:prstGeom>
          <a:noFill/>
          <a:ln>
            <a:noFill/>
          </a:ln>
        </p:spPr>
      </p:pic>
      <p:sp>
        <p:nvSpPr>
          <p:cNvPr id="89" name="Google Shape;89;p18"/>
          <p:cNvSpPr txBox="1"/>
          <p:nvPr/>
        </p:nvSpPr>
        <p:spPr>
          <a:xfrm>
            <a:off x="0" y="1102116"/>
            <a:ext cx="4501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Nirmatrelivir inhibits the main protease </a:t>
            </a:r>
            <a:r>
              <a:rPr lang="en" sz="1900"/>
              <a:t>that's</a:t>
            </a:r>
            <a:r>
              <a:rPr lang="en" sz="1900"/>
              <a:t> job is to process polyprotein precursors which prevents viral replication.</a:t>
            </a:r>
            <a:endParaRPr sz="1900"/>
          </a:p>
        </p:txBody>
      </p:sp>
      <p:pic>
        <p:nvPicPr>
          <p:cNvPr id="90" name="Google Shape;90;p18"/>
          <p:cNvPicPr preferRelativeResize="0"/>
          <p:nvPr/>
        </p:nvPicPr>
        <p:blipFill>
          <a:blip r:embed="rId4">
            <a:alphaModFix/>
          </a:blip>
          <a:stretch>
            <a:fillRect/>
          </a:stretch>
        </p:blipFill>
        <p:spPr>
          <a:xfrm>
            <a:off x="5018811" y="3543675"/>
            <a:ext cx="4056738" cy="1537500"/>
          </a:xfrm>
          <a:prstGeom prst="rect">
            <a:avLst/>
          </a:prstGeom>
          <a:noFill/>
          <a:ln>
            <a:noFill/>
          </a:ln>
        </p:spPr>
      </p:pic>
      <p:sp>
        <p:nvSpPr>
          <p:cNvPr id="91" name="Google Shape;91;p18"/>
          <p:cNvSpPr txBox="1"/>
          <p:nvPr/>
        </p:nvSpPr>
        <p:spPr>
          <a:xfrm>
            <a:off x="492050" y="3569325"/>
            <a:ext cx="42186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Ritonavir blocks the pathway that the CYP3A4 enzyme uses in the liver as well as it blocks the P-Glycoprotein pump.</a:t>
            </a:r>
            <a:endParaRPr sz="1900"/>
          </a:p>
        </p:txBody>
      </p:sp>
      <p:cxnSp>
        <p:nvCxnSpPr>
          <p:cNvPr id="92" name="Google Shape;92;p18"/>
          <p:cNvCxnSpPr/>
          <p:nvPr/>
        </p:nvCxnSpPr>
        <p:spPr>
          <a:xfrm>
            <a:off x="8619225" y="3784125"/>
            <a:ext cx="8997600" cy="924900"/>
          </a:xfrm>
          <a:prstGeom prst="bentConnector3">
            <a:avLst>
              <a:gd fmla="val 50000" name="adj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Paxlovids Side Effects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most common side effects of Paxlovid are Hives,trouble swallowing or breathing,swelling of the mouth, lips, or face,throat tightness,hoarseness,skin rash.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 other side effects are altered sense of taste,</a:t>
            </a:r>
            <a:r>
              <a:rPr lang="en">
                <a:solidFill>
                  <a:schemeClr val="dk1"/>
                </a:solidFill>
              </a:rPr>
              <a:t>diarrhea,high blood pressure,muscle ache.</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Some side effects can be much worse if some medications are taken with it. Mainly liver failure(and effects linked to liver failure) as well as severe vitamin </a:t>
            </a:r>
            <a:r>
              <a:rPr lang="en">
                <a:solidFill>
                  <a:schemeClr val="dk1"/>
                </a:solidFill>
              </a:rPr>
              <a:t>deficiency</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Paxlovid rebound is happening to a small </a:t>
            </a:r>
            <a:r>
              <a:rPr lang="en">
                <a:solidFill>
                  <a:schemeClr val="dk1"/>
                </a:solidFill>
              </a:rPr>
              <a:t>proportion</a:t>
            </a:r>
            <a:r>
              <a:rPr lang="en">
                <a:solidFill>
                  <a:schemeClr val="dk1"/>
                </a:solidFill>
              </a:rPr>
              <a:t> of people who are taking paxlovid</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Paxlovid and Dysgeusia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Dysgeusia is a </a:t>
            </a:r>
            <a:r>
              <a:rPr lang="en">
                <a:solidFill>
                  <a:schemeClr val="dk1"/>
                </a:solidFill>
              </a:rPr>
              <a:t>difference</a:t>
            </a:r>
            <a:r>
              <a:rPr lang="en">
                <a:solidFill>
                  <a:schemeClr val="dk1"/>
                </a:solidFill>
              </a:rPr>
              <a:t> in taste or smell usually people associate it with a metallic taste. Dysgeusia can last for many different amounts of time depending on what caused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Paxlovids study group 5.6% of participants ended of getting a case of dysgeusia some of them agreed with a metallic taste however some said it was more like a terrible </a:t>
            </a:r>
            <a:r>
              <a:rPr lang="en">
                <a:solidFill>
                  <a:schemeClr val="dk1"/>
                </a:solidFill>
              </a:rPr>
              <a:t>pomegranate</a:t>
            </a:r>
            <a:r>
              <a:rPr lang="en">
                <a:solidFill>
                  <a:schemeClr val="dk1"/>
                </a:solidFill>
              </a:rPr>
              <a:t> taste.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Causes for Paxlovid Dysgeusia.</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No one is quite sure at the moment what the cause for Paxlovid Dysgeusia is but there is a couple </a:t>
            </a:r>
            <a:r>
              <a:rPr lang="en">
                <a:solidFill>
                  <a:schemeClr val="dk1"/>
                </a:solidFill>
              </a:rPr>
              <a:t>different</a:t>
            </a:r>
            <a:r>
              <a:rPr lang="en">
                <a:solidFill>
                  <a:schemeClr val="dk1"/>
                </a:solidFill>
              </a:rPr>
              <a:t> theories of what the cause could be. The first theory is that upon putting either of the tablets in your mouth some of the molecules from the tablets which both the </a:t>
            </a:r>
            <a:r>
              <a:rPr lang="en">
                <a:solidFill>
                  <a:schemeClr val="dk1"/>
                </a:solidFill>
                <a:highlight>
                  <a:srgbClr val="FFFFFF"/>
                </a:highlight>
              </a:rPr>
              <a:t>Nirmatrelvir and the Ritonavir are bitter so they could both equally at the moment create the effects. However people from the study who got dysgeusia reported that the effect started 1-2 hours after ingestion of the drug which shows some evidence to disprove this theory.</a:t>
            </a:r>
            <a:endParaRPr>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a:solidFill>
                  <a:schemeClr val="dk1"/>
                </a:solidFill>
                <a:highlight>
                  <a:srgbClr val="FFFFFF"/>
                </a:highlight>
              </a:rPr>
              <a:t>Another theory however is that when the drug is broken down by the body a chemical is reintroduced into the mouth over time.</a:t>
            </a:r>
            <a:endParaRPr>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