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media/image3.jpg" ContentType="image/png"/>
  <Override PartName="/ppt/media/image4.jpg" ContentType="image/png"/>
  <Override PartName="/ppt/media/image5.jpg" ContentType="image/png"/>
  <Override PartName="/ppt/media/image6.jpg" ContentType="image/png"/>
  <Override PartName="/ppt/media/image7.jpg" ContentType="image/png"/>
  <Override PartName="/ppt/media/image8.jpg" ContentType="image/png"/>
  <Override PartName="/ppt/media/image9.jpg" ContentType="image/png"/>
  <Override PartName="/ppt/media/image10.jpg" ContentType="image/png"/>
  <Override PartName="/ppt/media/image11.jpg" ContentType="image/png"/>
  <Override PartName="/ppt/media/image12.jpg" ContentType="image/png"/>
  <Override PartName="/ppt/media/image15.jpg" ContentType="image/pn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5"/>
  </p:notesMasterIdLst>
  <p:sldIdLst>
    <p:sldId id="256" r:id="rId4"/>
  </p:sldIdLst>
  <p:sldSz cx="43891200" cy="32918400"/>
  <p:notesSz cx="6934200" cy="9220200"/>
  <p:embeddedFontLst>
    <p:embeddedFont>
      <p:font typeface="Arial Black" panose="020B0A04020102020204" pitchFamily="34" charset="0"/>
      <p:bold r:id="rId6"/>
    </p:embeddedFont>
    <p:embeddedFont>
      <p:font typeface="Arial Narrow" panose="020B0606020202030204" pitchFamily="34" charset="0"/>
      <p:regular r:id="rId7"/>
      <p:bold r:id="rId8"/>
      <p:italic r:id="rId9"/>
      <p:boldItalic r:id="rId10"/>
    </p:embeddedFont>
    <p:embeddedFont>
      <p:font typeface="Verdana" panose="020B060403050404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CD9FE13-2215-7438-5718-605EF01999C8}" name="Butler, Nathan R (BUTLENR20)" initials="BNR(" userId="Butler, Nathan R (BUTLENR20)"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David Li" initials="" lastIdx="2" clrIdx="0"/>
  <p:cmAuthor id="1" name="David Li" initials="D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6447" autoAdjust="0"/>
  </p:normalViewPr>
  <p:slideViewPr>
    <p:cSldViewPr>
      <p:cViewPr varScale="1">
        <p:scale>
          <a:sx n="23" d="100"/>
          <a:sy n="23" d="100"/>
        </p:scale>
        <p:origin x="702" y="10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commentAuthors" Target="commentAuthors.xml"/><Relationship Id="rId10" Type="http://schemas.openxmlformats.org/officeDocument/2006/relationships/font" Target="fonts/font5.fntdata"/><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font" Target="fonts/font4.fntdata"/><Relationship Id="rId14" Type="http://schemas.openxmlformats.org/officeDocument/2006/relationships/font" Target="fonts/font9.fntdata"/></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809AAFF7-57C7-4B7A-8D30-9C7252ACBAD4}" authorId="{4CD9FE13-2215-7438-5718-605EF01999C8}" created="2022-08-08T18:14:53.418">
    <ac:deMkLst xmlns:ac="http://schemas.microsoft.com/office/drawing/2013/main/command">
      <pc:docMk xmlns:pc="http://schemas.microsoft.com/office/powerpoint/2013/main/command"/>
      <pc:sldMk xmlns:pc="http://schemas.microsoft.com/office/powerpoint/2013/main/command" cId="0" sldId="256"/>
      <ac:spMk id="146" creationId="{00000000-0000-0000-0000-000000000000}"/>
    </ac:deMkLst>
    <p188:txBody>
      <a:bodyPr/>
      <a:lstStyle/>
      <a:p>
        <a:r>
          <a:rPr lang="en-US"/>
          <a:t>Shorten to not be super descriptive about nirm and rito</a:t>
        </a:r>
      </a:p>
    </p188:txBody>
  </p188:cm>
  <p188:cm id="{2E954528-0E3D-4CFA-B369-E1124DA47679}" authorId="{4CD9FE13-2215-7438-5718-605EF01999C8}" created="2022-08-08T18:16:20.839">
    <ac:deMkLst xmlns:ac="http://schemas.microsoft.com/office/drawing/2013/main/command">
      <pc:docMk xmlns:pc="http://schemas.microsoft.com/office/powerpoint/2013/main/command"/>
      <pc:sldMk xmlns:pc="http://schemas.microsoft.com/office/powerpoint/2013/main/command" cId="0" sldId="256"/>
      <ac:spMk id="146" creationId="{00000000-0000-0000-0000-000000000000}"/>
    </ac:deMkLst>
    <p188:txBody>
      <a:bodyPr/>
      <a:lstStyle/>
      <a:p>
        <a:r>
          <a:rPr lang="en-US"/>
          <a:t>Paxlovid has been reported to cause dysgeusia shorten reason </a:t>
        </a:r>
      </a:p>
    </p188:txBody>
  </p188:cm>
  <p188:cm id="{372536D8-D17C-48DC-BD0A-9467CA251756}" authorId="{4CD9FE13-2215-7438-5718-605EF01999C8}" created="2022-08-08T18:18:02.926">
    <ac:deMkLst xmlns:ac="http://schemas.microsoft.com/office/drawing/2013/main/command">
      <pc:docMk xmlns:pc="http://schemas.microsoft.com/office/powerpoint/2013/main/command"/>
      <pc:sldMk xmlns:pc="http://schemas.microsoft.com/office/powerpoint/2013/main/command" cId="0" sldId="256"/>
      <ac:spMk id="148" creationId="{00000000-0000-0000-0000-000000000000}"/>
    </ac:deMkLst>
    <p188:txBody>
      <a:bodyPr/>
      <a:lstStyle/>
      <a:p>
        <a:r>
          <a:rPr lang="en-US"/>
          <a:t>Don’t have intro sentence</a:t>
        </a:r>
      </a:p>
    </p188:txBody>
  </p188:cm>
  <p188:cm id="{EC9A4BA3-D918-4FB8-9CA4-93DDF12144F8}" authorId="{4CD9FE13-2215-7438-5718-605EF01999C8}" created="2022-08-08T18:22:03.516">
    <ac:deMkLst xmlns:ac="http://schemas.microsoft.com/office/drawing/2013/main/command">
      <pc:docMk xmlns:pc="http://schemas.microsoft.com/office/powerpoint/2013/main/command"/>
      <pc:sldMk xmlns:pc="http://schemas.microsoft.com/office/powerpoint/2013/main/command" cId="0" sldId="256"/>
      <ac:picMk id="49" creationId="{77CADC22-CF43-ECF0-0E6B-4C3B81D68848}"/>
    </ac:deMkLst>
    <p188:txBody>
      <a:bodyPr/>
      <a:lstStyle/>
      <a:p>
        <a:r>
          <a:rPr lang="en-US"/>
          <a:t>/n to make new line for lables
5% ETOH for all
Remove 1-10
Captions at bottom of graphs.</a:t>
        </a:r>
      </a:p>
    </p188:txBody>
  </p188:cm>
  <p188:cm id="{402E529B-0FEB-4C6F-B3A3-7B85E6868FE4}" authorId="{4CD9FE13-2215-7438-5718-605EF01999C8}" created="2022-08-08T18:22:50.399">
    <ac:deMkLst xmlns:ac="http://schemas.microsoft.com/office/drawing/2013/main/command">
      <pc:docMk xmlns:pc="http://schemas.microsoft.com/office/powerpoint/2013/main/command"/>
      <pc:sldMk xmlns:pc="http://schemas.microsoft.com/office/powerpoint/2013/main/command" cId="0" sldId="256"/>
      <ac:spMk id="76" creationId="{FF01186E-76BF-FF8F-C210-9C26D26A70D2}"/>
    </ac:deMkLst>
    <p188:txBody>
      <a:bodyPr/>
      <a:lstStyle/>
      <a:p>
        <a:r>
          <a:rPr lang="en-US"/>
          <a:t>Remove we and I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04820" cy="46100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4" name="Shape 4"/>
          <p:cNvSpPr txBox="1">
            <a:spLocks noGrp="1"/>
          </p:cNvSpPr>
          <p:nvPr>
            <p:ph type="dt" idx="10"/>
          </p:nvPr>
        </p:nvSpPr>
        <p:spPr>
          <a:xfrm>
            <a:off x="3927775" y="0"/>
            <a:ext cx="3004820" cy="461009"/>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5" name="Shape 5"/>
          <p:cNvSpPr>
            <a:spLocks noGrp="1" noRot="1" noChangeAspect="1"/>
          </p:cNvSpPr>
          <p:nvPr>
            <p:ph type="sldImg" idx="3"/>
          </p:nvPr>
        </p:nvSpPr>
        <p:spPr>
          <a:xfrm>
            <a:off x="1162050" y="692150"/>
            <a:ext cx="4610100" cy="345757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93420" y="4379594"/>
            <a:ext cx="5547360" cy="4149090"/>
          </a:xfrm>
          <a:prstGeom prst="rect">
            <a:avLst/>
          </a:prstGeom>
          <a:noFill/>
          <a:ln>
            <a:noFill/>
          </a:ln>
        </p:spPr>
        <p:txBody>
          <a:bodyPr lIns="91425" tIns="91425" rIns="91425" bIns="91425" anchor="t" anchorCtr="0"/>
          <a:lstStyle>
            <a:lvl1pPr marL="0" marR="0" lvl="0" indent="0" algn="l" rtl="0">
              <a:spcBef>
                <a:spcPts val="360"/>
              </a:spcBef>
              <a:spcAft>
                <a:spcPts val="0"/>
              </a:spcAft>
              <a:buChar char="●"/>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har char="○"/>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har char="■"/>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Char char="●"/>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Char char="○"/>
              <a:defRPr sz="1200" b="0" i="0" u="none" strike="noStrike" cap="none">
                <a:solidFill>
                  <a:schemeClr val="dk1"/>
                </a:solidFill>
                <a:latin typeface="Arial"/>
                <a:ea typeface="Arial"/>
                <a:cs typeface="Arial"/>
                <a:sym typeface="Arial"/>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757589"/>
            <a:ext cx="3004820" cy="46100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8" name="Shape 8"/>
          <p:cNvSpPr txBox="1">
            <a:spLocks noGrp="1"/>
          </p:cNvSpPr>
          <p:nvPr>
            <p:ph type="sldNum" idx="12"/>
          </p:nvPr>
        </p:nvSpPr>
        <p:spPr>
          <a:xfrm>
            <a:off x="3927775" y="8757589"/>
            <a:ext cx="3004820" cy="461009"/>
          </a:xfrm>
          <a:prstGeom prst="rect">
            <a:avLst/>
          </a:prstGeom>
          <a:noFill/>
          <a:ln>
            <a:noFill/>
          </a:ln>
        </p:spPr>
        <p:txBody>
          <a:bodyPr lIns="92300" tIns="46150" rIns="92300" bIns="4615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07753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sldNum" idx="12"/>
          </p:nvPr>
        </p:nvSpPr>
        <p:spPr>
          <a:xfrm>
            <a:off x="3927775" y="8757589"/>
            <a:ext cx="3004820" cy="461009"/>
          </a:xfrm>
          <a:prstGeom prst="rect">
            <a:avLst/>
          </a:prstGeom>
          <a:noFill/>
          <a:ln>
            <a:noFill/>
          </a:ln>
        </p:spPr>
        <p:txBody>
          <a:bodyPr lIns="92300" tIns="46150" rIns="92300" bIns="4615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
        <p:nvSpPr>
          <p:cNvPr id="141" name="Shape 141"/>
          <p:cNvSpPr>
            <a:spLocks noGrp="1" noRot="1" noChangeAspect="1"/>
          </p:cNvSpPr>
          <p:nvPr>
            <p:ph type="sldImg" idx="2"/>
          </p:nvPr>
        </p:nvSpPr>
        <p:spPr>
          <a:xfrm>
            <a:off x="1162050" y="692150"/>
            <a:ext cx="4610100" cy="345757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2" name="Shape 142"/>
          <p:cNvSpPr txBox="1">
            <a:spLocks noGrp="1"/>
          </p:cNvSpPr>
          <p:nvPr>
            <p:ph type="body" idx="1"/>
          </p:nvPr>
        </p:nvSpPr>
        <p:spPr>
          <a:xfrm>
            <a:off x="693420" y="4379594"/>
            <a:ext cx="5547360" cy="4149090"/>
          </a:xfrm>
          <a:prstGeom prst="rect">
            <a:avLst/>
          </a:prstGeom>
          <a:noFill/>
          <a:ln>
            <a:noFill/>
          </a:ln>
        </p:spPr>
        <p:txBody>
          <a:bodyPr lIns="92300" tIns="46150" rIns="92300" bIns="46150" anchor="t" anchorCtr="0">
            <a:noAutofit/>
          </a:bodyPr>
          <a:lstStyle/>
          <a:p>
            <a:pPr marL="0" marR="0" lvl="0" indent="0" algn="l" rtl="0">
              <a:spcBef>
                <a:spcPts val="0"/>
              </a:spcBef>
              <a:spcAft>
                <a:spcPts val="0"/>
              </a:spcAft>
              <a:buSzPct val="25000"/>
              <a:buNone/>
            </a:pPr>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292475" y="10226675"/>
            <a:ext cx="37306248" cy="70548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15" name="Shape 15"/>
          <p:cNvSpPr txBox="1">
            <a:spLocks noGrp="1"/>
          </p:cNvSpPr>
          <p:nvPr>
            <p:ph type="subTitle" idx="1"/>
          </p:nvPr>
        </p:nvSpPr>
        <p:spPr>
          <a:xfrm>
            <a:off x="6583363" y="18653125"/>
            <a:ext cx="30724473" cy="8413749"/>
          </a:xfrm>
          <a:prstGeom prst="rect">
            <a:avLst/>
          </a:prstGeom>
          <a:noFill/>
          <a:ln>
            <a:noFill/>
          </a:ln>
        </p:spPr>
        <p:txBody>
          <a:bodyPr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960437" y="1273175"/>
            <a:ext cx="41924285" cy="220186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4" name="Shape 64"/>
          <p:cNvSpPr txBox="1">
            <a:spLocks noGrp="1"/>
          </p:cNvSpPr>
          <p:nvPr>
            <p:ph type="body" idx="1"/>
          </p:nvPr>
        </p:nvSpPr>
        <p:spPr>
          <a:xfrm>
            <a:off x="693737" y="5638800"/>
            <a:ext cx="9974261" cy="26563636"/>
          </a:xfrm>
          <a:prstGeom prst="rect">
            <a:avLst/>
          </a:prstGeom>
          <a:noFill/>
          <a:ln>
            <a:noFill/>
          </a:ln>
        </p:spPr>
        <p:txBody>
          <a:bodyPr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467100" y="21153437"/>
            <a:ext cx="37307839" cy="65373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7" name="Shape 67"/>
          <p:cNvSpPr txBox="1">
            <a:spLocks noGrp="1"/>
          </p:cNvSpPr>
          <p:nvPr>
            <p:ph type="body" idx="1"/>
          </p:nvPr>
        </p:nvSpPr>
        <p:spPr>
          <a:xfrm>
            <a:off x="3467100" y="13952537"/>
            <a:ext cx="37307839" cy="72009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60437" y="1273175"/>
            <a:ext cx="41924285" cy="220186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70" name="Shape 70"/>
          <p:cNvSpPr txBox="1">
            <a:spLocks noGrp="1"/>
          </p:cNvSpPr>
          <p:nvPr>
            <p:ph type="body" idx="1"/>
          </p:nvPr>
        </p:nvSpPr>
        <p:spPr>
          <a:xfrm>
            <a:off x="693737" y="5638800"/>
            <a:ext cx="4910136" cy="26563636"/>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2"/>
          </p:nvPr>
        </p:nvSpPr>
        <p:spPr>
          <a:xfrm>
            <a:off x="5756275" y="5638800"/>
            <a:ext cx="4911725" cy="26563636"/>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193925" y="1317625"/>
            <a:ext cx="39503351" cy="54863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74" name="Shape 74"/>
          <p:cNvSpPr txBox="1">
            <a:spLocks noGrp="1"/>
          </p:cNvSpPr>
          <p:nvPr>
            <p:ph type="body" idx="1"/>
          </p:nvPr>
        </p:nvSpPr>
        <p:spPr>
          <a:xfrm>
            <a:off x="2193925" y="7369175"/>
            <a:ext cx="19392900" cy="3070224"/>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2"/>
          </p:nvPr>
        </p:nvSpPr>
        <p:spPr>
          <a:xfrm>
            <a:off x="2193925" y="10439400"/>
            <a:ext cx="19392900" cy="18965862"/>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3"/>
          </p:nvPr>
        </p:nvSpPr>
        <p:spPr>
          <a:xfrm>
            <a:off x="22296437" y="7369175"/>
            <a:ext cx="19400836" cy="3070224"/>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4"/>
          </p:nvPr>
        </p:nvSpPr>
        <p:spPr>
          <a:xfrm>
            <a:off x="22296437" y="10439400"/>
            <a:ext cx="19400836" cy="18965862"/>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60437" y="1273175"/>
            <a:ext cx="41924285" cy="220186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3925" y="1311275"/>
            <a:ext cx="14439900" cy="55768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83" name="Shape 83"/>
          <p:cNvSpPr txBox="1">
            <a:spLocks noGrp="1"/>
          </p:cNvSpPr>
          <p:nvPr>
            <p:ph type="body" idx="1"/>
          </p:nvPr>
        </p:nvSpPr>
        <p:spPr>
          <a:xfrm>
            <a:off x="17160875" y="1311275"/>
            <a:ext cx="24536398" cy="2809398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body" idx="2"/>
          </p:nvPr>
        </p:nvSpPr>
        <p:spPr>
          <a:xfrm>
            <a:off x="2193925" y="6888163"/>
            <a:ext cx="14439900" cy="22517100"/>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602663" y="23042562"/>
            <a:ext cx="26335038" cy="272097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87" name="Shape 87"/>
          <p:cNvSpPr>
            <a:spLocks noGrp="1"/>
          </p:cNvSpPr>
          <p:nvPr>
            <p:ph type="pic" idx="2"/>
          </p:nvPr>
        </p:nvSpPr>
        <p:spPr>
          <a:xfrm>
            <a:off x="8602663" y="2941638"/>
            <a:ext cx="26335038" cy="19750086"/>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body" idx="1"/>
          </p:nvPr>
        </p:nvSpPr>
        <p:spPr>
          <a:xfrm>
            <a:off x="8602663" y="25763537"/>
            <a:ext cx="26335038" cy="3862387"/>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960437" y="1273175"/>
            <a:ext cx="41924285" cy="220186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1" name="Shape 91"/>
          <p:cNvSpPr txBox="1">
            <a:spLocks noGrp="1"/>
          </p:cNvSpPr>
          <p:nvPr>
            <p:ph type="body" idx="1"/>
          </p:nvPr>
        </p:nvSpPr>
        <p:spPr>
          <a:xfrm rot="5400000">
            <a:off x="-7600949" y="13933487"/>
            <a:ext cx="26563636" cy="9974261"/>
          </a:xfrm>
          <a:prstGeom prst="rect">
            <a:avLst/>
          </a:prstGeom>
          <a:noFill/>
          <a:ln>
            <a:noFill/>
          </a:ln>
        </p:spPr>
        <p:txBody>
          <a:bodyPr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rot="5400000">
            <a:off x="22146418" y="11464131"/>
            <a:ext cx="30929263" cy="105473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4" name="Shape 94"/>
          <p:cNvSpPr txBox="1">
            <a:spLocks noGrp="1"/>
          </p:cNvSpPr>
          <p:nvPr>
            <p:ph type="body" idx="1"/>
          </p:nvPr>
        </p:nvSpPr>
        <p:spPr>
          <a:xfrm rot="5400000">
            <a:off x="974725" y="992188"/>
            <a:ext cx="30929263" cy="31491236"/>
          </a:xfrm>
          <a:prstGeom prst="rect">
            <a:avLst/>
          </a:prstGeom>
          <a:noFill/>
          <a:ln>
            <a:noFill/>
          </a:ln>
        </p:spPr>
        <p:txBody>
          <a:bodyPr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218967" y="1118848"/>
            <a:ext cx="27432000" cy="329184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4" name="Shape 24"/>
          <p:cNvSpPr txBox="1">
            <a:spLocks noGrp="1"/>
          </p:cNvSpPr>
          <p:nvPr>
            <p:ph type="body" idx="1"/>
          </p:nvPr>
        </p:nvSpPr>
        <p:spPr>
          <a:xfrm>
            <a:off x="693737" y="5638800"/>
            <a:ext cx="4910136" cy="26563636"/>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body" idx="2"/>
          </p:nvPr>
        </p:nvSpPr>
        <p:spPr>
          <a:xfrm>
            <a:off x="5756275" y="5638800"/>
            <a:ext cx="4911725" cy="26563636"/>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3292475" y="10226675"/>
            <a:ext cx="37306248" cy="70548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05" name="Shape 105"/>
          <p:cNvSpPr txBox="1">
            <a:spLocks noGrp="1"/>
          </p:cNvSpPr>
          <p:nvPr>
            <p:ph type="subTitle" idx="1"/>
          </p:nvPr>
        </p:nvSpPr>
        <p:spPr>
          <a:xfrm>
            <a:off x="6583363" y="18653125"/>
            <a:ext cx="30724473" cy="8413749"/>
          </a:xfrm>
          <a:prstGeom prst="rect">
            <a:avLst/>
          </a:prstGeom>
          <a:noFill/>
          <a:ln>
            <a:noFill/>
          </a:ln>
        </p:spPr>
        <p:txBody>
          <a:bodyPr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960437" y="1273175"/>
            <a:ext cx="41924285" cy="220186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08" name="Shape 108"/>
          <p:cNvSpPr txBox="1">
            <a:spLocks noGrp="1"/>
          </p:cNvSpPr>
          <p:nvPr>
            <p:ph type="body" idx="1"/>
          </p:nvPr>
        </p:nvSpPr>
        <p:spPr>
          <a:xfrm>
            <a:off x="693737" y="5638800"/>
            <a:ext cx="42190987" cy="26563636"/>
          </a:xfrm>
          <a:prstGeom prst="rect">
            <a:avLst/>
          </a:prstGeom>
          <a:noFill/>
          <a:ln>
            <a:noFill/>
          </a:ln>
        </p:spPr>
        <p:txBody>
          <a:bodyPr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467100" y="21153437"/>
            <a:ext cx="37307839" cy="65373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1" name="Shape 111"/>
          <p:cNvSpPr txBox="1">
            <a:spLocks noGrp="1"/>
          </p:cNvSpPr>
          <p:nvPr>
            <p:ph type="body" idx="1"/>
          </p:nvPr>
        </p:nvSpPr>
        <p:spPr>
          <a:xfrm>
            <a:off x="3467100" y="13952537"/>
            <a:ext cx="37307839" cy="72009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960437" y="1273175"/>
            <a:ext cx="41924285" cy="220186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4" name="Shape 114"/>
          <p:cNvSpPr txBox="1">
            <a:spLocks noGrp="1"/>
          </p:cNvSpPr>
          <p:nvPr>
            <p:ph type="body" idx="1"/>
          </p:nvPr>
        </p:nvSpPr>
        <p:spPr>
          <a:xfrm>
            <a:off x="693737" y="5638800"/>
            <a:ext cx="21018499" cy="26563636"/>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5" name="Shape 115"/>
          <p:cNvSpPr txBox="1">
            <a:spLocks noGrp="1"/>
          </p:cNvSpPr>
          <p:nvPr>
            <p:ph type="body" idx="2"/>
          </p:nvPr>
        </p:nvSpPr>
        <p:spPr>
          <a:xfrm>
            <a:off x="21864637" y="5638800"/>
            <a:ext cx="21020087" cy="26563636"/>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193925" y="1317625"/>
            <a:ext cx="39503351" cy="54863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8" name="Shape 118"/>
          <p:cNvSpPr txBox="1">
            <a:spLocks noGrp="1"/>
          </p:cNvSpPr>
          <p:nvPr>
            <p:ph type="body" idx="1"/>
          </p:nvPr>
        </p:nvSpPr>
        <p:spPr>
          <a:xfrm>
            <a:off x="2193925" y="7369175"/>
            <a:ext cx="19392900" cy="3070224"/>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19" name="Shape 119"/>
          <p:cNvSpPr txBox="1">
            <a:spLocks noGrp="1"/>
          </p:cNvSpPr>
          <p:nvPr>
            <p:ph type="body" idx="2"/>
          </p:nvPr>
        </p:nvSpPr>
        <p:spPr>
          <a:xfrm>
            <a:off x="2193925" y="10439400"/>
            <a:ext cx="19392900" cy="18965862"/>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body" idx="3"/>
          </p:nvPr>
        </p:nvSpPr>
        <p:spPr>
          <a:xfrm>
            <a:off x="22296437" y="7369175"/>
            <a:ext cx="19400836" cy="3070224"/>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body" idx="4"/>
          </p:nvPr>
        </p:nvSpPr>
        <p:spPr>
          <a:xfrm>
            <a:off x="22296437" y="10439400"/>
            <a:ext cx="19400836" cy="18965862"/>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960437" y="1273175"/>
            <a:ext cx="41924285" cy="220186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193925" y="1311275"/>
            <a:ext cx="14439900" cy="55768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27" name="Shape 127"/>
          <p:cNvSpPr txBox="1">
            <a:spLocks noGrp="1"/>
          </p:cNvSpPr>
          <p:nvPr>
            <p:ph type="body" idx="1"/>
          </p:nvPr>
        </p:nvSpPr>
        <p:spPr>
          <a:xfrm>
            <a:off x="17160875" y="1311275"/>
            <a:ext cx="24536398" cy="2809398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body" idx="2"/>
          </p:nvPr>
        </p:nvSpPr>
        <p:spPr>
          <a:xfrm>
            <a:off x="2193925" y="6888163"/>
            <a:ext cx="14439900" cy="22517100"/>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8602663" y="23042562"/>
            <a:ext cx="26335038" cy="272097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1" name="Shape 131"/>
          <p:cNvSpPr>
            <a:spLocks noGrp="1"/>
          </p:cNvSpPr>
          <p:nvPr>
            <p:ph type="pic" idx="2"/>
          </p:nvPr>
        </p:nvSpPr>
        <p:spPr>
          <a:xfrm>
            <a:off x="8602663" y="2941638"/>
            <a:ext cx="26335038" cy="19750086"/>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32" name="Shape 132"/>
          <p:cNvSpPr txBox="1">
            <a:spLocks noGrp="1"/>
          </p:cNvSpPr>
          <p:nvPr>
            <p:ph type="body" idx="1"/>
          </p:nvPr>
        </p:nvSpPr>
        <p:spPr>
          <a:xfrm>
            <a:off x="8602663" y="25763537"/>
            <a:ext cx="26335038" cy="3862387"/>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60437" y="1273175"/>
            <a:ext cx="41924285" cy="220186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5" name="Shape 135"/>
          <p:cNvSpPr txBox="1">
            <a:spLocks noGrp="1"/>
          </p:cNvSpPr>
          <p:nvPr>
            <p:ph type="body" idx="1"/>
          </p:nvPr>
        </p:nvSpPr>
        <p:spPr>
          <a:xfrm rot="5400000">
            <a:off x="8507412" y="-2174875"/>
            <a:ext cx="26563636" cy="42190987"/>
          </a:xfrm>
          <a:prstGeom prst="rect">
            <a:avLst/>
          </a:prstGeom>
          <a:noFill/>
          <a:ln>
            <a:noFill/>
          </a:ln>
        </p:spPr>
        <p:txBody>
          <a:bodyPr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193925" y="1317625"/>
            <a:ext cx="39503351" cy="54863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8" name="Shape 28"/>
          <p:cNvSpPr txBox="1">
            <a:spLocks noGrp="1"/>
          </p:cNvSpPr>
          <p:nvPr>
            <p:ph type="body" idx="1"/>
          </p:nvPr>
        </p:nvSpPr>
        <p:spPr>
          <a:xfrm>
            <a:off x="2193925" y="7369175"/>
            <a:ext cx="19392900" cy="3070224"/>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Char char="●"/>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Char char="○"/>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Char char="■"/>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2"/>
          </p:nvPr>
        </p:nvSpPr>
        <p:spPr>
          <a:xfrm>
            <a:off x="2193925" y="10439400"/>
            <a:ext cx="19392900" cy="18965862"/>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3"/>
          </p:nvPr>
        </p:nvSpPr>
        <p:spPr>
          <a:xfrm>
            <a:off x="22296437" y="7369175"/>
            <a:ext cx="19400836" cy="3070224"/>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Char char="●"/>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Char char="○"/>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Char char="■"/>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Char char="■"/>
              <a:defRPr sz="1600" b="1"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4"/>
          </p:nvPr>
        </p:nvSpPr>
        <p:spPr>
          <a:xfrm>
            <a:off x="22296437" y="10439400"/>
            <a:ext cx="19400836" cy="18965862"/>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rot="5400000">
            <a:off x="22146418" y="11464131"/>
            <a:ext cx="30929263" cy="105473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8" name="Shape 138"/>
          <p:cNvSpPr txBox="1">
            <a:spLocks noGrp="1"/>
          </p:cNvSpPr>
          <p:nvPr>
            <p:ph type="body" idx="1"/>
          </p:nvPr>
        </p:nvSpPr>
        <p:spPr>
          <a:xfrm rot="5400000">
            <a:off x="974725" y="992188"/>
            <a:ext cx="30929263" cy="31491236"/>
          </a:xfrm>
          <a:prstGeom prst="rect">
            <a:avLst/>
          </a:prstGeom>
          <a:noFill/>
          <a:ln>
            <a:noFill/>
          </a:ln>
        </p:spPr>
        <p:txBody>
          <a:bodyPr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18967" y="1118848"/>
            <a:ext cx="27432000" cy="329184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2193925" y="1311275"/>
            <a:ext cx="14439900" cy="55768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37" name="Shape 37"/>
          <p:cNvSpPr txBox="1">
            <a:spLocks noGrp="1"/>
          </p:cNvSpPr>
          <p:nvPr>
            <p:ph type="body" idx="1"/>
          </p:nvPr>
        </p:nvSpPr>
        <p:spPr>
          <a:xfrm>
            <a:off x="17160875" y="1311275"/>
            <a:ext cx="24536398" cy="2809398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2"/>
          </p:nvPr>
        </p:nvSpPr>
        <p:spPr>
          <a:xfrm>
            <a:off x="2193925" y="6888163"/>
            <a:ext cx="14439900" cy="22517100"/>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Char char="●"/>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Char char="○"/>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Char char="■"/>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8602663" y="23042562"/>
            <a:ext cx="26335038" cy="272097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41" name="Shape 41"/>
          <p:cNvSpPr>
            <a:spLocks noGrp="1"/>
          </p:cNvSpPr>
          <p:nvPr>
            <p:ph type="pic" idx="2"/>
          </p:nvPr>
        </p:nvSpPr>
        <p:spPr>
          <a:xfrm>
            <a:off x="8602663" y="2941638"/>
            <a:ext cx="26335038" cy="19750086"/>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1"/>
          </p:nvPr>
        </p:nvSpPr>
        <p:spPr>
          <a:xfrm>
            <a:off x="8602663" y="25763537"/>
            <a:ext cx="26335038" cy="3862387"/>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Char char="●"/>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Char char="○"/>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Char char="■"/>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Char char="■"/>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8218967" y="1118848"/>
            <a:ext cx="27432000" cy="329184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45" name="Shape 45"/>
          <p:cNvSpPr txBox="1">
            <a:spLocks noGrp="1"/>
          </p:cNvSpPr>
          <p:nvPr>
            <p:ph type="body" idx="1"/>
          </p:nvPr>
        </p:nvSpPr>
        <p:spPr>
          <a:xfrm rot="5400000">
            <a:off x="-7600949" y="13933487"/>
            <a:ext cx="26563636" cy="9974261"/>
          </a:xfrm>
          <a:prstGeom prst="rect">
            <a:avLst/>
          </a:prstGeom>
          <a:noFill/>
          <a:ln>
            <a:noFill/>
          </a:ln>
        </p:spPr>
        <p:txBody>
          <a:bodyPr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rot="5400000">
            <a:off x="22146418" y="11464131"/>
            <a:ext cx="30929263" cy="105473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48" name="Shape 48"/>
          <p:cNvSpPr txBox="1">
            <a:spLocks noGrp="1"/>
          </p:cNvSpPr>
          <p:nvPr>
            <p:ph type="body" idx="1"/>
          </p:nvPr>
        </p:nvSpPr>
        <p:spPr>
          <a:xfrm rot="5400000">
            <a:off x="974725" y="992188"/>
            <a:ext cx="30929263" cy="31491236"/>
          </a:xfrm>
          <a:prstGeom prst="rect">
            <a:avLst/>
          </a:prstGeom>
          <a:noFill/>
          <a:ln>
            <a:noFill/>
          </a:ln>
        </p:spPr>
        <p:txBody>
          <a:bodyPr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292475" y="10226675"/>
            <a:ext cx="37306248" cy="70548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1" name="Shape 61"/>
          <p:cNvSpPr txBox="1">
            <a:spLocks noGrp="1"/>
          </p:cNvSpPr>
          <p:nvPr>
            <p:ph type="subTitle" idx="1"/>
          </p:nvPr>
        </p:nvSpPr>
        <p:spPr>
          <a:xfrm>
            <a:off x="6583363" y="18653125"/>
            <a:ext cx="30724473" cy="8413749"/>
          </a:xfrm>
          <a:prstGeom prst="rect">
            <a:avLst/>
          </a:prstGeom>
          <a:noFill/>
          <a:ln>
            <a:noFill/>
          </a:ln>
        </p:spPr>
        <p:txBody>
          <a:bodyPr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Shape 10"/>
          <p:cNvSpPr/>
          <p:nvPr/>
        </p:nvSpPr>
        <p:spPr>
          <a:xfrm>
            <a:off x="0" y="4843132"/>
            <a:ext cx="43891199" cy="130175"/>
          </a:xfrm>
          <a:prstGeom prst="rect">
            <a:avLst/>
          </a:prstGeom>
          <a:solidFill>
            <a:srgbClr val="E36F1E"/>
          </a:solidFill>
          <a:ln w="152400" cap="flat" cmpd="sng">
            <a:solidFill>
              <a:srgbClr val="E36F1E"/>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11" name="Shape 11"/>
          <p:cNvSpPr txBox="1">
            <a:spLocks noGrp="1"/>
          </p:cNvSpPr>
          <p:nvPr>
            <p:ph type="title"/>
          </p:nvPr>
        </p:nvSpPr>
        <p:spPr>
          <a:xfrm>
            <a:off x="8218967" y="1118848"/>
            <a:ext cx="27432000" cy="329184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pic>
        <p:nvPicPr>
          <p:cNvPr id="12" name="Shape 12" descr="Black Tagline Stacked Left.jpg"/>
          <p:cNvPicPr preferRelativeResize="0"/>
          <p:nvPr/>
        </p:nvPicPr>
        <p:blipFill rotWithShape="1">
          <a:blip r:embed="rId10">
            <a:alphaModFix/>
          </a:blip>
          <a:srcRect/>
          <a:stretch/>
        </p:blipFill>
        <p:spPr>
          <a:xfrm>
            <a:off x="36484559" y="914400"/>
            <a:ext cx="6492239" cy="30188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Shape 50"/>
          <p:cNvSpPr/>
          <p:nvPr/>
        </p:nvSpPr>
        <p:spPr>
          <a:xfrm>
            <a:off x="0" y="0"/>
            <a:ext cx="43891199" cy="48006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51" name="Shape 51"/>
          <p:cNvSpPr/>
          <p:nvPr/>
        </p:nvSpPr>
        <p:spPr>
          <a:xfrm>
            <a:off x="693737" y="5638800"/>
            <a:ext cx="9974261" cy="26563636"/>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52" name="Shape 52"/>
          <p:cNvSpPr/>
          <p:nvPr/>
        </p:nvSpPr>
        <p:spPr>
          <a:xfrm>
            <a:off x="0" y="4800600"/>
            <a:ext cx="43891199" cy="130175"/>
          </a:xfrm>
          <a:prstGeom prst="rect">
            <a:avLst/>
          </a:prstGeom>
          <a:solidFill>
            <a:srgbClr val="660000"/>
          </a:solidFill>
          <a:ln>
            <a:noFill/>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53" name="Shape 53"/>
          <p:cNvSpPr txBox="1"/>
          <p:nvPr/>
        </p:nvSpPr>
        <p:spPr>
          <a:xfrm>
            <a:off x="609600" y="32445325"/>
            <a:ext cx="2514599" cy="315912"/>
          </a:xfrm>
          <a:prstGeom prst="rect">
            <a:avLst/>
          </a:prstGeom>
          <a:noFill/>
          <a:ln>
            <a:noFill/>
          </a:ln>
        </p:spPr>
        <p:txBody>
          <a:bodyPr lIns="91250" tIns="45600" rIns="91250" bIns="45600" anchor="t" anchorCtr="0">
            <a:noAutofit/>
          </a:bodyPr>
          <a:lstStyle/>
          <a:p>
            <a:pPr marL="0" marR="0" lvl="0" indent="0" algn="l" rtl="0">
              <a:lnSpc>
                <a:spcPct val="65000"/>
              </a:lnSpc>
              <a:spcBef>
                <a:spcPts val="0"/>
              </a:spcBef>
              <a:spcAft>
                <a:spcPts val="0"/>
              </a:spcAft>
              <a:buSzPct val="25000"/>
              <a:buNone/>
            </a:pPr>
            <a:r>
              <a:rPr lang="en-US" sz="500" b="1" i="0" u="none" strike="noStrike" cap="none">
                <a:solidFill>
                  <a:schemeClr val="lt2"/>
                </a:solidFill>
                <a:latin typeface="Arial"/>
                <a:ea typeface="Arial"/>
                <a:cs typeface="Arial"/>
                <a:sym typeface="Arial"/>
              </a:rPr>
              <a:t>POSTER TEMPLATE BY:</a:t>
            </a:r>
          </a:p>
          <a:p>
            <a:pPr marL="0" marR="0" lvl="0" indent="0" algn="l" rtl="0">
              <a:lnSpc>
                <a:spcPct val="65000"/>
              </a:lnSpc>
              <a:spcBef>
                <a:spcPts val="500"/>
              </a:spcBef>
              <a:spcAft>
                <a:spcPts val="0"/>
              </a:spcAft>
              <a:buSzPct val="25000"/>
              <a:buNone/>
            </a:pPr>
            <a:r>
              <a:rPr lang="en-US" sz="1000" b="1" i="0" u="none" strike="noStrike" cap="none">
                <a:solidFill>
                  <a:schemeClr val="lt2"/>
                </a:solidFill>
                <a:latin typeface="Arial"/>
                <a:ea typeface="Arial"/>
                <a:cs typeface="Arial"/>
                <a:sym typeface="Arial"/>
              </a:rPr>
              <a:t>www.PosterPresentations.com</a:t>
            </a:r>
          </a:p>
        </p:txBody>
      </p:sp>
      <p:sp>
        <p:nvSpPr>
          <p:cNvPr id="54" name="Shape 54"/>
          <p:cNvSpPr txBox="1">
            <a:spLocks noGrp="1"/>
          </p:cNvSpPr>
          <p:nvPr>
            <p:ph type="title"/>
          </p:nvPr>
        </p:nvSpPr>
        <p:spPr>
          <a:xfrm>
            <a:off x="960437" y="1273175"/>
            <a:ext cx="41924285" cy="220186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55" name="Shape 55"/>
          <p:cNvSpPr txBox="1">
            <a:spLocks noGrp="1"/>
          </p:cNvSpPr>
          <p:nvPr>
            <p:ph type="body" idx="1"/>
          </p:nvPr>
        </p:nvSpPr>
        <p:spPr>
          <a:xfrm>
            <a:off x="693737" y="5638800"/>
            <a:ext cx="9974261" cy="26563636"/>
          </a:xfrm>
          <a:prstGeom prst="rect">
            <a:avLst/>
          </a:prstGeom>
          <a:noFill/>
          <a:ln>
            <a:noFill/>
          </a:ln>
        </p:spPr>
        <p:txBody>
          <a:bodyPr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56" name="Shape 56"/>
          <p:cNvSpPr/>
          <p:nvPr/>
        </p:nvSpPr>
        <p:spPr>
          <a:xfrm>
            <a:off x="0" y="0"/>
            <a:ext cx="43891199" cy="32918400"/>
          </a:xfrm>
          <a:prstGeom prst="rect">
            <a:avLst/>
          </a:prstGeom>
          <a:noFill/>
          <a:ln w="9525"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57" name="Shape 57"/>
          <p:cNvSpPr/>
          <p:nvPr/>
        </p:nvSpPr>
        <p:spPr>
          <a:xfrm>
            <a:off x="11490325" y="5638800"/>
            <a:ext cx="20764500" cy="26563636"/>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58" name="Shape 58"/>
          <p:cNvSpPr/>
          <p:nvPr/>
        </p:nvSpPr>
        <p:spPr>
          <a:xfrm>
            <a:off x="33078737" y="5638800"/>
            <a:ext cx="9982199" cy="26563636"/>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Shape 96"/>
          <p:cNvSpPr/>
          <p:nvPr/>
        </p:nvSpPr>
        <p:spPr>
          <a:xfrm>
            <a:off x="0" y="0"/>
            <a:ext cx="43891199" cy="4800600"/>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97" name="Shape 97"/>
          <p:cNvSpPr/>
          <p:nvPr/>
        </p:nvSpPr>
        <p:spPr>
          <a:xfrm>
            <a:off x="693737" y="5638800"/>
            <a:ext cx="42367200" cy="26563636"/>
          </a:xfrm>
          <a:prstGeom prst="rect">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98" name="Shape 98"/>
          <p:cNvSpPr/>
          <p:nvPr/>
        </p:nvSpPr>
        <p:spPr>
          <a:xfrm>
            <a:off x="0" y="4800600"/>
            <a:ext cx="43891199" cy="130175"/>
          </a:xfrm>
          <a:prstGeom prst="rect">
            <a:avLst/>
          </a:prstGeom>
          <a:solidFill>
            <a:srgbClr val="660000"/>
          </a:solidFill>
          <a:ln>
            <a:noFill/>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99" name="Shape 99"/>
          <p:cNvSpPr txBox="1"/>
          <p:nvPr/>
        </p:nvSpPr>
        <p:spPr>
          <a:xfrm>
            <a:off x="609600" y="32445325"/>
            <a:ext cx="2514599" cy="315912"/>
          </a:xfrm>
          <a:prstGeom prst="rect">
            <a:avLst/>
          </a:prstGeom>
          <a:noFill/>
          <a:ln>
            <a:noFill/>
          </a:ln>
        </p:spPr>
        <p:txBody>
          <a:bodyPr lIns="91250" tIns="45600" rIns="91250" bIns="45600" anchor="t" anchorCtr="0">
            <a:noAutofit/>
          </a:bodyPr>
          <a:lstStyle/>
          <a:p>
            <a:pPr marL="0" marR="0" lvl="0" indent="0" algn="l" rtl="0">
              <a:lnSpc>
                <a:spcPct val="65000"/>
              </a:lnSpc>
              <a:spcBef>
                <a:spcPts val="0"/>
              </a:spcBef>
              <a:spcAft>
                <a:spcPts val="0"/>
              </a:spcAft>
              <a:buSzPct val="25000"/>
              <a:buNone/>
            </a:pPr>
            <a:r>
              <a:rPr lang="en-US" sz="500" b="1" i="0" u="none" strike="noStrike" cap="none">
                <a:solidFill>
                  <a:schemeClr val="lt2"/>
                </a:solidFill>
                <a:latin typeface="Arial"/>
                <a:ea typeface="Arial"/>
                <a:cs typeface="Arial"/>
                <a:sym typeface="Arial"/>
              </a:rPr>
              <a:t>POSTER TEMPLATE BY:</a:t>
            </a:r>
          </a:p>
          <a:p>
            <a:pPr marL="0" marR="0" lvl="0" indent="0" algn="l" rtl="0">
              <a:lnSpc>
                <a:spcPct val="65000"/>
              </a:lnSpc>
              <a:spcBef>
                <a:spcPts val="500"/>
              </a:spcBef>
              <a:spcAft>
                <a:spcPts val="0"/>
              </a:spcAft>
              <a:buSzPct val="25000"/>
              <a:buNone/>
            </a:pPr>
            <a:r>
              <a:rPr lang="en-US" sz="1000" b="1" i="0" u="none" strike="noStrike" cap="none">
                <a:solidFill>
                  <a:schemeClr val="lt2"/>
                </a:solidFill>
                <a:latin typeface="Arial"/>
                <a:ea typeface="Arial"/>
                <a:cs typeface="Arial"/>
                <a:sym typeface="Arial"/>
              </a:rPr>
              <a:t>www.PosterPresentations.com</a:t>
            </a:r>
          </a:p>
        </p:txBody>
      </p:sp>
      <p:sp>
        <p:nvSpPr>
          <p:cNvPr id="100" name="Shape 100"/>
          <p:cNvSpPr txBox="1">
            <a:spLocks noGrp="1"/>
          </p:cNvSpPr>
          <p:nvPr>
            <p:ph type="title"/>
          </p:nvPr>
        </p:nvSpPr>
        <p:spPr>
          <a:xfrm>
            <a:off x="960437" y="1273175"/>
            <a:ext cx="41924285" cy="220186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01" name="Shape 101"/>
          <p:cNvSpPr txBox="1">
            <a:spLocks noGrp="1"/>
          </p:cNvSpPr>
          <p:nvPr>
            <p:ph type="body" idx="1"/>
          </p:nvPr>
        </p:nvSpPr>
        <p:spPr>
          <a:xfrm>
            <a:off x="693737" y="5638800"/>
            <a:ext cx="42190987" cy="26563636"/>
          </a:xfrm>
          <a:prstGeom prst="rect">
            <a:avLst/>
          </a:prstGeom>
          <a:noFill/>
          <a:ln>
            <a:noFill/>
          </a:ln>
        </p:spPr>
        <p:txBody>
          <a:bodyPr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02" name="Shape 102"/>
          <p:cNvSpPr/>
          <p:nvPr/>
        </p:nvSpPr>
        <p:spPr>
          <a:xfrm>
            <a:off x="0" y="0"/>
            <a:ext cx="43891199" cy="32918400"/>
          </a:xfrm>
          <a:prstGeom prst="rect">
            <a:avLst/>
          </a:prstGeom>
          <a:noFill/>
          <a:ln w="9525"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3" Type="http://schemas.microsoft.com/office/2018/10/relationships/comments" Target="../comments/modernComment_100_0.xml"/><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jp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026" name="Picture 2">
            <a:extLst>
              <a:ext uri="{FF2B5EF4-FFF2-40B4-BE49-F238E27FC236}">
                <a16:creationId xmlns:a16="http://schemas.microsoft.com/office/drawing/2014/main" id="{D505EB6F-5F58-7FB6-4A8F-71B993FAB8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329" y="22653173"/>
            <a:ext cx="5508770" cy="7620252"/>
          </a:xfrm>
          <a:prstGeom prst="rect">
            <a:avLst/>
          </a:prstGeom>
          <a:noFill/>
          <a:extLst>
            <a:ext uri="{909E8E84-426E-40DD-AFC4-6F175D3DCCD1}">
              <a14:hiddenFill xmlns:a14="http://schemas.microsoft.com/office/drawing/2010/main">
                <a:solidFill>
                  <a:srgbClr val="FFFFFF"/>
                </a:solidFill>
              </a14:hiddenFill>
            </a:ext>
          </a:extLst>
        </p:spPr>
      </p:pic>
      <p:sp>
        <p:nvSpPr>
          <p:cNvPr id="144" name="Shape 144"/>
          <p:cNvSpPr/>
          <p:nvPr/>
        </p:nvSpPr>
        <p:spPr>
          <a:xfrm>
            <a:off x="966787" y="533062"/>
            <a:ext cx="34770900" cy="2592300"/>
          </a:xfrm>
          <a:prstGeom prst="rect">
            <a:avLst/>
          </a:prstGeom>
          <a:noFill/>
          <a:ln>
            <a:noFill/>
          </a:ln>
        </p:spPr>
        <p:txBody>
          <a:bodyPr lIns="91225" tIns="45600" rIns="91225" bIns="45600" anchor="t" anchorCtr="0">
            <a:noAutofit/>
          </a:bodyPr>
          <a:lstStyle/>
          <a:p>
            <a:pPr lvl="0">
              <a:buSzPct val="25000"/>
            </a:pPr>
            <a:endParaRPr lang="en-US" sz="3600" b="1" i="0" u="none" strike="noStrike" cap="none" baseline="3000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
        <p:nvSpPr>
          <p:cNvPr id="145" name="Shape 145"/>
          <p:cNvSpPr txBox="1"/>
          <p:nvPr/>
        </p:nvSpPr>
        <p:spPr>
          <a:xfrm>
            <a:off x="559908" y="5459395"/>
            <a:ext cx="13426382" cy="664868"/>
          </a:xfrm>
          <a:prstGeom prst="rect">
            <a:avLst/>
          </a:prstGeom>
          <a:solidFill>
            <a:srgbClr val="E36F1E"/>
          </a:solidFill>
          <a:ln>
            <a:noFill/>
          </a:ln>
        </p:spPr>
        <p:txBody>
          <a:bodyPr lIns="91250" tIns="45600" rIns="91250" bIns="45600" anchor="t" anchorCtr="0">
            <a:noAutofit/>
          </a:bodyPr>
          <a:lstStyle/>
          <a:p>
            <a:pPr marL="0" marR="0" lvl="0" indent="0" algn="ctr" rtl="0">
              <a:spcBef>
                <a:spcPts val="0"/>
              </a:spcBef>
              <a:spcAft>
                <a:spcPts val="0"/>
              </a:spcAft>
              <a:buSzPct val="25000"/>
              <a:buNone/>
            </a:pPr>
            <a:r>
              <a:rPr lang="en-US" sz="4000" b="1" i="0" u="none" strike="noStrike" cap="none" dirty="0">
                <a:solidFill>
                  <a:srgbClr val="F8F8F8"/>
                </a:solidFill>
                <a:latin typeface="Arial"/>
                <a:ea typeface="Arial"/>
                <a:cs typeface="Arial"/>
                <a:sym typeface="Arial"/>
              </a:rPr>
              <a:t>Introduction</a:t>
            </a:r>
          </a:p>
        </p:txBody>
      </p:sp>
      <p:sp>
        <p:nvSpPr>
          <p:cNvPr id="147" name="Shape 147"/>
          <p:cNvSpPr txBox="1"/>
          <p:nvPr/>
        </p:nvSpPr>
        <p:spPr>
          <a:xfrm>
            <a:off x="496474" y="19390844"/>
            <a:ext cx="13444147" cy="832426"/>
          </a:xfrm>
          <a:prstGeom prst="rect">
            <a:avLst/>
          </a:prstGeom>
          <a:solidFill>
            <a:srgbClr val="E36F1E"/>
          </a:solidFill>
          <a:ln>
            <a:noFill/>
          </a:ln>
        </p:spPr>
        <p:txBody>
          <a:bodyPr lIns="91250" tIns="45600" rIns="91250" bIns="45600" anchor="t" anchorCtr="0">
            <a:noAutofit/>
          </a:bodyPr>
          <a:lstStyle/>
          <a:p>
            <a:pPr marL="0" marR="0" lvl="0" indent="0" algn="ctr" rtl="0">
              <a:spcBef>
                <a:spcPts val="0"/>
              </a:spcBef>
              <a:spcAft>
                <a:spcPts val="0"/>
              </a:spcAft>
              <a:buSzPct val="25000"/>
              <a:buNone/>
            </a:pPr>
            <a:r>
              <a:rPr lang="en-US" sz="4000" b="1" i="0" u="none" strike="noStrike" cap="none" dirty="0">
                <a:solidFill>
                  <a:srgbClr val="F8F8F8"/>
                </a:solidFill>
                <a:latin typeface="Arial"/>
                <a:ea typeface="Arial"/>
                <a:cs typeface="Arial"/>
                <a:sym typeface="Arial"/>
              </a:rPr>
              <a:t>Methods: Taste-Intensity testing</a:t>
            </a:r>
          </a:p>
        </p:txBody>
      </p:sp>
      <p:sp>
        <p:nvSpPr>
          <p:cNvPr id="148" name="Shape 148"/>
          <p:cNvSpPr txBox="1"/>
          <p:nvPr/>
        </p:nvSpPr>
        <p:spPr>
          <a:xfrm>
            <a:off x="143421" y="15364239"/>
            <a:ext cx="13870803" cy="6125795"/>
          </a:xfrm>
          <a:prstGeom prst="rect">
            <a:avLst/>
          </a:prstGeom>
          <a:noFill/>
          <a:ln>
            <a:noFill/>
          </a:ln>
        </p:spPr>
        <p:txBody>
          <a:bodyPr lIns="457200" tIns="457200" rIns="457200" bIns="457200" anchor="t" anchorCtr="0">
            <a:noAutofit/>
          </a:bodyPr>
          <a:lstStyle/>
          <a:p>
            <a:pPr marL="0" marR="0" lvl="0" indent="0" algn="l" rtl="0">
              <a:spcBef>
                <a:spcPts val="0"/>
              </a:spcBef>
              <a:spcAft>
                <a:spcPts val="0"/>
              </a:spcAft>
              <a:buNone/>
            </a:pPr>
            <a:endParaRPr sz="2600" dirty="0">
              <a:solidFill>
                <a:schemeClr val="dk1"/>
              </a:solidFill>
            </a:endParaRPr>
          </a:p>
          <a:p>
            <a:pPr marL="457200" marR="0" lvl="0" indent="-457200" algn="l" rtl="0">
              <a:spcBef>
                <a:spcPts val="0"/>
              </a:spcBef>
              <a:spcAft>
                <a:spcPts val="0"/>
              </a:spcAft>
              <a:buSzPct val="25000"/>
              <a:buFont typeface="Arial" panose="020B0604020202020204" pitchFamily="34" charset="0"/>
              <a:buChar char="•"/>
            </a:pPr>
            <a:endParaRPr sz="2600" dirty="0">
              <a:solidFill>
                <a:schemeClr val="dk1"/>
              </a:solidFill>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en-US" sz="3200" dirty="0"/>
              <a:t>Find if one or both medications are causing paxlovid dysgeusia.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Determining sensory properties of Ritonavir and Nirmatrelvir</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Found different intensity tolerances between different participants</a:t>
            </a:r>
          </a:p>
          <a:p>
            <a:pPr marL="457200" indent="-457200">
              <a:buFont typeface="Arial" panose="020B0604020202020204" pitchFamily="34" charset="0"/>
              <a:buChar char="•"/>
            </a:pPr>
            <a:endParaRPr lang="en-US" sz="2800" dirty="0"/>
          </a:p>
          <a:p>
            <a:endParaRPr lang="en-US" sz="2800" dirty="0"/>
          </a:p>
          <a:p>
            <a:endParaRPr lang="en-US" sz="2800" dirty="0"/>
          </a:p>
          <a:p>
            <a:r>
              <a:rPr lang="en-US" sz="2800" dirty="0"/>
              <a:t>	</a:t>
            </a:r>
            <a:endParaRPr lang="en-US" sz="2800" dirty="0">
              <a:solidFill>
                <a:schemeClr val="dk1"/>
              </a:solidFill>
            </a:endParaRPr>
          </a:p>
          <a:p>
            <a:endParaRPr sz="3200" dirty="0">
              <a:solidFill>
                <a:schemeClr val="dk1"/>
              </a:solidFill>
            </a:endParaRPr>
          </a:p>
        </p:txBody>
      </p:sp>
      <p:grpSp>
        <p:nvGrpSpPr>
          <p:cNvPr id="149" name="Shape 149"/>
          <p:cNvGrpSpPr/>
          <p:nvPr/>
        </p:nvGrpSpPr>
        <p:grpSpPr>
          <a:xfrm>
            <a:off x="989784" y="28946263"/>
            <a:ext cx="13024440" cy="1287855"/>
            <a:chOff x="1306879" y="12072935"/>
            <a:chExt cx="9168615" cy="707886"/>
          </a:xfrm>
        </p:grpSpPr>
        <p:cxnSp>
          <p:nvCxnSpPr>
            <p:cNvPr id="150" name="Shape 150"/>
            <p:cNvCxnSpPr/>
            <p:nvPr/>
          </p:nvCxnSpPr>
          <p:spPr>
            <a:xfrm>
              <a:off x="1306879" y="12772518"/>
              <a:ext cx="9168615" cy="0"/>
            </a:xfrm>
            <a:prstGeom prst="straightConnector1">
              <a:avLst/>
            </a:prstGeom>
            <a:noFill/>
            <a:ln w="76200" cap="flat" cmpd="sng">
              <a:solidFill>
                <a:srgbClr val="E36F1E"/>
              </a:solidFill>
              <a:prstDash val="solid"/>
              <a:round/>
              <a:headEnd type="none" w="med" len="med"/>
              <a:tailEnd type="none" w="med" len="med"/>
            </a:ln>
          </p:spPr>
        </p:cxnSp>
        <p:sp>
          <p:nvSpPr>
            <p:cNvPr id="151" name="Shape 151"/>
            <p:cNvSpPr txBox="1"/>
            <p:nvPr/>
          </p:nvSpPr>
          <p:spPr>
            <a:xfrm>
              <a:off x="1306879" y="12072935"/>
              <a:ext cx="9168615" cy="70788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endParaRPr lang="en-US" sz="4000" b="1" i="0" u="none" strike="noStrike" cap="none" dirty="0">
                <a:solidFill>
                  <a:srgbClr val="E36F1E"/>
                </a:solidFill>
                <a:latin typeface="Arial"/>
                <a:ea typeface="Arial"/>
                <a:cs typeface="Arial"/>
                <a:sym typeface="Arial"/>
              </a:endParaRPr>
            </a:p>
          </p:txBody>
        </p:sp>
      </p:grpSp>
      <p:sp>
        <p:nvSpPr>
          <p:cNvPr id="152" name="Shape 152"/>
          <p:cNvSpPr txBox="1"/>
          <p:nvPr/>
        </p:nvSpPr>
        <p:spPr>
          <a:xfrm>
            <a:off x="15161120" y="5519393"/>
            <a:ext cx="12801599" cy="703738"/>
          </a:xfrm>
          <a:prstGeom prst="rect">
            <a:avLst/>
          </a:prstGeom>
          <a:solidFill>
            <a:srgbClr val="E36F1E"/>
          </a:solidFill>
          <a:ln>
            <a:noFill/>
          </a:ln>
        </p:spPr>
        <p:txBody>
          <a:bodyPr lIns="91250" tIns="45600" rIns="91250" bIns="45600" anchor="t" anchorCtr="0">
            <a:noAutofit/>
          </a:bodyPr>
          <a:lstStyle/>
          <a:p>
            <a:pPr marL="0" marR="0" lvl="0" indent="0" algn="ctr" rtl="0">
              <a:spcBef>
                <a:spcPts val="0"/>
              </a:spcBef>
              <a:spcAft>
                <a:spcPts val="0"/>
              </a:spcAft>
              <a:buSzPct val="25000"/>
              <a:buNone/>
            </a:pPr>
            <a:r>
              <a:rPr lang="en-US" sz="4000" b="1" i="0" u="none" strike="noStrike" cap="none" dirty="0">
                <a:solidFill>
                  <a:srgbClr val="F8F8F8"/>
                </a:solidFill>
                <a:latin typeface="Arial"/>
                <a:ea typeface="Arial"/>
                <a:cs typeface="Arial"/>
                <a:sym typeface="Arial"/>
              </a:rPr>
              <a:t>Results: Group Intensity Ratings</a:t>
            </a:r>
          </a:p>
        </p:txBody>
      </p:sp>
      <p:sp>
        <p:nvSpPr>
          <p:cNvPr id="155" name="Shape 155"/>
          <p:cNvSpPr txBox="1"/>
          <p:nvPr/>
        </p:nvSpPr>
        <p:spPr>
          <a:xfrm>
            <a:off x="30902828" y="27527871"/>
            <a:ext cx="12705346" cy="2031325"/>
          </a:xfrm>
          <a:prstGeom prst="rect">
            <a:avLst/>
          </a:prstGeom>
          <a:noFill/>
          <a:ln>
            <a:noFill/>
          </a:ln>
        </p:spPr>
        <p:txBody>
          <a:bodyPr lIns="457200" tIns="457200" rIns="457200" bIns="457200" anchor="t" anchorCtr="0">
            <a:noAutofit/>
          </a:bodyPr>
          <a:lstStyle/>
          <a:p>
            <a:pPr marL="0" marR="0" lvl="0" indent="0" algn="l" rtl="0">
              <a:spcBef>
                <a:spcPts val="0"/>
              </a:spcBef>
              <a:spcAft>
                <a:spcPts val="0"/>
              </a:spcAft>
              <a:buSzPct val="25000"/>
              <a:buNone/>
            </a:pPr>
            <a:endParaRPr lang="en-US" sz="2600" b="0" i="0" u="none" strike="noStrike" cap="none" dirty="0">
              <a:solidFill>
                <a:schemeClr val="dk1"/>
              </a:solidFill>
              <a:latin typeface="Verdana" panose="020B0604030504040204" pitchFamily="34" charset="0"/>
              <a:ea typeface="Verdana" panose="020B0604030504040204" pitchFamily="34" charset="0"/>
              <a:cs typeface="Verdana" panose="020B0604030504040204" pitchFamily="34" charset="0"/>
              <a:sym typeface="Arial"/>
            </a:endParaRPr>
          </a:p>
        </p:txBody>
      </p:sp>
      <p:sp>
        <p:nvSpPr>
          <p:cNvPr id="156" name="Shape 156"/>
          <p:cNvSpPr txBox="1"/>
          <p:nvPr/>
        </p:nvSpPr>
        <p:spPr>
          <a:xfrm>
            <a:off x="537180" y="15736353"/>
            <a:ext cx="13397890" cy="788092"/>
          </a:xfrm>
          <a:prstGeom prst="rect">
            <a:avLst/>
          </a:prstGeom>
          <a:solidFill>
            <a:srgbClr val="E36F1E"/>
          </a:solidFill>
          <a:ln>
            <a:noFill/>
          </a:ln>
        </p:spPr>
        <p:txBody>
          <a:bodyPr lIns="91250" tIns="45600" rIns="91250" bIns="45600" anchor="t" anchorCtr="0">
            <a:noAutofit/>
          </a:bodyPr>
          <a:lstStyle/>
          <a:p>
            <a:pPr marL="0" marR="0" lvl="0" indent="0" algn="ctr" rtl="0">
              <a:spcBef>
                <a:spcPts val="0"/>
              </a:spcBef>
              <a:spcAft>
                <a:spcPts val="0"/>
              </a:spcAft>
              <a:buSzPct val="25000"/>
              <a:buNone/>
            </a:pPr>
            <a:r>
              <a:rPr lang="en-US" sz="4000" b="1" i="0" u="none" strike="noStrike" cap="none" dirty="0">
                <a:solidFill>
                  <a:srgbClr val="F8F8F8"/>
                </a:solidFill>
                <a:latin typeface="Arial"/>
                <a:ea typeface="Arial"/>
                <a:cs typeface="Arial"/>
                <a:sym typeface="Arial"/>
              </a:rPr>
              <a:t>Aims</a:t>
            </a:r>
          </a:p>
        </p:txBody>
      </p:sp>
      <p:sp>
        <p:nvSpPr>
          <p:cNvPr id="157" name="Shape 157"/>
          <p:cNvSpPr txBox="1"/>
          <p:nvPr/>
        </p:nvSpPr>
        <p:spPr>
          <a:xfrm>
            <a:off x="30891478" y="23919745"/>
            <a:ext cx="12804107" cy="707691"/>
          </a:xfrm>
          <a:prstGeom prst="rect">
            <a:avLst/>
          </a:prstGeom>
          <a:solidFill>
            <a:srgbClr val="E36F1E"/>
          </a:solidFill>
          <a:ln>
            <a:noFill/>
          </a:ln>
        </p:spPr>
        <p:txBody>
          <a:bodyPr lIns="91250" tIns="45600" rIns="91250" bIns="45600" anchor="t" anchorCtr="0">
            <a:noAutofit/>
          </a:bodyPr>
          <a:lstStyle/>
          <a:p>
            <a:pPr marL="0" marR="0" lvl="0" indent="0" algn="ctr" rtl="0">
              <a:spcBef>
                <a:spcPts val="0"/>
              </a:spcBef>
              <a:spcAft>
                <a:spcPts val="0"/>
              </a:spcAft>
              <a:buSzPct val="25000"/>
              <a:buNone/>
            </a:pPr>
            <a:r>
              <a:rPr lang="en-US" sz="4000" b="1" dirty="0">
                <a:solidFill>
                  <a:srgbClr val="F8F8F8"/>
                </a:solidFill>
              </a:rPr>
              <a:t>Discussion</a:t>
            </a:r>
            <a:endParaRPr lang="en-US" sz="4000" b="1" i="0" u="none" strike="noStrike" cap="none" dirty="0">
              <a:solidFill>
                <a:srgbClr val="F8F8F8"/>
              </a:solidFill>
              <a:latin typeface="Arial"/>
              <a:ea typeface="Arial"/>
              <a:cs typeface="Arial"/>
              <a:sym typeface="Arial"/>
            </a:endParaRPr>
          </a:p>
        </p:txBody>
      </p:sp>
      <p:sp>
        <p:nvSpPr>
          <p:cNvPr id="161" name="Shape 161"/>
          <p:cNvSpPr txBox="1"/>
          <p:nvPr/>
        </p:nvSpPr>
        <p:spPr>
          <a:xfrm>
            <a:off x="30877427" y="5515404"/>
            <a:ext cx="12801601" cy="707691"/>
          </a:xfrm>
          <a:prstGeom prst="rect">
            <a:avLst/>
          </a:prstGeom>
          <a:solidFill>
            <a:srgbClr val="E36F1E"/>
          </a:solidFill>
          <a:ln>
            <a:noFill/>
          </a:ln>
        </p:spPr>
        <p:txBody>
          <a:bodyPr lIns="91250" tIns="45600" rIns="91250" bIns="45600" anchor="t" anchorCtr="0">
            <a:noAutofit/>
          </a:bodyPr>
          <a:lstStyle/>
          <a:p>
            <a:pPr marL="0" marR="0" lvl="0" indent="0" algn="ctr" rtl="0">
              <a:spcBef>
                <a:spcPts val="0"/>
              </a:spcBef>
              <a:spcAft>
                <a:spcPts val="0"/>
              </a:spcAft>
              <a:buSzPct val="25000"/>
              <a:buNone/>
            </a:pPr>
            <a:r>
              <a:rPr lang="en-US" sz="4000" b="1" i="0" u="none" strike="noStrike" cap="none" dirty="0">
                <a:solidFill>
                  <a:srgbClr val="F8F8F8"/>
                </a:solidFill>
                <a:latin typeface="Arial"/>
                <a:ea typeface="Arial"/>
                <a:cs typeface="Arial"/>
                <a:sym typeface="Arial"/>
              </a:rPr>
              <a:t>Results: Individual Intensity Ratings</a:t>
            </a:r>
          </a:p>
        </p:txBody>
      </p:sp>
      <p:sp>
        <p:nvSpPr>
          <p:cNvPr id="18" name="TextBox 17"/>
          <p:cNvSpPr txBox="1"/>
          <p:nvPr/>
        </p:nvSpPr>
        <p:spPr>
          <a:xfrm>
            <a:off x="7566464" y="31242000"/>
            <a:ext cx="184731" cy="307777"/>
          </a:xfrm>
          <a:prstGeom prst="rect">
            <a:avLst/>
          </a:prstGeom>
          <a:noFill/>
        </p:spPr>
        <p:txBody>
          <a:bodyPr wrap="none" rtlCol="0">
            <a:spAutoFit/>
          </a:bodyPr>
          <a:lstStyle/>
          <a:p>
            <a:endParaRPr lang="en-US" dirty="0"/>
          </a:p>
        </p:txBody>
      </p:sp>
      <p:sp>
        <p:nvSpPr>
          <p:cNvPr id="55" name="TextBox 54"/>
          <p:cNvSpPr txBox="1"/>
          <p:nvPr/>
        </p:nvSpPr>
        <p:spPr>
          <a:xfrm>
            <a:off x="14572479" y="6181747"/>
            <a:ext cx="533398" cy="523220"/>
          </a:xfrm>
          <a:prstGeom prst="rect">
            <a:avLst/>
          </a:prstGeom>
          <a:noFill/>
        </p:spPr>
        <p:txBody>
          <a:bodyPr wrap="square" rtlCol="0">
            <a:spAutoFit/>
          </a:bodyPr>
          <a:lstStyle/>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A</a:t>
            </a:r>
          </a:p>
        </p:txBody>
      </p:sp>
      <p:sp>
        <p:nvSpPr>
          <p:cNvPr id="56" name="TextBox 55"/>
          <p:cNvSpPr txBox="1"/>
          <p:nvPr/>
        </p:nvSpPr>
        <p:spPr>
          <a:xfrm>
            <a:off x="15234880" y="13161106"/>
            <a:ext cx="533398" cy="523220"/>
          </a:xfrm>
          <a:prstGeom prst="rect">
            <a:avLst/>
          </a:prstGeom>
          <a:noFill/>
        </p:spPr>
        <p:txBody>
          <a:bodyPr wrap="square" rtlCol="0">
            <a:spAutoFit/>
          </a:bodyPr>
          <a:lstStyle/>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B</a:t>
            </a:r>
          </a:p>
        </p:txBody>
      </p:sp>
      <p:sp>
        <p:nvSpPr>
          <p:cNvPr id="63" name="TextBox 62"/>
          <p:cNvSpPr txBox="1"/>
          <p:nvPr/>
        </p:nvSpPr>
        <p:spPr>
          <a:xfrm>
            <a:off x="3120443" y="27475190"/>
            <a:ext cx="533398" cy="523220"/>
          </a:xfrm>
          <a:prstGeom prst="rect">
            <a:avLst/>
          </a:prstGeom>
          <a:noFill/>
        </p:spPr>
        <p:txBody>
          <a:bodyPr wrap="square" rtlCol="0">
            <a:spAutoFit/>
          </a:bodyPr>
          <a:lstStyle/>
          <a:p>
            <a:r>
              <a:rPr lang="en-US" sz="2800" b="1" dirty="0">
                <a:solidFill>
                  <a:schemeClr val="accent1"/>
                </a:solidFill>
                <a:latin typeface="Verdana" panose="020B0604030504040204" pitchFamily="34" charset="0"/>
                <a:ea typeface="Verdana" panose="020B0604030504040204" pitchFamily="34" charset="0"/>
                <a:cs typeface="Verdana" panose="020B0604030504040204" pitchFamily="34" charset="0"/>
              </a:rPr>
              <a:t>A</a:t>
            </a:r>
          </a:p>
        </p:txBody>
      </p:sp>
      <p:sp>
        <p:nvSpPr>
          <p:cNvPr id="2" name="TextBox 1">
            <a:extLst>
              <a:ext uri="{FF2B5EF4-FFF2-40B4-BE49-F238E27FC236}">
                <a16:creationId xmlns:a16="http://schemas.microsoft.com/office/drawing/2014/main" id="{EF3BAC0B-26F7-B641-F307-3A282F20BAAE}"/>
              </a:ext>
            </a:extLst>
          </p:cNvPr>
          <p:cNvSpPr txBox="1"/>
          <p:nvPr/>
        </p:nvSpPr>
        <p:spPr>
          <a:xfrm>
            <a:off x="492650" y="20402398"/>
            <a:ext cx="12659075" cy="3170099"/>
          </a:xfrm>
          <a:prstGeom prst="rect">
            <a:avLst/>
          </a:prstGeom>
          <a:noFill/>
        </p:spPr>
        <p:txBody>
          <a:bodyPr wrap="square" rtlCol="0">
            <a:spAutoFit/>
          </a:bodyPr>
          <a:lstStyle/>
          <a:p>
            <a:r>
              <a:rPr lang="en-US" sz="4000" dirty="0"/>
              <a:t>We made solutions using both Ritonavir and Nirmatrelvir the two different medications that are packaged within paxlovid. We tested eight different participants twice both times with the same solutions but in different orders</a:t>
            </a:r>
            <a:r>
              <a:rPr lang="en-US" sz="3200" dirty="0"/>
              <a:t>. </a:t>
            </a:r>
            <a:r>
              <a:rPr lang="en-US" sz="2400" dirty="0"/>
              <a:t>	</a:t>
            </a:r>
          </a:p>
        </p:txBody>
      </p:sp>
      <p:sp>
        <p:nvSpPr>
          <p:cNvPr id="47" name="TextBox 46">
            <a:extLst>
              <a:ext uri="{FF2B5EF4-FFF2-40B4-BE49-F238E27FC236}">
                <a16:creationId xmlns:a16="http://schemas.microsoft.com/office/drawing/2014/main" id="{48A746F2-5FF5-B77E-658A-81754B2FD047}"/>
              </a:ext>
            </a:extLst>
          </p:cNvPr>
          <p:cNvSpPr txBox="1"/>
          <p:nvPr/>
        </p:nvSpPr>
        <p:spPr>
          <a:xfrm>
            <a:off x="14667704" y="14485865"/>
            <a:ext cx="304800" cy="954107"/>
          </a:xfrm>
          <a:prstGeom prst="rect">
            <a:avLst/>
          </a:prstGeom>
          <a:noFill/>
        </p:spPr>
        <p:txBody>
          <a:bodyPr wrap="square" rtlCol="0">
            <a:spAutoFit/>
          </a:bodyPr>
          <a:lstStyle/>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B</a:t>
            </a:r>
          </a:p>
          <a:p>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dirty="0"/>
          </a:p>
        </p:txBody>
      </p:sp>
      <p:pic>
        <p:nvPicPr>
          <p:cNvPr id="49" name="Picture 48">
            <a:extLst>
              <a:ext uri="{FF2B5EF4-FFF2-40B4-BE49-F238E27FC236}">
                <a16:creationId xmlns:a16="http://schemas.microsoft.com/office/drawing/2014/main" id="{77CADC22-CF43-ECF0-0E6B-4C3B81D68848}"/>
              </a:ext>
            </a:extLst>
          </p:cNvPr>
          <p:cNvPicPr>
            <a:picLocks noChangeAspect="1"/>
          </p:cNvPicPr>
          <p:nvPr/>
        </p:nvPicPr>
        <p:blipFill>
          <a:blip r:embed="rId5"/>
          <a:srcRect/>
          <a:stretch/>
        </p:blipFill>
        <p:spPr>
          <a:xfrm>
            <a:off x="14894222" y="22374746"/>
            <a:ext cx="12558048" cy="7756116"/>
          </a:xfrm>
          <a:prstGeom prst="rect">
            <a:avLst/>
          </a:prstGeom>
        </p:spPr>
      </p:pic>
      <p:grpSp>
        <p:nvGrpSpPr>
          <p:cNvPr id="86" name="Shape 149">
            <a:extLst>
              <a:ext uri="{FF2B5EF4-FFF2-40B4-BE49-F238E27FC236}">
                <a16:creationId xmlns:a16="http://schemas.microsoft.com/office/drawing/2014/main" id="{FB1A0D62-5E34-4767-89E3-CB1639F78AC4}"/>
              </a:ext>
            </a:extLst>
          </p:cNvPr>
          <p:cNvGrpSpPr/>
          <p:nvPr/>
        </p:nvGrpSpPr>
        <p:grpSpPr>
          <a:xfrm rot="5400000">
            <a:off x="9782873" y="24756392"/>
            <a:ext cx="9610501" cy="1293511"/>
            <a:chOff x="1306879" y="12072935"/>
            <a:chExt cx="9168615" cy="707886"/>
          </a:xfrm>
        </p:grpSpPr>
        <p:cxnSp>
          <p:nvCxnSpPr>
            <p:cNvPr id="87" name="Shape 150">
              <a:extLst>
                <a:ext uri="{FF2B5EF4-FFF2-40B4-BE49-F238E27FC236}">
                  <a16:creationId xmlns:a16="http://schemas.microsoft.com/office/drawing/2014/main" id="{1244D9AD-F6A4-79F8-35D4-9C6EE1F1DC5D}"/>
                </a:ext>
              </a:extLst>
            </p:cNvPr>
            <p:cNvCxnSpPr/>
            <p:nvPr/>
          </p:nvCxnSpPr>
          <p:spPr>
            <a:xfrm>
              <a:off x="1306879" y="12772518"/>
              <a:ext cx="9168615" cy="0"/>
            </a:xfrm>
            <a:prstGeom prst="straightConnector1">
              <a:avLst/>
            </a:prstGeom>
            <a:noFill/>
            <a:ln w="76200" cap="flat" cmpd="sng">
              <a:solidFill>
                <a:srgbClr val="E36F1E"/>
              </a:solidFill>
              <a:prstDash val="solid"/>
              <a:round/>
              <a:headEnd type="none" w="med" len="med"/>
              <a:tailEnd type="none" w="med" len="med"/>
            </a:ln>
          </p:spPr>
        </p:cxnSp>
        <p:sp>
          <p:nvSpPr>
            <p:cNvPr id="88" name="Shape 151">
              <a:extLst>
                <a:ext uri="{FF2B5EF4-FFF2-40B4-BE49-F238E27FC236}">
                  <a16:creationId xmlns:a16="http://schemas.microsoft.com/office/drawing/2014/main" id="{7E319904-F2C6-D614-1999-EE03C1F9D05A}"/>
                </a:ext>
              </a:extLst>
            </p:cNvPr>
            <p:cNvSpPr txBox="1"/>
            <p:nvPr/>
          </p:nvSpPr>
          <p:spPr>
            <a:xfrm>
              <a:off x="1306879" y="12072935"/>
              <a:ext cx="9168615" cy="70788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endParaRPr lang="en-US" sz="4000" b="1" i="0" u="none" strike="noStrike" cap="none" dirty="0">
                <a:solidFill>
                  <a:srgbClr val="E36F1E"/>
                </a:solidFill>
                <a:latin typeface="Arial"/>
                <a:ea typeface="Arial"/>
                <a:cs typeface="Arial"/>
                <a:sym typeface="Arial"/>
              </a:endParaRPr>
            </a:p>
          </p:txBody>
        </p:sp>
      </p:grpSp>
      <p:grpSp>
        <p:nvGrpSpPr>
          <p:cNvPr id="89" name="Shape 149">
            <a:extLst>
              <a:ext uri="{FF2B5EF4-FFF2-40B4-BE49-F238E27FC236}">
                <a16:creationId xmlns:a16="http://schemas.microsoft.com/office/drawing/2014/main" id="{9D3B3A0C-3E0E-0D7F-E3DD-63EB120BE50C}"/>
              </a:ext>
            </a:extLst>
          </p:cNvPr>
          <p:cNvGrpSpPr/>
          <p:nvPr/>
        </p:nvGrpSpPr>
        <p:grpSpPr>
          <a:xfrm rot="5400000">
            <a:off x="10995899" y="19913174"/>
            <a:ext cx="6793017" cy="914296"/>
            <a:chOff x="1306879" y="12072935"/>
            <a:chExt cx="9168615" cy="707886"/>
          </a:xfrm>
        </p:grpSpPr>
        <p:cxnSp>
          <p:nvCxnSpPr>
            <p:cNvPr id="90" name="Shape 150">
              <a:extLst>
                <a:ext uri="{FF2B5EF4-FFF2-40B4-BE49-F238E27FC236}">
                  <a16:creationId xmlns:a16="http://schemas.microsoft.com/office/drawing/2014/main" id="{88DF5732-9081-354C-BFCD-34314CD08BC0}"/>
                </a:ext>
              </a:extLst>
            </p:cNvPr>
            <p:cNvCxnSpPr/>
            <p:nvPr/>
          </p:nvCxnSpPr>
          <p:spPr>
            <a:xfrm>
              <a:off x="1306879" y="12772518"/>
              <a:ext cx="9168615" cy="0"/>
            </a:xfrm>
            <a:prstGeom prst="straightConnector1">
              <a:avLst/>
            </a:prstGeom>
            <a:noFill/>
            <a:ln w="76200" cap="flat" cmpd="sng">
              <a:solidFill>
                <a:srgbClr val="E36F1E"/>
              </a:solidFill>
              <a:prstDash val="solid"/>
              <a:round/>
              <a:headEnd type="none" w="med" len="med"/>
              <a:tailEnd type="none" w="med" len="med"/>
            </a:ln>
          </p:spPr>
        </p:cxnSp>
        <p:sp>
          <p:nvSpPr>
            <p:cNvPr id="91" name="Shape 151">
              <a:extLst>
                <a:ext uri="{FF2B5EF4-FFF2-40B4-BE49-F238E27FC236}">
                  <a16:creationId xmlns:a16="http://schemas.microsoft.com/office/drawing/2014/main" id="{E472E4AD-B951-49D1-9B23-CBB28B72E881}"/>
                </a:ext>
              </a:extLst>
            </p:cNvPr>
            <p:cNvSpPr txBox="1"/>
            <p:nvPr/>
          </p:nvSpPr>
          <p:spPr>
            <a:xfrm>
              <a:off x="1306879" y="12072935"/>
              <a:ext cx="9168615" cy="70788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endParaRPr lang="en-US" sz="4000" b="1" i="0" u="none" strike="noStrike" cap="none" dirty="0">
                <a:solidFill>
                  <a:srgbClr val="E36F1E"/>
                </a:solidFill>
                <a:latin typeface="Arial"/>
                <a:ea typeface="Arial"/>
                <a:cs typeface="Arial"/>
                <a:sym typeface="Arial"/>
              </a:endParaRPr>
            </a:p>
          </p:txBody>
        </p:sp>
      </p:grpSp>
      <p:grpSp>
        <p:nvGrpSpPr>
          <p:cNvPr id="92" name="Shape 149">
            <a:extLst>
              <a:ext uri="{FF2B5EF4-FFF2-40B4-BE49-F238E27FC236}">
                <a16:creationId xmlns:a16="http://schemas.microsoft.com/office/drawing/2014/main" id="{42A3A844-11DB-17CB-D73A-7CB87B00610C}"/>
              </a:ext>
            </a:extLst>
          </p:cNvPr>
          <p:cNvGrpSpPr/>
          <p:nvPr/>
        </p:nvGrpSpPr>
        <p:grpSpPr>
          <a:xfrm rot="5400000">
            <a:off x="27389166" y="27433406"/>
            <a:ext cx="8280894" cy="1253572"/>
            <a:chOff x="1306879" y="12072935"/>
            <a:chExt cx="9168615" cy="707886"/>
          </a:xfrm>
        </p:grpSpPr>
        <p:cxnSp>
          <p:nvCxnSpPr>
            <p:cNvPr id="93" name="Shape 150">
              <a:extLst>
                <a:ext uri="{FF2B5EF4-FFF2-40B4-BE49-F238E27FC236}">
                  <a16:creationId xmlns:a16="http://schemas.microsoft.com/office/drawing/2014/main" id="{A9ABD880-12F2-D1F8-D44F-FA2BB9E7BC6C}"/>
                </a:ext>
              </a:extLst>
            </p:cNvPr>
            <p:cNvCxnSpPr/>
            <p:nvPr/>
          </p:nvCxnSpPr>
          <p:spPr>
            <a:xfrm>
              <a:off x="1306879" y="12772518"/>
              <a:ext cx="9168615" cy="0"/>
            </a:xfrm>
            <a:prstGeom prst="straightConnector1">
              <a:avLst/>
            </a:prstGeom>
            <a:noFill/>
            <a:ln w="76200" cap="flat" cmpd="sng">
              <a:solidFill>
                <a:srgbClr val="E36F1E"/>
              </a:solidFill>
              <a:prstDash val="solid"/>
              <a:round/>
              <a:headEnd type="none" w="med" len="med"/>
              <a:tailEnd type="none" w="med" len="med"/>
            </a:ln>
          </p:spPr>
        </p:cxnSp>
        <p:sp>
          <p:nvSpPr>
            <p:cNvPr id="94" name="Shape 151">
              <a:extLst>
                <a:ext uri="{FF2B5EF4-FFF2-40B4-BE49-F238E27FC236}">
                  <a16:creationId xmlns:a16="http://schemas.microsoft.com/office/drawing/2014/main" id="{05CF7F7D-7624-B3BC-DC1A-0E7AA3C8B4AA}"/>
                </a:ext>
              </a:extLst>
            </p:cNvPr>
            <p:cNvSpPr txBox="1"/>
            <p:nvPr/>
          </p:nvSpPr>
          <p:spPr>
            <a:xfrm>
              <a:off x="1306879" y="12072935"/>
              <a:ext cx="9168615" cy="70788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endParaRPr lang="en-US" sz="4000" b="1" i="0" u="none" strike="noStrike" cap="none" dirty="0">
                <a:solidFill>
                  <a:srgbClr val="E36F1E"/>
                </a:solidFill>
                <a:latin typeface="Arial"/>
                <a:ea typeface="Arial"/>
                <a:cs typeface="Arial"/>
                <a:sym typeface="Arial"/>
              </a:endParaRPr>
            </a:p>
          </p:txBody>
        </p:sp>
      </p:grpSp>
      <p:pic>
        <p:nvPicPr>
          <p:cNvPr id="54" name="Picture 53">
            <a:extLst>
              <a:ext uri="{FF2B5EF4-FFF2-40B4-BE49-F238E27FC236}">
                <a16:creationId xmlns:a16="http://schemas.microsoft.com/office/drawing/2014/main" id="{FA0676F4-D6F5-C197-8382-DF4CD81D18FF}"/>
              </a:ext>
            </a:extLst>
          </p:cNvPr>
          <p:cNvPicPr>
            <a:picLocks noChangeAspect="1"/>
          </p:cNvPicPr>
          <p:nvPr/>
        </p:nvPicPr>
        <p:blipFill>
          <a:blip r:embed="rId6"/>
          <a:srcRect/>
          <a:stretch/>
        </p:blipFill>
        <p:spPr>
          <a:xfrm>
            <a:off x="37173612" y="17473317"/>
            <a:ext cx="6034559" cy="3727071"/>
          </a:xfrm>
          <a:prstGeom prst="rect">
            <a:avLst/>
          </a:prstGeom>
        </p:spPr>
      </p:pic>
      <p:pic>
        <p:nvPicPr>
          <p:cNvPr id="58" name="Picture 57">
            <a:extLst>
              <a:ext uri="{FF2B5EF4-FFF2-40B4-BE49-F238E27FC236}">
                <a16:creationId xmlns:a16="http://schemas.microsoft.com/office/drawing/2014/main" id="{3584A08A-5724-D175-4154-FBDA4D02B2EA}"/>
              </a:ext>
            </a:extLst>
          </p:cNvPr>
          <p:cNvPicPr>
            <a:picLocks noChangeAspect="1"/>
          </p:cNvPicPr>
          <p:nvPr/>
        </p:nvPicPr>
        <p:blipFill>
          <a:blip r:embed="rId7"/>
          <a:srcRect/>
          <a:stretch/>
        </p:blipFill>
        <p:spPr>
          <a:xfrm>
            <a:off x="31001585" y="6217263"/>
            <a:ext cx="6034559" cy="3727071"/>
          </a:xfrm>
          <a:prstGeom prst="rect">
            <a:avLst/>
          </a:prstGeom>
        </p:spPr>
      </p:pic>
      <p:pic>
        <p:nvPicPr>
          <p:cNvPr id="60" name="Picture 59">
            <a:extLst>
              <a:ext uri="{FF2B5EF4-FFF2-40B4-BE49-F238E27FC236}">
                <a16:creationId xmlns:a16="http://schemas.microsoft.com/office/drawing/2014/main" id="{CEEEA7D7-6863-9D96-33AF-A453CDFF0D58}"/>
              </a:ext>
            </a:extLst>
          </p:cNvPr>
          <p:cNvPicPr>
            <a:picLocks noChangeAspect="1"/>
          </p:cNvPicPr>
          <p:nvPr/>
        </p:nvPicPr>
        <p:blipFill>
          <a:blip r:embed="rId8"/>
          <a:srcRect/>
          <a:stretch/>
        </p:blipFill>
        <p:spPr>
          <a:xfrm>
            <a:off x="37255501" y="6287308"/>
            <a:ext cx="6034559" cy="3727071"/>
          </a:xfrm>
          <a:prstGeom prst="rect">
            <a:avLst/>
          </a:prstGeom>
        </p:spPr>
      </p:pic>
      <p:pic>
        <p:nvPicPr>
          <p:cNvPr id="62" name="Picture 61">
            <a:extLst>
              <a:ext uri="{FF2B5EF4-FFF2-40B4-BE49-F238E27FC236}">
                <a16:creationId xmlns:a16="http://schemas.microsoft.com/office/drawing/2014/main" id="{F9538FC3-1FC2-C430-94FC-1C23A1C18936}"/>
              </a:ext>
            </a:extLst>
          </p:cNvPr>
          <p:cNvPicPr>
            <a:picLocks noChangeAspect="1"/>
          </p:cNvPicPr>
          <p:nvPr/>
        </p:nvPicPr>
        <p:blipFill>
          <a:blip r:embed="rId9"/>
          <a:srcRect/>
          <a:stretch/>
        </p:blipFill>
        <p:spPr>
          <a:xfrm>
            <a:off x="31005652" y="10016777"/>
            <a:ext cx="6034559" cy="3727071"/>
          </a:xfrm>
          <a:prstGeom prst="rect">
            <a:avLst/>
          </a:prstGeom>
        </p:spPr>
      </p:pic>
      <p:pic>
        <p:nvPicPr>
          <p:cNvPr id="66" name="Picture 65">
            <a:extLst>
              <a:ext uri="{FF2B5EF4-FFF2-40B4-BE49-F238E27FC236}">
                <a16:creationId xmlns:a16="http://schemas.microsoft.com/office/drawing/2014/main" id="{F5258CAA-84E8-273A-D1B9-A42A8AC285A5}"/>
              </a:ext>
            </a:extLst>
          </p:cNvPr>
          <p:cNvPicPr>
            <a:picLocks noChangeAspect="1"/>
          </p:cNvPicPr>
          <p:nvPr/>
        </p:nvPicPr>
        <p:blipFill>
          <a:blip r:embed="rId10"/>
          <a:srcRect/>
          <a:stretch/>
        </p:blipFill>
        <p:spPr>
          <a:xfrm>
            <a:off x="37293531" y="10016777"/>
            <a:ext cx="6034559" cy="3727071"/>
          </a:xfrm>
          <a:prstGeom prst="rect">
            <a:avLst/>
          </a:prstGeom>
        </p:spPr>
      </p:pic>
      <p:pic>
        <p:nvPicPr>
          <p:cNvPr id="68" name="Picture 67">
            <a:extLst>
              <a:ext uri="{FF2B5EF4-FFF2-40B4-BE49-F238E27FC236}">
                <a16:creationId xmlns:a16="http://schemas.microsoft.com/office/drawing/2014/main" id="{863FBE77-EAE1-6D40-4BF8-940C28F3A430}"/>
              </a:ext>
            </a:extLst>
          </p:cNvPr>
          <p:cNvPicPr>
            <a:picLocks noChangeAspect="1"/>
          </p:cNvPicPr>
          <p:nvPr/>
        </p:nvPicPr>
        <p:blipFill>
          <a:blip r:embed="rId11"/>
          <a:srcRect/>
          <a:stretch/>
        </p:blipFill>
        <p:spPr>
          <a:xfrm>
            <a:off x="30930179" y="13702962"/>
            <a:ext cx="6034559" cy="3727071"/>
          </a:xfrm>
          <a:prstGeom prst="rect">
            <a:avLst/>
          </a:prstGeom>
        </p:spPr>
      </p:pic>
      <p:pic>
        <p:nvPicPr>
          <p:cNvPr id="70" name="Picture 69">
            <a:extLst>
              <a:ext uri="{FF2B5EF4-FFF2-40B4-BE49-F238E27FC236}">
                <a16:creationId xmlns:a16="http://schemas.microsoft.com/office/drawing/2014/main" id="{2DF2BD1A-2E50-D2DB-4206-34F27D4EE0F3}"/>
              </a:ext>
            </a:extLst>
          </p:cNvPr>
          <p:cNvPicPr>
            <a:picLocks noChangeAspect="1"/>
          </p:cNvPicPr>
          <p:nvPr/>
        </p:nvPicPr>
        <p:blipFill>
          <a:blip r:embed="rId12"/>
          <a:srcRect/>
          <a:stretch/>
        </p:blipFill>
        <p:spPr>
          <a:xfrm>
            <a:off x="37255501" y="13743848"/>
            <a:ext cx="6034559" cy="3727071"/>
          </a:xfrm>
          <a:prstGeom prst="rect">
            <a:avLst/>
          </a:prstGeom>
        </p:spPr>
      </p:pic>
      <p:pic>
        <p:nvPicPr>
          <p:cNvPr id="72" name="Picture 71">
            <a:extLst>
              <a:ext uri="{FF2B5EF4-FFF2-40B4-BE49-F238E27FC236}">
                <a16:creationId xmlns:a16="http://schemas.microsoft.com/office/drawing/2014/main" id="{A680593B-B0FE-E58D-6408-58509284A6E5}"/>
              </a:ext>
            </a:extLst>
          </p:cNvPr>
          <p:cNvPicPr>
            <a:picLocks noChangeAspect="1"/>
          </p:cNvPicPr>
          <p:nvPr/>
        </p:nvPicPr>
        <p:blipFill>
          <a:blip r:embed="rId13"/>
          <a:srcRect/>
          <a:stretch/>
        </p:blipFill>
        <p:spPr>
          <a:xfrm>
            <a:off x="30930180" y="17430034"/>
            <a:ext cx="6034559" cy="3727071"/>
          </a:xfrm>
          <a:prstGeom prst="rect">
            <a:avLst/>
          </a:prstGeom>
        </p:spPr>
      </p:pic>
      <p:sp>
        <p:nvSpPr>
          <p:cNvPr id="74" name="TextBox 73">
            <a:extLst>
              <a:ext uri="{FF2B5EF4-FFF2-40B4-BE49-F238E27FC236}">
                <a16:creationId xmlns:a16="http://schemas.microsoft.com/office/drawing/2014/main" id="{D86A63B4-EBD9-C96B-3D8D-3304A9DB0F2E}"/>
              </a:ext>
            </a:extLst>
          </p:cNvPr>
          <p:cNvSpPr txBox="1"/>
          <p:nvPr/>
        </p:nvSpPr>
        <p:spPr>
          <a:xfrm>
            <a:off x="2068941" y="25823285"/>
            <a:ext cx="12646748" cy="1938992"/>
          </a:xfrm>
          <a:prstGeom prst="rect">
            <a:avLst/>
          </a:prstGeom>
          <a:noFill/>
        </p:spPr>
        <p:txBody>
          <a:bodyPr wrap="square" rtlCol="0">
            <a:spAutoFit/>
          </a:bodyPr>
          <a:lstStyle/>
          <a:p>
            <a:r>
              <a:rPr lang="en-US" sz="4000" dirty="0"/>
              <a:t>Nirm = Nirmatrelvir      </a:t>
            </a:r>
          </a:p>
          <a:p>
            <a:r>
              <a:rPr lang="en-US" sz="4000" dirty="0" err="1"/>
              <a:t>Rito</a:t>
            </a:r>
            <a:r>
              <a:rPr lang="en-US" sz="4000" dirty="0"/>
              <a:t> = Ritonavir      </a:t>
            </a:r>
          </a:p>
          <a:p>
            <a:r>
              <a:rPr lang="en-US" sz="4000" dirty="0"/>
              <a:t> 5%=5% Ethanol</a:t>
            </a:r>
          </a:p>
        </p:txBody>
      </p:sp>
      <p:grpSp>
        <p:nvGrpSpPr>
          <p:cNvPr id="116" name="Shape 149">
            <a:extLst>
              <a:ext uri="{FF2B5EF4-FFF2-40B4-BE49-F238E27FC236}">
                <a16:creationId xmlns:a16="http://schemas.microsoft.com/office/drawing/2014/main" id="{4BF2A45F-898A-6ABD-B79B-DC804FCB7B8F}"/>
              </a:ext>
            </a:extLst>
          </p:cNvPr>
          <p:cNvGrpSpPr/>
          <p:nvPr/>
        </p:nvGrpSpPr>
        <p:grpSpPr>
          <a:xfrm rot="5400000">
            <a:off x="21837285" y="14621809"/>
            <a:ext cx="18555574" cy="409196"/>
            <a:chOff x="1306879" y="12072935"/>
            <a:chExt cx="9168615" cy="707886"/>
          </a:xfrm>
        </p:grpSpPr>
        <p:cxnSp>
          <p:nvCxnSpPr>
            <p:cNvPr id="117" name="Shape 150">
              <a:extLst>
                <a:ext uri="{FF2B5EF4-FFF2-40B4-BE49-F238E27FC236}">
                  <a16:creationId xmlns:a16="http://schemas.microsoft.com/office/drawing/2014/main" id="{110A0D1A-3DEC-8EBE-71DD-D653BCD2A42B}"/>
                </a:ext>
              </a:extLst>
            </p:cNvPr>
            <p:cNvCxnSpPr/>
            <p:nvPr/>
          </p:nvCxnSpPr>
          <p:spPr>
            <a:xfrm>
              <a:off x="1306879" y="12772518"/>
              <a:ext cx="9168615" cy="0"/>
            </a:xfrm>
            <a:prstGeom prst="straightConnector1">
              <a:avLst/>
            </a:prstGeom>
            <a:noFill/>
            <a:ln w="76200" cap="flat" cmpd="sng">
              <a:solidFill>
                <a:srgbClr val="E36F1E"/>
              </a:solidFill>
              <a:prstDash val="solid"/>
              <a:round/>
              <a:headEnd type="none" w="med" len="med"/>
              <a:tailEnd type="none" w="med" len="med"/>
            </a:ln>
          </p:spPr>
        </p:cxnSp>
        <p:sp>
          <p:nvSpPr>
            <p:cNvPr id="118" name="Shape 151">
              <a:extLst>
                <a:ext uri="{FF2B5EF4-FFF2-40B4-BE49-F238E27FC236}">
                  <a16:creationId xmlns:a16="http://schemas.microsoft.com/office/drawing/2014/main" id="{77F94F11-C74C-E995-5702-0D40560E98FD}"/>
                </a:ext>
              </a:extLst>
            </p:cNvPr>
            <p:cNvSpPr txBox="1"/>
            <p:nvPr/>
          </p:nvSpPr>
          <p:spPr>
            <a:xfrm>
              <a:off x="1306879" y="12072935"/>
              <a:ext cx="9168615" cy="70788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endParaRPr lang="en-US" sz="4000" b="1" i="0" u="none" strike="noStrike" cap="none" dirty="0">
                <a:solidFill>
                  <a:srgbClr val="E36F1E"/>
                </a:solidFill>
                <a:latin typeface="Arial"/>
                <a:ea typeface="Arial"/>
                <a:cs typeface="Arial"/>
                <a:sym typeface="Arial"/>
              </a:endParaRPr>
            </a:p>
          </p:txBody>
        </p:sp>
      </p:grpSp>
      <p:grpSp>
        <p:nvGrpSpPr>
          <p:cNvPr id="122" name="Shape 149">
            <a:extLst>
              <a:ext uri="{FF2B5EF4-FFF2-40B4-BE49-F238E27FC236}">
                <a16:creationId xmlns:a16="http://schemas.microsoft.com/office/drawing/2014/main" id="{1A6C7D73-3178-0037-93B8-6C8BBB30664E}"/>
              </a:ext>
            </a:extLst>
          </p:cNvPr>
          <p:cNvGrpSpPr/>
          <p:nvPr/>
        </p:nvGrpSpPr>
        <p:grpSpPr>
          <a:xfrm rot="5400000">
            <a:off x="10997811" y="8773032"/>
            <a:ext cx="6793017" cy="914296"/>
            <a:chOff x="1306879" y="12072935"/>
            <a:chExt cx="9168615" cy="707886"/>
          </a:xfrm>
        </p:grpSpPr>
        <p:cxnSp>
          <p:nvCxnSpPr>
            <p:cNvPr id="123" name="Shape 150">
              <a:extLst>
                <a:ext uri="{FF2B5EF4-FFF2-40B4-BE49-F238E27FC236}">
                  <a16:creationId xmlns:a16="http://schemas.microsoft.com/office/drawing/2014/main" id="{CBB755E2-ADAF-D49D-107E-CBB095160219}"/>
                </a:ext>
              </a:extLst>
            </p:cNvPr>
            <p:cNvCxnSpPr/>
            <p:nvPr/>
          </p:nvCxnSpPr>
          <p:spPr>
            <a:xfrm>
              <a:off x="1306879" y="12772518"/>
              <a:ext cx="9168615" cy="0"/>
            </a:xfrm>
            <a:prstGeom prst="straightConnector1">
              <a:avLst/>
            </a:prstGeom>
            <a:noFill/>
            <a:ln w="76200" cap="flat" cmpd="sng">
              <a:solidFill>
                <a:srgbClr val="E36F1E"/>
              </a:solidFill>
              <a:prstDash val="solid"/>
              <a:round/>
              <a:headEnd type="none" w="med" len="med"/>
              <a:tailEnd type="none" w="med" len="med"/>
            </a:ln>
          </p:spPr>
        </p:cxnSp>
        <p:sp>
          <p:nvSpPr>
            <p:cNvPr id="124" name="Shape 151">
              <a:extLst>
                <a:ext uri="{FF2B5EF4-FFF2-40B4-BE49-F238E27FC236}">
                  <a16:creationId xmlns:a16="http://schemas.microsoft.com/office/drawing/2014/main" id="{A578FB93-C054-AB4F-F90E-C8EC0E5FE29F}"/>
                </a:ext>
              </a:extLst>
            </p:cNvPr>
            <p:cNvSpPr txBox="1"/>
            <p:nvPr/>
          </p:nvSpPr>
          <p:spPr>
            <a:xfrm>
              <a:off x="1306879" y="12072935"/>
              <a:ext cx="9168615" cy="70788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endParaRPr lang="en-US" sz="4000" b="1" i="0" u="none" strike="noStrike" cap="none" dirty="0">
                <a:solidFill>
                  <a:srgbClr val="E36F1E"/>
                </a:solidFill>
                <a:latin typeface="Arial"/>
                <a:ea typeface="Arial"/>
                <a:cs typeface="Arial"/>
                <a:sym typeface="Arial"/>
              </a:endParaRPr>
            </a:p>
          </p:txBody>
        </p:sp>
      </p:grpSp>
      <p:sp>
        <p:nvSpPr>
          <p:cNvPr id="75" name="TextBox 74">
            <a:extLst>
              <a:ext uri="{FF2B5EF4-FFF2-40B4-BE49-F238E27FC236}">
                <a16:creationId xmlns:a16="http://schemas.microsoft.com/office/drawing/2014/main" id="{341324B2-7551-4898-8133-A4254978E649}"/>
              </a:ext>
            </a:extLst>
          </p:cNvPr>
          <p:cNvSpPr txBox="1"/>
          <p:nvPr/>
        </p:nvSpPr>
        <p:spPr>
          <a:xfrm>
            <a:off x="27194145" y="7540751"/>
            <a:ext cx="3678299" cy="4401205"/>
          </a:xfrm>
          <a:prstGeom prst="rect">
            <a:avLst/>
          </a:prstGeom>
          <a:noFill/>
        </p:spPr>
        <p:txBody>
          <a:bodyPr wrap="square" rtlCol="0">
            <a:spAutoFit/>
          </a:bodyPr>
          <a:lstStyle/>
          <a:p>
            <a:r>
              <a:rPr lang="en-US" sz="2800" dirty="0"/>
              <a:t>Graph A shows a combined boxplot of both groups one and two and the intensity ratings that were given to each solution. Order of solutions was altered between the two experiments.</a:t>
            </a:r>
          </a:p>
        </p:txBody>
      </p:sp>
      <p:sp>
        <p:nvSpPr>
          <p:cNvPr id="76" name="TextBox 75">
            <a:extLst>
              <a:ext uri="{FF2B5EF4-FFF2-40B4-BE49-F238E27FC236}">
                <a16:creationId xmlns:a16="http://schemas.microsoft.com/office/drawing/2014/main" id="{FF01186E-76BF-FF8F-C210-9C26D26A70D2}"/>
              </a:ext>
            </a:extLst>
          </p:cNvPr>
          <p:cNvSpPr txBox="1"/>
          <p:nvPr/>
        </p:nvSpPr>
        <p:spPr>
          <a:xfrm>
            <a:off x="31319669" y="21786796"/>
            <a:ext cx="12074577" cy="2893100"/>
          </a:xfrm>
          <a:prstGeom prst="rect">
            <a:avLst/>
          </a:prstGeom>
          <a:noFill/>
        </p:spPr>
        <p:txBody>
          <a:bodyPr wrap="square" rtlCol="0">
            <a:spAutoFit/>
          </a:bodyPr>
          <a:lstStyle/>
          <a:p>
            <a:r>
              <a:rPr lang="en-US" sz="2800" dirty="0"/>
              <a:t>These graphs show how each of the participants rated each of the solutions by intensity during the first and the second taste tests. The subjects were tested twice to see if there was a correlation between  the order of the samples with the intensity that was labeled.	</a:t>
            </a:r>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23CC73FA-A84A-6F1D-1250-B4BC4EE2CB6B}"/>
              </a:ext>
            </a:extLst>
          </p:cNvPr>
          <p:cNvSpPr txBox="1"/>
          <p:nvPr/>
        </p:nvSpPr>
        <p:spPr>
          <a:xfrm>
            <a:off x="31221103" y="24806053"/>
            <a:ext cx="9850694" cy="7109639"/>
          </a:xfrm>
          <a:prstGeom prst="rect">
            <a:avLst/>
          </a:prstGeom>
          <a:noFill/>
        </p:spPr>
        <p:txBody>
          <a:bodyPr wrap="square" rtlCol="0">
            <a:spAutoFit/>
          </a:bodyPr>
          <a:lstStyle/>
          <a:p>
            <a:r>
              <a:rPr lang="en-US" sz="3200" dirty="0"/>
              <a:t>It was decided to stick with 5% ethanol because at high enough percentages the Ethanol would more than likely hide or greatly change the taste of the solution. There was no correlation by the order people were testing the solutions and the intensity people were reporting. On average Nirmatrelvir solutions and solutions with both ritonavir and Nirmatrelvir had higher average and sum intensity's then other solutions. There was an average difference overall between each solution of 0.625 but some solutions by themselves had a higher difference with some being as high as an average of 1.50.</a:t>
            </a:r>
          </a:p>
          <a:p>
            <a:endParaRPr lang="en-US" sz="2000" dirty="0"/>
          </a:p>
          <a:p>
            <a:endParaRPr lang="en-US" sz="2000" dirty="0"/>
          </a:p>
        </p:txBody>
      </p:sp>
      <p:pic>
        <p:nvPicPr>
          <p:cNvPr id="6" name="Picture 5">
            <a:extLst>
              <a:ext uri="{FF2B5EF4-FFF2-40B4-BE49-F238E27FC236}">
                <a16:creationId xmlns:a16="http://schemas.microsoft.com/office/drawing/2014/main" id="{FE454DF1-C30B-9F49-D73D-94C419A1B866}"/>
              </a:ext>
            </a:extLst>
          </p:cNvPr>
          <p:cNvPicPr>
            <a:picLocks noChangeAspect="1"/>
          </p:cNvPicPr>
          <p:nvPr/>
        </p:nvPicPr>
        <p:blipFill>
          <a:blip r:embed="rId14"/>
          <a:srcRect/>
          <a:stretch/>
        </p:blipFill>
        <p:spPr>
          <a:xfrm>
            <a:off x="15142257" y="6246252"/>
            <a:ext cx="11976415" cy="7396886"/>
          </a:xfrm>
          <a:prstGeom prst="rect">
            <a:avLst/>
          </a:prstGeom>
        </p:spPr>
      </p:pic>
      <p:grpSp>
        <p:nvGrpSpPr>
          <p:cNvPr id="59" name="Shape 149">
            <a:extLst>
              <a:ext uri="{FF2B5EF4-FFF2-40B4-BE49-F238E27FC236}">
                <a16:creationId xmlns:a16="http://schemas.microsoft.com/office/drawing/2014/main" id="{DA9AD600-5772-6C32-52AD-7109E057E281}"/>
              </a:ext>
            </a:extLst>
          </p:cNvPr>
          <p:cNvGrpSpPr/>
          <p:nvPr/>
        </p:nvGrpSpPr>
        <p:grpSpPr>
          <a:xfrm rot="5400000">
            <a:off x="10997616" y="12226879"/>
            <a:ext cx="6793017" cy="914296"/>
            <a:chOff x="1306879" y="12072935"/>
            <a:chExt cx="9168615" cy="707886"/>
          </a:xfrm>
        </p:grpSpPr>
        <p:cxnSp>
          <p:nvCxnSpPr>
            <p:cNvPr id="61" name="Shape 150">
              <a:extLst>
                <a:ext uri="{FF2B5EF4-FFF2-40B4-BE49-F238E27FC236}">
                  <a16:creationId xmlns:a16="http://schemas.microsoft.com/office/drawing/2014/main" id="{FC4A6938-0DE1-F9A0-FBBD-69D11EBA835D}"/>
                </a:ext>
              </a:extLst>
            </p:cNvPr>
            <p:cNvCxnSpPr/>
            <p:nvPr/>
          </p:nvCxnSpPr>
          <p:spPr>
            <a:xfrm>
              <a:off x="1306879" y="12772518"/>
              <a:ext cx="9168615" cy="0"/>
            </a:xfrm>
            <a:prstGeom prst="straightConnector1">
              <a:avLst/>
            </a:prstGeom>
            <a:noFill/>
            <a:ln w="76200" cap="flat" cmpd="sng">
              <a:solidFill>
                <a:srgbClr val="E36F1E"/>
              </a:solidFill>
              <a:prstDash val="solid"/>
              <a:round/>
              <a:headEnd type="none" w="med" len="med"/>
              <a:tailEnd type="none" w="med" len="med"/>
            </a:ln>
          </p:spPr>
        </p:cxnSp>
        <p:sp>
          <p:nvSpPr>
            <p:cNvPr id="64" name="Shape 151">
              <a:extLst>
                <a:ext uri="{FF2B5EF4-FFF2-40B4-BE49-F238E27FC236}">
                  <a16:creationId xmlns:a16="http://schemas.microsoft.com/office/drawing/2014/main" id="{FF92F3B3-7694-FBC1-60A1-1872F4673CE0}"/>
                </a:ext>
              </a:extLst>
            </p:cNvPr>
            <p:cNvSpPr txBox="1"/>
            <p:nvPr/>
          </p:nvSpPr>
          <p:spPr>
            <a:xfrm>
              <a:off x="1306879" y="12072935"/>
              <a:ext cx="9168615" cy="70788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endParaRPr lang="en-US" sz="4000" b="1" i="0" u="none" strike="noStrike" cap="none" dirty="0">
                <a:solidFill>
                  <a:srgbClr val="E36F1E"/>
                </a:solidFill>
                <a:latin typeface="Arial"/>
                <a:ea typeface="Arial"/>
                <a:cs typeface="Arial"/>
                <a:sym typeface="Arial"/>
              </a:endParaRPr>
            </a:p>
          </p:txBody>
        </p:sp>
      </p:grpSp>
      <p:pic>
        <p:nvPicPr>
          <p:cNvPr id="8" name="Picture 2">
            <a:extLst>
              <a:ext uri="{FF2B5EF4-FFF2-40B4-BE49-F238E27FC236}">
                <a16:creationId xmlns:a16="http://schemas.microsoft.com/office/drawing/2014/main" id="{38E85948-D679-F101-7C7A-3F6E9FE314E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0" y="8855092"/>
            <a:ext cx="6988149" cy="68421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0FE05A1-1D6A-B049-07B2-5FD8FC33D93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251" y="12633410"/>
            <a:ext cx="8198421" cy="3053813"/>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Shape 149">
            <a:extLst>
              <a:ext uri="{FF2B5EF4-FFF2-40B4-BE49-F238E27FC236}">
                <a16:creationId xmlns:a16="http://schemas.microsoft.com/office/drawing/2014/main" id="{918EBDB0-BA01-FE61-706F-9545AE6C6B4C}"/>
              </a:ext>
            </a:extLst>
          </p:cNvPr>
          <p:cNvGrpSpPr/>
          <p:nvPr/>
        </p:nvGrpSpPr>
        <p:grpSpPr>
          <a:xfrm rot="5400000">
            <a:off x="10997714" y="14242813"/>
            <a:ext cx="6793017" cy="914296"/>
            <a:chOff x="1306879" y="12072935"/>
            <a:chExt cx="9168615" cy="707886"/>
          </a:xfrm>
        </p:grpSpPr>
        <p:cxnSp>
          <p:nvCxnSpPr>
            <p:cNvPr id="67" name="Shape 150">
              <a:extLst>
                <a:ext uri="{FF2B5EF4-FFF2-40B4-BE49-F238E27FC236}">
                  <a16:creationId xmlns:a16="http://schemas.microsoft.com/office/drawing/2014/main" id="{3E788FEF-ADA7-4473-313E-BA1F08830328}"/>
                </a:ext>
              </a:extLst>
            </p:cNvPr>
            <p:cNvCxnSpPr/>
            <p:nvPr/>
          </p:nvCxnSpPr>
          <p:spPr>
            <a:xfrm>
              <a:off x="1306879" y="12772518"/>
              <a:ext cx="9168615" cy="0"/>
            </a:xfrm>
            <a:prstGeom prst="straightConnector1">
              <a:avLst/>
            </a:prstGeom>
            <a:noFill/>
            <a:ln w="76200" cap="flat" cmpd="sng">
              <a:solidFill>
                <a:srgbClr val="E36F1E"/>
              </a:solidFill>
              <a:prstDash val="solid"/>
              <a:round/>
              <a:headEnd type="none" w="med" len="med"/>
              <a:tailEnd type="none" w="med" len="med"/>
            </a:ln>
          </p:spPr>
        </p:cxnSp>
        <p:sp>
          <p:nvSpPr>
            <p:cNvPr id="69" name="Shape 151">
              <a:extLst>
                <a:ext uri="{FF2B5EF4-FFF2-40B4-BE49-F238E27FC236}">
                  <a16:creationId xmlns:a16="http://schemas.microsoft.com/office/drawing/2014/main" id="{DA4EFD9C-1C31-9F55-6226-E79CEE80E6B6}"/>
                </a:ext>
              </a:extLst>
            </p:cNvPr>
            <p:cNvSpPr txBox="1"/>
            <p:nvPr/>
          </p:nvSpPr>
          <p:spPr>
            <a:xfrm>
              <a:off x="1306879" y="12072935"/>
              <a:ext cx="9168615" cy="70788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endParaRPr lang="en-US" sz="4000" b="1" i="0" u="none" strike="noStrike" cap="none" dirty="0">
                <a:solidFill>
                  <a:srgbClr val="E36F1E"/>
                </a:solidFill>
                <a:latin typeface="Arial"/>
                <a:ea typeface="Arial"/>
                <a:cs typeface="Arial"/>
                <a:sym typeface="Arial"/>
              </a:endParaRPr>
            </a:p>
          </p:txBody>
        </p:sp>
      </p:grpSp>
      <p:pic>
        <p:nvPicPr>
          <p:cNvPr id="42" name="Picture 41">
            <a:extLst>
              <a:ext uri="{FF2B5EF4-FFF2-40B4-BE49-F238E27FC236}">
                <a16:creationId xmlns:a16="http://schemas.microsoft.com/office/drawing/2014/main" id="{FFB8EDDE-FAC1-54F7-7F34-F6ADB68A57F2}"/>
              </a:ext>
            </a:extLst>
          </p:cNvPr>
          <p:cNvPicPr>
            <a:picLocks noChangeAspect="1"/>
          </p:cNvPicPr>
          <p:nvPr/>
        </p:nvPicPr>
        <p:blipFill>
          <a:blip r:embed="rId17"/>
          <a:srcRect/>
          <a:stretch/>
        </p:blipFill>
        <p:spPr>
          <a:xfrm>
            <a:off x="15010534" y="14857137"/>
            <a:ext cx="12354125" cy="7630168"/>
          </a:xfrm>
          <a:prstGeom prst="rect">
            <a:avLst/>
          </a:prstGeom>
        </p:spPr>
      </p:pic>
      <p:sp>
        <p:nvSpPr>
          <p:cNvPr id="80" name="TextBox 79">
            <a:extLst>
              <a:ext uri="{FF2B5EF4-FFF2-40B4-BE49-F238E27FC236}">
                <a16:creationId xmlns:a16="http://schemas.microsoft.com/office/drawing/2014/main" id="{60560825-70C5-CB7A-545F-E76C1DC49439}"/>
              </a:ext>
            </a:extLst>
          </p:cNvPr>
          <p:cNvSpPr txBox="1"/>
          <p:nvPr/>
        </p:nvSpPr>
        <p:spPr>
          <a:xfrm>
            <a:off x="14540956" y="22409272"/>
            <a:ext cx="304800" cy="954107"/>
          </a:xfrm>
          <a:prstGeom prst="rect">
            <a:avLst/>
          </a:prstGeom>
          <a:noFill/>
        </p:spPr>
        <p:txBody>
          <a:bodyPr wrap="square" rtlCol="0">
            <a:spAutoFit/>
          </a:bodyPr>
          <a:lstStyle/>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C</a:t>
            </a:r>
          </a:p>
          <a:p>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73" name="TextBox 72">
            <a:extLst>
              <a:ext uri="{FF2B5EF4-FFF2-40B4-BE49-F238E27FC236}">
                <a16:creationId xmlns:a16="http://schemas.microsoft.com/office/drawing/2014/main" id="{0452D948-F76C-EB2A-189F-017C9A9A53A6}"/>
              </a:ext>
            </a:extLst>
          </p:cNvPr>
          <p:cNvSpPr txBox="1"/>
          <p:nvPr/>
        </p:nvSpPr>
        <p:spPr>
          <a:xfrm>
            <a:off x="27480971" y="15364239"/>
            <a:ext cx="3126603" cy="3108543"/>
          </a:xfrm>
          <a:prstGeom prst="rect">
            <a:avLst/>
          </a:prstGeom>
          <a:noFill/>
        </p:spPr>
        <p:txBody>
          <a:bodyPr wrap="square" rtlCol="0">
            <a:spAutoFit/>
          </a:bodyPr>
          <a:lstStyle/>
          <a:p>
            <a:r>
              <a:rPr lang="en-US" sz="2800" dirty="0">
                <a:latin typeface="+mn-lt"/>
                <a:ea typeface="Verdana" panose="020B0604030504040204" pitchFamily="34" charset="0"/>
              </a:rPr>
              <a:t>Graph B shows the intensity ratings during the first round of testing in the order we gave them</a:t>
            </a:r>
          </a:p>
        </p:txBody>
      </p:sp>
      <p:sp>
        <p:nvSpPr>
          <p:cNvPr id="71" name="TextBox 70">
            <a:extLst>
              <a:ext uri="{FF2B5EF4-FFF2-40B4-BE49-F238E27FC236}">
                <a16:creationId xmlns:a16="http://schemas.microsoft.com/office/drawing/2014/main" id="{C07E02A5-B743-682E-B585-7A38FA5B4E74}"/>
              </a:ext>
            </a:extLst>
          </p:cNvPr>
          <p:cNvSpPr txBox="1"/>
          <p:nvPr/>
        </p:nvSpPr>
        <p:spPr>
          <a:xfrm>
            <a:off x="27485317" y="22826215"/>
            <a:ext cx="3126603" cy="3108543"/>
          </a:xfrm>
          <a:prstGeom prst="rect">
            <a:avLst/>
          </a:prstGeom>
          <a:noFill/>
        </p:spPr>
        <p:txBody>
          <a:bodyPr wrap="square" rtlCol="0">
            <a:spAutoFit/>
          </a:bodyPr>
          <a:lstStyle/>
          <a:p>
            <a:r>
              <a:rPr lang="en-US" sz="2800" dirty="0">
                <a:latin typeface="+mn-lt"/>
                <a:ea typeface="Verdana" panose="020B0604030504040204" pitchFamily="34" charset="0"/>
              </a:rPr>
              <a:t>Graph C shows the intensity ratings during the Second round of testing in the order we gave them</a:t>
            </a:r>
          </a:p>
        </p:txBody>
      </p:sp>
      <p:sp>
        <p:nvSpPr>
          <p:cNvPr id="146" name="Shape 146"/>
          <p:cNvSpPr txBox="1"/>
          <p:nvPr/>
        </p:nvSpPr>
        <p:spPr>
          <a:xfrm>
            <a:off x="351845" y="5651664"/>
            <a:ext cx="13400181" cy="6599088"/>
          </a:xfrm>
          <a:prstGeom prst="rect">
            <a:avLst/>
          </a:prstGeom>
          <a:noFill/>
          <a:ln>
            <a:noFill/>
          </a:ln>
        </p:spPr>
        <p:txBody>
          <a:bodyPr lIns="457200" tIns="457200" rIns="457200" bIns="457200" anchor="t" anchorCtr="0">
            <a:noAutofit/>
          </a:bodyPr>
          <a:lstStyle/>
          <a:p>
            <a:pPr marR="0" lvl="0" algn="l" rtl="0">
              <a:spcBef>
                <a:spcPts val="0"/>
              </a:spcBef>
              <a:spcAft>
                <a:spcPts val="0"/>
              </a:spcAft>
            </a:pPr>
            <a:r>
              <a:rPr lang="en-US" sz="3200" dirty="0">
                <a:solidFill>
                  <a:schemeClr val="dk1"/>
                </a:solidFill>
              </a:rPr>
              <a:t>Covid-19 is a raspatory virus that started in 2019 and quickly spread to the rest of the world. Paxlovid is a medication taken over the course of five days twice a day  to treat covid-19 and is made up of two drugs Nirmatrelvir and Ritonavir. It was the first oral medication to come out for covid-19. The reason we are looking into Paxlovid is because it has been shown to cause dysgeusia.</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Poster Template 36x48">
  <a:themeElements>
    <a:clrScheme name="Custom 1">
      <a:dk1>
        <a:srgbClr val="361B00"/>
      </a:dk1>
      <a:lt1>
        <a:srgbClr val="FFE8D1"/>
      </a:lt1>
      <a:dk2>
        <a:srgbClr val="000000"/>
      </a:dk2>
      <a:lt2>
        <a:srgbClr val="808080"/>
      </a:lt2>
      <a:accent1>
        <a:srgbClr val="FFFFEF"/>
      </a:accent1>
      <a:accent2>
        <a:srgbClr val="E87400"/>
      </a:accent2>
      <a:accent3>
        <a:srgbClr val="FFCC99"/>
      </a:accent3>
      <a:accent4>
        <a:srgbClr val="B04700"/>
      </a:accent4>
      <a:accent5>
        <a:srgbClr val="FFFFF6"/>
      </a:accent5>
      <a:accent6>
        <a:srgbClr val="B2B2B2"/>
      </a:accent6>
      <a:hlink>
        <a:srgbClr val="028418"/>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3216</TotalTime>
  <Words>393</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 Narrow</vt:lpstr>
      <vt:lpstr>Arial Black</vt:lpstr>
      <vt:lpstr>Verdana</vt:lpstr>
      <vt:lpstr>Arial</vt:lpstr>
      <vt:lpstr>Poster Template 36x48</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Li</dc:creator>
  <cp:lastModifiedBy>Butler, Nathan R (BUTLENR20)</cp:lastModifiedBy>
  <cp:revision>106</cp:revision>
  <dcterms:modified xsi:type="dcterms:W3CDTF">2023-10-30T01:35:28Z</dcterms:modified>
</cp:coreProperties>
</file>