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7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14" autoAdjust="0"/>
  </p:normalViewPr>
  <p:slideViewPr>
    <p:cSldViewPr snapToGrid="0">
      <p:cViewPr varScale="1">
        <p:scale>
          <a:sx n="87" d="100"/>
          <a:sy n="87" d="100"/>
        </p:scale>
        <p:origin x="48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0C3D66-FE2C-4D2A-AE80-F3E4BE289F92}" type="datetimeFigureOut">
              <a:rPr lang="cs-CZ" smtClean="0"/>
              <a:t>10.10.2016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6DEF2-3F0A-4865-B427-A289660A14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0578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6DEF2-3F0A-4865-B427-A289660A1444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74060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F7304AD-F242-4632-87E6-EC5F38A9AA59}" type="datetimeFigureOut">
              <a:rPr lang="cs-CZ" smtClean="0"/>
              <a:t>10.10.2016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2187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dirty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04AD-F242-4632-87E6-EC5F38A9AA59}" type="datetimeFigureOut">
              <a:rPr lang="cs-CZ" smtClean="0"/>
              <a:t>10.10.2016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8537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7304AD-F242-4632-87E6-EC5F38A9AA59}" type="datetimeFigureOut">
              <a:rPr lang="cs-CZ" smtClean="0"/>
              <a:t>10.10.2016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3072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7304AD-F242-4632-87E6-EC5F38A9AA59}" type="datetimeFigureOut">
              <a:rPr lang="cs-CZ" smtClean="0"/>
              <a:t>10.10.2016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864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7304AD-F242-4632-87E6-EC5F38A9AA59}" type="datetimeFigureOut">
              <a:rPr lang="cs-CZ" smtClean="0"/>
              <a:t>10.10.2016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8175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04AD-F242-4632-87E6-EC5F38A9AA59}" type="datetimeFigureOut">
              <a:rPr lang="cs-CZ" smtClean="0"/>
              <a:t>10.10.2016</a:t>
            </a:fld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2027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dirty="0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dirty="0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dirty="0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04AD-F242-4632-87E6-EC5F38A9AA59}" type="datetimeFigureOut">
              <a:rPr lang="cs-CZ" smtClean="0"/>
              <a:t>10.10.2016</a:t>
            </a:fld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7642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04AD-F242-4632-87E6-EC5F38A9AA59}" type="datetimeFigureOut">
              <a:rPr lang="cs-CZ" smtClean="0"/>
              <a:t>10.10.2016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5018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7304AD-F242-4632-87E6-EC5F38A9AA59}" type="datetimeFigureOut">
              <a:rPr lang="cs-CZ" smtClean="0"/>
              <a:t>10.10.2016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6772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04AD-F242-4632-87E6-EC5F38A9AA59}" type="datetimeFigureOut">
              <a:rPr lang="cs-CZ" smtClean="0"/>
              <a:t>10.10.2016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7381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7304AD-F242-4632-87E6-EC5F38A9AA59}" type="datetimeFigureOut">
              <a:rPr lang="cs-CZ" smtClean="0"/>
              <a:t>10.10.2016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4868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04AD-F242-4632-87E6-EC5F38A9AA59}" type="datetimeFigureOut">
              <a:rPr lang="cs-CZ" smtClean="0"/>
              <a:t>10.10.2016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62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04AD-F242-4632-87E6-EC5F38A9AA59}" type="datetimeFigureOut">
              <a:rPr lang="cs-CZ" smtClean="0"/>
              <a:t>10.10.2016</a:t>
            </a:fld>
            <a:endParaRPr lang="cs-CZ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5913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04AD-F242-4632-87E6-EC5F38A9AA59}" type="datetimeFigureOut">
              <a:rPr lang="cs-CZ" smtClean="0"/>
              <a:t>10.10.2016</a:t>
            </a:fld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5703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04AD-F242-4632-87E6-EC5F38A9AA59}" type="datetimeFigureOut">
              <a:rPr lang="cs-CZ" smtClean="0"/>
              <a:t>10.10.2016</a:t>
            </a:fld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4973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04AD-F242-4632-87E6-EC5F38A9AA59}" type="datetimeFigureOut">
              <a:rPr lang="cs-CZ" smtClean="0"/>
              <a:t>10.10.2016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4600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dirty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04AD-F242-4632-87E6-EC5F38A9AA59}" type="datetimeFigureOut">
              <a:rPr lang="cs-CZ" smtClean="0"/>
              <a:t>10.10.2016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4548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304AD-F242-4632-87E6-EC5F38A9AA59}" type="datetimeFigureOut">
              <a:rPr lang="cs-CZ" smtClean="0"/>
              <a:t>10.10.2016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42148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49" r:id="rId12"/>
    <p:sldLayoutId id="2147483850" r:id="rId13"/>
    <p:sldLayoutId id="2147483851" r:id="rId14"/>
    <p:sldLayoutId id="2147483852" r:id="rId15"/>
    <p:sldLayoutId id="2147483853" r:id="rId16"/>
    <p:sldLayoutId id="2147483854" r:id="rId17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Java a CPU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2. Lekce</a:t>
            </a:r>
          </a:p>
        </p:txBody>
      </p:sp>
    </p:spTree>
    <p:extLst>
      <p:ext uri="{BB962C8B-B14F-4D97-AF65-F5344CB8AC3E}">
        <p14:creationId xmlns:p14="http://schemas.microsoft.com/office/powerpoint/2010/main" val="66256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831731" y="2751435"/>
            <a:ext cx="8610600" cy="1293028"/>
          </a:xfrm>
        </p:spPr>
        <p:txBody>
          <a:bodyPr/>
          <a:lstStyle/>
          <a:p>
            <a:pPr algn="ctr"/>
            <a:r>
              <a:rPr lang="cs-CZ" dirty="0"/>
              <a:t>Konec</a:t>
            </a:r>
          </a:p>
        </p:txBody>
      </p:sp>
    </p:spTree>
    <p:extLst>
      <p:ext uri="{BB962C8B-B14F-4D97-AF65-F5344CB8AC3E}">
        <p14:creationId xmlns:p14="http://schemas.microsoft.com/office/powerpoint/2010/main" val="19156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Paměť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Veškerý vláknům (co jsou to vlákna v Javě, o tom si řekneme později) operační systém nebo interpret přiděluje tzv. zásobník (</a:t>
            </a:r>
            <a:r>
              <a:rPr lang="cs-CZ" dirty="0" err="1"/>
              <a:t>stack</a:t>
            </a:r>
            <a:r>
              <a:rPr lang="cs-CZ" dirty="0"/>
              <a:t>)</a:t>
            </a:r>
          </a:p>
          <a:p>
            <a:r>
              <a:rPr lang="cs-CZ" dirty="0"/>
              <a:t>Zásobník je místo v paměti (paměť procesoru – </a:t>
            </a:r>
            <a:r>
              <a:rPr lang="cs-CZ" dirty="0" err="1"/>
              <a:t>Javovská</a:t>
            </a:r>
            <a:r>
              <a:rPr lang="cs-CZ" dirty="0"/>
              <a:t> aplikace komunikuje s procesorem)</a:t>
            </a:r>
          </a:p>
        </p:txBody>
      </p:sp>
    </p:spTree>
    <p:extLst>
      <p:ext uri="{BB962C8B-B14F-4D97-AF65-F5344CB8AC3E}">
        <p14:creationId xmlns:p14="http://schemas.microsoft.com/office/powerpoint/2010/main" val="407355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Obrázek paměti</a:t>
            </a:r>
          </a:p>
        </p:txBody>
      </p:sp>
      <p:sp>
        <p:nvSpPr>
          <p:cNvPr id="6" name="Vývojový diagram: postup 5"/>
          <p:cNvSpPr/>
          <p:nvPr/>
        </p:nvSpPr>
        <p:spPr>
          <a:xfrm>
            <a:off x="6188638" y="2057401"/>
            <a:ext cx="5002824" cy="3824653"/>
          </a:xfrm>
          <a:prstGeom prst="flowChartProcess">
            <a:avLst/>
          </a:prstGeom>
          <a:ln w="73025" cap="rnd" cmpd="dbl">
            <a:solidFill>
              <a:schemeClr val="accent5"/>
            </a:solidFill>
            <a:prstDash val="sysDash"/>
            <a:miter lim="800000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Obdélník: se zakulacenými rohy 6"/>
          <p:cNvSpPr/>
          <p:nvPr/>
        </p:nvSpPr>
        <p:spPr>
          <a:xfrm>
            <a:off x="6510003" y="2367903"/>
            <a:ext cx="1809049" cy="320364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TextovéPole 8"/>
          <p:cNvSpPr txBox="1"/>
          <p:nvPr/>
        </p:nvSpPr>
        <p:spPr>
          <a:xfrm>
            <a:off x="6188637" y="6005146"/>
            <a:ext cx="5213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Paměť procesoru</a:t>
            </a:r>
          </a:p>
        </p:txBody>
      </p:sp>
      <p:sp>
        <p:nvSpPr>
          <p:cNvPr id="10" name="Vývojový diagram: postup 9"/>
          <p:cNvSpPr/>
          <p:nvPr/>
        </p:nvSpPr>
        <p:spPr>
          <a:xfrm>
            <a:off x="705679" y="2057400"/>
            <a:ext cx="5068957" cy="382465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cs-CZ" dirty="0"/>
              <a:t>public </a:t>
            </a:r>
            <a:r>
              <a:rPr lang="cs-CZ" dirty="0" err="1"/>
              <a:t>class</a:t>
            </a:r>
            <a:r>
              <a:rPr lang="cs-CZ" dirty="0"/>
              <a:t> </a:t>
            </a:r>
            <a:r>
              <a:rPr lang="cs-CZ" dirty="0" err="1"/>
              <a:t>Train</a:t>
            </a:r>
            <a:r>
              <a:rPr lang="cs-CZ" dirty="0"/>
              <a:t> </a:t>
            </a:r>
            <a:r>
              <a:rPr lang="en-US" dirty="0"/>
              <a:t>{</a:t>
            </a:r>
            <a:endParaRPr lang="cs-CZ" dirty="0"/>
          </a:p>
          <a:p>
            <a:endParaRPr lang="en-US" dirty="0"/>
          </a:p>
          <a:p>
            <a:r>
              <a:rPr lang="en-US" dirty="0"/>
              <a:t>	private </a:t>
            </a:r>
            <a:r>
              <a:rPr lang="en-US" dirty="0" err="1"/>
              <a:t>int</a:t>
            </a:r>
            <a:r>
              <a:rPr lang="en-US" dirty="0"/>
              <a:t> index </a:t>
            </a:r>
            <a:r>
              <a:rPr lang="cs-CZ" dirty="0"/>
              <a:t>= 5;</a:t>
            </a:r>
            <a:endParaRPr lang="en-US" dirty="0"/>
          </a:p>
          <a:p>
            <a:endParaRPr lang="en-US" dirty="0"/>
          </a:p>
          <a:p>
            <a:r>
              <a:rPr lang="cs-CZ" dirty="0"/>
              <a:t>	public </a:t>
            </a:r>
            <a:r>
              <a:rPr lang="cs-CZ" dirty="0" err="1"/>
              <a:t>Train</a:t>
            </a:r>
            <a:r>
              <a:rPr lang="cs-CZ" dirty="0"/>
              <a:t>()</a:t>
            </a:r>
            <a:r>
              <a:rPr lang="en-US" dirty="0"/>
              <a:t> {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}	</a:t>
            </a:r>
          </a:p>
          <a:p>
            <a:r>
              <a:rPr lang="en-US" dirty="0"/>
              <a:t>}</a:t>
            </a:r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sp>
        <p:nvSpPr>
          <p:cNvPr id="11" name="TextovéPole 10"/>
          <p:cNvSpPr txBox="1"/>
          <p:nvPr/>
        </p:nvSpPr>
        <p:spPr>
          <a:xfrm>
            <a:off x="590550" y="6005146"/>
            <a:ext cx="5213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Editor</a:t>
            </a:r>
          </a:p>
        </p:txBody>
      </p:sp>
      <p:sp>
        <p:nvSpPr>
          <p:cNvPr id="12" name="Ovál 11"/>
          <p:cNvSpPr/>
          <p:nvPr/>
        </p:nvSpPr>
        <p:spPr>
          <a:xfrm>
            <a:off x="1969477" y="2497016"/>
            <a:ext cx="1668116" cy="738553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4" name="Přímá spojnice se šipkou 13"/>
          <p:cNvCxnSpPr>
            <a:stCxn id="12" idx="6"/>
            <a:endCxn id="19" idx="1"/>
          </p:cNvCxnSpPr>
          <p:nvPr/>
        </p:nvCxnSpPr>
        <p:spPr>
          <a:xfrm flipV="1">
            <a:off x="3637593" y="2823335"/>
            <a:ext cx="3202407" cy="429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ovéPole 15"/>
          <p:cNvSpPr txBox="1"/>
          <p:nvPr/>
        </p:nvSpPr>
        <p:spPr>
          <a:xfrm>
            <a:off x="6682154" y="5090746"/>
            <a:ext cx="1459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Zásobník</a:t>
            </a:r>
            <a:endParaRPr lang="cs-CZ" dirty="0"/>
          </a:p>
        </p:txBody>
      </p:sp>
      <p:sp>
        <p:nvSpPr>
          <p:cNvPr id="21" name="Obdélník: se zakulacenými rohy 20"/>
          <p:cNvSpPr/>
          <p:nvPr/>
        </p:nvSpPr>
        <p:spPr>
          <a:xfrm>
            <a:off x="6840000" y="2520000"/>
            <a:ext cx="1152367" cy="60666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5</a:t>
            </a:r>
          </a:p>
        </p:txBody>
      </p:sp>
      <p:sp>
        <p:nvSpPr>
          <p:cNvPr id="20" name="Obdélník: se zakulacenými rohy 19"/>
          <p:cNvSpPr/>
          <p:nvPr/>
        </p:nvSpPr>
        <p:spPr>
          <a:xfrm>
            <a:off x="6840000" y="2520000"/>
            <a:ext cx="1152367" cy="60666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/>
              <a:t>int</a:t>
            </a:r>
            <a:endParaRPr lang="cs-CZ" dirty="0"/>
          </a:p>
        </p:txBody>
      </p:sp>
      <p:sp>
        <p:nvSpPr>
          <p:cNvPr id="19" name="Obdélník: se zakulacenými rohy 18"/>
          <p:cNvSpPr/>
          <p:nvPr/>
        </p:nvSpPr>
        <p:spPr>
          <a:xfrm>
            <a:off x="6840000" y="2520000"/>
            <a:ext cx="1152367" cy="60666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Kousek paměti</a:t>
            </a:r>
          </a:p>
        </p:txBody>
      </p:sp>
    </p:spTree>
    <p:extLst>
      <p:ext uri="{BB962C8B-B14F-4D97-AF65-F5344CB8AC3E}">
        <p14:creationId xmlns:p14="http://schemas.microsoft.com/office/powerpoint/2010/main" val="1528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 animBg="1"/>
      <p:bldP spid="20" grpId="0" animBg="1"/>
      <p:bldP spid="20" grpId="1" animBg="1"/>
      <p:bldP spid="19" grpId="0" animBg="1"/>
      <p:bldP spid="1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Primitivní datový typ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cs-CZ" dirty="0"/>
              <a:t>Abychom mohli pokračovat, musíme vědět, jaký je rozdíl mezi primitivním a objektovým datovým typem</a:t>
            </a:r>
          </a:p>
          <a:p>
            <a:r>
              <a:rPr lang="cs-CZ" dirty="0"/>
              <a:t>Primitivní datový typ :</a:t>
            </a:r>
          </a:p>
          <a:p>
            <a:pPr lvl="1"/>
            <a:r>
              <a:rPr lang="cs-CZ" dirty="0"/>
              <a:t>konkrétní hodnota</a:t>
            </a:r>
          </a:p>
          <a:p>
            <a:pPr lvl="1"/>
            <a:r>
              <a:rPr lang="cs-CZ" dirty="0"/>
              <a:t>hodnota uložena v proměnných</a:t>
            </a:r>
          </a:p>
          <a:p>
            <a:pPr lvl="1"/>
            <a:r>
              <a:rPr lang="cs-CZ" dirty="0"/>
              <a:t>zapisuje se vždy malým písmenem</a:t>
            </a:r>
          </a:p>
          <a:p>
            <a:pPr lvl="1"/>
            <a:r>
              <a:rPr lang="cs-CZ" dirty="0"/>
              <a:t>nelze na ně volat metody</a:t>
            </a:r>
          </a:p>
          <a:p>
            <a:pPr lvl="1"/>
            <a:r>
              <a:rPr lang="cs-CZ" dirty="0"/>
              <a:t>ukládají se do zásobníku paměti</a:t>
            </a:r>
          </a:p>
          <a:p>
            <a:pPr lvl="1"/>
            <a:r>
              <a:rPr lang="cs-CZ" dirty="0"/>
              <a:t>je jich 8</a:t>
            </a:r>
          </a:p>
          <a:p>
            <a:pPr lvl="2"/>
            <a:r>
              <a:rPr lang="cs-CZ" dirty="0" err="1"/>
              <a:t>int</a:t>
            </a:r>
            <a:endParaRPr lang="cs-CZ" dirty="0"/>
          </a:p>
          <a:p>
            <a:pPr lvl="2"/>
            <a:r>
              <a:rPr lang="cs-CZ" dirty="0" err="1"/>
              <a:t>short</a:t>
            </a:r>
            <a:endParaRPr lang="cs-CZ" dirty="0"/>
          </a:p>
          <a:p>
            <a:pPr lvl="2"/>
            <a:r>
              <a:rPr lang="cs-CZ" dirty="0"/>
              <a:t>long</a:t>
            </a:r>
          </a:p>
          <a:p>
            <a:pPr lvl="2"/>
            <a:r>
              <a:rPr lang="cs-CZ" dirty="0" err="1"/>
              <a:t>float</a:t>
            </a:r>
            <a:endParaRPr lang="cs-CZ" dirty="0"/>
          </a:p>
          <a:p>
            <a:pPr lvl="2"/>
            <a:r>
              <a:rPr lang="cs-CZ" dirty="0"/>
              <a:t>double</a:t>
            </a:r>
          </a:p>
          <a:p>
            <a:pPr lvl="2"/>
            <a:r>
              <a:rPr lang="cs-CZ" dirty="0" err="1"/>
              <a:t>boolean</a:t>
            </a:r>
            <a:endParaRPr lang="cs-CZ" dirty="0"/>
          </a:p>
          <a:p>
            <a:pPr lvl="2"/>
            <a:r>
              <a:rPr lang="cs-CZ" dirty="0" err="1"/>
              <a:t>char</a:t>
            </a:r>
            <a:endParaRPr lang="cs-CZ" dirty="0"/>
          </a:p>
          <a:p>
            <a:pPr lvl="2"/>
            <a:r>
              <a:rPr lang="cs-CZ" dirty="0"/>
              <a:t>byte</a:t>
            </a:r>
          </a:p>
        </p:txBody>
      </p:sp>
    </p:spTree>
    <p:extLst>
      <p:ext uri="{BB962C8B-B14F-4D97-AF65-F5344CB8AC3E}">
        <p14:creationId xmlns:p14="http://schemas.microsoft.com/office/powerpoint/2010/main" val="325810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objektový datový typ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Hodnota může odkazovat na jiný datový typ (objektový i primitivní)</a:t>
            </a:r>
          </a:p>
          <a:p>
            <a:r>
              <a:rPr lang="cs-CZ" dirty="0"/>
              <a:t>Hodnota je uložena v referenčním odkazu (vypadá to podobně jako u primitivního datového typu. Teď se jedná čistě o terminologické hledisko)</a:t>
            </a:r>
          </a:p>
          <a:p>
            <a:r>
              <a:rPr lang="cs-CZ" dirty="0"/>
              <a:t>Zapisuje se vždy s velkým písmenem</a:t>
            </a:r>
          </a:p>
          <a:p>
            <a:r>
              <a:rPr lang="cs-CZ" dirty="0"/>
              <a:t>Obsahuje metody</a:t>
            </a:r>
          </a:p>
          <a:p>
            <a:r>
              <a:rPr lang="cs-CZ" dirty="0"/>
              <a:t>Referenční odkaz se ukládá do zásobníku paměti, hodnota objektového datového typu se ukládá do tzv. Haldy (druhé místo v paměti)</a:t>
            </a:r>
          </a:p>
          <a:p>
            <a:r>
              <a:rPr lang="cs-CZ" dirty="0"/>
              <a:t>Je jich nekonečně mnoho – každá nová třída může být a je datovým typem</a:t>
            </a:r>
          </a:p>
          <a:p>
            <a:r>
              <a:rPr lang="cs-CZ" dirty="0"/>
              <a:t>Pro inicializaci objektového datového typu se používá operátor „</a:t>
            </a:r>
            <a:r>
              <a:rPr lang="cs-CZ" dirty="0" err="1"/>
              <a:t>new</a:t>
            </a:r>
            <a:r>
              <a:rPr lang="cs-CZ" dirty="0"/>
              <a:t>“ a potom se volá konstruktor takového objektu, jakého jsou datového typu</a:t>
            </a:r>
          </a:p>
          <a:p>
            <a:r>
              <a:rPr lang="cs-CZ" dirty="0"/>
              <a:t>Datový typ </a:t>
            </a:r>
            <a:r>
              <a:rPr lang="cs-CZ" dirty="0" err="1"/>
              <a:t>String</a:t>
            </a:r>
            <a:r>
              <a:rPr lang="cs-CZ" dirty="0"/>
              <a:t> – svou častou implementací se řadí spíše k primitivním datovým typům, ale je objektovým datovým typem.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7333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Obrázek paměti 2</a:t>
            </a:r>
          </a:p>
        </p:txBody>
      </p:sp>
      <p:sp>
        <p:nvSpPr>
          <p:cNvPr id="6" name="Vývojový diagram: postup 5"/>
          <p:cNvSpPr/>
          <p:nvPr/>
        </p:nvSpPr>
        <p:spPr>
          <a:xfrm>
            <a:off x="6188638" y="2057401"/>
            <a:ext cx="5002824" cy="3824653"/>
          </a:xfrm>
          <a:prstGeom prst="flowChartProcess">
            <a:avLst/>
          </a:prstGeom>
          <a:ln w="73025" cap="rnd" cmpd="dbl">
            <a:solidFill>
              <a:schemeClr val="accent5"/>
            </a:solidFill>
            <a:prstDash val="sysDash"/>
            <a:miter lim="800000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Obdélník: se zakulacenými rohy 6"/>
          <p:cNvSpPr/>
          <p:nvPr/>
        </p:nvSpPr>
        <p:spPr>
          <a:xfrm>
            <a:off x="6510003" y="2367903"/>
            <a:ext cx="1809049" cy="320364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TextovéPole 8"/>
          <p:cNvSpPr txBox="1"/>
          <p:nvPr/>
        </p:nvSpPr>
        <p:spPr>
          <a:xfrm>
            <a:off x="6188637" y="6005146"/>
            <a:ext cx="5213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Paměť procesoru</a:t>
            </a:r>
          </a:p>
        </p:txBody>
      </p:sp>
      <p:sp>
        <p:nvSpPr>
          <p:cNvPr id="10" name="Vývojový diagram: postup 9"/>
          <p:cNvSpPr/>
          <p:nvPr/>
        </p:nvSpPr>
        <p:spPr>
          <a:xfrm>
            <a:off x="735432" y="2057401"/>
            <a:ext cx="5068957" cy="382465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cs-CZ" dirty="0"/>
              <a:t>public </a:t>
            </a:r>
            <a:r>
              <a:rPr lang="cs-CZ" dirty="0" err="1"/>
              <a:t>class</a:t>
            </a:r>
            <a:r>
              <a:rPr lang="cs-CZ" dirty="0"/>
              <a:t> </a:t>
            </a:r>
            <a:r>
              <a:rPr lang="cs-CZ" dirty="0" err="1"/>
              <a:t>Train</a:t>
            </a:r>
            <a:r>
              <a:rPr lang="cs-CZ" dirty="0"/>
              <a:t> </a:t>
            </a:r>
            <a:r>
              <a:rPr lang="en-US" dirty="0"/>
              <a:t>{</a:t>
            </a:r>
            <a:endParaRPr lang="cs-CZ" dirty="0"/>
          </a:p>
          <a:p>
            <a:endParaRPr lang="en-US" dirty="0"/>
          </a:p>
          <a:p>
            <a:r>
              <a:rPr lang="en-US" dirty="0"/>
              <a:t>	private </a:t>
            </a:r>
            <a:r>
              <a:rPr lang="en-US" dirty="0" err="1"/>
              <a:t>int</a:t>
            </a:r>
            <a:r>
              <a:rPr lang="en-US" dirty="0"/>
              <a:t> index </a:t>
            </a:r>
            <a:r>
              <a:rPr lang="cs-CZ" dirty="0"/>
              <a:t>= 5;</a:t>
            </a:r>
          </a:p>
          <a:p>
            <a:r>
              <a:rPr lang="cs-CZ" dirty="0"/>
              <a:t>	</a:t>
            </a:r>
            <a:r>
              <a:rPr lang="cs-CZ" dirty="0" err="1"/>
              <a:t>private</a:t>
            </a:r>
            <a:r>
              <a:rPr lang="cs-CZ" dirty="0"/>
              <a:t> </a:t>
            </a:r>
            <a:r>
              <a:rPr lang="cs-CZ" dirty="0" err="1"/>
              <a:t>Train</a:t>
            </a:r>
            <a:r>
              <a:rPr lang="cs-CZ" dirty="0"/>
              <a:t> </a:t>
            </a:r>
            <a:r>
              <a:rPr lang="cs-CZ" dirty="0" err="1"/>
              <a:t>train</a:t>
            </a:r>
            <a:r>
              <a:rPr lang="cs-CZ" dirty="0"/>
              <a:t> = </a:t>
            </a:r>
            <a:r>
              <a:rPr lang="cs-CZ" dirty="0" err="1"/>
              <a:t>new</a:t>
            </a:r>
            <a:r>
              <a:rPr lang="cs-CZ" dirty="0"/>
              <a:t> </a:t>
            </a:r>
            <a:r>
              <a:rPr lang="cs-CZ" dirty="0" err="1"/>
              <a:t>Train</a:t>
            </a:r>
            <a:r>
              <a:rPr lang="cs-CZ" dirty="0"/>
              <a:t>();</a:t>
            </a:r>
            <a:endParaRPr lang="en-US" dirty="0"/>
          </a:p>
          <a:p>
            <a:endParaRPr lang="en-US" dirty="0"/>
          </a:p>
          <a:p>
            <a:r>
              <a:rPr lang="cs-CZ" dirty="0"/>
              <a:t>	public </a:t>
            </a:r>
            <a:r>
              <a:rPr lang="cs-CZ" dirty="0" err="1"/>
              <a:t>Train</a:t>
            </a:r>
            <a:r>
              <a:rPr lang="cs-CZ" dirty="0"/>
              <a:t>()</a:t>
            </a:r>
            <a:r>
              <a:rPr lang="en-US" dirty="0"/>
              <a:t> {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}	</a:t>
            </a:r>
          </a:p>
          <a:p>
            <a:r>
              <a:rPr lang="en-US" dirty="0"/>
              <a:t>}</a:t>
            </a:r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sp>
        <p:nvSpPr>
          <p:cNvPr id="11" name="TextovéPole 10"/>
          <p:cNvSpPr txBox="1"/>
          <p:nvPr/>
        </p:nvSpPr>
        <p:spPr>
          <a:xfrm>
            <a:off x="590550" y="6005146"/>
            <a:ext cx="5213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Editor</a:t>
            </a:r>
          </a:p>
        </p:txBody>
      </p:sp>
      <p:sp>
        <p:nvSpPr>
          <p:cNvPr id="16" name="TextovéPole 15"/>
          <p:cNvSpPr txBox="1"/>
          <p:nvPr/>
        </p:nvSpPr>
        <p:spPr>
          <a:xfrm>
            <a:off x="6682154" y="5090746"/>
            <a:ext cx="1459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Zásobník</a:t>
            </a:r>
          </a:p>
        </p:txBody>
      </p:sp>
      <p:sp>
        <p:nvSpPr>
          <p:cNvPr id="21" name="Obdélník: se zakulacenými rohy 20"/>
          <p:cNvSpPr/>
          <p:nvPr/>
        </p:nvSpPr>
        <p:spPr>
          <a:xfrm>
            <a:off x="6840000" y="2520000"/>
            <a:ext cx="1152367" cy="60666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/>
              <a:t>int</a:t>
            </a:r>
            <a:r>
              <a:rPr lang="cs-CZ" dirty="0"/>
              <a:t> = 5</a:t>
            </a:r>
          </a:p>
        </p:txBody>
      </p:sp>
      <p:sp>
        <p:nvSpPr>
          <p:cNvPr id="15" name="Obdélník: se zakulacenými rohy 14"/>
          <p:cNvSpPr/>
          <p:nvPr/>
        </p:nvSpPr>
        <p:spPr>
          <a:xfrm>
            <a:off x="8945472" y="2367903"/>
            <a:ext cx="1809049" cy="320364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" name="TextovéPole 21"/>
          <p:cNvSpPr txBox="1"/>
          <p:nvPr/>
        </p:nvSpPr>
        <p:spPr>
          <a:xfrm>
            <a:off x="9159547" y="5090746"/>
            <a:ext cx="1459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Halda</a:t>
            </a:r>
          </a:p>
        </p:txBody>
      </p:sp>
      <p:sp>
        <p:nvSpPr>
          <p:cNvPr id="23" name="Ovál 22"/>
          <p:cNvSpPr/>
          <p:nvPr/>
        </p:nvSpPr>
        <p:spPr>
          <a:xfrm>
            <a:off x="1993592" y="2898899"/>
            <a:ext cx="3022132" cy="512516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5" name="Obdélník: se zakulacenými rohy 34"/>
          <p:cNvSpPr/>
          <p:nvPr/>
        </p:nvSpPr>
        <p:spPr>
          <a:xfrm>
            <a:off x="6588000" y="3348000"/>
            <a:ext cx="1636899" cy="86925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/>
              <a:t>Train</a:t>
            </a:r>
            <a:r>
              <a:rPr lang="cs-CZ" dirty="0"/>
              <a:t> </a:t>
            </a:r>
            <a:r>
              <a:rPr lang="cs-CZ" dirty="0" err="1"/>
              <a:t>train</a:t>
            </a:r>
            <a:endParaRPr lang="cs-CZ" dirty="0"/>
          </a:p>
        </p:txBody>
      </p:sp>
      <p:sp>
        <p:nvSpPr>
          <p:cNvPr id="5" name="Obdélník: se zakulacenými rohy 4"/>
          <p:cNvSpPr/>
          <p:nvPr/>
        </p:nvSpPr>
        <p:spPr>
          <a:xfrm>
            <a:off x="6588000" y="3348000"/>
            <a:ext cx="1636899" cy="86925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Referenční odkaz / reference</a:t>
            </a:r>
          </a:p>
        </p:txBody>
      </p:sp>
      <p:cxnSp>
        <p:nvCxnSpPr>
          <p:cNvPr id="24" name="Přímá spojnice se šipkou 23"/>
          <p:cNvCxnSpPr>
            <a:stCxn id="23" idx="6"/>
            <a:endCxn id="5" idx="1"/>
          </p:cNvCxnSpPr>
          <p:nvPr/>
        </p:nvCxnSpPr>
        <p:spPr>
          <a:xfrm>
            <a:off x="5015724" y="3155157"/>
            <a:ext cx="1572276" cy="6274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se šipkou 24"/>
          <p:cNvCxnSpPr>
            <a:stCxn id="5" idx="3"/>
            <a:endCxn id="36" idx="1"/>
          </p:cNvCxnSpPr>
          <p:nvPr/>
        </p:nvCxnSpPr>
        <p:spPr>
          <a:xfrm flipV="1">
            <a:off x="8224899" y="3782628"/>
            <a:ext cx="81687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Obrázek 35" descr="BIG IMAGE (PNG)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775" y="3512539"/>
            <a:ext cx="1645213" cy="540178"/>
          </a:xfrm>
          <a:prstGeom prst="rect">
            <a:avLst/>
          </a:prstGeom>
        </p:spPr>
      </p:pic>
      <p:sp>
        <p:nvSpPr>
          <p:cNvPr id="37" name="TextovéPole 36"/>
          <p:cNvSpPr txBox="1"/>
          <p:nvPr/>
        </p:nvSpPr>
        <p:spPr>
          <a:xfrm>
            <a:off x="9066701" y="4031273"/>
            <a:ext cx="1552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Mašinka se dvěma vagónky</a:t>
            </a:r>
          </a:p>
        </p:txBody>
      </p:sp>
    </p:spTree>
    <p:extLst>
      <p:ext uri="{BB962C8B-B14F-4D97-AF65-F5344CB8AC3E}">
        <p14:creationId xmlns:p14="http://schemas.microsoft.com/office/powerpoint/2010/main" val="247637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5" grpId="0" animBg="1"/>
      <p:bldP spid="5" grpId="0" animBg="1"/>
      <p:bldP spid="5" grpId="1" animBg="1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Proč existuje halda?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38125"/>
          </a:xfrm>
        </p:spPr>
        <p:txBody>
          <a:bodyPr>
            <a:normAutofit fontScale="92500" lnSpcReduction="20000"/>
          </a:bodyPr>
          <a:lstStyle/>
          <a:p>
            <a:r>
              <a:rPr lang="cs-CZ" dirty="0"/>
              <a:t>Mazání referencí ze zásobníku</a:t>
            </a:r>
          </a:p>
          <a:p>
            <a:pPr lvl="1"/>
            <a:r>
              <a:rPr lang="cs-CZ" dirty="0"/>
              <a:t>vlákno (proces programu)</a:t>
            </a:r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„Životnost“ primitivní proměnné nebo reference na nějaký objekt</a:t>
            </a:r>
          </a:p>
          <a:p>
            <a:pPr lvl="1"/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Životnost objektu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dirty="0"/>
              <a:t>Rozdíl mezi primitivním a objektovým datovým typem v paměti je ve velikosti</a:t>
            </a:r>
          </a:p>
          <a:p>
            <a:pPr marL="0" indent="0">
              <a:buNone/>
            </a:pPr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sp>
        <p:nvSpPr>
          <p:cNvPr id="4" name="Vývojový diagram: postup 3"/>
          <p:cNvSpPr/>
          <p:nvPr/>
        </p:nvSpPr>
        <p:spPr>
          <a:xfrm>
            <a:off x="1327636" y="2804748"/>
            <a:ext cx="9864970" cy="553915"/>
          </a:xfrm>
          <a:prstGeom prst="flowChart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PROGRAM</a:t>
            </a:r>
          </a:p>
        </p:txBody>
      </p:sp>
      <p:sp>
        <p:nvSpPr>
          <p:cNvPr id="6" name="Kruh: dutý 5"/>
          <p:cNvSpPr/>
          <p:nvPr/>
        </p:nvSpPr>
        <p:spPr>
          <a:xfrm>
            <a:off x="1327636" y="2804748"/>
            <a:ext cx="536331" cy="536331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7" name="Šipka: doprava 6"/>
          <p:cNvSpPr/>
          <p:nvPr/>
        </p:nvSpPr>
        <p:spPr>
          <a:xfrm>
            <a:off x="1863966" y="2910255"/>
            <a:ext cx="8748346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Kruh: dutý 7"/>
          <p:cNvSpPr/>
          <p:nvPr/>
        </p:nvSpPr>
        <p:spPr>
          <a:xfrm>
            <a:off x="10612312" y="2804748"/>
            <a:ext cx="536331" cy="536331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9" name="Vývojový diagram: postup 8"/>
          <p:cNvSpPr/>
          <p:nvPr/>
        </p:nvSpPr>
        <p:spPr>
          <a:xfrm>
            <a:off x="1327636" y="3951267"/>
            <a:ext cx="9864970" cy="553915"/>
          </a:xfrm>
          <a:prstGeom prst="flowChart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PROGRAM</a:t>
            </a:r>
          </a:p>
        </p:txBody>
      </p:sp>
      <p:sp>
        <p:nvSpPr>
          <p:cNvPr id="10" name="Kruh: dutý 9"/>
          <p:cNvSpPr/>
          <p:nvPr/>
        </p:nvSpPr>
        <p:spPr>
          <a:xfrm>
            <a:off x="1327636" y="3951267"/>
            <a:ext cx="536331" cy="536331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11" name="Šipka: doprava 10"/>
          <p:cNvSpPr/>
          <p:nvPr/>
        </p:nvSpPr>
        <p:spPr>
          <a:xfrm>
            <a:off x="1863966" y="4056774"/>
            <a:ext cx="8748346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Kruh: dutý 11"/>
          <p:cNvSpPr/>
          <p:nvPr/>
        </p:nvSpPr>
        <p:spPr>
          <a:xfrm>
            <a:off x="10612312" y="3951267"/>
            <a:ext cx="536331" cy="536331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13" name="Obdélník 12"/>
          <p:cNvSpPr/>
          <p:nvPr/>
        </p:nvSpPr>
        <p:spPr>
          <a:xfrm>
            <a:off x="3349869" y="3951267"/>
            <a:ext cx="193430" cy="55391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2642088" y="4452427"/>
            <a:ext cx="1608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 err="1"/>
              <a:t>Int</a:t>
            </a:r>
            <a:r>
              <a:rPr lang="cs-CZ" sz="1400" dirty="0"/>
              <a:t> index = 2959</a:t>
            </a:r>
          </a:p>
        </p:txBody>
      </p:sp>
      <p:sp>
        <p:nvSpPr>
          <p:cNvPr id="15" name="Šipka: doprava 14"/>
          <p:cNvSpPr/>
          <p:nvPr/>
        </p:nvSpPr>
        <p:spPr>
          <a:xfrm>
            <a:off x="3538904" y="4056774"/>
            <a:ext cx="7077804" cy="3429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Vývojový diagram: postup 15"/>
          <p:cNvSpPr/>
          <p:nvPr/>
        </p:nvSpPr>
        <p:spPr>
          <a:xfrm>
            <a:off x="1283673" y="5106580"/>
            <a:ext cx="9864970" cy="553915"/>
          </a:xfrm>
          <a:prstGeom prst="flowChart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PROGRAM</a:t>
            </a:r>
          </a:p>
        </p:txBody>
      </p:sp>
      <p:sp>
        <p:nvSpPr>
          <p:cNvPr id="17" name="Kruh: dutý 16"/>
          <p:cNvSpPr/>
          <p:nvPr/>
        </p:nvSpPr>
        <p:spPr>
          <a:xfrm>
            <a:off x="1283673" y="5106580"/>
            <a:ext cx="536331" cy="536331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18" name="Šipka: doprava 17"/>
          <p:cNvSpPr/>
          <p:nvPr/>
        </p:nvSpPr>
        <p:spPr>
          <a:xfrm>
            <a:off x="1820003" y="5212087"/>
            <a:ext cx="8748346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Kruh: dutý 18"/>
          <p:cNvSpPr/>
          <p:nvPr/>
        </p:nvSpPr>
        <p:spPr>
          <a:xfrm>
            <a:off x="10568349" y="5106580"/>
            <a:ext cx="536331" cy="536331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23" name="Obdélník 22"/>
          <p:cNvSpPr/>
          <p:nvPr/>
        </p:nvSpPr>
        <p:spPr>
          <a:xfrm>
            <a:off x="4958860" y="5105673"/>
            <a:ext cx="193430" cy="55391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4" name="TextovéPole 23"/>
          <p:cNvSpPr txBox="1"/>
          <p:nvPr/>
        </p:nvSpPr>
        <p:spPr>
          <a:xfrm>
            <a:off x="3877408" y="5606833"/>
            <a:ext cx="2488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 err="1"/>
              <a:t>Letter</a:t>
            </a:r>
            <a:r>
              <a:rPr lang="cs-CZ" sz="1400" dirty="0"/>
              <a:t>  </a:t>
            </a:r>
            <a:r>
              <a:rPr lang="cs-CZ" sz="1400" dirty="0" err="1"/>
              <a:t>letter</a:t>
            </a:r>
            <a:r>
              <a:rPr lang="cs-CZ" sz="1400" dirty="0"/>
              <a:t> = </a:t>
            </a:r>
            <a:r>
              <a:rPr lang="cs-CZ" sz="1400" dirty="0" err="1"/>
              <a:t>new</a:t>
            </a:r>
            <a:r>
              <a:rPr lang="cs-CZ" sz="1400" dirty="0"/>
              <a:t> </a:t>
            </a:r>
            <a:r>
              <a:rPr lang="cs-CZ" sz="1400" dirty="0" err="1"/>
              <a:t>Letter</a:t>
            </a:r>
            <a:r>
              <a:rPr lang="cs-CZ" sz="1400" dirty="0"/>
              <a:t>()</a:t>
            </a:r>
          </a:p>
        </p:txBody>
      </p:sp>
      <p:sp>
        <p:nvSpPr>
          <p:cNvPr id="26" name="Šipka: doprava 25"/>
          <p:cNvSpPr/>
          <p:nvPr/>
        </p:nvSpPr>
        <p:spPr>
          <a:xfrm>
            <a:off x="5152291" y="5220879"/>
            <a:ext cx="5416058" cy="3429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5" name="Šipka: doprava 24"/>
          <p:cNvSpPr/>
          <p:nvPr/>
        </p:nvSpPr>
        <p:spPr>
          <a:xfrm>
            <a:off x="5152291" y="5220879"/>
            <a:ext cx="2620110" cy="342900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1" name="Obdélník 30"/>
          <p:cNvSpPr/>
          <p:nvPr/>
        </p:nvSpPr>
        <p:spPr>
          <a:xfrm>
            <a:off x="7754808" y="5105673"/>
            <a:ext cx="193430" cy="55391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TextovéPole 31"/>
          <p:cNvSpPr txBox="1"/>
          <p:nvPr/>
        </p:nvSpPr>
        <p:spPr>
          <a:xfrm>
            <a:off x="6673356" y="5606833"/>
            <a:ext cx="2488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 err="1"/>
              <a:t>letter</a:t>
            </a:r>
            <a:r>
              <a:rPr lang="cs-CZ" sz="1400" dirty="0"/>
              <a:t> = </a:t>
            </a:r>
            <a:r>
              <a:rPr lang="cs-CZ" sz="1400" dirty="0" err="1"/>
              <a:t>null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131931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3" grpId="0" animBg="1"/>
      <p:bldP spid="24" grpId="0"/>
      <p:bldP spid="26" grpId="0" animBg="1"/>
      <p:bldP spid="25" grpId="0" animBg="1"/>
      <p:bldP spid="31" grpId="0" animBg="1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Proč existuje halda?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/>
              <a:t>Halda na rozdíl od zásobníku obsahuje celý objekt (tzn. Že si pamatuje i jeho metody, atributy, případně další odkazy, které v sobě uchovává a spoustu dalších údajů)</a:t>
            </a:r>
          </a:p>
          <a:p>
            <a:r>
              <a:rPr lang="cs-CZ" dirty="0"/>
              <a:t>Proto je třeba i lepší, když například při ukládání aplikace uložíme do nějakého </a:t>
            </a:r>
            <a:r>
              <a:rPr lang="cs-CZ" dirty="0" err="1"/>
              <a:t>souoru</a:t>
            </a:r>
            <a:r>
              <a:rPr lang="cs-CZ" dirty="0"/>
              <a:t> data a při načítání tyto data načteme do aplikace, než abychom si pamatovali přímo kompletní stav aplikace</a:t>
            </a:r>
          </a:p>
          <a:p>
            <a:r>
              <a:rPr lang="cs-CZ" dirty="0"/>
              <a:t>Proto se i paměť rozděluje na dvě části – zásobník a halda.</a:t>
            </a:r>
          </a:p>
          <a:p>
            <a:r>
              <a:rPr lang="cs-CZ" dirty="0"/>
              <a:t>Kdyby existoval jen zásobník, objekty by se ukládaly spolu s hodnotami a tím bychom zahlcovali paměť.</a:t>
            </a:r>
          </a:p>
          <a:p>
            <a:r>
              <a:rPr lang="cs-CZ" dirty="0"/>
              <a:t>Pochopitelně i objekt musí být po nějakou dobu uložen v paměti. Rozdíl je ovšem v tom, že objekt nemusí „přežít“ až do konce vlákna aplikace</a:t>
            </a:r>
          </a:p>
          <a:p>
            <a:r>
              <a:rPr lang="cs-CZ" dirty="0"/>
              <a:t>Pokud na objekt ztratíme referenci, objekt se smaže z haldy. Reference zůstává (třeba s hodnotou </a:t>
            </a:r>
            <a:r>
              <a:rPr lang="cs-CZ" dirty="0" err="1"/>
              <a:t>null</a:t>
            </a:r>
            <a:r>
              <a:rPr lang="cs-CZ" dirty="0"/>
              <a:t> nebo jiným objektem), ale ta zabírá v paměti podstatně méně místa, než celý objekt</a:t>
            </a:r>
          </a:p>
        </p:txBody>
      </p:sp>
    </p:spTree>
    <p:extLst>
      <p:ext uri="{BB962C8B-B14F-4D97-AF65-F5344CB8AC3E}">
        <p14:creationId xmlns:p14="http://schemas.microsoft.com/office/powerpoint/2010/main" val="56654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Java </a:t>
            </a:r>
            <a:r>
              <a:rPr lang="cs-CZ" dirty="0" err="1"/>
              <a:t>vs</a:t>
            </a:r>
            <a:r>
              <a:rPr lang="cs-CZ" dirty="0"/>
              <a:t> c, c++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cs-CZ" dirty="0"/>
              <a:t>Java je odvozená z Céčka a jeden z podstatných rozdílů je i s prací s pamětí</a:t>
            </a:r>
          </a:p>
          <a:p>
            <a:r>
              <a:rPr lang="cs-CZ" dirty="0"/>
              <a:t>C nebo C++ (které slouží jako příklady, používají to i jiné jazyky) obsahují tzv. konstruktor (hlavní metodu pro vytvoření objektu) a tzv. destruktor (metoda, která se musí zavolat právě z toho důvodu, aby uklidila po sobě objekty z paměti)</a:t>
            </a:r>
          </a:p>
          <a:p>
            <a:r>
              <a:rPr lang="cs-CZ" dirty="0"/>
              <a:t>Java obsahuje pouze konstruktor (objekt se musí někdy vytvořit</a:t>
            </a:r>
            <a:r>
              <a:rPr lang="cs-CZ" dirty="0">
                <a:sym typeface="Wingdings" panose="05000000000000000000" pitchFamily="2" charset="2"/>
              </a:rPr>
              <a:t>)</a:t>
            </a:r>
          </a:p>
          <a:p>
            <a:r>
              <a:rPr lang="cs-CZ" dirty="0">
                <a:sym typeface="Wingdings" panose="05000000000000000000" pitchFamily="2" charset="2"/>
              </a:rPr>
              <a:t>O „uklízení odpadu z paměti“ se v Javě stará </a:t>
            </a:r>
            <a:r>
              <a:rPr lang="cs-CZ" dirty="0" err="1">
                <a:sym typeface="Wingdings" panose="05000000000000000000" pitchFamily="2" charset="2"/>
              </a:rPr>
              <a:t>Garbage</a:t>
            </a:r>
            <a:r>
              <a:rPr lang="cs-CZ" dirty="0">
                <a:sym typeface="Wingdings" panose="05000000000000000000" pitchFamily="2" charset="2"/>
              </a:rPr>
              <a:t> </a:t>
            </a:r>
            <a:r>
              <a:rPr lang="cs-CZ" dirty="0" err="1">
                <a:sym typeface="Wingdings" panose="05000000000000000000" pitchFamily="2" charset="2"/>
              </a:rPr>
              <a:t>collector</a:t>
            </a:r>
            <a:endParaRPr lang="cs-CZ" dirty="0">
              <a:sym typeface="Wingdings" panose="05000000000000000000" pitchFamily="2" charset="2"/>
            </a:endParaRPr>
          </a:p>
          <a:p>
            <a:r>
              <a:rPr lang="cs-CZ" dirty="0"/>
              <a:t>S </a:t>
            </a:r>
            <a:r>
              <a:rPr lang="cs-CZ" dirty="0" err="1"/>
              <a:t>garbage</a:t>
            </a:r>
            <a:r>
              <a:rPr lang="cs-CZ" dirty="0"/>
              <a:t> </a:t>
            </a:r>
            <a:r>
              <a:rPr lang="cs-CZ" dirty="0" err="1"/>
              <a:t>collectorem</a:t>
            </a:r>
            <a:r>
              <a:rPr lang="cs-CZ" dirty="0"/>
              <a:t> přišla v roce 1996 Java a díky ní je vyžadováno, aby moderní a nově vznikající jazyky </a:t>
            </a:r>
            <a:r>
              <a:rPr lang="cs-CZ" dirty="0" err="1"/>
              <a:t>garbage</a:t>
            </a:r>
            <a:r>
              <a:rPr lang="cs-CZ" dirty="0"/>
              <a:t> </a:t>
            </a:r>
            <a:r>
              <a:rPr lang="cs-CZ" dirty="0" err="1"/>
              <a:t>collector</a:t>
            </a:r>
            <a:r>
              <a:rPr lang="cs-CZ" dirty="0"/>
              <a:t> obsahovaly</a:t>
            </a:r>
          </a:p>
          <a:p>
            <a:r>
              <a:rPr lang="cs-CZ" dirty="0" err="1"/>
              <a:t>Garbage</a:t>
            </a:r>
            <a:r>
              <a:rPr lang="cs-CZ" dirty="0"/>
              <a:t> </a:t>
            </a:r>
            <a:r>
              <a:rPr lang="cs-CZ" dirty="0" err="1"/>
              <a:t>collector</a:t>
            </a:r>
            <a:r>
              <a:rPr lang="cs-CZ" dirty="0"/>
              <a:t> </a:t>
            </a:r>
            <a:r>
              <a:rPr lang="cs-CZ" dirty="0" err="1"/>
              <a:t>promázává</a:t>
            </a:r>
            <a:r>
              <a:rPr lang="cs-CZ" dirty="0"/>
              <a:t> veškeré objekty, které ztratily referenci z paměti automaticky.</a:t>
            </a:r>
          </a:p>
          <a:p>
            <a:r>
              <a:rPr lang="cs-CZ" dirty="0"/>
              <a:t>POKUD JEDNOU ZTRATÍME REFERENCI NA JAKÝKOLIV OBJEKT, UŽ JI NIKDY NEZÍSKÁME!!</a:t>
            </a: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055" y="3209191"/>
            <a:ext cx="1336821" cy="181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85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Kondenzační stopa">
  <a:themeElements>
    <a:clrScheme name="Kondenzační stopa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Kondenzační stopa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zační stopa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TM04033937[[fn=Kondenzační stopa]]</Template>
  <TotalTime>2000</TotalTime>
  <Words>639</Words>
  <Application>Microsoft Office PowerPoint</Application>
  <PresentationFormat>Širokoúhlá obrazovka</PresentationFormat>
  <Paragraphs>107</Paragraphs>
  <Slides>10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</vt:lpstr>
      <vt:lpstr>Kondenzační stopa</vt:lpstr>
      <vt:lpstr>Java a CPU</vt:lpstr>
      <vt:lpstr>Paměť</vt:lpstr>
      <vt:lpstr>Obrázek paměti</vt:lpstr>
      <vt:lpstr>Primitivní datový typ</vt:lpstr>
      <vt:lpstr>objektový datový typ</vt:lpstr>
      <vt:lpstr>Obrázek paměti 2</vt:lpstr>
      <vt:lpstr>Proč existuje halda?</vt:lpstr>
      <vt:lpstr>Proč existuje halda?</vt:lpstr>
      <vt:lpstr>Java vs c, c++</vt:lpstr>
      <vt:lpstr>Konec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Úvod do Programování </dc:title>
  <dc:creator>Lubor Pesek</dc:creator>
  <cp:lastModifiedBy>Lubor Pesek</cp:lastModifiedBy>
  <cp:revision>254</cp:revision>
  <dcterms:created xsi:type="dcterms:W3CDTF">2016-10-07T20:15:39Z</dcterms:created>
  <dcterms:modified xsi:type="dcterms:W3CDTF">2016-10-10T16:31:40Z</dcterms:modified>
</cp:coreProperties>
</file>