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21"/>
  </p:notesMasterIdLst>
  <p:sldIdLst>
    <p:sldId id="256" r:id="rId2"/>
    <p:sldId id="276" r:id="rId3"/>
    <p:sldId id="277" r:id="rId4"/>
    <p:sldId id="280" r:id="rId5"/>
    <p:sldId id="278" r:id="rId6"/>
    <p:sldId id="279" r:id="rId7"/>
    <p:sldId id="281" r:id="rId8"/>
    <p:sldId id="290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1" r:id="rId18"/>
    <p:sldId id="29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4" autoAdjust="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C3D66-FE2C-4D2A-AE80-F3E4BE289F92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6DEF2-3F0A-4865-B427-A289660A14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2057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6DEF2-3F0A-4865-B427-A289660A1444}" type="slidenum">
              <a:rPr lang="cs-CZ" smtClean="0"/>
              <a:t>19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803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2187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8537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3072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864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8175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2027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7642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018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6772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381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486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62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5913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703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4973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60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4548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304AD-F242-4632-87E6-EC5F38A9AA59}" type="datetimeFigureOut">
              <a:rPr lang="cs-CZ" smtClean="0"/>
              <a:t>19.10.2016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2148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OOP pojmy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3. Lekce</a:t>
            </a:r>
          </a:p>
        </p:txBody>
      </p:sp>
    </p:spTree>
    <p:extLst>
      <p:ext uri="{BB962C8B-B14F-4D97-AF65-F5344CB8AC3E}">
        <p14:creationId xmlns:p14="http://schemas.microsoft.com/office/powerpoint/2010/main" val="66256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 vs atribut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Parametr i atribut mají stejné významy – vlastnosti nebo hodnoty</a:t>
            </a:r>
          </a:p>
          <a:p>
            <a:r>
              <a:rPr lang="cs-CZ" dirty="0"/>
              <a:t>Rozdíl je, že jinak nazýváme hodnoty, které zadáváme a jinak, které už nějaký objekt má</a:t>
            </a:r>
          </a:p>
          <a:p>
            <a:r>
              <a:rPr lang="cs-CZ" dirty="0"/>
              <a:t>Pokud něco zadáváme hodnoty nebo nastavujeme  (naplňujeme) nějaké hodnoty, říkáme, že </a:t>
            </a:r>
            <a:r>
              <a:rPr lang="cs-CZ" b="1" dirty="0">
                <a:solidFill>
                  <a:srgbClr val="FFFF00"/>
                </a:solidFill>
              </a:rPr>
              <a:t>zadáváme parametry</a:t>
            </a:r>
            <a:r>
              <a:rPr lang="cs-CZ" dirty="0"/>
              <a:t>, se kterými si objekt už poradí</a:t>
            </a:r>
          </a:p>
          <a:p>
            <a:r>
              <a:rPr lang="cs-CZ" dirty="0"/>
              <a:t>Pokud objekt obsahuje nějaké vlastnosti, hodnoty, nebo nějaké údaje, říkáme, že </a:t>
            </a:r>
            <a:r>
              <a:rPr lang="cs-CZ" b="1" dirty="0">
                <a:solidFill>
                  <a:srgbClr val="FFFF00"/>
                </a:solidFill>
              </a:rPr>
              <a:t>obsahuje atributy</a:t>
            </a:r>
            <a:r>
              <a:rPr lang="cs-CZ" dirty="0"/>
              <a:t>, které si můžeme různě upravovat nebo s nimi pracovat</a:t>
            </a:r>
          </a:p>
        </p:txBody>
      </p:sp>
    </p:spTree>
    <p:extLst>
      <p:ext uri="{BB962C8B-B14F-4D97-AF65-F5344CB8AC3E}">
        <p14:creationId xmlns:p14="http://schemas.microsoft.com/office/powerpoint/2010/main" val="387116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Modifikátory přístupu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Existují tři modifikátory přístupu</a:t>
            </a:r>
          </a:p>
          <a:p>
            <a:r>
              <a:rPr lang="cs-CZ" dirty="0"/>
              <a:t>Co to vlastně je, modifikátor přístupu?</a:t>
            </a:r>
          </a:p>
          <a:p>
            <a:r>
              <a:rPr lang="cs-CZ" dirty="0"/>
              <a:t>Modifikátor přístupu určuje, kdo všechno může s hodnotou, třídou nebo proměnnou pracovat. Dá se říct, že to jsou oprávnění v Javě používat to, co už je naprogramované</a:t>
            </a:r>
          </a:p>
          <a:p>
            <a:r>
              <a:rPr lang="cs-CZ" dirty="0"/>
              <a:t>Modifikátory přístupu píšeme s malým počátečním „p“ na začátku</a:t>
            </a:r>
          </a:p>
          <a:p>
            <a:pPr lvl="1"/>
            <a:r>
              <a:rPr lang="cs-CZ" dirty="0"/>
              <a:t>private</a:t>
            </a:r>
          </a:p>
          <a:p>
            <a:pPr lvl="1"/>
            <a:r>
              <a:rPr lang="cs-CZ" dirty="0"/>
              <a:t>public</a:t>
            </a:r>
          </a:p>
          <a:p>
            <a:pPr lvl="1"/>
            <a:r>
              <a:rPr lang="cs-CZ" dirty="0"/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27041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Modifikátor přístupu - public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Máme 2 třídy</a:t>
            </a:r>
          </a:p>
          <a:p>
            <a:endParaRPr lang="cs-CZ" dirty="0"/>
          </a:p>
          <a:p>
            <a:r>
              <a:rPr lang="cs-CZ" dirty="0"/>
              <a:t>Obě třídy mají nějaké metody a atributy, které přesně určují, na co jsou k použití</a:t>
            </a:r>
          </a:p>
          <a:p>
            <a:r>
              <a:rPr lang="cs-CZ" dirty="0"/>
              <a:t>Auto má například metodu: jed(), (která jej posune o 50 pixelů po směru silnici)</a:t>
            </a:r>
          </a:p>
          <a:p>
            <a:r>
              <a:rPr lang="cs-CZ" dirty="0"/>
              <a:t>Tato metoda má modifikátor přístupu public (veřejný), to znamená, že má k ní přístup kdokoliv (né úplně každý, jediné omezení tohoto modifikátoru public si řekneme za chvíli)</a:t>
            </a:r>
          </a:p>
          <a:p>
            <a:r>
              <a:rPr lang="cs-CZ" dirty="0"/>
              <a:t>Díky předešlé informaci můžeme soudit, že pokud je metoda jed() ve třídě Auto public (veřejná a má k ní přístup tak každý), tak i silnice může zavolat třídě Auto metodu jed()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2162908" y="2628900"/>
            <a:ext cx="1327638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Auto</a:t>
            </a:r>
          </a:p>
        </p:txBody>
      </p:sp>
      <p:sp>
        <p:nvSpPr>
          <p:cNvPr id="5" name="Obdélník 4"/>
          <p:cNvSpPr/>
          <p:nvPr/>
        </p:nvSpPr>
        <p:spPr>
          <a:xfrm>
            <a:off x="4158762" y="2628900"/>
            <a:ext cx="1327638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Silnice</a:t>
            </a:r>
          </a:p>
        </p:txBody>
      </p:sp>
    </p:spTree>
    <p:extLst>
      <p:ext uri="{BB962C8B-B14F-4D97-AF65-F5344CB8AC3E}">
        <p14:creationId xmlns:p14="http://schemas.microsoft.com/office/powerpoint/2010/main" val="218591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Modifikátor přístupu - private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 předešlého příkladu je celkem jasné, že by byla blbost, aby silnice řídila auto</a:t>
            </a:r>
          </a:p>
          <a:p>
            <a:r>
              <a:rPr lang="cs-CZ" dirty="0"/>
              <a:t>Proto by bylo vhodnější, aby v tomto případě byla metoda jed() soukromá</a:t>
            </a:r>
          </a:p>
          <a:p>
            <a:r>
              <a:rPr lang="cs-CZ" dirty="0"/>
              <a:t>Když je metoda, atribut a dokonce i třída soukromá, tak to znamená, že ji může zavolat POUZE třída, která ji obsahuje</a:t>
            </a:r>
          </a:p>
        </p:txBody>
      </p:sp>
    </p:spTree>
    <p:extLst>
      <p:ext uri="{BB962C8B-B14F-4D97-AF65-F5344CB8AC3E}">
        <p14:creationId xmlns:p14="http://schemas.microsoft.com/office/powerpoint/2010/main" val="96801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Private vs public</a:t>
            </a:r>
          </a:p>
        </p:txBody>
      </p:sp>
      <p:sp>
        <p:nvSpPr>
          <p:cNvPr id="4" name="Obdélník 3"/>
          <p:cNvSpPr/>
          <p:nvPr/>
        </p:nvSpPr>
        <p:spPr>
          <a:xfrm>
            <a:off x="1007202" y="2018237"/>
            <a:ext cx="4009626" cy="40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/>
              <a:t>public void setPozice(int x, int y)</a:t>
            </a:r>
          </a:p>
          <a:p>
            <a:r>
              <a:rPr lang="cs-CZ" sz="1600" dirty="0"/>
              <a:t>public void getBarva()</a:t>
            </a:r>
          </a:p>
          <a:p>
            <a:r>
              <a:rPr lang="cs-CZ" sz="1600" dirty="0"/>
              <a:t>public void getFalešnýÚdaj()</a:t>
            </a:r>
          </a:p>
          <a:p>
            <a:r>
              <a:rPr lang="cs-CZ" sz="1600" dirty="0"/>
              <a:t>public void setTajemství(String vykecej)</a:t>
            </a:r>
          </a:p>
          <a:p>
            <a:endParaRPr lang="cs-CZ" sz="1600" dirty="0"/>
          </a:p>
          <a:p>
            <a:r>
              <a:rPr lang="cs-CZ" sz="1600" dirty="0"/>
              <a:t>private void setColor(Barva barva)</a:t>
            </a:r>
          </a:p>
          <a:p>
            <a:r>
              <a:rPr lang="cs-CZ" sz="1600" dirty="0"/>
              <a:t>private int getCitlivýÚdaj()</a:t>
            </a:r>
          </a:p>
          <a:p>
            <a:r>
              <a:rPr lang="cs-CZ" sz="1600" dirty="0"/>
              <a:t>private void setTajemstvíDoDeníčku()</a:t>
            </a:r>
          </a:p>
        </p:txBody>
      </p:sp>
      <p:sp>
        <p:nvSpPr>
          <p:cNvPr id="5" name="Ovál 4"/>
          <p:cNvSpPr/>
          <p:nvPr/>
        </p:nvSpPr>
        <p:spPr>
          <a:xfrm>
            <a:off x="6312878" y="1907932"/>
            <a:ext cx="4309942" cy="4309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2029724" y="6217874"/>
            <a:ext cx="16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Třída čtverec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7817218" y="6237171"/>
            <a:ext cx="130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Třída kruh</a:t>
            </a:r>
          </a:p>
        </p:txBody>
      </p:sp>
      <p:cxnSp>
        <p:nvCxnSpPr>
          <p:cNvPr id="9" name="Přímá spojnice se šipkou 8"/>
          <p:cNvCxnSpPr>
            <a:stCxn id="5" idx="2"/>
          </p:cNvCxnSpPr>
          <p:nvPr/>
        </p:nvCxnSpPr>
        <p:spPr>
          <a:xfrm flipH="1" flipV="1">
            <a:off x="4220308" y="3253154"/>
            <a:ext cx="2092570" cy="809749"/>
          </a:xfrm>
          <a:prstGeom prst="straightConnector1">
            <a:avLst/>
          </a:prstGeom>
          <a:ln w="666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Přímá spojnice se šipkou 9"/>
          <p:cNvCxnSpPr>
            <a:stCxn id="5" idx="2"/>
          </p:cNvCxnSpPr>
          <p:nvPr/>
        </p:nvCxnSpPr>
        <p:spPr>
          <a:xfrm flipH="1" flipV="1">
            <a:off x="4747796" y="4051458"/>
            <a:ext cx="1565082" cy="11445"/>
          </a:xfrm>
          <a:prstGeom prst="straightConnector1">
            <a:avLst/>
          </a:prstGeom>
          <a:ln w="666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Přímá spojnice se šipkou 10"/>
          <p:cNvCxnSpPr>
            <a:stCxn id="5" idx="2"/>
          </p:cNvCxnSpPr>
          <p:nvPr/>
        </p:nvCxnSpPr>
        <p:spPr>
          <a:xfrm flipH="1" flipV="1">
            <a:off x="3767645" y="3703702"/>
            <a:ext cx="2545233" cy="359201"/>
          </a:xfrm>
          <a:prstGeom prst="straightConnector1">
            <a:avLst/>
          </a:prstGeom>
          <a:ln w="666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Přímá spojnice se šipkou 11"/>
          <p:cNvCxnSpPr>
            <a:stCxn id="5" idx="2"/>
          </p:cNvCxnSpPr>
          <p:nvPr/>
        </p:nvCxnSpPr>
        <p:spPr>
          <a:xfrm flipH="1" flipV="1">
            <a:off x="3240157" y="3469452"/>
            <a:ext cx="3072721" cy="593451"/>
          </a:xfrm>
          <a:prstGeom prst="straightConnector1">
            <a:avLst/>
          </a:prstGeom>
          <a:ln w="666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8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Modifikátor přístupu protected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Existuje třetí modifikátor přístupu – protected</a:t>
            </a:r>
          </a:p>
          <a:p>
            <a:r>
              <a:rPr lang="cs-CZ" dirty="0"/>
              <a:t>Ten se využívá pro dvě věci, ale my si zatím řekneme jen o jedné z nich</a:t>
            </a:r>
          </a:p>
          <a:p>
            <a:r>
              <a:rPr lang="cs-CZ" dirty="0"/>
              <a:t>Atribut nebo metodu (u třídy se to nepoužívá, protože k ní mají přístup všichni ve všech balících) s modifikátorem přístupu protected mohou vidět a používat dokonce Třídy v jiných balících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9610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Protected vs public vs private</a:t>
            </a:r>
          </a:p>
        </p:txBody>
      </p:sp>
      <p:sp>
        <p:nvSpPr>
          <p:cNvPr id="6" name="Obdélník 5"/>
          <p:cNvSpPr/>
          <p:nvPr/>
        </p:nvSpPr>
        <p:spPr>
          <a:xfrm>
            <a:off x="467139" y="1749287"/>
            <a:ext cx="6937513" cy="4681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cs-CZ" dirty="0"/>
              <a:t>package decreases360</a:t>
            </a:r>
          </a:p>
        </p:txBody>
      </p:sp>
      <p:sp>
        <p:nvSpPr>
          <p:cNvPr id="4" name="Obdélník 3"/>
          <p:cNvSpPr/>
          <p:nvPr/>
        </p:nvSpPr>
        <p:spPr>
          <a:xfrm>
            <a:off x="795131" y="2971800"/>
            <a:ext cx="2574234" cy="317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/>
              <a:t>Private int getSex()</a:t>
            </a:r>
          </a:p>
          <a:p>
            <a:endParaRPr lang="cs-CZ" sz="1400" dirty="0"/>
          </a:p>
          <a:p>
            <a:r>
              <a:rPr lang="cs-CZ" sz="1400" dirty="0"/>
              <a:t>Public void setPozice()</a:t>
            </a:r>
          </a:p>
          <a:p>
            <a:endParaRPr lang="cs-CZ" sz="1400" dirty="0"/>
          </a:p>
          <a:p>
            <a:r>
              <a:rPr lang="cs-CZ" sz="1400" dirty="0"/>
              <a:t>Protected void setBarva()</a:t>
            </a:r>
          </a:p>
        </p:txBody>
      </p:sp>
      <p:sp>
        <p:nvSpPr>
          <p:cNvPr id="5" name="Ovál 4"/>
          <p:cNvSpPr/>
          <p:nvPr/>
        </p:nvSpPr>
        <p:spPr>
          <a:xfrm>
            <a:off x="4055165" y="2822713"/>
            <a:ext cx="3021495" cy="3021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0" y="1709532"/>
            <a:ext cx="3538331" cy="161013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cs-CZ" dirty="0"/>
              <a:t>package decreases180</a:t>
            </a:r>
          </a:p>
        </p:txBody>
      </p:sp>
      <p:sp>
        <p:nvSpPr>
          <p:cNvPr id="8" name="Rovnoramenný trojúhelník 7"/>
          <p:cNvSpPr/>
          <p:nvPr/>
        </p:nvSpPr>
        <p:spPr>
          <a:xfrm>
            <a:off x="8797787" y="2231336"/>
            <a:ext cx="1249017" cy="9143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9" name="Přímá spojnice se šipkou 8"/>
          <p:cNvCxnSpPr/>
          <p:nvPr/>
        </p:nvCxnSpPr>
        <p:spPr>
          <a:xfrm flipH="1">
            <a:off x="1036156" y="2932044"/>
            <a:ext cx="1056032" cy="1625047"/>
          </a:xfrm>
          <a:prstGeom prst="straightConnector1">
            <a:avLst/>
          </a:prstGeom>
          <a:ln w="63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Přímá spojnice se šipkou 12"/>
          <p:cNvCxnSpPr>
            <a:stCxn id="5" idx="2"/>
          </p:cNvCxnSpPr>
          <p:nvPr/>
        </p:nvCxnSpPr>
        <p:spPr>
          <a:xfrm flipH="1">
            <a:off x="2895600" y="4333461"/>
            <a:ext cx="1159565" cy="223630"/>
          </a:xfrm>
          <a:prstGeom prst="straightConnector1">
            <a:avLst/>
          </a:prstGeom>
          <a:ln w="63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Přímá spojnice se šipkou 16"/>
          <p:cNvCxnSpPr/>
          <p:nvPr/>
        </p:nvCxnSpPr>
        <p:spPr>
          <a:xfrm flipH="1">
            <a:off x="3132484" y="2688535"/>
            <a:ext cx="5961820" cy="2340665"/>
          </a:xfrm>
          <a:prstGeom prst="straightConnector1">
            <a:avLst/>
          </a:prstGeom>
          <a:ln w="63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Přímá spojnice se šipkou 20"/>
          <p:cNvCxnSpPr>
            <a:stCxn id="4" idx="0"/>
          </p:cNvCxnSpPr>
          <p:nvPr/>
        </p:nvCxnSpPr>
        <p:spPr>
          <a:xfrm flipH="1">
            <a:off x="795131" y="2971800"/>
            <a:ext cx="1287117" cy="1118152"/>
          </a:xfrm>
          <a:prstGeom prst="straightConnector1">
            <a:avLst/>
          </a:prstGeom>
          <a:ln w="63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Přímá spojnice se šipkou 25"/>
          <p:cNvCxnSpPr>
            <a:stCxn id="4" idx="0"/>
          </p:cNvCxnSpPr>
          <p:nvPr/>
        </p:nvCxnSpPr>
        <p:spPr>
          <a:xfrm flipH="1">
            <a:off x="928067" y="2971800"/>
            <a:ext cx="1154181" cy="2057400"/>
          </a:xfrm>
          <a:prstGeom prst="straightConnector1">
            <a:avLst/>
          </a:prstGeom>
          <a:ln w="63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7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White space (bílý znak)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Pro pojem „bílý znak“ existuje několik možností</a:t>
            </a:r>
          </a:p>
          <a:p>
            <a:pPr lvl="1"/>
            <a:r>
              <a:rPr lang="cs-CZ" dirty="0"/>
              <a:t>Mezera</a:t>
            </a:r>
          </a:p>
          <a:p>
            <a:pPr lvl="1"/>
            <a:r>
              <a:rPr lang="cs-CZ" dirty="0"/>
              <a:t>Nový řádek</a:t>
            </a:r>
          </a:p>
          <a:p>
            <a:pPr lvl="1"/>
            <a:r>
              <a:rPr lang="cs-CZ" dirty="0"/>
              <a:t>Tvrdý enter (enter)</a:t>
            </a:r>
          </a:p>
          <a:p>
            <a:pPr lvl="1"/>
            <a:r>
              <a:rPr lang="cs-CZ" dirty="0"/>
              <a:t>Měkký enter (shift + enter)</a:t>
            </a:r>
          </a:p>
          <a:p>
            <a:pPr lvl="1"/>
            <a:r>
              <a:rPr lang="cs-CZ" dirty="0"/>
              <a:t>Tabulátor</a:t>
            </a:r>
          </a:p>
          <a:p>
            <a:r>
              <a:rPr lang="cs-CZ" dirty="0"/>
              <a:t>Všechny tyto bílé znaky znamenají to, že jich může být za sebou v kódu kolik chce a Java je stejně bude počítat jako jeden. To znamená, že 1000000000 bílých znaků = 1 bílý znak, 2 bílé znaky = 1 bílý znak</a:t>
            </a:r>
          </a:p>
          <a:p>
            <a:r>
              <a:rPr lang="cs-CZ" dirty="0"/>
              <a:t>Bílé znaky můžeme od sebe enterovat nebo odsazovat aniž bychom ublížili kódu (</a:t>
            </a:r>
            <a:r>
              <a:rPr lang="cs-CZ" dirty="0">
                <a:solidFill>
                  <a:srgbClr val="FFFF00"/>
                </a:solidFill>
              </a:rPr>
              <a:t>String name </a:t>
            </a:r>
            <a:r>
              <a:rPr lang="cs-CZ" dirty="0"/>
              <a:t>je to samé, jako </a:t>
            </a:r>
            <a:r>
              <a:rPr lang="cs-CZ" dirty="0">
                <a:solidFill>
                  <a:srgbClr val="FFFF00"/>
                </a:solidFill>
              </a:rPr>
              <a:t>String               name </a:t>
            </a:r>
            <a:r>
              <a:rPr lang="cs-CZ" dirty="0"/>
              <a:t>a není chyba)</a:t>
            </a:r>
          </a:p>
          <a:p>
            <a:r>
              <a:rPr lang="cs-CZ" dirty="0"/>
              <a:t>Pokud odsadíme nebo odentrujeme části textů nebo klíčových slov, tak nastává chyba. Tyto názvy MUSÍ být vždy u sebe (</a:t>
            </a:r>
            <a:r>
              <a:rPr lang="cs-CZ" dirty="0">
                <a:solidFill>
                  <a:srgbClr val="FFFF00"/>
                </a:solidFill>
              </a:rPr>
              <a:t>Str	ing name </a:t>
            </a:r>
            <a:r>
              <a:rPr lang="cs-CZ" dirty="0"/>
              <a:t>vyhodí stejně jako </a:t>
            </a:r>
            <a:r>
              <a:rPr lang="cs-CZ" dirty="0">
                <a:solidFill>
                  <a:srgbClr val="FFFF00"/>
                </a:solidFill>
              </a:rPr>
              <a:t>int cis lo </a:t>
            </a:r>
            <a:r>
              <a:rPr lang="cs-CZ" dirty="0"/>
              <a:t>chybu)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861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Klíčová slova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5800" y="2699239"/>
            <a:ext cx="10820400" cy="3481753"/>
          </a:xfrm>
        </p:spPr>
        <p:txBody>
          <a:bodyPr numCol="6">
            <a:normAutofit/>
          </a:bodyPr>
          <a:lstStyle/>
          <a:p>
            <a:r>
              <a:rPr lang="cs-CZ" sz="1900" dirty="0" err="1"/>
              <a:t>abstract</a:t>
            </a:r>
            <a:endParaRPr lang="cs-CZ" sz="1900" dirty="0"/>
          </a:p>
          <a:p>
            <a:r>
              <a:rPr lang="cs-CZ" sz="1900" dirty="0" err="1"/>
              <a:t>assert</a:t>
            </a:r>
            <a:endParaRPr lang="cs-CZ" sz="1900" dirty="0"/>
          </a:p>
          <a:p>
            <a:r>
              <a:rPr lang="cs-CZ" sz="1900" dirty="0" err="1"/>
              <a:t>boolean</a:t>
            </a:r>
            <a:endParaRPr lang="cs-CZ" sz="1900" dirty="0"/>
          </a:p>
          <a:p>
            <a:r>
              <a:rPr lang="cs-CZ" sz="1900"/>
              <a:t>break</a:t>
            </a:r>
            <a:endParaRPr lang="cs-CZ" sz="1900" dirty="0"/>
          </a:p>
          <a:p>
            <a:r>
              <a:rPr lang="cs-CZ" sz="1900" dirty="0"/>
              <a:t>byte</a:t>
            </a:r>
          </a:p>
          <a:p>
            <a:r>
              <a:rPr lang="cs-CZ" sz="1900" dirty="0"/>
              <a:t>case</a:t>
            </a:r>
          </a:p>
          <a:p>
            <a:r>
              <a:rPr lang="cs-CZ" sz="1900" dirty="0" err="1"/>
              <a:t>catch</a:t>
            </a:r>
            <a:endParaRPr lang="cs-CZ" sz="1900" dirty="0"/>
          </a:p>
          <a:p>
            <a:r>
              <a:rPr lang="cs-CZ" sz="1900" dirty="0" err="1"/>
              <a:t>class</a:t>
            </a:r>
            <a:endParaRPr lang="cs-CZ" sz="1900" dirty="0"/>
          </a:p>
          <a:p>
            <a:r>
              <a:rPr lang="cs-CZ" sz="1900" dirty="0" err="1"/>
              <a:t>const</a:t>
            </a:r>
            <a:endParaRPr lang="cs-CZ" sz="1900" dirty="0"/>
          </a:p>
          <a:p>
            <a:r>
              <a:rPr lang="cs-CZ" sz="1900" dirty="0" err="1"/>
              <a:t>continue</a:t>
            </a:r>
            <a:endParaRPr lang="cs-CZ" sz="1900" dirty="0"/>
          </a:p>
          <a:p>
            <a:r>
              <a:rPr lang="cs-CZ" sz="1900" dirty="0"/>
              <a:t>default</a:t>
            </a:r>
          </a:p>
          <a:p>
            <a:r>
              <a:rPr lang="cs-CZ" sz="1900" dirty="0"/>
              <a:t>do</a:t>
            </a:r>
          </a:p>
          <a:p>
            <a:r>
              <a:rPr lang="cs-CZ" sz="1900" dirty="0"/>
              <a:t>double</a:t>
            </a:r>
          </a:p>
          <a:p>
            <a:r>
              <a:rPr lang="cs-CZ" sz="1900" dirty="0" err="1"/>
              <a:t>else</a:t>
            </a:r>
            <a:endParaRPr lang="cs-CZ" sz="1900" dirty="0"/>
          </a:p>
          <a:p>
            <a:r>
              <a:rPr lang="cs-CZ" sz="1900" dirty="0" err="1"/>
              <a:t>enum</a:t>
            </a:r>
            <a:endParaRPr lang="cs-CZ" sz="1900" dirty="0"/>
          </a:p>
          <a:p>
            <a:r>
              <a:rPr lang="cs-CZ" sz="1900" dirty="0" err="1"/>
              <a:t>extends</a:t>
            </a:r>
            <a:endParaRPr lang="cs-CZ" sz="1900" dirty="0"/>
          </a:p>
          <a:p>
            <a:r>
              <a:rPr lang="cs-CZ" sz="1900" dirty="0"/>
              <a:t>final</a:t>
            </a:r>
          </a:p>
          <a:p>
            <a:r>
              <a:rPr lang="cs-CZ" sz="1900" dirty="0" err="1"/>
              <a:t>finally</a:t>
            </a:r>
            <a:endParaRPr lang="cs-CZ" sz="1900" dirty="0"/>
          </a:p>
          <a:p>
            <a:r>
              <a:rPr lang="cs-CZ" sz="1900" dirty="0" err="1"/>
              <a:t>float</a:t>
            </a:r>
            <a:endParaRPr lang="cs-CZ" sz="1900" dirty="0"/>
          </a:p>
          <a:p>
            <a:r>
              <a:rPr lang="cs-CZ" sz="1900" dirty="0" err="1"/>
              <a:t>for</a:t>
            </a:r>
            <a:endParaRPr lang="cs-CZ" sz="1900" dirty="0"/>
          </a:p>
          <a:p>
            <a:r>
              <a:rPr lang="cs-CZ" sz="1900" dirty="0" err="1"/>
              <a:t>goto</a:t>
            </a:r>
            <a:endParaRPr lang="cs-CZ" sz="1900" dirty="0"/>
          </a:p>
          <a:p>
            <a:r>
              <a:rPr lang="cs-CZ" sz="1900" dirty="0" err="1"/>
              <a:t>char</a:t>
            </a:r>
            <a:endParaRPr lang="cs-CZ" sz="1900" dirty="0"/>
          </a:p>
          <a:p>
            <a:r>
              <a:rPr lang="cs-CZ" sz="1900" dirty="0" err="1"/>
              <a:t>if</a:t>
            </a:r>
            <a:endParaRPr lang="cs-CZ" sz="1900" dirty="0"/>
          </a:p>
          <a:p>
            <a:r>
              <a:rPr lang="cs-CZ" sz="1900" dirty="0" err="1"/>
              <a:t>implements</a:t>
            </a:r>
            <a:endParaRPr lang="cs-CZ" sz="1900" dirty="0"/>
          </a:p>
          <a:p>
            <a:r>
              <a:rPr lang="cs-CZ" sz="1900" dirty="0"/>
              <a:t>import</a:t>
            </a:r>
          </a:p>
          <a:p>
            <a:r>
              <a:rPr lang="cs-CZ" sz="1900" dirty="0" err="1"/>
              <a:t>instanceof</a:t>
            </a:r>
            <a:endParaRPr lang="cs-CZ" sz="1900" dirty="0"/>
          </a:p>
          <a:p>
            <a:r>
              <a:rPr lang="cs-CZ" sz="1900" dirty="0"/>
              <a:t>int</a:t>
            </a:r>
          </a:p>
          <a:p>
            <a:r>
              <a:rPr lang="cs-CZ" sz="1900" dirty="0"/>
              <a:t>interface</a:t>
            </a:r>
          </a:p>
          <a:p>
            <a:r>
              <a:rPr lang="cs-CZ" sz="1900" dirty="0"/>
              <a:t>long</a:t>
            </a:r>
          </a:p>
          <a:p>
            <a:r>
              <a:rPr lang="cs-CZ" sz="1900" dirty="0" err="1"/>
              <a:t>native</a:t>
            </a:r>
            <a:endParaRPr lang="cs-CZ" sz="1900" dirty="0"/>
          </a:p>
          <a:p>
            <a:r>
              <a:rPr lang="cs-CZ" sz="1900" dirty="0" err="1"/>
              <a:t>new</a:t>
            </a:r>
            <a:endParaRPr lang="cs-CZ" sz="1900" dirty="0"/>
          </a:p>
          <a:p>
            <a:r>
              <a:rPr lang="cs-CZ" sz="1900" dirty="0"/>
              <a:t>package</a:t>
            </a:r>
          </a:p>
          <a:p>
            <a:r>
              <a:rPr lang="cs-CZ" sz="1900" dirty="0"/>
              <a:t>private</a:t>
            </a:r>
          </a:p>
          <a:p>
            <a:r>
              <a:rPr lang="cs-CZ" sz="1900" dirty="0"/>
              <a:t>protected</a:t>
            </a:r>
          </a:p>
          <a:p>
            <a:r>
              <a:rPr lang="cs-CZ" sz="1900" dirty="0"/>
              <a:t>public</a:t>
            </a:r>
          </a:p>
          <a:p>
            <a:r>
              <a:rPr lang="cs-CZ" sz="1900" dirty="0"/>
              <a:t>return</a:t>
            </a:r>
          </a:p>
          <a:p>
            <a:r>
              <a:rPr lang="cs-CZ" sz="1900" dirty="0" err="1"/>
              <a:t>short</a:t>
            </a:r>
            <a:endParaRPr lang="cs-CZ" sz="1900" dirty="0"/>
          </a:p>
          <a:p>
            <a:r>
              <a:rPr lang="cs-CZ" sz="1900" dirty="0"/>
              <a:t>static</a:t>
            </a:r>
          </a:p>
          <a:p>
            <a:r>
              <a:rPr lang="cs-CZ" sz="1900" dirty="0" err="1"/>
              <a:t>strictfp</a:t>
            </a:r>
            <a:endParaRPr lang="cs-CZ" sz="1900" dirty="0"/>
          </a:p>
          <a:p>
            <a:r>
              <a:rPr lang="cs-CZ" sz="1900" dirty="0"/>
              <a:t>super</a:t>
            </a:r>
          </a:p>
          <a:p>
            <a:r>
              <a:rPr lang="cs-CZ" sz="1900" dirty="0" err="1"/>
              <a:t>switch</a:t>
            </a:r>
            <a:endParaRPr lang="cs-CZ" sz="1900" dirty="0"/>
          </a:p>
          <a:p>
            <a:r>
              <a:rPr lang="cs-CZ" sz="1900" dirty="0" err="1"/>
              <a:t>synchronized</a:t>
            </a:r>
            <a:endParaRPr lang="cs-CZ" sz="1900" dirty="0"/>
          </a:p>
          <a:p>
            <a:r>
              <a:rPr lang="cs-CZ" sz="1900" dirty="0" err="1"/>
              <a:t>this</a:t>
            </a:r>
            <a:endParaRPr lang="cs-CZ" sz="1900" dirty="0"/>
          </a:p>
          <a:p>
            <a:r>
              <a:rPr lang="cs-CZ" sz="1900" dirty="0" err="1"/>
              <a:t>throw</a:t>
            </a:r>
            <a:endParaRPr lang="cs-CZ" sz="1900" dirty="0"/>
          </a:p>
          <a:p>
            <a:r>
              <a:rPr lang="cs-CZ" dirty="0" err="1"/>
              <a:t>throws</a:t>
            </a:r>
            <a:endParaRPr lang="cs-CZ" dirty="0"/>
          </a:p>
          <a:p>
            <a:r>
              <a:rPr lang="cs-CZ" dirty="0" err="1"/>
              <a:t>transient</a:t>
            </a:r>
            <a:endParaRPr lang="cs-CZ" dirty="0"/>
          </a:p>
          <a:p>
            <a:r>
              <a:rPr lang="cs-CZ" dirty="0" err="1"/>
              <a:t>try</a:t>
            </a:r>
            <a:endParaRPr lang="cs-CZ" dirty="0"/>
          </a:p>
          <a:p>
            <a:r>
              <a:rPr lang="cs-CZ" dirty="0"/>
              <a:t>void</a:t>
            </a:r>
          </a:p>
          <a:p>
            <a:r>
              <a:rPr lang="cs-CZ" dirty="0" err="1"/>
              <a:t>volatile</a:t>
            </a:r>
            <a:endParaRPr lang="cs-CZ" dirty="0"/>
          </a:p>
          <a:p>
            <a:r>
              <a:rPr lang="cs-CZ" dirty="0" err="1"/>
              <a:t>while</a:t>
            </a:r>
            <a:endParaRPr lang="cs-CZ" dirty="0"/>
          </a:p>
        </p:txBody>
      </p:sp>
      <p:sp>
        <p:nvSpPr>
          <p:cNvPr id="4" name="Zástupný symbol pro obsah 2"/>
          <p:cNvSpPr txBox="1">
            <a:spLocks/>
          </p:cNvSpPr>
          <p:nvPr/>
        </p:nvSpPr>
        <p:spPr>
          <a:xfrm>
            <a:off x="677008" y="2004644"/>
            <a:ext cx="10820400" cy="7561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Key words jsou slova, která nemůžeme nikdy použít, jako názvy parametrů, atributů, tříd či instancí. Jsou to „magická“ slova, která mají v Javě už svůj význam.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081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31731" y="2751435"/>
            <a:ext cx="8610600" cy="1293028"/>
          </a:xfrm>
        </p:spPr>
        <p:txBody>
          <a:bodyPr/>
          <a:lstStyle/>
          <a:p>
            <a:pPr algn="ctr"/>
            <a:r>
              <a:rPr lang="cs-CZ" dirty="0"/>
              <a:t>Konec</a:t>
            </a:r>
          </a:p>
        </p:txBody>
      </p:sp>
    </p:spTree>
    <p:extLst>
      <p:ext uri="{BB962C8B-B14F-4D97-AF65-F5344CB8AC3E}">
        <p14:creationId xmlns:p14="http://schemas.microsoft.com/office/powerpoint/2010/main" val="100264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tři pojmy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Algoritmus – </a:t>
            </a:r>
            <a:r>
              <a:rPr lang="cs-CZ" dirty="0">
                <a:solidFill>
                  <a:schemeClr val="accent3"/>
                </a:solidFill>
              </a:rPr>
              <a:t>je obecný postup k vyřešení úkolu (kuchařka, návod)</a:t>
            </a:r>
          </a:p>
          <a:p>
            <a:pPr lvl="1"/>
            <a:r>
              <a:rPr lang="cs-CZ" dirty="0">
                <a:solidFill>
                  <a:schemeClr val="accent3"/>
                </a:solidFill>
              </a:rPr>
              <a:t>Algoritmus musí být:</a:t>
            </a:r>
          </a:p>
          <a:p>
            <a:pPr lvl="2"/>
            <a:r>
              <a:rPr lang="cs-CZ" dirty="0">
                <a:solidFill>
                  <a:schemeClr val="accent3"/>
                </a:solidFill>
              </a:rPr>
              <a:t>Elementární – </a:t>
            </a:r>
            <a:r>
              <a:rPr lang="cs-CZ" sz="1600" i="1" dirty="0">
                <a:solidFill>
                  <a:schemeClr val="accent3"/>
                </a:solidFill>
              </a:rPr>
              <a:t>skládá se z několika elementů (kroků)</a:t>
            </a:r>
          </a:p>
          <a:p>
            <a:pPr lvl="2"/>
            <a:r>
              <a:rPr lang="cs-CZ" dirty="0">
                <a:solidFill>
                  <a:schemeClr val="accent3"/>
                </a:solidFill>
              </a:rPr>
              <a:t>Konečný – </a:t>
            </a:r>
            <a:r>
              <a:rPr lang="cs-CZ" sz="1600" i="1" dirty="0">
                <a:solidFill>
                  <a:schemeClr val="accent3"/>
                </a:solidFill>
              </a:rPr>
              <a:t>každý algoritmus musí skončit (v libovolném počtu kroků)</a:t>
            </a:r>
          </a:p>
          <a:p>
            <a:pPr lvl="2"/>
            <a:r>
              <a:rPr lang="cs-CZ" dirty="0">
                <a:solidFill>
                  <a:schemeClr val="accent3"/>
                </a:solidFill>
              </a:rPr>
              <a:t>Obecný – </a:t>
            </a:r>
            <a:r>
              <a:rPr lang="cs-CZ" sz="1600" i="1" dirty="0">
                <a:solidFill>
                  <a:schemeClr val="accent3"/>
                </a:solidFill>
              </a:rPr>
              <a:t>algoritmus musí být objektivní. Nemůžeme vymýšlet algoritmus pouze pro jeden případ – musí být vždy možnost ten samý algoritmus aplikovat na další případy (například nemůžeme napsat int soucet = 5+2, ale vytvoříme funkci pro obecné sčítání</a:t>
            </a:r>
          </a:p>
          <a:p>
            <a:pPr lvl="2"/>
            <a:r>
              <a:rPr lang="cs-CZ" dirty="0">
                <a:solidFill>
                  <a:schemeClr val="accent3"/>
                </a:solidFill>
              </a:rPr>
              <a:t>Determinovaný – </a:t>
            </a:r>
            <a:r>
              <a:rPr lang="cs-CZ" sz="1600" dirty="0">
                <a:solidFill>
                  <a:schemeClr val="accent3"/>
                </a:solidFill>
              </a:rPr>
              <a:t>každý krok musí být jasný a naprosto přesně definovaný. Musí být zřejmé, co se v daném kroku provede (např.: když budeme muset vytvořit funkci pro součet, musíme jasně definovat, kolik prvků se bude mezi sebou sčítat)</a:t>
            </a:r>
            <a:endParaRPr lang="cs-CZ" dirty="0">
              <a:solidFill>
                <a:schemeClr val="accent3"/>
              </a:solidFill>
            </a:endParaRPr>
          </a:p>
          <a:p>
            <a:pPr lvl="2"/>
            <a:r>
              <a:rPr lang="cs-CZ" dirty="0">
                <a:solidFill>
                  <a:schemeClr val="accent3"/>
                </a:solidFill>
              </a:rPr>
              <a:t>Resultativní – </a:t>
            </a:r>
            <a:r>
              <a:rPr lang="cs-CZ" sz="1600" dirty="0">
                <a:solidFill>
                  <a:schemeClr val="accent3"/>
                </a:solidFill>
              </a:rPr>
              <a:t>algoritmus musí mít nějaký výstup. Resultativnost (result – výsledek) je vlastně důvod, proč celý algoritmus vymýšlíme, aby byl aspoň jeden výsledek (může být i více)</a:t>
            </a:r>
            <a:endParaRPr lang="cs-CZ" dirty="0">
              <a:solidFill>
                <a:schemeClr val="accent3"/>
              </a:solidFill>
            </a:endParaRPr>
          </a:p>
          <a:p>
            <a:r>
              <a:rPr lang="cs-CZ" dirty="0"/>
              <a:t>Algoritmizace – </a:t>
            </a:r>
            <a:r>
              <a:rPr lang="cs-CZ" dirty="0">
                <a:solidFill>
                  <a:schemeClr val="accent3"/>
                </a:solidFill>
              </a:rPr>
              <a:t>je přesně zapsaný postup od začátku do konce</a:t>
            </a:r>
          </a:p>
          <a:p>
            <a:r>
              <a:rPr lang="cs-CZ" dirty="0"/>
              <a:t>Program – je přesně zapsaný postup </a:t>
            </a:r>
            <a:r>
              <a:rPr lang="cs-CZ" b="1" dirty="0"/>
              <a:t>v nějakém programovacím jazyce</a:t>
            </a:r>
          </a:p>
        </p:txBody>
      </p:sp>
    </p:spTree>
    <p:extLst>
      <p:ext uri="{BB962C8B-B14F-4D97-AF65-F5344CB8AC3E}">
        <p14:creationId xmlns:p14="http://schemas.microsoft.com/office/powerpoint/2010/main" val="30711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29332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Třída je základním stavebním kamenem OOP</a:t>
            </a:r>
          </a:p>
          <a:p>
            <a:r>
              <a:rPr lang="cs-CZ" dirty="0"/>
              <a:t>Je to něco jako šablona, co ale nemá konkrétní tvar nebo naplněné atributy</a:t>
            </a:r>
          </a:p>
          <a:p>
            <a:r>
              <a:rPr lang="cs-CZ" dirty="0"/>
              <a:t>Třída obsahuje vlastnosti, které mají všechny její „výtvory“</a:t>
            </a:r>
          </a:p>
          <a:p>
            <a:r>
              <a:rPr lang="cs-CZ" dirty="0"/>
              <a:t>Třída může volat pouze metody třídy</a:t>
            </a:r>
          </a:p>
          <a:p>
            <a:endParaRPr lang="cs-CZ" dirty="0"/>
          </a:p>
          <a:p>
            <a:r>
              <a:rPr lang="cs-CZ" dirty="0"/>
              <a:t>Existuje několik typů tříd:</a:t>
            </a:r>
          </a:p>
          <a:p>
            <a:pPr lvl="1"/>
            <a:r>
              <a:rPr lang="cs-CZ" dirty="0"/>
              <a:t>Standartní třída</a:t>
            </a:r>
          </a:p>
          <a:p>
            <a:pPr lvl="1"/>
            <a:r>
              <a:rPr lang="cs-CZ" dirty="0"/>
              <a:t>Výčtový typ</a:t>
            </a:r>
          </a:p>
          <a:p>
            <a:pPr lvl="1"/>
            <a:r>
              <a:rPr lang="cs-CZ" dirty="0"/>
              <a:t>Rozhraní</a:t>
            </a:r>
          </a:p>
          <a:p>
            <a:pPr lvl="1"/>
            <a:r>
              <a:rPr lang="cs-CZ" dirty="0"/>
              <a:t>Abstraktní třída</a:t>
            </a:r>
          </a:p>
          <a:p>
            <a:pPr lvl="1"/>
            <a:r>
              <a:rPr lang="cs-CZ" dirty="0"/>
              <a:t>Testovací</a:t>
            </a:r>
          </a:p>
          <a:p>
            <a:pPr lvl="1"/>
            <a:r>
              <a:rPr lang="cs-CZ" dirty="0"/>
              <a:t>Soukromá</a:t>
            </a:r>
          </a:p>
          <a:p>
            <a:pPr lvl="1"/>
            <a:r>
              <a:rPr lang="cs-CZ" dirty="0"/>
              <a:t>Pomocná</a:t>
            </a:r>
          </a:p>
          <a:p>
            <a:pPr lvl="1"/>
            <a:r>
              <a:rPr lang="cs-CZ" dirty="0"/>
              <a:t>Singleton (jedináček)</a:t>
            </a:r>
          </a:p>
        </p:txBody>
      </p:sp>
    </p:spTree>
    <p:extLst>
      <p:ext uri="{BB962C8B-B14F-4D97-AF65-F5344CB8AC3E}">
        <p14:creationId xmlns:p14="http://schemas.microsoft.com/office/powerpoint/2010/main" val="378287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třídy</a:t>
            </a:r>
          </a:p>
        </p:txBody>
      </p:sp>
      <p:sp>
        <p:nvSpPr>
          <p:cNvPr id="7" name="Volný tvar: obrazec 6"/>
          <p:cNvSpPr/>
          <p:nvPr/>
        </p:nvSpPr>
        <p:spPr>
          <a:xfrm>
            <a:off x="2033954" y="2334358"/>
            <a:ext cx="6664570" cy="2127738"/>
          </a:xfrm>
          <a:custGeom>
            <a:avLst/>
            <a:gdLst>
              <a:gd name="connsiteX0" fmla="*/ 79131 w 6664570"/>
              <a:gd name="connsiteY0" fmla="*/ 193431 h 2127738"/>
              <a:gd name="connsiteX1" fmla="*/ 167054 w 6664570"/>
              <a:gd name="connsiteY1" fmla="*/ 131885 h 2127738"/>
              <a:gd name="connsiteX2" fmla="*/ 202223 w 6664570"/>
              <a:gd name="connsiteY2" fmla="*/ 114300 h 2127738"/>
              <a:gd name="connsiteX3" fmla="*/ 254977 w 6664570"/>
              <a:gd name="connsiteY3" fmla="*/ 105508 h 2127738"/>
              <a:gd name="connsiteX4" fmla="*/ 395654 w 6664570"/>
              <a:gd name="connsiteY4" fmla="*/ 35169 h 2127738"/>
              <a:gd name="connsiteX5" fmla="*/ 422031 w 6664570"/>
              <a:gd name="connsiteY5" fmla="*/ 26377 h 2127738"/>
              <a:gd name="connsiteX6" fmla="*/ 501162 w 6664570"/>
              <a:gd name="connsiteY6" fmla="*/ 17585 h 2127738"/>
              <a:gd name="connsiteX7" fmla="*/ 703385 w 6664570"/>
              <a:gd name="connsiteY7" fmla="*/ 43961 h 2127738"/>
              <a:gd name="connsiteX8" fmla="*/ 756139 w 6664570"/>
              <a:gd name="connsiteY8" fmla="*/ 79131 h 2127738"/>
              <a:gd name="connsiteX9" fmla="*/ 808893 w 6664570"/>
              <a:gd name="connsiteY9" fmla="*/ 131885 h 2127738"/>
              <a:gd name="connsiteX10" fmla="*/ 844062 w 6664570"/>
              <a:gd name="connsiteY10" fmla="*/ 158261 h 2127738"/>
              <a:gd name="connsiteX11" fmla="*/ 896816 w 6664570"/>
              <a:gd name="connsiteY11" fmla="*/ 193431 h 2127738"/>
              <a:gd name="connsiteX12" fmla="*/ 931985 w 6664570"/>
              <a:gd name="connsiteY12" fmla="*/ 219808 h 2127738"/>
              <a:gd name="connsiteX13" fmla="*/ 958362 w 6664570"/>
              <a:gd name="connsiteY13" fmla="*/ 237392 h 2127738"/>
              <a:gd name="connsiteX14" fmla="*/ 1090247 w 6664570"/>
              <a:gd name="connsiteY14" fmla="*/ 228600 h 2127738"/>
              <a:gd name="connsiteX15" fmla="*/ 1239716 w 6664570"/>
              <a:gd name="connsiteY15" fmla="*/ 184638 h 2127738"/>
              <a:gd name="connsiteX16" fmla="*/ 1327639 w 6664570"/>
              <a:gd name="connsiteY16" fmla="*/ 167054 h 2127738"/>
              <a:gd name="connsiteX17" fmla="*/ 1362808 w 6664570"/>
              <a:gd name="connsiteY17" fmla="*/ 158261 h 2127738"/>
              <a:gd name="connsiteX18" fmla="*/ 1415562 w 6664570"/>
              <a:gd name="connsiteY18" fmla="*/ 149469 h 2127738"/>
              <a:gd name="connsiteX19" fmla="*/ 1512277 w 6664570"/>
              <a:gd name="connsiteY19" fmla="*/ 114300 h 2127738"/>
              <a:gd name="connsiteX20" fmla="*/ 1652954 w 6664570"/>
              <a:gd name="connsiteY20" fmla="*/ 87923 h 2127738"/>
              <a:gd name="connsiteX21" fmla="*/ 1679331 w 6664570"/>
              <a:gd name="connsiteY21" fmla="*/ 79131 h 2127738"/>
              <a:gd name="connsiteX22" fmla="*/ 1793631 w 6664570"/>
              <a:gd name="connsiteY22" fmla="*/ 43961 h 2127738"/>
              <a:gd name="connsiteX23" fmla="*/ 1899139 w 6664570"/>
              <a:gd name="connsiteY23" fmla="*/ 0 h 2127738"/>
              <a:gd name="connsiteX24" fmla="*/ 2039816 w 6664570"/>
              <a:gd name="connsiteY24" fmla="*/ 8792 h 2127738"/>
              <a:gd name="connsiteX25" fmla="*/ 2101362 w 6664570"/>
              <a:gd name="connsiteY25" fmla="*/ 17585 h 2127738"/>
              <a:gd name="connsiteX26" fmla="*/ 2198077 w 6664570"/>
              <a:gd name="connsiteY26" fmla="*/ 26377 h 2127738"/>
              <a:gd name="connsiteX27" fmla="*/ 2268416 w 6664570"/>
              <a:gd name="connsiteY27" fmla="*/ 35169 h 2127738"/>
              <a:gd name="connsiteX28" fmla="*/ 2540977 w 6664570"/>
              <a:gd name="connsiteY28" fmla="*/ 52754 h 2127738"/>
              <a:gd name="connsiteX29" fmla="*/ 2655277 w 6664570"/>
              <a:gd name="connsiteY29" fmla="*/ 184638 h 2127738"/>
              <a:gd name="connsiteX30" fmla="*/ 2672862 w 6664570"/>
              <a:gd name="connsiteY30" fmla="*/ 219808 h 2127738"/>
              <a:gd name="connsiteX31" fmla="*/ 2743200 w 6664570"/>
              <a:gd name="connsiteY31" fmla="*/ 290146 h 2127738"/>
              <a:gd name="connsiteX32" fmla="*/ 2813539 w 6664570"/>
              <a:gd name="connsiteY32" fmla="*/ 272561 h 2127738"/>
              <a:gd name="connsiteX33" fmla="*/ 2866293 w 6664570"/>
              <a:gd name="connsiteY33" fmla="*/ 254977 h 2127738"/>
              <a:gd name="connsiteX34" fmla="*/ 3050931 w 6664570"/>
              <a:gd name="connsiteY34" fmla="*/ 219808 h 2127738"/>
              <a:gd name="connsiteX35" fmla="*/ 3191608 w 6664570"/>
              <a:gd name="connsiteY35" fmla="*/ 158261 h 2127738"/>
              <a:gd name="connsiteX36" fmla="*/ 3261947 w 6664570"/>
              <a:gd name="connsiteY36" fmla="*/ 149469 h 2127738"/>
              <a:gd name="connsiteX37" fmla="*/ 3332285 w 6664570"/>
              <a:gd name="connsiteY37" fmla="*/ 123092 h 2127738"/>
              <a:gd name="connsiteX38" fmla="*/ 3367454 w 6664570"/>
              <a:gd name="connsiteY38" fmla="*/ 114300 h 2127738"/>
              <a:gd name="connsiteX39" fmla="*/ 3455377 w 6664570"/>
              <a:gd name="connsiteY39" fmla="*/ 123092 h 2127738"/>
              <a:gd name="connsiteX40" fmla="*/ 3534508 w 6664570"/>
              <a:gd name="connsiteY40" fmla="*/ 131885 h 2127738"/>
              <a:gd name="connsiteX41" fmla="*/ 3710354 w 6664570"/>
              <a:gd name="connsiteY41" fmla="*/ 123092 h 2127738"/>
              <a:gd name="connsiteX42" fmla="*/ 3921370 w 6664570"/>
              <a:gd name="connsiteY42" fmla="*/ 131885 h 2127738"/>
              <a:gd name="connsiteX43" fmla="*/ 3956539 w 6664570"/>
              <a:gd name="connsiteY43" fmla="*/ 140677 h 2127738"/>
              <a:gd name="connsiteX44" fmla="*/ 4167554 w 6664570"/>
              <a:gd name="connsiteY44" fmla="*/ 149469 h 2127738"/>
              <a:gd name="connsiteX45" fmla="*/ 4237893 w 6664570"/>
              <a:gd name="connsiteY45" fmla="*/ 158261 h 2127738"/>
              <a:gd name="connsiteX46" fmla="*/ 4317023 w 6664570"/>
              <a:gd name="connsiteY46" fmla="*/ 184638 h 2127738"/>
              <a:gd name="connsiteX47" fmla="*/ 4343400 w 6664570"/>
              <a:gd name="connsiteY47" fmla="*/ 193431 h 2127738"/>
              <a:gd name="connsiteX48" fmla="*/ 4440116 w 6664570"/>
              <a:gd name="connsiteY48" fmla="*/ 237392 h 2127738"/>
              <a:gd name="connsiteX49" fmla="*/ 4475285 w 6664570"/>
              <a:gd name="connsiteY49" fmla="*/ 246185 h 2127738"/>
              <a:gd name="connsiteX50" fmla="*/ 4528039 w 6664570"/>
              <a:gd name="connsiteY50" fmla="*/ 272561 h 2127738"/>
              <a:gd name="connsiteX51" fmla="*/ 4554416 w 6664570"/>
              <a:gd name="connsiteY51" fmla="*/ 298938 h 2127738"/>
              <a:gd name="connsiteX52" fmla="*/ 4624754 w 6664570"/>
              <a:gd name="connsiteY52" fmla="*/ 413238 h 2127738"/>
              <a:gd name="connsiteX53" fmla="*/ 4659923 w 6664570"/>
              <a:gd name="connsiteY53" fmla="*/ 422031 h 2127738"/>
              <a:gd name="connsiteX54" fmla="*/ 4800600 w 6664570"/>
              <a:gd name="connsiteY54" fmla="*/ 430823 h 2127738"/>
              <a:gd name="connsiteX55" fmla="*/ 4906108 w 6664570"/>
              <a:gd name="connsiteY55" fmla="*/ 457200 h 2127738"/>
              <a:gd name="connsiteX56" fmla="*/ 4958862 w 6664570"/>
              <a:gd name="connsiteY56" fmla="*/ 483577 h 2127738"/>
              <a:gd name="connsiteX57" fmla="*/ 5117123 w 6664570"/>
              <a:gd name="connsiteY57" fmla="*/ 509954 h 2127738"/>
              <a:gd name="connsiteX58" fmla="*/ 5240216 w 6664570"/>
              <a:gd name="connsiteY58" fmla="*/ 527538 h 2127738"/>
              <a:gd name="connsiteX59" fmla="*/ 5574323 w 6664570"/>
              <a:gd name="connsiteY59" fmla="*/ 527538 h 2127738"/>
              <a:gd name="connsiteX60" fmla="*/ 5609493 w 6664570"/>
              <a:gd name="connsiteY60" fmla="*/ 553915 h 2127738"/>
              <a:gd name="connsiteX61" fmla="*/ 5723793 w 6664570"/>
              <a:gd name="connsiteY61" fmla="*/ 589085 h 2127738"/>
              <a:gd name="connsiteX62" fmla="*/ 5855677 w 6664570"/>
              <a:gd name="connsiteY62" fmla="*/ 703385 h 2127738"/>
              <a:gd name="connsiteX63" fmla="*/ 5882054 w 6664570"/>
              <a:gd name="connsiteY63" fmla="*/ 720969 h 2127738"/>
              <a:gd name="connsiteX64" fmla="*/ 6013939 w 6664570"/>
              <a:gd name="connsiteY64" fmla="*/ 782515 h 2127738"/>
              <a:gd name="connsiteX65" fmla="*/ 6049108 w 6664570"/>
              <a:gd name="connsiteY65" fmla="*/ 791308 h 2127738"/>
              <a:gd name="connsiteX66" fmla="*/ 6180993 w 6664570"/>
              <a:gd name="connsiteY66" fmla="*/ 844061 h 2127738"/>
              <a:gd name="connsiteX67" fmla="*/ 6295293 w 6664570"/>
              <a:gd name="connsiteY67" fmla="*/ 905608 h 2127738"/>
              <a:gd name="connsiteX68" fmla="*/ 6365631 w 6664570"/>
              <a:gd name="connsiteY68" fmla="*/ 931985 h 2127738"/>
              <a:gd name="connsiteX69" fmla="*/ 6462347 w 6664570"/>
              <a:gd name="connsiteY69" fmla="*/ 958361 h 2127738"/>
              <a:gd name="connsiteX70" fmla="*/ 6559062 w 6664570"/>
              <a:gd name="connsiteY70" fmla="*/ 1055077 h 2127738"/>
              <a:gd name="connsiteX71" fmla="*/ 6585439 w 6664570"/>
              <a:gd name="connsiteY71" fmla="*/ 1072661 h 2127738"/>
              <a:gd name="connsiteX72" fmla="*/ 6620608 w 6664570"/>
              <a:gd name="connsiteY72" fmla="*/ 1143000 h 2127738"/>
              <a:gd name="connsiteX73" fmla="*/ 6638193 w 6664570"/>
              <a:gd name="connsiteY73" fmla="*/ 1195754 h 2127738"/>
              <a:gd name="connsiteX74" fmla="*/ 6664570 w 6664570"/>
              <a:gd name="connsiteY74" fmla="*/ 1248508 h 2127738"/>
              <a:gd name="connsiteX75" fmla="*/ 6444762 w 6664570"/>
              <a:gd name="connsiteY75" fmla="*/ 1635369 h 2127738"/>
              <a:gd name="connsiteX76" fmla="*/ 6418385 w 6664570"/>
              <a:gd name="connsiteY76" fmla="*/ 1661746 h 2127738"/>
              <a:gd name="connsiteX77" fmla="*/ 6198577 w 6664570"/>
              <a:gd name="connsiteY77" fmla="*/ 1740877 h 2127738"/>
              <a:gd name="connsiteX78" fmla="*/ 6084277 w 6664570"/>
              <a:gd name="connsiteY78" fmla="*/ 1811215 h 2127738"/>
              <a:gd name="connsiteX79" fmla="*/ 5741377 w 6664570"/>
              <a:gd name="connsiteY79" fmla="*/ 1987061 h 2127738"/>
              <a:gd name="connsiteX80" fmla="*/ 5706208 w 6664570"/>
              <a:gd name="connsiteY80" fmla="*/ 1995854 h 2127738"/>
              <a:gd name="connsiteX81" fmla="*/ 5671039 w 6664570"/>
              <a:gd name="connsiteY81" fmla="*/ 2013438 h 2127738"/>
              <a:gd name="connsiteX82" fmla="*/ 5644662 w 6664570"/>
              <a:gd name="connsiteY82" fmla="*/ 2022231 h 2127738"/>
              <a:gd name="connsiteX83" fmla="*/ 5574323 w 6664570"/>
              <a:gd name="connsiteY83" fmla="*/ 2048608 h 2127738"/>
              <a:gd name="connsiteX84" fmla="*/ 5547947 w 6664570"/>
              <a:gd name="connsiteY84" fmla="*/ 2066192 h 2127738"/>
              <a:gd name="connsiteX85" fmla="*/ 5521570 w 6664570"/>
              <a:gd name="connsiteY85" fmla="*/ 2074985 h 2127738"/>
              <a:gd name="connsiteX86" fmla="*/ 5240216 w 6664570"/>
              <a:gd name="connsiteY86" fmla="*/ 2101361 h 2127738"/>
              <a:gd name="connsiteX87" fmla="*/ 4536831 w 6664570"/>
              <a:gd name="connsiteY87" fmla="*/ 2127738 h 2127738"/>
              <a:gd name="connsiteX88" fmla="*/ 4343400 w 6664570"/>
              <a:gd name="connsiteY88" fmla="*/ 2083777 h 2127738"/>
              <a:gd name="connsiteX89" fmla="*/ 4141177 w 6664570"/>
              <a:gd name="connsiteY89" fmla="*/ 2022231 h 2127738"/>
              <a:gd name="connsiteX90" fmla="*/ 4070839 w 6664570"/>
              <a:gd name="connsiteY90" fmla="*/ 1987061 h 2127738"/>
              <a:gd name="connsiteX91" fmla="*/ 3956539 w 6664570"/>
              <a:gd name="connsiteY91" fmla="*/ 1969477 h 2127738"/>
              <a:gd name="connsiteX92" fmla="*/ 3745523 w 6664570"/>
              <a:gd name="connsiteY92" fmla="*/ 1987061 h 2127738"/>
              <a:gd name="connsiteX93" fmla="*/ 3675185 w 6664570"/>
              <a:gd name="connsiteY93" fmla="*/ 1995854 h 2127738"/>
              <a:gd name="connsiteX94" fmla="*/ 3420208 w 6664570"/>
              <a:gd name="connsiteY94" fmla="*/ 2048608 h 2127738"/>
              <a:gd name="connsiteX95" fmla="*/ 2963008 w 6664570"/>
              <a:gd name="connsiteY95" fmla="*/ 1969477 h 2127738"/>
              <a:gd name="connsiteX96" fmla="*/ 2936631 w 6664570"/>
              <a:gd name="connsiteY96" fmla="*/ 1960685 h 2127738"/>
              <a:gd name="connsiteX97" fmla="*/ 2576147 w 6664570"/>
              <a:gd name="connsiteY97" fmla="*/ 1758461 h 2127738"/>
              <a:gd name="connsiteX98" fmla="*/ 2497016 w 6664570"/>
              <a:gd name="connsiteY98" fmla="*/ 1732085 h 2127738"/>
              <a:gd name="connsiteX99" fmla="*/ 2417885 w 6664570"/>
              <a:gd name="connsiteY99" fmla="*/ 1679331 h 2127738"/>
              <a:gd name="connsiteX100" fmla="*/ 2382716 w 6664570"/>
              <a:gd name="connsiteY100" fmla="*/ 1670538 h 2127738"/>
              <a:gd name="connsiteX101" fmla="*/ 2338754 w 6664570"/>
              <a:gd name="connsiteY101" fmla="*/ 1652954 h 2127738"/>
              <a:gd name="connsiteX102" fmla="*/ 2268416 w 6664570"/>
              <a:gd name="connsiteY102" fmla="*/ 1644161 h 2127738"/>
              <a:gd name="connsiteX103" fmla="*/ 2233247 w 6664570"/>
              <a:gd name="connsiteY103" fmla="*/ 1635369 h 2127738"/>
              <a:gd name="connsiteX104" fmla="*/ 2136531 w 6664570"/>
              <a:gd name="connsiteY104" fmla="*/ 1626577 h 2127738"/>
              <a:gd name="connsiteX105" fmla="*/ 1995854 w 6664570"/>
              <a:gd name="connsiteY105" fmla="*/ 1582615 h 2127738"/>
              <a:gd name="connsiteX106" fmla="*/ 1890347 w 6664570"/>
              <a:gd name="connsiteY106" fmla="*/ 1538654 h 2127738"/>
              <a:gd name="connsiteX107" fmla="*/ 1635370 w 6664570"/>
              <a:gd name="connsiteY107" fmla="*/ 1477108 h 2127738"/>
              <a:gd name="connsiteX108" fmla="*/ 1565031 w 6664570"/>
              <a:gd name="connsiteY108" fmla="*/ 1459523 h 2127738"/>
              <a:gd name="connsiteX109" fmla="*/ 1345223 w 6664570"/>
              <a:gd name="connsiteY109" fmla="*/ 1389185 h 2127738"/>
              <a:gd name="connsiteX110" fmla="*/ 1248508 w 6664570"/>
              <a:gd name="connsiteY110" fmla="*/ 1362808 h 2127738"/>
              <a:gd name="connsiteX111" fmla="*/ 1204547 w 6664570"/>
              <a:gd name="connsiteY111" fmla="*/ 1345223 h 2127738"/>
              <a:gd name="connsiteX112" fmla="*/ 703385 w 6664570"/>
              <a:gd name="connsiteY112" fmla="*/ 1318846 h 2127738"/>
              <a:gd name="connsiteX113" fmla="*/ 527539 w 6664570"/>
              <a:gd name="connsiteY113" fmla="*/ 1274885 h 2127738"/>
              <a:gd name="connsiteX114" fmla="*/ 483577 w 6664570"/>
              <a:gd name="connsiteY114" fmla="*/ 1257300 h 2127738"/>
              <a:gd name="connsiteX115" fmla="*/ 404447 w 6664570"/>
              <a:gd name="connsiteY115" fmla="*/ 1204546 h 2127738"/>
              <a:gd name="connsiteX116" fmla="*/ 290147 w 6664570"/>
              <a:gd name="connsiteY116" fmla="*/ 1028700 h 2127738"/>
              <a:gd name="connsiteX117" fmla="*/ 263770 w 6664570"/>
              <a:gd name="connsiteY117" fmla="*/ 993531 h 2127738"/>
              <a:gd name="connsiteX118" fmla="*/ 79131 w 6664570"/>
              <a:gd name="connsiteY118" fmla="*/ 791308 h 2127738"/>
              <a:gd name="connsiteX119" fmla="*/ 70339 w 6664570"/>
              <a:gd name="connsiteY119" fmla="*/ 764931 h 2127738"/>
              <a:gd name="connsiteX120" fmla="*/ 17585 w 6664570"/>
              <a:gd name="connsiteY120" fmla="*/ 580292 h 2127738"/>
              <a:gd name="connsiteX121" fmla="*/ 0 w 6664570"/>
              <a:gd name="connsiteY121" fmla="*/ 536331 h 2127738"/>
              <a:gd name="connsiteX122" fmla="*/ 8793 w 6664570"/>
              <a:gd name="connsiteY122" fmla="*/ 369277 h 2127738"/>
              <a:gd name="connsiteX123" fmla="*/ 35170 w 6664570"/>
              <a:gd name="connsiteY123" fmla="*/ 316523 h 2127738"/>
              <a:gd name="connsiteX124" fmla="*/ 61547 w 6664570"/>
              <a:gd name="connsiteY124" fmla="*/ 272561 h 2127738"/>
              <a:gd name="connsiteX125" fmla="*/ 105508 w 6664570"/>
              <a:gd name="connsiteY125" fmla="*/ 211015 h 2127738"/>
              <a:gd name="connsiteX126" fmla="*/ 140677 w 6664570"/>
              <a:gd name="connsiteY126" fmla="*/ 175846 h 2127738"/>
              <a:gd name="connsiteX127" fmla="*/ 175847 w 6664570"/>
              <a:gd name="connsiteY127" fmla="*/ 149469 h 2127738"/>
              <a:gd name="connsiteX128" fmla="*/ 219808 w 6664570"/>
              <a:gd name="connsiteY128" fmla="*/ 140677 h 2127738"/>
              <a:gd name="connsiteX129" fmla="*/ 246185 w 6664570"/>
              <a:gd name="connsiteY129" fmla="*/ 131885 h 2127738"/>
              <a:gd name="connsiteX130" fmla="*/ 281354 w 6664570"/>
              <a:gd name="connsiteY130" fmla="*/ 123092 h 2127738"/>
              <a:gd name="connsiteX131" fmla="*/ 307731 w 6664570"/>
              <a:gd name="connsiteY131" fmla="*/ 105508 h 2127738"/>
              <a:gd name="connsiteX132" fmla="*/ 369277 w 6664570"/>
              <a:gd name="connsiteY132" fmla="*/ 61546 h 2127738"/>
              <a:gd name="connsiteX133" fmla="*/ 378070 w 6664570"/>
              <a:gd name="connsiteY133" fmla="*/ 35169 h 2127738"/>
              <a:gd name="connsiteX134" fmla="*/ 395654 w 6664570"/>
              <a:gd name="connsiteY134" fmla="*/ 8792 h 212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6664570" h="2127738">
                <a:moveTo>
                  <a:pt x="79131" y="193431"/>
                </a:moveTo>
                <a:cubicBezTo>
                  <a:pt x="124450" y="157175"/>
                  <a:pt x="117916" y="159184"/>
                  <a:pt x="167054" y="131885"/>
                </a:cubicBezTo>
                <a:cubicBezTo>
                  <a:pt x="178511" y="125520"/>
                  <a:pt x="189669" y="118066"/>
                  <a:pt x="202223" y="114300"/>
                </a:cubicBezTo>
                <a:cubicBezTo>
                  <a:pt x="219298" y="109177"/>
                  <a:pt x="237392" y="108439"/>
                  <a:pt x="254977" y="105508"/>
                </a:cubicBezTo>
                <a:cubicBezTo>
                  <a:pt x="301869" y="82062"/>
                  <a:pt x="348273" y="57612"/>
                  <a:pt x="395654" y="35169"/>
                </a:cubicBezTo>
                <a:cubicBezTo>
                  <a:pt x="404030" y="31202"/>
                  <a:pt x="412889" y="27901"/>
                  <a:pt x="422031" y="26377"/>
                </a:cubicBezTo>
                <a:cubicBezTo>
                  <a:pt x="448209" y="22014"/>
                  <a:pt x="474785" y="20516"/>
                  <a:pt x="501162" y="17585"/>
                </a:cubicBezTo>
                <a:cubicBezTo>
                  <a:pt x="568570" y="26377"/>
                  <a:pt x="637304" y="28011"/>
                  <a:pt x="703385" y="43961"/>
                </a:cubicBezTo>
                <a:cubicBezTo>
                  <a:pt x="723929" y="48920"/>
                  <a:pt x="739903" y="65601"/>
                  <a:pt x="756139" y="79131"/>
                </a:cubicBezTo>
                <a:cubicBezTo>
                  <a:pt x="775243" y="95051"/>
                  <a:pt x="790408" y="115249"/>
                  <a:pt x="808893" y="131885"/>
                </a:cubicBezTo>
                <a:cubicBezTo>
                  <a:pt x="819785" y="141688"/>
                  <a:pt x="832936" y="148725"/>
                  <a:pt x="844062" y="158261"/>
                </a:cubicBezTo>
                <a:cubicBezTo>
                  <a:pt x="885975" y="194186"/>
                  <a:pt x="851948" y="178474"/>
                  <a:pt x="896816" y="193431"/>
                </a:cubicBezTo>
                <a:cubicBezTo>
                  <a:pt x="908539" y="202223"/>
                  <a:pt x="920061" y="211291"/>
                  <a:pt x="931985" y="219808"/>
                </a:cubicBezTo>
                <a:cubicBezTo>
                  <a:pt x="940584" y="225950"/>
                  <a:pt x="947811" y="236806"/>
                  <a:pt x="958362" y="237392"/>
                </a:cubicBezTo>
                <a:cubicBezTo>
                  <a:pt x="1002353" y="239836"/>
                  <a:pt x="1046285" y="231531"/>
                  <a:pt x="1090247" y="228600"/>
                </a:cubicBezTo>
                <a:cubicBezTo>
                  <a:pt x="1164313" y="203911"/>
                  <a:pt x="1166735" y="200856"/>
                  <a:pt x="1239716" y="184638"/>
                </a:cubicBezTo>
                <a:cubicBezTo>
                  <a:pt x="1268892" y="178154"/>
                  <a:pt x="1298643" y="174303"/>
                  <a:pt x="1327639" y="167054"/>
                </a:cubicBezTo>
                <a:cubicBezTo>
                  <a:pt x="1339362" y="164123"/>
                  <a:pt x="1350959" y="160631"/>
                  <a:pt x="1362808" y="158261"/>
                </a:cubicBezTo>
                <a:cubicBezTo>
                  <a:pt x="1380289" y="154765"/>
                  <a:pt x="1398267" y="153793"/>
                  <a:pt x="1415562" y="149469"/>
                </a:cubicBezTo>
                <a:cubicBezTo>
                  <a:pt x="1473051" y="135097"/>
                  <a:pt x="1459823" y="131785"/>
                  <a:pt x="1512277" y="114300"/>
                </a:cubicBezTo>
                <a:cubicBezTo>
                  <a:pt x="1548378" y="102266"/>
                  <a:pt x="1634838" y="91546"/>
                  <a:pt x="1652954" y="87923"/>
                </a:cubicBezTo>
                <a:cubicBezTo>
                  <a:pt x="1662042" y="86105"/>
                  <a:pt x="1670454" y="81794"/>
                  <a:pt x="1679331" y="79131"/>
                </a:cubicBezTo>
                <a:cubicBezTo>
                  <a:pt x="1718942" y="67248"/>
                  <a:pt x="1755175" y="58916"/>
                  <a:pt x="1793631" y="43961"/>
                </a:cubicBezTo>
                <a:cubicBezTo>
                  <a:pt x="1829140" y="30152"/>
                  <a:pt x="1899139" y="0"/>
                  <a:pt x="1899139" y="0"/>
                </a:cubicBezTo>
                <a:cubicBezTo>
                  <a:pt x="1946031" y="2931"/>
                  <a:pt x="1993009" y="4722"/>
                  <a:pt x="2039816" y="8792"/>
                </a:cubicBezTo>
                <a:cubicBezTo>
                  <a:pt x="2060462" y="10587"/>
                  <a:pt x="2080765" y="15296"/>
                  <a:pt x="2101362" y="17585"/>
                </a:cubicBezTo>
                <a:cubicBezTo>
                  <a:pt x="2133535" y="21160"/>
                  <a:pt x="2165884" y="22988"/>
                  <a:pt x="2198077" y="26377"/>
                </a:cubicBezTo>
                <a:cubicBezTo>
                  <a:pt x="2221576" y="28850"/>
                  <a:pt x="2244894" y="32929"/>
                  <a:pt x="2268416" y="35169"/>
                </a:cubicBezTo>
                <a:cubicBezTo>
                  <a:pt x="2358316" y="43731"/>
                  <a:pt x="2451137" y="47762"/>
                  <a:pt x="2540977" y="52754"/>
                </a:cubicBezTo>
                <a:cubicBezTo>
                  <a:pt x="2589308" y="101085"/>
                  <a:pt x="2597748" y="107933"/>
                  <a:pt x="2655277" y="184638"/>
                </a:cubicBezTo>
                <a:cubicBezTo>
                  <a:pt x="2663141" y="195124"/>
                  <a:pt x="2665346" y="209070"/>
                  <a:pt x="2672862" y="219808"/>
                </a:cubicBezTo>
                <a:cubicBezTo>
                  <a:pt x="2708369" y="270533"/>
                  <a:pt x="2704803" y="264548"/>
                  <a:pt x="2743200" y="290146"/>
                </a:cubicBezTo>
                <a:cubicBezTo>
                  <a:pt x="2766646" y="284284"/>
                  <a:pt x="2790301" y="279200"/>
                  <a:pt x="2813539" y="272561"/>
                </a:cubicBezTo>
                <a:cubicBezTo>
                  <a:pt x="2831362" y="267469"/>
                  <a:pt x="2848199" y="258998"/>
                  <a:pt x="2866293" y="254977"/>
                </a:cubicBezTo>
                <a:cubicBezTo>
                  <a:pt x="2927454" y="241386"/>
                  <a:pt x="2989385" y="231531"/>
                  <a:pt x="3050931" y="219808"/>
                </a:cubicBezTo>
                <a:cubicBezTo>
                  <a:pt x="3094002" y="198272"/>
                  <a:pt x="3144167" y="170121"/>
                  <a:pt x="3191608" y="158261"/>
                </a:cubicBezTo>
                <a:cubicBezTo>
                  <a:pt x="3214531" y="152530"/>
                  <a:pt x="3238501" y="152400"/>
                  <a:pt x="3261947" y="149469"/>
                </a:cubicBezTo>
                <a:cubicBezTo>
                  <a:pt x="3285159" y="140185"/>
                  <a:pt x="3308174" y="129981"/>
                  <a:pt x="3332285" y="123092"/>
                </a:cubicBezTo>
                <a:cubicBezTo>
                  <a:pt x="3343904" y="119772"/>
                  <a:pt x="3355731" y="117231"/>
                  <a:pt x="3367454" y="114300"/>
                </a:cubicBezTo>
                <a:lnTo>
                  <a:pt x="3455377" y="123092"/>
                </a:lnTo>
                <a:cubicBezTo>
                  <a:pt x="3481771" y="125870"/>
                  <a:pt x="3507969" y="131885"/>
                  <a:pt x="3534508" y="131885"/>
                </a:cubicBezTo>
                <a:cubicBezTo>
                  <a:pt x="3593197" y="131885"/>
                  <a:pt x="3651739" y="126023"/>
                  <a:pt x="3710354" y="123092"/>
                </a:cubicBezTo>
                <a:cubicBezTo>
                  <a:pt x="3805523" y="104059"/>
                  <a:pt x="3753311" y="109964"/>
                  <a:pt x="3921370" y="131885"/>
                </a:cubicBezTo>
                <a:cubicBezTo>
                  <a:pt x="3933352" y="133448"/>
                  <a:pt x="3944486" y="139816"/>
                  <a:pt x="3956539" y="140677"/>
                </a:cubicBezTo>
                <a:cubicBezTo>
                  <a:pt x="4026759" y="145693"/>
                  <a:pt x="4097216" y="146538"/>
                  <a:pt x="4167554" y="149469"/>
                </a:cubicBezTo>
                <a:cubicBezTo>
                  <a:pt x="4191000" y="152400"/>
                  <a:pt x="4214892" y="152849"/>
                  <a:pt x="4237893" y="158261"/>
                </a:cubicBezTo>
                <a:cubicBezTo>
                  <a:pt x="4264957" y="164629"/>
                  <a:pt x="4290646" y="175846"/>
                  <a:pt x="4317023" y="184638"/>
                </a:cubicBezTo>
                <a:cubicBezTo>
                  <a:pt x="4325815" y="187569"/>
                  <a:pt x="4334963" y="189596"/>
                  <a:pt x="4343400" y="193431"/>
                </a:cubicBezTo>
                <a:cubicBezTo>
                  <a:pt x="4375639" y="208085"/>
                  <a:pt x="4407236" y="224240"/>
                  <a:pt x="4440116" y="237392"/>
                </a:cubicBezTo>
                <a:cubicBezTo>
                  <a:pt x="4451336" y="241880"/>
                  <a:pt x="4464065" y="241697"/>
                  <a:pt x="4475285" y="246185"/>
                </a:cubicBezTo>
                <a:cubicBezTo>
                  <a:pt x="4493539" y="253487"/>
                  <a:pt x="4510454" y="263769"/>
                  <a:pt x="4528039" y="272561"/>
                </a:cubicBezTo>
                <a:cubicBezTo>
                  <a:pt x="4536831" y="281353"/>
                  <a:pt x="4548855" y="287816"/>
                  <a:pt x="4554416" y="298938"/>
                </a:cubicBezTo>
                <a:cubicBezTo>
                  <a:pt x="4592631" y="375368"/>
                  <a:pt x="4555097" y="374539"/>
                  <a:pt x="4624754" y="413238"/>
                </a:cubicBezTo>
                <a:cubicBezTo>
                  <a:pt x="4635317" y="419107"/>
                  <a:pt x="4647899" y="420829"/>
                  <a:pt x="4659923" y="422031"/>
                </a:cubicBezTo>
                <a:cubicBezTo>
                  <a:pt x="4706674" y="426706"/>
                  <a:pt x="4753708" y="427892"/>
                  <a:pt x="4800600" y="430823"/>
                </a:cubicBezTo>
                <a:cubicBezTo>
                  <a:pt x="4835769" y="439615"/>
                  <a:pt x="4873683" y="440988"/>
                  <a:pt x="4906108" y="457200"/>
                </a:cubicBezTo>
                <a:cubicBezTo>
                  <a:pt x="4923693" y="465992"/>
                  <a:pt x="4939789" y="478809"/>
                  <a:pt x="4958862" y="483577"/>
                </a:cubicBezTo>
                <a:cubicBezTo>
                  <a:pt x="5010747" y="496548"/>
                  <a:pt x="5064504" y="500387"/>
                  <a:pt x="5117123" y="509954"/>
                </a:cubicBezTo>
                <a:cubicBezTo>
                  <a:pt x="5233977" y="531200"/>
                  <a:pt x="5010820" y="504599"/>
                  <a:pt x="5240216" y="527538"/>
                </a:cubicBezTo>
                <a:cubicBezTo>
                  <a:pt x="5357646" y="520199"/>
                  <a:pt x="5454385" y="509086"/>
                  <a:pt x="5574323" y="527538"/>
                </a:cubicBezTo>
                <a:cubicBezTo>
                  <a:pt x="5588807" y="529766"/>
                  <a:pt x="5596386" y="547362"/>
                  <a:pt x="5609493" y="553915"/>
                </a:cubicBezTo>
                <a:cubicBezTo>
                  <a:pt x="5658685" y="578511"/>
                  <a:pt x="5676248" y="579575"/>
                  <a:pt x="5723793" y="589085"/>
                </a:cubicBezTo>
                <a:cubicBezTo>
                  <a:pt x="5811356" y="654755"/>
                  <a:pt x="5695974" y="566496"/>
                  <a:pt x="5855677" y="703385"/>
                </a:cubicBezTo>
                <a:cubicBezTo>
                  <a:pt x="5863700" y="710262"/>
                  <a:pt x="5872603" y="716243"/>
                  <a:pt x="5882054" y="720969"/>
                </a:cubicBezTo>
                <a:cubicBezTo>
                  <a:pt x="5925445" y="742664"/>
                  <a:pt x="5966875" y="770748"/>
                  <a:pt x="6013939" y="782515"/>
                </a:cubicBezTo>
                <a:cubicBezTo>
                  <a:pt x="6025662" y="785446"/>
                  <a:pt x="6037888" y="786820"/>
                  <a:pt x="6049108" y="791308"/>
                </a:cubicBezTo>
                <a:cubicBezTo>
                  <a:pt x="6195984" y="850059"/>
                  <a:pt x="6098105" y="823340"/>
                  <a:pt x="6180993" y="844061"/>
                </a:cubicBezTo>
                <a:cubicBezTo>
                  <a:pt x="6222857" y="871971"/>
                  <a:pt x="6234436" y="881266"/>
                  <a:pt x="6295293" y="905608"/>
                </a:cubicBezTo>
                <a:cubicBezTo>
                  <a:pt x="6318501" y="914891"/>
                  <a:pt x="6341522" y="925097"/>
                  <a:pt x="6365631" y="931985"/>
                </a:cubicBezTo>
                <a:cubicBezTo>
                  <a:pt x="6397761" y="941165"/>
                  <a:pt x="6430108" y="949569"/>
                  <a:pt x="6462347" y="958361"/>
                </a:cubicBezTo>
                <a:cubicBezTo>
                  <a:pt x="6526774" y="1001315"/>
                  <a:pt x="6452688" y="948704"/>
                  <a:pt x="6559062" y="1055077"/>
                </a:cubicBezTo>
                <a:cubicBezTo>
                  <a:pt x="6566534" y="1062549"/>
                  <a:pt x="6576647" y="1066800"/>
                  <a:pt x="6585439" y="1072661"/>
                </a:cubicBezTo>
                <a:cubicBezTo>
                  <a:pt x="6608897" y="1107850"/>
                  <a:pt x="6603400" y="1095680"/>
                  <a:pt x="6620608" y="1143000"/>
                </a:cubicBezTo>
                <a:cubicBezTo>
                  <a:pt x="6626943" y="1160420"/>
                  <a:pt x="6627911" y="1180331"/>
                  <a:pt x="6638193" y="1195754"/>
                </a:cubicBezTo>
                <a:cubicBezTo>
                  <a:pt x="6660918" y="1229843"/>
                  <a:pt x="6652435" y="1212106"/>
                  <a:pt x="6664570" y="1248508"/>
                </a:cubicBezTo>
                <a:cubicBezTo>
                  <a:pt x="6591301" y="1377462"/>
                  <a:pt x="6520671" y="1507951"/>
                  <a:pt x="6444762" y="1635369"/>
                </a:cubicBezTo>
                <a:cubicBezTo>
                  <a:pt x="6438398" y="1646051"/>
                  <a:pt x="6429814" y="1656848"/>
                  <a:pt x="6418385" y="1661746"/>
                </a:cubicBezTo>
                <a:cubicBezTo>
                  <a:pt x="6346809" y="1692422"/>
                  <a:pt x="6270723" y="1711568"/>
                  <a:pt x="6198577" y="1740877"/>
                </a:cubicBezTo>
                <a:cubicBezTo>
                  <a:pt x="6137586" y="1765655"/>
                  <a:pt x="6139782" y="1781612"/>
                  <a:pt x="6084277" y="1811215"/>
                </a:cubicBezTo>
                <a:cubicBezTo>
                  <a:pt x="5970936" y="1871664"/>
                  <a:pt x="5856801" y="1930691"/>
                  <a:pt x="5741377" y="1987061"/>
                </a:cubicBezTo>
                <a:cubicBezTo>
                  <a:pt x="5730519" y="1992364"/>
                  <a:pt x="5717522" y="1991611"/>
                  <a:pt x="5706208" y="1995854"/>
                </a:cubicBezTo>
                <a:cubicBezTo>
                  <a:pt x="5693936" y="2000456"/>
                  <a:pt x="5683086" y="2008275"/>
                  <a:pt x="5671039" y="2013438"/>
                </a:cubicBezTo>
                <a:cubicBezTo>
                  <a:pt x="5662520" y="2017089"/>
                  <a:pt x="5653181" y="2018580"/>
                  <a:pt x="5644662" y="2022231"/>
                </a:cubicBezTo>
                <a:cubicBezTo>
                  <a:pt x="5580297" y="2049816"/>
                  <a:pt x="5639162" y="2032397"/>
                  <a:pt x="5574323" y="2048608"/>
                </a:cubicBezTo>
                <a:cubicBezTo>
                  <a:pt x="5565531" y="2054469"/>
                  <a:pt x="5557398" y="2061466"/>
                  <a:pt x="5547947" y="2066192"/>
                </a:cubicBezTo>
                <a:cubicBezTo>
                  <a:pt x="5539657" y="2070337"/>
                  <a:pt x="5530778" y="2073933"/>
                  <a:pt x="5521570" y="2074985"/>
                </a:cubicBezTo>
                <a:cubicBezTo>
                  <a:pt x="5427983" y="2085681"/>
                  <a:pt x="5334001" y="2092569"/>
                  <a:pt x="5240216" y="2101361"/>
                </a:cubicBezTo>
                <a:cubicBezTo>
                  <a:pt x="4836485" y="2047532"/>
                  <a:pt x="5507783" y="2127738"/>
                  <a:pt x="4536831" y="2127738"/>
                </a:cubicBezTo>
                <a:cubicBezTo>
                  <a:pt x="4470710" y="2127738"/>
                  <a:pt x="4407764" y="2098921"/>
                  <a:pt x="4343400" y="2083777"/>
                </a:cubicBezTo>
                <a:cubicBezTo>
                  <a:pt x="4258327" y="2063760"/>
                  <a:pt x="4221134" y="2055897"/>
                  <a:pt x="4141177" y="2022231"/>
                </a:cubicBezTo>
                <a:cubicBezTo>
                  <a:pt x="4117018" y="2012059"/>
                  <a:pt x="4096044" y="1994262"/>
                  <a:pt x="4070839" y="1987061"/>
                </a:cubicBezTo>
                <a:cubicBezTo>
                  <a:pt x="4033774" y="1976471"/>
                  <a:pt x="3994639" y="1975338"/>
                  <a:pt x="3956539" y="1969477"/>
                </a:cubicBezTo>
                <a:lnTo>
                  <a:pt x="3745523" y="1987061"/>
                </a:lnTo>
                <a:cubicBezTo>
                  <a:pt x="3721998" y="1989267"/>
                  <a:pt x="3698402" y="1991462"/>
                  <a:pt x="3675185" y="1995854"/>
                </a:cubicBezTo>
                <a:cubicBezTo>
                  <a:pt x="3589905" y="2011988"/>
                  <a:pt x="3505200" y="2031023"/>
                  <a:pt x="3420208" y="2048608"/>
                </a:cubicBezTo>
                <a:cubicBezTo>
                  <a:pt x="3048819" y="2008457"/>
                  <a:pt x="3198368" y="2047929"/>
                  <a:pt x="2963008" y="1969477"/>
                </a:cubicBezTo>
                <a:cubicBezTo>
                  <a:pt x="2954216" y="1966546"/>
                  <a:pt x="2944636" y="1965355"/>
                  <a:pt x="2936631" y="1960685"/>
                </a:cubicBezTo>
                <a:cubicBezTo>
                  <a:pt x="2837331" y="1902760"/>
                  <a:pt x="2703689" y="1804011"/>
                  <a:pt x="2576147" y="1758461"/>
                </a:cubicBezTo>
                <a:cubicBezTo>
                  <a:pt x="2549963" y="1749110"/>
                  <a:pt x="2523393" y="1740877"/>
                  <a:pt x="2497016" y="1732085"/>
                </a:cubicBezTo>
                <a:cubicBezTo>
                  <a:pt x="2470639" y="1714500"/>
                  <a:pt x="2448640" y="1687020"/>
                  <a:pt x="2417885" y="1679331"/>
                </a:cubicBezTo>
                <a:cubicBezTo>
                  <a:pt x="2406162" y="1676400"/>
                  <a:pt x="2394180" y="1674359"/>
                  <a:pt x="2382716" y="1670538"/>
                </a:cubicBezTo>
                <a:cubicBezTo>
                  <a:pt x="2367743" y="1665547"/>
                  <a:pt x="2354133" y="1656503"/>
                  <a:pt x="2338754" y="1652954"/>
                </a:cubicBezTo>
                <a:cubicBezTo>
                  <a:pt x="2315731" y="1647641"/>
                  <a:pt x="2291723" y="1648046"/>
                  <a:pt x="2268416" y="1644161"/>
                </a:cubicBezTo>
                <a:cubicBezTo>
                  <a:pt x="2256497" y="1642174"/>
                  <a:pt x="2245225" y="1636966"/>
                  <a:pt x="2233247" y="1635369"/>
                </a:cubicBezTo>
                <a:cubicBezTo>
                  <a:pt x="2201159" y="1631091"/>
                  <a:pt x="2168770" y="1629508"/>
                  <a:pt x="2136531" y="1626577"/>
                </a:cubicBezTo>
                <a:cubicBezTo>
                  <a:pt x="2062293" y="1608017"/>
                  <a:pt x="2067692" y="1612195"/>
                  <a:pt x="1995854" y="1582615"/>
                </a:cubicBezTo>
                <a:cubicBezTo>
                  <a:pt x="1976816" y="1574776"/>
                  <a:pt x="1922093" y="1546591"/>
                  <a:pt x="1890347" y="1538654"/>
                </a:cubicBezTo>
                <a:lnTo>
                  <a:pt x="1635370" y="1477108"/>
                </a:lnTo>
                <a:cubicBezTo>
                  <a:pt x="1611887" y="1471396"/>
                  <a:pt x="1587959" y="1467166"/>
                  <a:pt x="1565031" y="1459523"/>
                </a:cubicBezTo>
                <a:cubicBezTo>
                  <a:pt x="1368929" y="1394156"/>
                  <a:pt x="1443331" y="1413711"/>
                  <a:pt x="1345223" y="1389185"/>
                </a:cubicBezTo>
                <a:cubicBezTo>
                  <a:pt x="1290417" y="1352645"/>
                  <a:pt x="1348943" y="1385985"/>
                  <a:pt x="1248508" y="1362808"/>
                </a:cubicBezTo>
                <a:cubicBezTo>
                  <a:pt x="1233130" y="1359259"/>
                  <a:pt x="1220159" y="1347536"/>
                  <a:pt x="1204547" y="1345223"/>
                </a:cubicBezTo>
                <a:cubicBezTo>
                  <a:pt x="1050429" y="1322390"/>
                  <a:pt x="851536" y="1323079"/>
                  <a:pt x="703385" y="1318846"/>
                </a:cubicBezTo>
                <a:cubicBezTo>
                  <a:pt x="611763" y="1305758"/>
                  <a:pt x="643592" y="1313569"/>
                  <a:pt x="527539" y="1274885"/>
                </a:cubicBezTo>
                <a:cubicBezTo>
                  <a:pt x="512566" y="1269894"/>
                  <a:pt x="497280" y="1265131"/>
                  <a:pt x="483577" y="1257300"/>
                </a:cubicBezTo>
                <a:cubicBezTo>
                  <a:pt x="456053" y="1241572"/>
                  <a:pt x="430824" y="1222131"/>
                  <a:pt x="404447" y="1204546"/>
                </a:cubicBezTo>
                <a:cubicBezTo>
                  <a:pt x="366347" y="1145931"/>
                  <a:pt x="328926" y="1086868"/>
                  <a:pt x="290147" y="1028700"/>
                </a:cubicBezTo>
                <a:cubicBezTo>
                  <a:pt x="282019" y="1016507"/>
                  <a:pt x="273876" y="1004142"/>
                  <a:pt x="263770" y="993531"/>
                </a:cubicBezTo>
                <a:cubicBezTo>
                  <a:pt x="81088" y="801715"/>
                  <a:pt x="158864" y="910907"/>
                  <a:pt x="79131" y="791308"/>
                </a:cubicBezTo>
                <a:cubicBezTo>
                  <a:pt x="76200" y="782516"/>
                  <a:pt x="72934" y="773828"/>
                  <a:pt x="70339" y="764931"/>
                </a:cubicBezTo>
                <a:cubicBezTo>
                  <a:pt x="52417" y="703482"/>
                  <a:pt x="36409" y="641471"/>
                  <a:pt x="17585" y="580292"/>
                </a:cubicBezTo>
                <a:cubicBezTo>
                  <a:pt x="12944" y="565207"/>
                  <a:pt x="5862" y="550985"/>
                  <a:pt x="0" y="536331"/>
                </a:cubicBezTo>
                <a:cubicBezTo>
                  <a:pt x="2931" y="480646"/>
                  <a:pt x="3744" y="424810"/>
                  <a:pt x="8793" y="369277"/>
                </a:cubicBezTo>
                <a:cubicBezTo>
                  <a:pt x="10812" y="347064"/>
                  <a:pt x="23976" y="334433"/>
                  <a:pt x="35170" y="316523"/>
                </a:cubicBezTo>
                <a:cubicBezTo>
                  <a:pt x="44227" y="302031"/>
                  <a:pt x="52490" y="287053"/>
                  <a:pt x="61547" y="272561"/>
                </a:cubicBezTo>
                <a:cubicBezTo>
                  <a:pt x="71804" y="256150"/>
                  <a:pt x="94225" y="223910"/>
                  <a:pt x="105508" y="211015"/>
                </a:cubicBezTo>
                <a:cubicBezTo>
                  <a:pt x="116425" y="198538"/>
                  <a:pt x="128200" y="186763"/>
                  <a:pt x="140677" y="175846"/>
                </a:cubicBezTo>
                <a:cubicBezTo>
                  <a:pt x="151705" y="166196"/>
                  <a:pt x="162456" y="155421"/>
                  <a:pt x="175847" y="149469"/>
                </a:cubicBezTo>
                <a:cubicBezTo>
                  <a:pt x="189503" y="143400"/>
                  <a:pt x="205310" y="144301"/>
                  <a:pt x="219808" y="140677"/>
                </a:cubicBezTo>
                <a:cubicBezTo>
                  <a:pt x="228799" y="138429"/>
                  <a:pt x="237274" y="134431"/>
                  <a:pt x="246185" y="131885"/>
                </a:cubicBezTo>
                <a:cubicBezTo>
                  <a:pt x="257804" y="128565"/>
                  <a:pt x="269631" y="126023"/>
                  <a:pt x="281354" y="123092"/>
                </a:cubicBezTo>
                <a:cubicBezTo>
                  <a:pt x="290146" y="117231"/>
                  <a:pt x="299132" y="111650"/>
                  <a:pt x="307731" y="105508"/>
                </a:cubicBezTo>
                <a:cubicBezTo>
                  <a:pt x="384097" y="50961"/>
                  <a:pt x="307096" y="103001"/>
                  <a:pt x="369277" y="61546"/>
                </a:cubicBezTo>
                <a:cubicBezTo>
                  <a:pt x="372208" y="52754"/>
                  <a:pt x="373925" y="43459"/>
                  <a:pt x="378070" y="35169"/>
                </a:cubicBezTo>
                <a:cubicBezTo>
                  <a:pt x="382796" y="25718"/>
                  <a:pt x="395654" y="8792"/>
                  <a:pt x="395654" y="8792"/>
                </a:cubicBez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9" name="TextovéPole 8"/>
          <p:cNvSpPr txBox="1"/>
          <p:nvPr/>
        </p:nvSpPr>
        <p:spPr>
          <a:xfrm>
            <a:off x="3921369" y="4739054"/>
            <a:ext cx="463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Třída Hvězda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316523" y="4088423"/>
            <a:ext cx="31564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Název:</a:t>
            </a:r>
          </a:p>
          <a:p>
            <a:r>
              <a:rPr lang="cs-CZ" dirty="0"/>
              <a:t>Barva:</a:t>
            </a:r>
          </a:p>
          <a:p>
            <a:r>
              <a:rPr lang="cs-CZ" dirty="0"/>
              <a:t>Počet paprsků:</a:t>
            </a:r>
          </a:p>
          <a:p>
            <a:r>
              <a:rPr lang="cs-CZ" dirty="0"/>
              <a:t>Velikost:</a:t>
            </a:r>
          </a:p>
          <a:p>
            <a:r>
              <a:rPr lang="cs-CZ" dirty="0"/>
              <a:t>Pozice:</a:t>
            </a:r>
          </a:p>
          <a:p>
            <a:r>
              <a:rPr lang="cs-CZ" dirty="0"/>
              <a:t>Úsměv:</a:t>
            </a:r>
          </a:p>
          <a:p>
            <a:r>
              <a:rPr lang="cs-CZ" dirty="0"/>
              <a:t>Viditelnost:</a:t>
            </a:r>
          </a:p>
          <a:p>
            <a:r>
              <a:rPr lang="cs-CZ" dirty="0"/>
              <a:t>Je_v_souhvězdí:</a:t>
            </a:r>
          </a:p>
        </p:txBody>
      </p:sp>
    </p:spTree>
    <p:extLst>
      <p:ext uri="{BB962C8B-B14F-4D97-AF65-F5344CB8AC3E}">
        <p14:creationId xmlns:p14="http://schemas.microsoft.com/office/powerpoint/2010/main" val="100479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všechno třída obsahuje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Název</a:t>
            </a:r>
          </a:p>
          <a:p>
            <a:r>
              <a:rPr lang="cs-CZ" dirty="0"/>
              <a:t>Atributy</a:t>
            </a:r>
          </a:p>
          <a:p>
            <a:r>
              <a:rPr lang="cs-CZ" dirty="0"/>
              <a:t>Metody</a:t>
            </a:r>
          </a:p>
          <a:p>
            <a:r>
              <a:rPr lang="cs-CZ" dirty="0"/>
              <a:t>Konstruktor</a:t>
            </a:r>
          </a:p>
          <a:p>
            <a:r>
              <a:rPr lang="cs-CZ" dirty="0"/>
              <a:t>Testy</a:t>
            </a:r>
          </a:p>
        </p:txBody>
      </p:sp>
    </p:spTree>
    <p:extLst>
      <p:ext uri="{BB962C8B-B14F-4D97-AF65-F5344CB8AC3E}">
        <p14:creationId xmlns:p14="http://schemas.microsoft.com/office/powerpoint/2010/main" val="340274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Instance (objekt)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Instance = objekt</a:t>
            </a:r>
          </a:p>
          <a:p>
            <a:r>
              <a:rPr lang="cs-CZ" dirty="0"/>
              <a:t>Instance je konkrétní případ libovolné třídy</a:t>
            </a:r>
          </a:p>
          <a:p>
            <a:r>
              <a:rPr lang="cs-CZ" dirty="0"/>
              <a:t>Můžeme ji vidět nebo konkretizovat</a:t>
            </a:r>
          </a:p>
          <a:p>
            <a:r>
              <a:rPr lang="cs-CZ" dirty="0"/>
              <a:t>Obsahuje všechny vlastnosti, které má třída, ale už má určité atributy</a:t>
            </a:r>
          </a:p>
          <a:p>
            <a:r>
              <a:rPr lang="cs-CZ" dirty="0"/>
              <a:t>Můžeme vytvořit libovolný počet instancí jedné třídy</a:t>
            </a:r>
          </a:p>
          <a:p>
            <a:r>
              <a:rPr lang="cs-CZ" dirty="0"/>
              <a:t>Nikdy nemůžou existovat dvě naprosto stejné instance (min. vždy odlišný název reference)</a:t>
            </a:r>
          </a:p>
          <a:p>
            <a:r>
              <a:rPr lang="cs-CZ" dirty="0"/>
              <a:t>Instance může volat instanční metody, i metody třídy</a:t>
            </a:r>
          </a:p>
          <a:p>
            <a:r>
              <a:rPr lang="cs-CZ" dirty="0"/>
              <a:t>Každá instance MUSÍ mít referenci (odkaz na sebe)</a:t>
            </a:r>
          </a:p>
          <a:p>
            <a:r>
              <a:rPr lang="cs-CZ" dirty="0"/>
              <a:t>S instancí nemůžeme komunikovat přímo, komunikujeme s ní pomocí referenci</a:t>
            </a:r>
          </a:p>
          <a:p>
            <a:r>
              <a:rPr lang="cs-CZ" dirty="0"/>
              <a:t>Když ztratíme odkaz nebo všechny odkazy na objekt, objekt je automaticky smazán garbage collectorem a už se nikdy nevrátí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917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Příklady instancí</a:t>
            </a:r>
          </a:p>
        </p:txBody>
      </p:sp>
      <p:sp>
        <p:nvSpPr>
          <p:cNvPr id="4" name="Volný tvar: obrazec 3"/>
          <p:cNvSpPr/>
          <p:nvPr/>
        </p:nvSpPr>
        <p:spPr>
          <a:xfrm>
            <a:off x="4897316" y="2617265"/>
            <a:ext cx="1825869" cy="395653"/>
          </a:xfrm>
          <a:custGeom>
            <a:avLst/>
            <a:gdLst>
              <a:gd name="connsiteX0" fmla="*/ 79131 w 6664570"/>
              <a:gd name="connsiteY0" fmla="*/ 193431 h 2127738"/>
              <a:gd name="connsiteX1" fmla="*/ 167054 w 6664570"/>
              <a:gd name="connsiteY1" fmla="*/ 131885 h 2127738"/>
              <a:gd name="connsiteX2" fmla="*/ 202223 w 6664570"/>
              <a:gd name="connsiteY2" fmla="*/ 114300 h 2127738"/>
              <a:gd name="connsiteX3" fmla="*/ 254977 w 6664570"/>
              <a:gd name="connsiteY3" fmla="*/ 105508 h 2127738"/>
              <a:gd name="connsiteX4" fmla="*/ 395654 w 6664570"/>
              <a:gd name="connsiteY4" fmla="*/ 35169 h 2127738"/>
              <a:gd name="connsiteX5" fmla="*/ 422031 w 6664570"/>
              <a:gd name="connsiteY5" fmla="*/ 26377 h 2127738"/>
              <a:gd name="connsiteX6" fmla="*/ 501162 w 6664570"/>
              <a:gd name="connsiteY6" fmla="*/ 17585 h 2127738"/>
              <a:gd name="connsiteX7" fmla="*/ 703385 w 6664570"/>
              <a:gd name="connsiteY7" fmla="*/ 43961 h 2127738"/>
              <a:gd name="connsiteX8" fmla="*/ 756139 w 6664570"/>
              <a:gd name="connsiteY8" fmla="*/ 79131 h 2127738"/>
              <a:gd name="connsiteX9" fmla="*/ 808893 w 6664570"/>
              <a:gd name="connsiteY9" fmla="*/ 131885 h 2127738"/>
              <a:gd name="connsiteX10" fmla="*/ 844062 w 6664570"/>
              <a:gd name="connsiteY10" fmla="*/ 158261 h 2127738"/>
              <a:gd name="connsiteX11" fmla="*/ 896816 w 6664570"/>
              <a:gd name="connsiteY11" fmla="*/ 193431 h 2127738"/>
              <a:gd name="connsiteX12" fmla="*/ 931985 w 6664570"/>
              <a:gd name="connsiteY12" fmla="*/ 219808 h 2127738"/>
              <a:gd name="connsiteX13" fmla="*/ 958362 w 6664570"/>
              <a:gd name="connsiteY13" fmla="*/ 237392 h 2127738"/>
              <a:gd name="connsiteX14" fmla="*/ 1090247 w 6664570"/>
              <a:gd name="connsiteY14" fmla="*/ 228600 h 2127738"/>
              <a:gd name="connsiteX15" fmla="*/ 1239716 w 6664570"/>
              <a:gd name="connsiteY15" fmla="*/ 184638 h 2127738"/>
              <a:gd name="connsiteX16" fmla="*/ 1327639 w 6664570"/>
              <a:gd name="connsiteY16" fmla="*/ 167054 h 2127738"/>
              <a:gd name="connsiteX17" fmla="*/ 1362808 w 6664570"/>
              <a:gd name="connsiteY17" fmla="*/ 158261 h 2127738"/>
              <a:gd name="connsiteX18" fmla="*/ 1415562 w 6664570"/>
              <a:gd name="connsiteY18" fmla="*/ 149469 h 2127738"/>
              <a:gd name="connsiteX19" fmla="*/ 1512277 w 6664570"/>
              <a:gd name="connsiteY19" fmla="*/ 114300 h 2127738"/>
              <a:gd name="connsiteX20" fmla="*/ 1652954 w 6664570"/>
              <a:gd name="connsiteY20" fmla="*/ 87923 h 2127738"/>
              <a:gd name="connsiteX21" fmla="*/ 1679331 w 6664570"/>
              <a:gd name="connsiteY21" fmla="*/ 79131 h 2127738"/>
              <a:gd name="connsiteX22" fmla="*/ 1793631 w 6664570"/>
              <a:gd name="connsiteY22" fmla="*/ 43961 h 2127738"/>
              <a:gd name="connsiteX23" fmla="*/ 1899139 w 6664570"/>
              <a:gd name="connsiteY23" fmla="*/ 0 h 2127738"/>
              <a:gd name="connsiteX24" fmla="*/ 2039816 w 6664570"/>
              <a:gd name="connsiteY24" fmla="*/ 8792 h 2127738"/>
              <a:gd name="connsiteX25" fmla="*/ 2101362 w 6664570"/>
              <a:gd name="connsiteY25" fmla="*/ 17585 h 2127738"/>
              <a:gd name="connsiteX26" fmla="*/ 2198077 w 6664570"/>
              <a:gd name="connsiteY26" fmla="*/ 26377 h 2127738"/>
              <a:gd name="connsiteX27" fmla="*/ 2268416 w 6664570"/>
              <a:gd name="connsiteY27" fmla="*/ 35169 h 2127738"/>
              <a:gd name="connsiteX28" fmla="*/ 2540977 w 6664570"/>
              <a:gd name="connsiteY28" fmla="*/ 52754 h 2127738"/>
              <a:gd name="connsiteX29" fmla="*/ 2655277 w 6664570"/>
              <a:gd name="connsiteY29" fmla="*/ 184638 h 2127738"/>
              <a:gd name="connsiteX30" fmla="*/ 2672862 w 6664570"/>
              <a:gd name="connsiteY30" fmla="*/ 219808 h 2127738"/>
              <a:gd name="connsiteX31" fmla="*/ 2743200 w 6664570"/>
              <a:gd name="connsiteY31" fmla="*/ 290146 h 2127738"/>
              <a:gd name="connsiteX32" fmla="*/ 2813539 w 6664570"/>
              <a:gd name="connsiteY32" fmla="*/ 272561 h 2127738"/>
              <a:gd name="connsiteX33" fmla="*/ 2866293 w 6664570"/>
              <a:gd name="connsiteY33" fmla="*/ 254977 h 2127738"/>
              <a:gd name="connsiteX34" fmla="*/ 3050931 w 6664570"/>
              <a:gd name="connsiteY34" fmla="*/ 219808 h 2127738"/>
              <a:gd name="connsiteX35" fmla="*/ 3191608 w 6664570"/>
              <a:gd name="connsiteY35" fmla="*/ 158261 h 2127738"/>
              <a:gd name="connsiteX36" fmla="*/ 3261947 w 6664570"/>
              <a:gd name="connsiteY36" fmla="*/ 149469 h 2127738"/>
              <a:gd name="connsiteX37" fmla="*/ 3332285 w 6664570"/>
              <a:gd name="connsiteY37" fmla="*/ 123092 h 2127738"/>
              <a:gd name="connsiteX38" fmla="*/ 3367454 w 6664570"/>
              <a:gd name="connsiteY38" fmla="*/ 114300 h 2127738"/>
              <a:gd name="connsiteX39" fmla="*/ 3455377 w 6664570"/>
              <a:gd name="connsiteY39" fmla="*/ 123092 h 2127738"/>
              <a:gd name="connsiteX40" fmla="*/ 3534508 w 6664570"/>
              <a:gd name="connsiteY40" fmla="*/ 131885 h 2127738"/>
              <a:gd name="connsiteX41" fmla="*/ 3710354 w 6664570"/>
              <a:gd name="connsiteY41" fmla="*/ 123092 h 2127738"/>
              <a:gd name="connsiteX42" fmla="*/ 3921370 w 6664570"/>
              <a:gd name="connsiteY42" fmla="*/ 131885 h 2127738"/>
              <a:gd name="connsiteX43" fmla="*/ 3956539 w 6664570"/>
              <a:gd name="connsiteY43" fmla="*/ 140677 h 2127738"/>
              <a:gd name="connsiteX44" fmla="*/ 4167554 w 6664570"/>
              <a:gd name="connsiteY44" fmla="*/ 149469 h 2127738"/>
              <a:gd name="connsiteX45" fmla="*/ 4237893 w 6664570"/>
              <a:gd name="connsiteY45" fmla="*/ 158261 h 2127738"/>
              <a:gd name="connsiteX46" fmla="*/ 4317023 w 6664570"/>
              <a:gd name="connsiteY46" fmla="*/ 184638 h 2127738"/>
              <a:gd name="connsiteX47" fmla="*/ 4343400 w 6664570"/>
              <a:gd name="connsiteY47" fmla="*/ 193431 h 2127738"/>
              <a:gd name="connsiteX48" fmla="*/ 4440116 w 6664570"/>
              <a:gd name="connsiteY48" fmla="*/ 237392 h 2127738"/>
              <a:gd name="connsiteX49" fmla="*/ 4475285 w 6664570"/>
              <a:gd name="connsiteY49" fmla="*/ 246185 h 2127738"/>
              <a:gd name="connsiteX50" fmla="*/ 4528039 w 6664570"/>
              <a:gd name="connsiteY50" fmla="*/ 272561 h 2127738"/>
              <a:gd name="connsiteX51" fmla="*/ 4554416 w 6664570"/>
              <a:gd name="connsiteY51" fmla="*/ 298938 h 2127738"/>
              <a:gd name="connsiteX52" fmla="*/ 4624754 w 6664570"/>
              <a:gd name="connsiteY52" fmla="*/ 413238 h 2127738"/>
              <a:gd name="connsiteX53" fmla="*/ 4659923 w 6664570"/>
              <a:gd name="connsiteY53" fmla="*/ 422031 h 2127738"/>
              <a:gd name="connsiteX54" fmla="*/ 4800600 w 6664570"/>
              <a:gd name="connsiteY54" fmla="*/ 430823 h 2127738"/>
              <a:gd name="connsiteX55" fmla="*/ 4906108 w 6664570"/>
              <a:gd name="connsiteY55" fmla="*/ 457200 h 2127738"/>
              <a:gd name="connsiteX56" fmla="*/ 4958862 w 6664570"/>
              <a:gd name="connsiteY56" fmla="*/ 483577 h 2127738"/>
              <a:gd name="connsiteX57" fmla="*/ 5117123 w 6664570"/>
              <a:gd name="connsiteY57" fmla="*/ 509954 h 2127738"/>
              <a:gd name="connsiteX58" fmla="*/ 5240216 w 6664570"/>
              <a:gd name="connsiteY58" fmla="*/ 527538 h 2127738"/>
              <a:gd name="connsiteX59" fmla="*/ 5574323 w 6664570"/>
              <a:gd name="connsiteY59" fmla="*/ 527538 h 2127738"/>
              <a:gd name="connsiteX60" fmla="*/ 5609493 w 6664570"/>
              <a:gd name="connsiteY60" fmla="*/ 553915 h 2127738"/>
              <a:gd name="connsiteX61" fmla="*/ 5723793 w 6664570"/>
              <a:gd name="connsiteY61" fmla="*/ 589085 h 2127738"/>
              <a:gd name="connsiteX62" fmla="*/ 5855677 w 6664570"/>
              <a:gd name="connsiteY62" fmla="*/ 703385 h 2127738"/>
              <a:gd name="connsiteX63" fmla="*/ 5882054 w 6664570"/>
              <a:gd name="connsiteY63" fmla="*/ 720969 h 2127738"/>
              <a:gd name="connsiteX64" fmla="*/ 6013939 w 6664570"/>
              <a:gd name="connsiteY64" fmla="*/ 782515 h 2127738"/>
              <a:gd name="connsiteX65" fmla="*/ 6049108 w 6664570"/>
              <a:gd name="connsiteY65" fmla="*/ 791308 h 2127738"/>
              <a:gd name="connsiteX66" fmla="*/ 6180993 w 6664570"/>
              <a:gd name="connsiteY66" fmla="*/ 844061 h 2127738"/>
              <a:gd name="connsiteX67" fmla="*/ 6295293 w 6664570"/>
              <a:gd name="connsiteY67" fmla="*/ 905608 h 2127738"/>
              <a:gd name="connsiteX68" fmla="*/ 6365631 w 6664570"/>
              <a:gd name="connsiteY68" fmla="*/ 931985 h 2127738"/>
              <a:gd name="connsiteX69" fmla="*/ 6462347 w 6664570"/>
              <a:gd name="connsiteY69" fmla="*/ 958361 h 2127738"/>
              <a:gd name="connsiteX70" fmla="*/ 6559062 w 6664570"/>
              <a:gd name="connsiteY70" fmla="*/ 1055077 h 2127738"/>
              <a:gd name="connsiteX71" fmla="*/ 6585439 w 6664570"/>
              <a:gd name="connsiteY71" fmla="*/ 1072661 h 2127738"/>
              <a:gd name="connsiteX72" fmla="*/ 6620608 w 6664570"/>
              <a:gd name="connsiteY72" fmla="*/ 1143000 h 2127738"/>
              <a:gd name="connsiteX73" fmla="*/ 6638193 w 6664570"/>
              <a:gd name="connsiteY73" fmla="*/ 1195754 h 2127738"/>
              <a:gd name="connsiteX74" fmla="*/ 6664570 w 6664570"/>
              <a:gd name="connsiteY74" fmla="*/ 1248508 h 2127738"/>
              <a:gd name="connsiteX75" fmla="*/ 6444762 w 6664570"/>
              <a:gd name="connsiteY75" fmla="*/ 1635369 h 2127738"/>
              <a:gd name="connsiteX76" fmla="*/ 6418385 w 6664570"/>
              <a:gd name="connsiteY76" fmla="*/ 1661746 h 2127738"/>
              <a:gd name="connsiteX77" fmla="*/ 6198577 w 6664570"/>
              <a:gd name="connsiteY77" fmla="*/ 1740877 h 2127738"/>
              <a:gd name="connsiteX78" fmla="*/ 6084277 w 6664570"/>
              <a:gd name="connsiteY78" fmla="*/ 1811215 h 2127738"/>
              <a:gd name="connsiteX79" fmla="*/ 5741377 w 6664570"/>
              <a:gd name="connsiteY79" fmla="*/ 1987061 h 2127738"/>
              <a:gd name="connsiteX80" fmla="*/ 5706208 w 6664570"/>
              <a:gd name="connsiteY80" fmla="*/ 1995854 h 2127738"/>
              <a:gd name="connsiteX81" fmla="*/ 5671039 w 6664570"/>
              <a:gd name="connsiteY81" fmla="*/ 2013438 h 2127738"/>
              <a:gd name="connsiteX82" fmla="*/ 5644662 w 6664570"/>
              <a:gd name="connsiteY82" fmla="*/ 2022231 h 2127738"/>
              <a:gd name="connsiteX83" fmla="*/ 5574323 w 6664570"/>
              <a:gd name="connsiteY83" fmla="*/ 2048608 h 2127738"/>
              <a:gd name="connsiteX84" fmla="*/ 5547947 w 6664570"/>
              <a:gd name="connsiteY84" fmla="*/ 2066192 h 2127738"/>
              <a:gd name="connsiteX85" fmla="*/ 5521570 w 6664570"/>
              <a:gd name="connsiteY85" fmla="*/ 2074985 h 2127738"/>
              <a:gd name="connsiteX86" fmla="*/ 5240216 w 6664570"/>
              <a:gd name="connsiteY86" fmla="*/ 2101361 h 2127738"/>
              <a:gd name="connsiteX87" fmla="*/ 4536831 w 6664570"/>
              <a:gd name="connsiteY87" fmla="*/ 2127738 h 2127738"/>
              <a:gd name="connsiteX88" fmla="*/ 4343400 w 6664570"/>
              <a:gd name="connsiteY88" fmla="*/ 2083777 h 2127738"/>
              <a:gd name="connsiteX89" fmla="*/ 4141177 w 6664570"/>
              <a:gd name="connsiteY89" fmla="*/ 2022231 h 2127738"/>
              <a:gd name="connsiteX90" fmla="*/ 4070839 w 6664570"/>
              <a:gd name="connsiteY90" fmla="*/ 1987061 h 2127738"/>
              <a:gd name="connsiteX91" fmla="*/ 3956539 w 6664570"/>
              <a:gd name="connsiteY91" fmla="*/ 1969477 h 2127738"/>
              <a:gd name="connsiteX92" fmla="*/ 3745523 w 6664570"/>
              <a:gd name="connsiteY92" fmla="*/ 1987061 h 2127738"/>
              <a:gd name="connsiteX93" fmla="*/ 3675185 w 6664570"/>
              <a:gd name="connsiteY93" fmla="*/ 1995854 h 2127738"/>
              <a:gd name="connsiteX94" fmla="*/ 3420208 w 6664570"/>
              <a:gd name="connsiteY94" fmla="*/ 2048608 h 2127738"/>
              <a:gd name="connsiteX95" fmla="*/ 2963008 w 6664570"/>
              <a:gd name="connsiteY95" fmla="*/ 1969477 h 2127738"/>
              <a:gd name="connsiteX96" fmla="*/ 2936631 w 6664570"/>
              <a:gd name="connsiteY96" fmla="*/ 1960685 h 2127738"/>
              <a:gd name="connsiteX97" fmla="*/ 2576147 w 6664570"/>
              <a:gd name="connsiteY97" fmla="*/ 1758461 h 2127738"/>
              <a:gd name="connsiteX98" fmla="*/ 2497016 w 6664570"/>
              <a:gd name="connsiteY98" fmla="*/ 1732085 h 2127738"/>
              <a:gd name="connsiteX99" fmla="*/ 2417885 w 6664570"/>
              <a:gd name="connsiteY99" fmla="*/ 1679331 h 2127738"/>
              <a:gd name="connsiteX100" fmla="*/ 2382716 w 6664570"/>
              <a:gd name="connsiteY100" fmla="*/ 1670538 h 2127738"/>
              <a:gd name="connsiteX101" fmla="*/ 2338754 w 6664570"/>
              <a:gd name="connsiteY101" fmla="*/ 1652954 h 2127738"/>
              <a:gd name="connsiteX102" fmla="*/ 2268416 w 6664570"/>
              <a:gd name="connsiteY102" fmla="*/ 1644161 h 2127738"/>
              <a:gd name="connsiteX103" fmla="*/ 2233247 w 6664570"/>
              <a:gd name="connsiteY103" fmla="*/ 1635369 h 2127738"/>
              <a:gd name="connsiteX104" fmla="*/ 2136531 w 6664570"/>
              <a:gd name="connsiteY104" fmla="*/ 1626577 h 2127738"/>
              <a:gd name="connsiteX105" fmla="*/ 1995854 w 6664570"/>
              <a:gd name="connsiteY105" fmla="*/ 1582615 h 2127738"/>
              <a:gd name="connsiteX106" fmla="*/ 1890347 w 6664570"/>
              <a:gd name="connsiteY106" fmla="*/ 1538654 h 2127738"/>
              <a:gd name="connsiteX107" fmla="*/ 1635370 w 6664570"/>
              <a:gd name="connsiteY107" fmla="*/ 1477108 h 2127738"/>
              <a:gd name="connsiteX108" fmla="*/ 1565031 w 6664570"/>
              <a:gd name="connsiteY108" fmla="*/ 1459523 h 2127738"/>
              <a:gd name="connsiteX109" fmla="*/ 1345223 w 6664570"/>
              <a:gd name="connsiteY109" fmla="*/ 1389185 h 2127738"/>
              <a:gd name="connsiteX110" fmla="*/ 1248508 w 6664570"/>
              <a:gd name="connsiteY110" fmla="*/ 1362808 h 2127738"/>
              <a:gd name="connsiteX111" fmla="*/ 1204547 w 6664570"/>
              <a:gd name="connsiteY111" fmla="*/ 1345223 h 2127738"/>
              <a:gd name="connsiteX112" fmla="*/ 703385 w 6664570"/>
              <a:gd name="connsiteY112" fmla="*/ 1318846 h 2127738"/>
              <a:gd name="connsiteX113" fmla="*/ 527539 w 6664570"/>
              <a:gd name="connsiteY113" fmla="*/ 1274885 h 2127738"/>
              <a:gd name="connsiteX114" fmla="*/ 483577 w 6664570"/>
              <a:gd name="connsiteY114" fmla="*/ 1257300 h 2127738"/>
              <a:gd name="connsiteX115" fmla="*/ 404447 w 6664570"/>
              <a:gd name="connsiteY115" fmla="*/ 1204546 h 2127738"/>
              <a:gd name="connsiteX116" fmla="*/ 290147 w 6664570"/>
              <a:gd name="connsiteY116" fmla="*/ 1028700 h 2127738"/>
              <a:gd name="connsiteX117" fmla="*/ 263770 w 6664570"/>
              <a:gd name="connsiteY117" fmla="*/ 993531 h 2127738"/>
              <a:gd name="connsiteX118" fmla="*/ 79131 w 6664570"/>
              <a:gd name="connsiteY118" fmla="*/ 791308 h 2127738"/>
              <a:gd name="connsiteX119" fmla="*/ 70339 w 6664570"/>
              <a:gd name="connsiteY119" fmla="*/ 764931 h 2127738"/>
              <a:gd name="connsiteX120" fmla="*/ 17585 w 6664570"/>
              <a:gd name="connsiteY120" fmla="*/ 580292 h 2127738"/>
              <a:gd name="connsiteX121" fmla="*/ 0 w 6664570"/>
              <a:gd name="connsiteY121" fmla="*/ 536331 h 2127738"/>
              <a:gd name="connsiteX122" fmla="*/ 8793 w 6664570"/>
              <a:gd name="connsiteY122" fmla="*/ 369277 h 2127738"/>
              <a:gd name="connsiteX123" fmla="*/ 35170 w 6664570"/>
              <a:gd name="connsiteY123" fmla="*/ 316523 h 2127738"/>
              <a:gd name="connsiteX124" fmla="*/ 61547 w 6664570"/>
              <a:gd name="connsiteY124" fmla="*/ 272561 h 2127738"/>
              <a:gd name="connsiteX125" fmla="*/ 105508 w 6664570"/>
              <a:gd name="connsiteY125" fmla="*/ 211015 h 2127738"/>
              <a:gd name="connsiteX126" fmla="*/ 140677 w 6664570"/>
              <a:gd name="connsiteY126" fmla="*/ 175846 h 2127738"/>
              <a:gd name="connsiteX127" fmla="*/ 175847 w 6664570"/>
              <a:gd name="connsiteY127" fmla="*/ 149469 h 2127738"/>
              <a:gd name="connsiteX128" fmla="*/ 219808 w 6664570"/>
              <a:gd name="connsiteY128" fmla="*/ 140677 h 2127738"/>
              <a:gd name="connsiteX129" fmla="*/ 246185 w 6664570"/>
              <a:gd name="connsiteY129" fmla="*/ 131885 h 2127738"/>
              <a:gd name="connsiteX130" fmla="*/ 281354 w 6664570"/>
              <a:gd name="connsiteY130" fmla="*/ 123092 h 2127738"/>
              <a:gd name="connsiteX131" fmla="*/ 307731 w 6664570"/>
              <a:gd name="connsiteY131" fmla="*/ 105508 h 2127738"/>
              <a:gd name="connsiteX132" fmla="*/ 369277 w 6664570"/>
              <a:gd name="connsiteY132" fmla="*/ 61546 h 2127738"/>
              <a:gd name="connsiteX133" fmla="*/ 378070 w 6664570"/>
              <a:gd name="connsiteY133" fmla="*/ 35169 h 2127738"/>
              <a:gd name="connsiteX134" fmla="*/ 395654 w 6664570"/>
              <a:gd name="connsiteY134" fmla="*/ 8792 h 212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6664570" h="2127738">
                <a:moveTo>
                  <a:pt x="79131" y="193431"/>
                </a:moveTo>
                <a:cubicBezTo>
                  <a:pt x="124450" y="157175"/>
                  <a:pt x="117916" y="159184"/>
                  <a:pt x="167054" y="131885"/>
                </a:cubicBezTo>
                <a:cubicBezTo>
                  <a:pt x="178511" y="125520"/>
                  <a:pt x="189669" y="118066"/>
                  <a:pt x="202223" y="114300"/>
                </a:cubicBezTo>
                <a:cubicBezTo>
                  <a:pt x="219298" y="109177"/>
                  <a:pt x="237392" y="108439"/>
                  <a:pt x="254977" y="105508"/>
                </a:cubicBezTo>
                <a:cubicBezTo>
                  <a:pt x="301869" y="82062"/>
                  <a:pt x="348273" y="57612"/>
                  <a:pt x="395654" y="35169"/>
                </a:cubicBezTo>
                <a:cubicBezTo>
                  <a:pt x="404030" y="31202"/>
                  <a:pt x="412889" y="27901"/>
                  <a:pt x="422031" y="26377"/>
                </a:cubicBezTo>
                <a:cubicBezTo>
                  <a:pt x="448209" y="22014"/>
                  <a:pt x="474785" y="20516"/>
                  <a:pt x="501162" y="17585"/>
                </a:cubicBezTo>
                <a:cubicBezTo>
                  <a:pt x="568570" y="26377"/>
                  <a:pt x="637304" y="28011"/>
                  <a:pt x="703385" y="43961"/>
                </a:cubicBezTo>
                <a:cubicBezTo>
                  <a:pt x="723929" y="48920"/>
                  <a:pt x="739903" y="65601"/>
                  <a:pt x="756139" y="79131"/>
                </a:cubicBezTo>
                <a:cubicBezTo>
                  <a:pt x="775243" y="95051"/>
                  <a:pt x="790408" y="115249"/>
                  <a:pt x="808893" y="131885"/>
                </a:cubicBezTo>
                <a:cubicBezTo>
                  <a:pt x="819785" y="141688"/>
                  <a:pt x="832936" y="148725"/>
                  <a:pt x="844062" y="158261"/>
                </a:cubicBezTo>
                <a:cubicBezTo>
                  <a:pt x="885975" y="194186"/>
                  <a:pt x="851948" y="178474"/>
                  <a:pt x="896816" y="193431"/>
                </a:cubicBezTo>
                <a:cubicBezTo>
                  <a:pt x="908539" y="202223"/>
                  <a:pt x="920061" y="211291"/>
                  <a:pt x="931985" y="219808"/>
                </a:cubicBezTo>
                <a:cubicBezTo>
                  <a:pt x="940584" y="225950"/>
                  <a:pt x="947811" y="236806"/>
                  <a:pt x="958362" y="237392"/>
                </a:cubicBezTo>
                <a:cubicBezTo>
                  <a:pt x="1002353" y="239836"/>
                  <a:pt x="1046285" y="231531"/>
                  <a:pt x="1090247" y="228600"/>
                </a:cubicBezTo>
                <a:cubicBezTo>
                  <a:pt x="1164313" y="203911"/>
                  <a:pt x="1166735" y="200856"/>
                  <a:pt x="1239716" y="184638"/>
                </a:cubicBezTo>
                <a:cubicBezTo>
                  <a:pt x="1268892" y="178154"/>
                  <a:pt x="1298643" y="174303"/>
                  <a:pt x="1327639" y="167054"/>
                </a:cubicBezTo>
                <a:cubicBezTo>
                  <a:pt x="1339362" y="164123"/>
                  <a:pt x="1350959" y="160631"/>
                  <a:pt x="1362808" y="158261"/>
                </a:cubicBezTo>
                <a:cubicBezTo>
                  <a:pt x="1380289" y="154765"/>
                  <a:pt x="1398267" y="153793"/>
                  <a:pt x="1415562" y="149469"/>
                </a:cubicBezTo>
                <a:cubicBezTo>
                  <a:pt x="1473051" y="135097"/>
                  <a:pt x="1459823" y="131785"/>
                  <a:pt x="1512277" y="114300"/>
                </a:cubicBezTo>
                <a:cubicBezTo>
                  <a:pt x="1548378" y="102266"/>
                  <a:pt x="1634838" y="91546"/>
                  <a:pt x="1652954" y="87923"/>
                </a:cubicBezTo>
                <a:cubicBezTo>
                  <a:pt x="1662042" y="86105"/>
                  <a:pt x="1670454" y="81794"/>
                  <a:pt x="1679331" y="79131"/>
                </a:cubicBezTo>
                <a:cubicBezTo>
                  <a:pt x="1718942" y="67248"/>
                  <a:pt x="1755175" y="58916"/>
                  <a:pt x="1793631" y="43961"/>
                </a:cubicBezTo>
                <a:cubicBezTo>
                  <a:pt x="1829140" y="30152"/>
                  <a:pt x="1899139" y="0"/>
                  <a:pt x="1899139" y="0"/>
                </a:cubicBezTo>
                <a:cubicBezTo>
                  <a:pt x="1946031" y="2931"/>
                  <a:pt x="1993009" y="4722"/>
                  <a:pt x="2039816" y="8792"/>
                </a:cubicBezTo>
                <a:cubicBezTo>
                  <a:pt x="2060462" y="10587"/>
                  <a:pt x="2080765" y="15296"/>
                  <a:pt x="2101362" y="17585"/>
                </a:cubicBezTo>
                <a:cubicBezTo>
                  <a:pt x="2133535" y="21160"/>
                  <a:pt x="2165884" y="22988"/>
                  <a:pt x="2198077" y="26377"/>
                </a:cubicBezTo>
                <a:cubicBezTo>
                  <a:pt x="2221576" y="28850"/>
                  <a:pt x="2244894" y="32929"/>
                  <a:pt x="2268416" y="35169"/>
                </a:cubicBezTo>
                <a:cubicBezTo>
                  <a:pt x="2358316" y="43731"/>
                  <a:pt x="2451137" y="47762"/>
                  <a:pt x="2540977" y="52754"/>
                </a:cubicBezTo>
                <a:cubicBezTo>
                  <a:pt x="2589308" y="101085"/>
                  <a:pt x="2597748" y="107933"/>
                  <a:pt x="2655277" y="184638"/>
                </a:cubicBezTo>
                <a:cubicBezTo>
                  <a:pt x="2663141" y="195124"/>
                  <a:pt x="2665346" y="209070"/>
                  <a:pt x="2672862" y="219808"/>
                </a:cubicBezTo>
                <a:cubicBezTo>
                  <a:pt x="2708369" y="270533"/>
                  <a:pt x="2704803" y="264548"/>
                  <a:pt x="2743200" y="290146"/>
                </a:cubicBezTo>
                <a:cubicBezTo>
                  <a:pt x="2766646" y="284284"/>
                  <a:pt x="2790301" y="279200"/>
                  <a:pt x="2813539" y="272561"/>
                </a:cubicBezTo>
                <a:cubicBezTo>
                  <a:pt x="2831362" y="267469"/>
                  <a:pt x="2848199" y="258998"/>
                  <a:pt x="2866293" y="254977"/>
                </a:cubicBezTo>
                <a:cubicBezTo>
                  <a:pt x="2927454" y="241386"/>
                  <a:pt x="2989385" y="231531"/>
                  <a:pt x="3050931" y="219808"/>
                </a:cubicBezTo>
                <a:cubicBezTo>
                  <a:pt x="3094002" y="198272"/>
                  <a:pt x="3144167" y="170121"/>
                  <a:pt x="3191608" y="158261"/>
                </a:cubicBezTo>
                <a:cubicBezTo>
                  <a:pt x="3214531" y="152530"/>
                  <a:pt x="3238501" y="152400"/>
                  <a:pt x="3261947" y="149469"/>
                </a:cubicBezTo>
                <a:cubicBezTo>
                  <a:pt x="3285159" y="140185"/>
                  <a:pt x="3308174" y="129981"/>
                  <a:pt x="3332285" y="123092"/>
                </a:cubicBezTo>
                <a:cubicBezTo>
                  <a:pt x="3343904" y="119772"/>
                  <a:pt x="3355731" y="117231"/>
                  <a:pt x="3367454" y="114300"/>
                </a:cubicBezTo>
                <a:lnTo>
                  <a:pt x="3455377" y="123092"/>
                </a:lnTo>
                <a:cubicBezTo>
                  <a:pt x="3481771" y="125870"/>
                  <a:pt x="3507969" y="131885"/>
                  <a:pt x="3534508" y="131885"/>
                </a:cubicBezTo>
                <a:cubicBezTo>
                  <a:pt x="3593197" y="131885"/>
                  <a:pt x="3651739" y="126023"/>
                  <a:pt x="3710354" y="123092"/>
                </a:cubicBezTo>
                <a:cubicBezTo>
                  <a:pt x="3805523" y="104059"/>
                  <a:pt x="3753311" y="109964"/>
                  <a:pt x="3921370" y="131885"/>
                </a:cubicBezTo>
                <a:cubicBezTo>
                  <a:pt x="3933352" y="133448"/>
                  <a:pt x="3944486" y="139816"/>
                  <a:pt x="3956539" y="140677"/>
                </a:cubicBezTo>
                <a:cubicBezTo>
                  <a:pt x="4026759" y="145693"/>
                  <a:pt x="4097216" y="146538"/>
                  <a:pt x="4167554" y="149469"/>
                </a:cubicBezTo>
                <a:cubicBezTo>
                  <a:pt x="4191000" y="152400"/>
                  <a:pt x="4214892" y="152849"/>
                  <a:pt x="4237893" y="158261"/>
                </a:cubicBezTo>
                <a:cubicBezTo>
                  <a:pt x="4264957" y="164629"/>
                  <a:pt x="4290646" y="175846"/>
                  <a:pt x="4317023" y="184638"/>
                </a:cubicBezTo>
                <a:cubicBezTo>
                  <a:pt x="4325815" y="187569"/>
                  <a:pt x="4334963" y="189596"/>
                  <a:pt x="4343400" y="193431"/>
                </a:cubicBezTo>
                <a:cubicBezTo>
                  <a:pt x="4375639" y="208085"/>
                  <a:pt x="4407236" y="224240"/>
                  <a:pt x="4440116" y="237392"/>
                </a:cubicBezTo>
                <a:cubicBezTo>
                  <a:pt x="4451336" y="241880"/>
                  <a:pt x="4464065" y="241697"/>
                  <a:pt x="4475285" y="246185"/>
                </a:cubicBezTo>
                <a:cubicBezTo>
                  <a:pt x="4493539" y="253487"/>
                  <a:pt x="4510454" y="263769"/>
                  <a:pt x="4528039" y="272561"/>
                </a:cubicBezTo>
                <a:cubicBezTo>
                  <a:pt x="4536831" y="281353"/>
                  <a:pt x="4548855" y="287816"/>
                  <a:pt x="4554416" y="298938"/>
                </a:cubicBezTo>
                <a:cubicBezTo>
                  <a:pt x="4592631" y="375368"/>
                  <a:pt x="4555097" y="374539"/>
                  <a:pt x="4624754" y="413238"/>
                </a:cubicBezTo>
                <a:cubicBezTo>
                  <a:pt x="4635317" y="419107"/>
                  <a:pt x="4647899" y="420829"/>
                  <a:pt x="4659923" y="422031"/>
                </a:cubicBezTo>
                <a:cubicBezTo>
                  <a:pt x="4706674" y="426706"/>
                  <a:pt x="4753708" y="427892"/>
                  <a:pt x="4800600" y="430823"/>
                </a:cubicBezTo>
                <a:cubicBezTo>
                  <a:pt x="4835769" y="439615"/>
                  <a:pt x="4873683" y="440988"/>
                  <a:pt x="4906108" y="457200"/>
                </a:cubicBezTo>
                <a:cubicBezTo>
                  <a:pt x="4923693" y="465992"/>
                  <a:pt x="4939789" y="478809"/>
                  <a:pt x="4958862" y="483577"/>
                </a:cubicBezTo>
                <a:cubicBezTo>
                  <a:pt x="5010747" y="496548"/>
                  <a:pt x="5064504" y="500387"/>
                  <a:pt x="5117123" y="509954"/>
                </a:cubicBezTo>
                <a:cubicBezTo>
                  <a:pt x="5233977" y="531200"/>
                  <a:pt x="5010820" y="504599"/>
                  <a:pt x="5240216" y="527538"/>
                </a:cubicBezTo>
                <a:cubicBezTo>
                  <a:pt x="5357646" y="520199"/>
                  <a:pt x="5454385" y="509086"/>
                  <a:pt x="5574323" y="527538"/>
                </a:cubicBezTo>
                <a:cubicBezTo>
                  <a:pt x="5588807" y="529766"/>
                  <a:pt x="5596386" y="547362"/>
                  <a:pt x="5609493" y="553915"/>
                </a:cubicBezTo>
                <a:cubicBezTo>
                  <a:pt x="5658685" y="578511"/>
                  <a:pt x="5676248" y="579575"/>
                  <a:pt x="5723793" y="589085"/>
                </a:cubicBezTo>
                <a:cubicBezTo>
                  <a:pt x="5811356" y="654755"/>
                  <a:pt x="5695974" y="566496"/>
                  <a:pt x="5855677" y="703385"/>
                </a:cubicBezTo>
                <a:cubicBezTo>
                  <a:pt x="5863700" y="710262"/>
                  <a:pt x="5872603" y="716243"/>
                  <a:pt x="5882054" y="720969"/>
                </a:cubicBezTo>
                <a:cubicBezTo>
                  <a:pt x="5925445" y="742664"/>
                  <a:pt x="5966875" y="770748"/>
                  <a:pt x="6013939" y="782515"/>
                </a:cubicBezTo>
                <a:cubicBezTo>
                  <a:pt x="6025662" y="785446"/>
                  <a:pt x="6037888" y="786820"/>
                  <a:pt x="6049108" y="791308"/>
                </a:cubicBezTo>
                <a:cubicBezTo>
                  <a:pt x="6195984" y="850059"/>
                  <a:pt x="6098105" y="823340"/>
                  <a:pt x="6180993" y="844061"/>
                </a:cubicBezTo>
                <a:cubicBezTo>
                  <a:pt x="6222857" y="871971"/>
                  <a:pt x="6234436" y="881266"/>
                  <a:pt x="6295293" y="905608"/>
                </a:cubicBezTo>
                <a:cubicBezTo>
                  <a:pt x="6318501" y="914891"/>
                  <a:pt x="6341522" y="925097"/>
                  <a:pt x="6365631" y="931985"/>
                </a:cubicBezTo>
                <a:cubicBezTo>
                  <a:pt x="6397761" y="941165"/>
                  <a:pt x="6430108" y="949569"/>
                  <a:pt x="6462347" y="958361"/>
                </a:cubicBezTo>
                <a:cubicBezTo>
                  <a:pt x="6526774" y="1001315"/>
                  <a:pt x="6452688" y="948704"/>
                  <a:pt x="6559062" y="1055077"/>
                </a:cubicBezTo>
                <a:cubicBezTo>
                  <a:pt x="6566534" y="1062549"/>
                  <a:pt x="6576647" y="1066800"/>
                  <a:pt x="6585439" y="1072661"/>
                </a:cubicBezTo>
                <a:cubicBezTo>
                  <a:pt x="6608897" y="1107850"/>
                  <a:pt x="6603400" y="1095680"/>
                  <a:pt x="6620608" y="1143000"/>
                </a:cubicBezTo>
                <a:cubicBezTo>
                  <a:pt x="6626943" y="1160420"/>
                  <a:pt x="6627911" y="1180331"/>
                  <a:pt x="6638193" y="1195754"/>
                </a:cubicBezTo>
                <a:cubicBezTo>
                  <a:pt x="6660918" y="1229843"/>
                  <a:pt x="6652435" y="1212106"/>
                  <a:pt x="6664570" y="1248508"/>
                </a:cubicBezTo>
                <a:cubicBezTo>
                  <a:pt x="6591301" y="1377462"/>
                  <a:pt x="6520671" y="1507951"/>
                  <a:pt x="6444762" y="1635369"/>
                </a:cubicBezTo>
                <a:cubicBezTo>
                  <a:pt x="6438398" y="1646051"/>
                  <a:pt x="6429814" y="1656848"/>
                  <a:pt x="6418385" y="1661746"/>
                </a:cubicBezTo>
                <a:cubicBezTo>
                  <a:pt x="6346809" y="1692422"/>
                  <a:pt x="6270723" y="1711568"/>
                  <a:pt x="6198577" y="1740877"/>
                </a:cubicBezTo>
                <a:cubicBezTo>
                  <a:pt x="6137586" y="1765655"/>
                  <a:pt x="6139782" y="1781612"/>
                  <a:pt x="6084277" y="1811215"/>
                </a:cubicBezTo>
                <a:cubicBezTo>
                  <a:pt x="5970936" y="1871664"/>
                  <a:pt x="5856801" y="1930691"/>
                  <a:pt x="5741377" y="1987061"/>
                </a:cubicBezTo>
                <a:cubicBezTo>
                  <a:pt x="5730519" y="1992364"/>
                  <a:pt x="5717522" y="1991611"/>
                  <a:pt x="5706208" y="1995854"/>
                </a:cubicBezTo>
                <a:cubicBezTo>
                  <a:pt x="5693936" y="2000456"/>
                  <a:pt x="5683086" y="2008275"/>
                  <a:pt x="5671039" y="2013438"/>
                </a:cubicBezTo>
                <a:cubicBezTo>
                  <a:pt x="5662520" y="2017089"/>
                  <a:pt x="5653181" y="2018580"/>
                  <a:pt x="5644662" y="2022231"/>
                </a:cubicBezTo>
                <a:cubicBezTo>
                  <a:pt x="5580297" y="2049816"/>
                  <a:pt x="5639162" y="2032397"/>
                  <a:pt x="5574323" y="2048608"/>
                </a:cubicBezTo>
                <a:cubicBezTo>
                  <a:pt x="5565531" y="2054469"/>
                  <a:pt x="5557398" y="2061466"/>
                  <a:pt x="5547947" y="2066192"/>
                </a:cubicBezTo>
                <a:cubicBezTo>
                  <a:pt x="5539657" y="2070337"/>
                  <a:pt x="5530778" y="2073933"/>
                  <a:pt x="5521570" y="2074985"/>
                </a:cubicBezTo>
                <a:cubicBezTo>
                  <a:pt x="5427983" y="2085681"/>
                  <a:pt x="5334001" y="2092569"/>
                  <a:pt x="5240216" y="2101361"/>
                </a:cubicBezTo>
                <a:cubicBezTo>
                  <a:pt x="4836485" y="2047532"/>
                  <a:pt x="5507783" y="2127738"/>
                  <a:pt x="4536831" y="2127738"/>
                </a:cubicBezTo>
                <a:cubicBezTo>
                  <a:pt x="4470710" y="2127738"/>
                  <a:pt x="4407764" y="2098921"/>
                  <a:pt x="4343400" y="2083777"/>
                </a:cubicBezTo>
                <a:cubicBezTo>
                  <a:pt x="4258327" y="2063760"/>
                  <a:pt x="4221134" y="2055897"/>
                  <a:pt x="4141177" y="2022231"/>
                </a:cubicBezTo>
                <a:cubicBezTo>
                  <a:pt x="4117018" y="2012059"/>
                  <a:pt x="4096044" y="1994262"/>
                  <a:pt x="4070839" y="1987061"/>
                </a:cubicBezTo>
                <a:cubicBezTo>
                  <a:pt x="4033774" y="1976471"/>
                  <a:pt x="3994639" y="1975338"/>
                  <a:pt x="3956539" y="1969477"/>
                </a:cubicBezTo>
                <a:lnTo>
                  <a:pt x="3745523" y="1987061"/>
                </a:lnTo>
                <a:cubicBezTo>
                  <a:pt x="3721998" y="1989267"/>
                  <a:pt x="3698402" y="1991462"/>
                  <a:pt x="3675185" y="1995854"/>
                </a:cubicBezTo>
                <a:cubicBezTo>
                  <a:pt x="3589905" y="2011988"/>
                  <a:pt x="3505200" y="2031023"/>
                  <a:pt x="3420208" y="2048608"/>
                </a:cubicBezTo>
                <a:cubicBezTo>
                  <a:pt x="3048819" y="2008457"/>
                  <a:pt x="3198368" y="2047929"/>
                  <a:pt x="2963008" y="1969477"/>
                </a:cubicBezTo>
                <a:cubicBezTo>
                  <a:pt x="2954216" y="1966546"/>
                  <a:pt x="2944636" y="1965355"/>
                  <a:pt x="2936631" y="1960685"/>
                </a:cubicBezTo>
                <a:cubicBezTo>
                  <a:pt x="2837331" y="1902760"/>
                  <a:pt x="2703689" y="1804011"/>
                  <a:pt x="2576147" y="1758461"/>
                </a:cubicBezTo>
                <a:cubicBezTo>
                  <a:pt x="2549963" y="1749110"/>
                  <a:pt x="2523393" y="1740877"/>
                  <a:pt x="2497016" y="1732085"/>
                </a:cubicBezTo>
                <a:cubicBezTo>
                  <a:pt x="2470639" y="1714500"/>
                  <a:pt x="2448640" y="1687020"/>
                  <a:pt x="2417885" y="1679331"/>
                </a:cubicBezTo>
                <a:cubicBezTo>
                  <a:pt x="2406162" y="1676400"/>
                  <a:pt x="2394180" y="1674359"/>
                  <a:pt x="2382716" y="1670538"/>
                </a:cubicBezTo>
                <a:cubicBezTo>
                  <a:pt x="2367743" y="1665547"/>
                  <a:pt x="2354133" y="1656503"/>
                  <a:pt x="2338754" y="1652954"/>
                </a:cubicBezTo>
                <a:cubicBezTo>
                  <a:pt x="2315731" y="1647641"/>
                  <a:pt x="2291723" y="1648046"/>
                  <a:pt x="2268416" y="1644161"/>
                </a:cubicBezTo>
                <a:cubicBezTo>
                  <a:pt x="2256497" y="1642174"/>
                  <a:pt x="2245225" y="1636966"/>
                  <a:pt x="2233247" y="1635369"/>
                </a:cubicBezTo>
                <a:cubicBezTo>
                  <a:pt x="2201159" y="1631091"/>
                  <a:pt x="2168770" y="1629508"/>
                  <a:pt x="2136531" y="1626577"/>
                </a:cubicBezTo>
                <a:cubicBezTo>
                  <a:pt x="2062293" y="1608017"/>
                  <a:pt x="2067692" y="1612195"/>
                  <a:pt x="1995854" y="1582615"/>
                </a:cubicBezTo>
                <a:cubicBezTo>
                  <a:pt x="1976816" y="1574776"/>
                  <a:pt x="1922093" y="1546591"/>
                  <a:pt x="1890347" y="1538654"/>
                </a:cubicBezTo>
                <a:lnTo>
                  <a:pt x="1635370" y="1477108"/>
                </a:lnTo>
                <a:cubicBezTo>
                  <a:pt x="1611887" y="1471396"/>
                  <a:pt x="1587959" y="1467166"/>
                  <a:pt x="1565031" y="1459523"/>
                </a:cubicBezTo>
                <a:cubicBezTo>
                  <a:pt x="1368929" y="1394156"/>
                  <a:pt x="1443331" y="1413711"/>
                  <a:pt x="1345223" y="1389185"/>
                </a:cubicBezTo>
                <a:cubicBezTo>
                  <a:pt x="1290417" y="1352645"/>
                  <a:pt x="1348943" y="1385985"/>
                  <a:pt x="1248508" y="1362808"/>
                </a:cubicBezTo>
                <a:cubicBezTo>
                  <a:pt x="1233130" y="1359259"/>
                  <a:pt x="1220159" y="1347536"/>
                  <a:pt x="1204547" y="1345223"/>
                </a:cubicBezTo>
                <a:cubicBezTo>
                  <a:pt x="1050429" y="1322390"/>
                  <a:pt x="851536" y="1323079"/>
                  <a:pt x="703385" y="1318846"/>
                </a:cubicBezTo>
                <a:cubicBezTo>
                  <a:pt x="611763" y="1305758"/>
                  <a:pt x="643592" y="1313569"/>
                  <a:pt x="527539" y="1274885"/>
                </a:cubicBezTo>
                <a:cubicBezTo>
                  <a:pt x="512566" y="1269894"/>
                  <a:pt x="497280" y="1265131"/>
                  <a:pt x="483577" y="1257300"/>
                </a:cubicBezTo>
                <a:cubicBezTo>
                  <a:pt x="456053" y="1241572"/>
                  <a:pt x="430824" y="1222131"/>
                  <a:pt x="404447" y="1204546"/>
                </a:cubicBezTo>
                <a:cubicBezTo>
                  <a:pt x="366347" y="1145931"/>
                  <a:pt x="328926" y="1086868"/>
                  <a:pt x="290147" y="1028700"/>
                </a:cubicBezTo>
                <a:cubicBezTo>
                  <a:pt x="282019" y="1016507"/>
                  <a:pt x="273876" y="1004142"/>
                  <a:pt x="263770" y="993531"/>
                </a:cubicBezTo>
                <a:cubicBezTo>
                  <a:pt x="81088" y="801715"/>
                  <a:pt x="158864" y="910907"/>
                  <a:pt x="79131" y="791308"/>
                </a:cubicBezTo>
                <a:cubicBezTo>
                  <a:pt x="76200" y="782516"/>
                  <a:pt x="72934" y="773828"/>
                  <a:pt x="70339" y="764931"/>
                </a:cubicBezTo>
                <a:cubicBezTo>
                  <a:pt x="52417" y="703482"/>
                  <a:pt x="36409" y="641471"/>
                  <a:pt x="17585" y="580292"/>
                </a:cubicBezTo>
                <a:cubicBezTo>
                  <a:pt x="12944" y="565207"/>
                  <a:pt x="5862" y="550985"/>
                  <a:pt x="0" y="536331"/>
                </a:cubicBezTo>
                <a:cubicBezTo>
                  <a:pt x="2931" y="480646"/>
                  <a:pt x="3744" y="424810"/>
                  <a:pt x="8793" y="369277"/>
                </a:cubicBezTo>
                <a:cubicBezTo>
                  <a:pt x="10812" y="347064"/>
                  <a:pt x="23976" y="334433"/>
                  <a:pt x="35170" y="316523"/>
                </a:cubicBezTo>
                <a:cubicBezTo>
                  <a:pt x="44227" y="302031"/>
                  <a:pt x="52490" y="287053"/>
                  <a:pt x="61547" y="272561"/>
                </a:cubicBezTo>
                <a:cubicBezTo>
                  <a:pt x="71804" y="256150"/>
                  <a:pt x="94225" y="223910"/>
                  <a:pt x="105508" y="211015"/>
                </a:cubicBezTo>
                <a:cubicBezTo>
                  <a:pt x="116425" y="198538"/>
                  <a:pt x="128200" y="186763"/>
                  <a:pt x="140677" y="175846"/>
                </a:cubicBezTo>
                <a:cubicBezTo>
                  <a:pt x="151705" y="166196"/>
                  <a:pt x="162456" y="155421"/>
                  <a:pt x="175847" y="149469"/>
                </a:cubicBezTo>
                <a:cubicBezTo>
                  <a:pt x="189503" y="143400"/>
                  <a:pt x="205310" y="144301"/>
                  <a:pt x="219808" y="140677"/>
                </a:cubicBezTo>
                <a:cubicBezTo>
                  <a:pt x="228799" y="138429"/>
                  <a:pt x="237274" y="134431"/>
                  <a:pt x="246185" y="131885"/>
                </a:cubicBezTo>
                <a:cubicBezTo>
                  <a:pt x="257804" y="128565"/>
                  <a:pt x="269631" y="126023"/>
                  <a:pt x="281354" y="123092"/>
                </a:cubicBezTo>
                <a:cubicBezTo>
                  <a:pt x="290146" y="117231"/>
                  <a:pt x="299132" y="111650"/>
                  <a:pt x="307731" y="105508"/>
                </a:cubicBezTo>
                <a:cubicBezTo>
                  <a:pt x="384097" y="50961"/>
                  <a:pt x="307096" y="103001"/>
                  <a:pt x="369277" y="61546"/>
                </a:cubicBezTo>
                <a:cubicBezTo>
                  <a:pt x="372208" y="52754"/>
                  <a:pt x="373925" y="43459"/>
                  <a:pt x="378070" y="35169"/>
                </a:cubicBezTo>
                <a:cubicBezTo>
                  <a:pt x="382796" y="25718"/>
                  <a:pt x="395654" y="8792"/>
                  <a:pt x="395654" y="8792"/>
                </a:cubicBez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4897316" y="3190972"/>
            <a:ext cx="105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Třída Hvězda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5949462" y="3037085"/>
            <a:ext cx="892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700" dirty="0"/>
              <a:t>Název:</a:t>
            </a:r>
          </a:p>
          <a:p>
            <a:r>
              <a:rPr lang="cs-CZ" sz="700" dirty="0"/>
              <a:t>Barva:</a:t>
            </a:r>
          </a:p>
          <a:p>
            <a:r>
              <a:rPr lang="cs-CZ" sz="700" dirty="0"/>
              <a:t>Počet paprsků:</a:t>
            </a:r>
          </a:p>
          <a:p>
            <a:r>
              <a:rPr lang="cs-CZ" sz="700" dirty="0"/>
              <a:t>Velikost:</a:t>
            </a:r>
          </a:p>
          <a:p>
            <a:r>
              <a:rPr lang="cs-CZ" sz="700" dirty="0"/>
              <a:t>Pozice:</a:t>
            </a:r>
          </a:p>
          <a:p>
            <a:r>
              <a:rPr lang="cs-CZ" sz="700" dirty="0"/>
              <a:t>Úsměv:</a:t>
            </a:r>
          </a:p>
          <a:p>
            <a:r>
              <a:rPr lang="cs-CZ" sz="700" dirty="0"/>
              <a:t>Viditelnost:</a:t>
            </a:r>
          </a:p>
          <a:p>
            <a:r>
              <a:rPr lang="cs-CZ" sz="700" dirty="0"/>
              <a:t>Je_v_souhvězdí: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0" y="1302286"/>
            <a:ext cx="33674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Název: zlutaHvezda</a:t>
            </a:r>
          </a:p>
          <a:p>
            <a:r>
              <a:rPr lang="cs-CZ" sz="1600" dirty="0"/>
              <a:t>Barva: ŽLUTÁ</a:t>
            </a:r>
          </a:p>
          <a:p>
            <a:r>
              <a:rPr lang="cs-CZ" sz="1600" dirty="0"/>
              <a:t>Počet paprsků: 5</a:t>
            </a:r>
          </a:p>
          <a:p>
            <a:r>
              <a:rPr lang="cs-CZ" sz="1600" dirty="0"/>
              <a:t>Velikost: VELKÁ</a:t>
            </a:r>
          </a:p>
          <a:p>
            <a:r>
              <a:rPr lang="cs-CZ" sz="1600" dirty="0"/>
              <a:t>Pozice: X Y</a:t>
            </a:r>
          </a:p>
          <a:p>
            <a:r>
              <a:rPr lang="cs-CZ" sz="1600" dirty="0"/>
              <a:t>Úsměv: true</a:t>
            </a:r>
          </a:p>
          <a:p>
            <a:r>
              <a:rPr lang="cs-CZ" sz="1600" dirty="0"/>
              <a:t>Viditelnost: true</a:t>
            </a:r>
          </a:p>
          <a:p>
            <a:r>
              <a:rPr lang="cs-CZ" sz="1600" dirty="0"/>
              <a:t>Je_v_souhvězdí: false</a:t>
            </a:r>
          </a:p>
        </p:txBody>
      </p:sp>
      <p:sp>
        <p:nvSpPr>
          <p:cNvPr id="9" name="Hvězda: pěticípá 8"/>
          <p:cNvSpPr/>
          <p:nvPr/>
        </p:nvSpPr>
        <p:spPr>
          <a:xfrm>
            <a:off x="1855177" y="1125136"/>
            <a:ext cx="2734408" cy="2804746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0" name="Veselý obličej 9"/>
          <p:cNvSpPr/>
          <p:nvPr/>
        </p:nvSpPr>
        <p:spPr>
          <a:xfrm>
            <a:off x="2866292" y="2277207"/>
            <a:ext cx="747346" cy="729761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1" name="Hvězda: čtyřcípá 10"/>
          <p:cNvSpPr/>
          <p:nvPr/>
        </p:nvSpPr>
        <p:spPr>
          <a:xfrm>
            <a:off x="1758462" y="5526406"/>
            <a:ext cx="844062" cy="694592"/>
          </a:xfrm>
          <a:prstGeom prst="star4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61548" y="4710767"/>
            <a:ext cx="25409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Název: zelenaHvezda</a:t>
            </a:r>
          </a:p>
          <a:p>
            <a:r>
              <a:rPr lang="cs-CZ" sz="1600" dirty="0"/>
              <a:t>Barva: ZELENÁ</a:t>
            </a:r>
          </a:p>
          <a:p>
            <a:r>
              <a:rPr lang="cs-CZ" sz="1600" dirty="0"/>
              <a:t>Počet paprsků: 4</a:t>
            </a:r>
          </a:p>
          <a:p>
            <a:r>
              <a:rPr lang="cs-CZ" sz="1600" dirty="0"/>
              <a:t>Velikost: MALÁ</a:t>
            </a:r>
          </a:p>
          <a:p>
            <a:r>
              <a:rPr lang="cs-CZ" sz="1600" dirty="0"/>
              <a:t>Pozice: X Y</a:t>
            </a:r>
          </a:p>
          <a:p>
            <a:r>
              <a:rPr lang="cs-CZ" sz="1600" dirty="0"/>
              <a:t>Úsměv: false</a:t>
            </a:r>
          </a:p>
          <a:p>
            <a:r>
              <a:rPr lang="cs-CZ" sz="1600" dirty="0"/>
              <a:t>Viditelnost: true</a:t>
            </a:r>
          </a:p>
          <a:p>
            <a:r>
              <a:rPr lang="cs-CZ" sz="1600" dirty="0"/>
              <a:t>Je_v_souhvězdí: true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2932235" y="4709297"/>
            <a:ext cx="25409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Název: bilaHvezda</a:t>
            </a:r>
          </a:p>
          <a:p>
            <a:r>
              <a:rPr lang="cs-CZ" sz="1600" dirty="0"/>
              <a:t>Barva: BÍLÁ</a:t>
            </a:r>
          </a:p>
          <a:p>
            <a:r>
              <a:rPr lang="cs-CZ" sz="1600" dirty="0"/>
              <a:t>Počet paprsků: 8</a:t>
            </a:r>
          </a:p>
          <a:p>
            <a:r>
              <a:rPr lang="cs-CZ" sz="1600" dirty="0"/>
              <a:t>Velikost: STŘEDNÍ</a:t>
            </a:r>
          </a:p>
          <a:p>
            <a:r>
              <a:rPr lang="cs-CZ" sz="1600" dirty="0"/>
              <a:t>Pozice: X Y</a:t>
            </a:r>
          </a:p>
          <a:p>
            <a:r>
              <a:rPr lang="cs-CZ" sz="1600" dirty="0"/>
              <a:t>Úsměv: true</a:t>
            </a:r>
          </a:p>
          <a:p>
            <a:r>
              <a:rPr lang="cs-CZ" sz="1600" dirty="0"/>
              <a:t>Viditelnost: false</a:t>
            </a:r>
          </a:p>
          <a:p>
            <a:r>
              <a:rPr lang="cs-CZ" sz="1600" dirty="0"/>
              <a:t>Je_v_souhvězdí: true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6022731" y="4735233"/>
            <a:ext cx="25409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Název: cernaHvezda</a:t>
            </a:r>
          </a:p>
          <a:p>
            <a:r>
              <a:rPr lang="cs-CZ" sz="1600" dirty="0"/>
              <a:t>Barva: ČERNÁ</a:t>
            </a:r>
          </a:p>
          <a:p>
            <a:r>
              <a:rPr lang="cs-CZ" sz="1600" dirty="0"/>
              <a:t>Počet paprsků: 6</a:t>
            </a:r>
          </a:p>
          <a:p>
            <a:r>
              <a:rPr lang="cs-CZ" sz="1600" dirty="0"/>
              <a:t>Velikost: STŘEDNÍ</a:t>
            </a:r>
          </a:p>
          <a:p>
            <a:r>
              <a:rPr lang="cs-CZ" sz="1600" dirty="0"/>
              <a:t>Pozice: X Y</a:t>
            </a:r>
          </a:p>
          <a:p>
            <a:r>
              <a:rPr lang="cs-CZ" sz="1600" dirty="0"/>
              <a:t>Úsměv: true</a:t>
            </a:r>
          </a:p>
          <a:p>
            <a:r>
              <a:rPr lang="cs-CZ" sz="1600" dirty="0"/>
              <a:t>Viditelnost: true</a:t>
            </a:r>
          </a:p>
          <a:p>
            <a:r>
              <a:rPr lang="cs-CZ" sz="1600" dirty="0"/>
              <a:t>Je_v_souhvězdí: true</a:t>
            </a:r>
          </a:p>
        </p:txBody>
      </p:sp>
      <p:sp>
        <p:nvSpPr>
          <p:cNvPr id="15" name="Hvězda: šesticípá 14"/>
          <p:cNvSpPr/>
          <p:nvPr/>
        </p:nvSpPr>
        <p:spPr>
          <a:xfrm>
            <a:off x="8343899" y="4709297"/>
            <a:ext cx="1362808" cy="1248508"/>
          </a:xfrm>
          <a:prstGeom prst="star6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highlight>
                <a:srgbClr val="FFFF00"/>
              </a:highlight>
            </a:endParaRPr>
          </a:p>
        </p:txBody>
      </p:sp>
      <p:sp>
        <p:nvSpPr>
          <p:cNvPr id="16" name="Veselý obličej 15"/>
          <p:cNvSpPr/>
          <p:nvPr/>
        </p:nvSpPr>
        <p:spPr>
          <a:xfrm>
            <a:off x="8684601" y="5015635"/>
            <a:ext cx="681404" cy="635832"/>
          </a:xfrm>
          <a:prstGeom prst="smileyFac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7" name="Hvězda: sedmicípá 16"/>
          <p:cNvSpPr/>
          <p:nvPr/>
        </p:nvSpPr>
        <p:spPr>
          <a:xfrm>
            <a:off x="10150352" y="1723039"/>
            <a:ext cx="1160585" cy="1069794"/>
          </a:xfrm>
          <a:prstGeom prst="star7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7414113" y="1876538"/>
            <a:ext cx="25409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Název: modraHvezda1</a:t>
            </a:r>
          </a:p>
          <a:p>
            <a:r>
              <a:rPr lang="cs-CZ" sz="1600" dirty="0"/>
              <a:t>Barva: MODRÁ</a:t>
            </a:r>
          </a:p>
          <a:p>
            <a:r>
              <a:rPr lang="cs-CZ" sz="1600" dirty="0"/>
              <a:t>Počet paprsků: 8</a:t>
            </a:r>
          </a:p>
          <a:p>
            <a:r>
              <a:rPr lang="cs-CZ" sz="1600" dirty="0"/>
              <a:t>Velikost: MALÁ</a:t>
            </a:r>
          </a:p>
          <a:p>
            <a:r>
              <a:rPr lang="cs-CZ" sz="1600" dirty="0"/>
              <a:t>Pozice: X Y</a:t>
            </a:r>
          </a:p>
          <a:p>
            <a:r>
              <a:rPr lang="cs-CZ" sz="1600" dirty="0"/>
              <a:t>Úsměv: false</a:t>
            </a:r>
          </a:p>
          <a:p>
            <a:r>
              <a:rPr lang="cs-CZ" sz="1600" dirty="0"/>
              <a:t>Viditelnost: true</a:t>
            </a:r>
          </a:p>
          <a:p>
            <a:r>
              <a:rPr lang="cs-CZ" sz="1600" dirty="0"/>
              <a:t>Je_v_souhvězdí: fasle</a:t>
            </a:r>
          </a:p>
        </p:txBody>
      </p:sp>
      <p:sp>
        <p:nvSpPr>
          <p:cNvPr id="20" name="TextovéPole 19"/>
          <p:cNvSpPr txBox="1"/>
          <p:nvPr/>
        </p:nvSpPr>
        <p:spPr>
          <a:xfrm>
            <a:off x="9614387" y="2960140"/>
            <a:ext cx="25409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Název: modraHvezda2</a:t>
            </a:r>
          </a:p>
          <a:p>
            <a:r>
              <a:rPr lang="cs-CZ" sz="1600" dirty="0"/>
              <a:t>Barva: MODRÁ</a:t>
            </a:r>
          </a:p>
          <a:p>
            <a:r>
              <a:rPr lang="cs-CZ" sz="1600" dirty="0"/>
              <a:t>Počet paprsků: 8</a:t>
            </a:r>
          </a:p>
          <a:p>
            <a:r>
              <a:rPr lang="cs-CZ" sz="1600" dirty="0"/>
              <a:t>Velikost: MALÁ</a:t>
            </a:r>
          </a:p>
          <a:p>
            <a:r>
              <a:rPr lang="cs-CZ" sz="1600" dirty="0"/>
              <a:t>Pozice: X Y</a:t>
            </a:r>
          </a:p>
          <a:p>
            <a:r>
              <a:rPr lang="cs-CZ" sz="1600" dirty="0"/>
              <a:t>Úsměv: false</a:t>
            </a:r>
          </a:p>
          <a:p>
            <a:r>
              <a:rPr lang="cs-CZ" sz="1600" dirty="0"/>
              <a:t>Viditelnost: true</a:t>
            </a:r>
          </a:p>
          <a:p>
            <a:r>
              <a:rPr lang="cs-CZ" sz="1600" dirty="0"/>
              <a:t>Je_v_souhvězdí: fasle</a:t>
            </a:r>
          </a:p>
        </p:txBody>
      </p:sp>
      <p:sp>
        <p:nvSpPr>
          <p:cNvPr id="21" name="Hvězda: sedmicípá 20"/>
          <p:cNvSpPr/>
          <p:nvPr/>
        </p:nvSpPr>
        <p:spPr>
          <a:xfrm>
            <a:off x="10130386" y="1720196"/>
            <a:ext cx="1160585" cy="1069794"/>
          </a:xfrm>
          <a:prstGeom prst="star7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7034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balíky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/>
              <a:t>Abychom se v projektu v budoucnu lépe orientovali, používáme balíky tzv. balíky (packages)</a:t>
            </a:r>
          </a:p>
          <a:p>
            <a:r>
              <a:rPr lang="cs-CZ" dirty="0"/>
              <a:t>Balík je společný prostor pro mnoho vybraných tříd</a:t>
            </a:r>
          </a:p>
          <a:p>
            <a:r>
              <a:rPr lang="cs-CZ" dirty="0"/>
              <a:t>Balík sám o sobě nevykonává žádnou funkci, pouze obsahuje třídy</a:t>
            </a:r>
          </a:p>
          <a:p>
            <a:r>
              <a:rPr lang="cs-CZ" dirty="0"/>
              <a:t>Díky balíkům je projekt přehlednější</a:t>
            </a:r>
          </a:p>
          <a:p>
            <a:r>
              <a:rPr lang="cs-CZ" dirty="0"/>
              <a:t>Když je nějaká třída v balíku, tak úplně jako první údaj, co v ní najdeme (nic před tímto údajem nemůže být, dokonce ani komentáře ne) je:</a:t>
            </a:r>
          </a:p>
          <a:p>
            <a:pPr lvl="1"/>
            <a:r>
              <a:rPr lang="cs-CZ" dirty="0"/>
              <a:t>package a název balíku; a středník</a:t>
            </a:r>
          </a:p>
          <a:p>
            <a:r>
              <a:rPr lang="cs-CZ" dirty="0"/>
              <a:t>Pokud máme hlubší strukturu balíků (vícevnořených balíků) oddělujeme tuhle cestu tečkami</a:t>
            </a:r>
          </a:p>
          <a:p>
            <a:pPr lvl="1"/>
            <a:r>
              <a:rPr lang="cs-CZ" dirty="0"/>
              <a:t>package prviBalik.druhyBalik.tretiBalik;</a:t>
            </a:r>
          </a:p>
          <a:p>
            <a:r>
              <a:rPr lang="cs-CZ" dirty="0"/>
              <a:t>Balíky se píš vždy s malým písmenem</a:t>
            </a:r>
          </a:p>
          <a:p>
            <a:r>
              <a:rPr lang="cs-CZ" dirty="0"/>
              <a:t>Pokud třída neobsahuje žádný název balíku, tak se nachází v tzv. defaultPackage, což je výchozí balík a tyto třídy jsou „na povrchu“ projektu</a:t>
            </a:r>
          </a:p>
        </p:txBody>
      </p:sp>
    </p:spTree>
    <p:extLst>
      <p:ext uri="{BB962C8B-B14F-4D97-AF65-F5344CB8AC3E}">
        <p14:creationId xmlns:p14="http://schemas.microsoft.com/office/powerpoint/2010/main" val="170623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5800" y="1758462"/>
            <a:ext cx="10820400" cy="4747846"/>
          </a:xfrm>
        </p:spPr>
        <p:txBody>
          <a:bodyPr>
            <a:normAutofit fontScale="47500" lnSpcReduction="20000"/>
          </a:bodyPr>
          <a:lstStyle/>
          <a:p>
            <a:r>
              <a:rPr lang="cs-CZ" dirty="0"/>
              <a:t>Proměnná je odkaz, ve kterém je uložena nějaká hodnota</a:t>
            </a:r>
          </a:p>
          <a:p>
            <a:r>
              <a:rPr lang="cs-CZ" dirty="0"/>
              <a:t>Jaká hodnota – to určuje datový typ proměnné</a:t>
            </a:r>
          </a:p>
          <a:p>
            <a:r>
              <a:rPr lang="cs-CZ" dirty="0"/>
              <a:t>Existuje několik typů proměnných:</a:t>
            </a:r>
          </a:p>
          <a:p>
            <a:pPr lvl="1"/>
            <a:r>
              <a:rPr lang="cs-CZ" dirty="0"/>
              <a:t>Instanční  - Je to klasická proměnná, kterou může kdokoliv jakkoliv využívat. Takovou proměnnou můžeme ještě rozdělit na dva druhy, podle toho, kde se v kódu nachází:</a:t>
            </a:r>
          </a:p>
          <a:p>
            <a:pPr lvl="2"/>
            <a:r>
              <a:rPr lang="cs-CZ" dirty="0"/>
              <a:t>Globální – může ji použít kdokoliv ve třídě nebo projektu. </a:t>
            </a:r>
          </a:p>
          <a:p>
            <a:pPr lvl="2"/>
            <a:r>
              <a:rPr lang="cs-CZ" dirty="0"/>
              <a:t>Lokální – může ji použít pouze jedna metoda, která ji obsahuje</a:t>
            </a:r>
          </a:p>
          <a:p>
            <a:pPr lvl="1"/>
            <a:r>
              <a:rPr lang="cs-CZ" dirty="0"/>
              <a:t>Statická (třídní) – musí být inicializována (static)</a:t>
            </a:r>
          </a:p>
          <a:p>
            <a:pPr lvl="1"/>
            <a:r>
              <a:rPr lang="cs-CZ" dirty="0"/>
              <a:t>Konstantní – musí být inicializována a to jen jednou. Nikdy ji už nemůže nikdo změnit (final). Takové proměnné se může i říkat neměnná</a:t>
            </a:r>
          </a:p>
          <a:p>
            <a:r>
              <a:rPr lang="cs-CZ" dirty="0"/>
              <a:t>Do proměnných můžeme i ukládat nejen přímé hodnoty, ale také výpočty (třeba i výpočty pomocí dalších proměnných)</a:t>
            </a:r>
          </a:p>
          <a:p>
            <a:r>
              <a:rPr lang="cs-CZ" dirty="0"/>
              <a:t>Často se také proměnné využívají pro „mezivýpočet“, který se vyskytuje na více místech a bylo by pracné jej v budoucnu měnit</a:t>
            </a:r>
          </a:p>
          <a:p>
            <a:r>
              <a:rPr lang="cs-CZ" dirty="0"/>
              <a:t>Věta, která říká, že se vytváří nová proměnná:</a:t>
            </a:r>
          </a:p>
          <a:p>
            <a:pPr lvl="1"/>
            <a:r>
              <a:rPr lang="cs-CZ" dirty="0"/>
              <a:t>„vytvářím novou proměnnou s názvem </a:t>
            </a:r>
            <a:r>
              <a:rPr lang="cs-CZ" dirty="0" err="1"/>
              <a:t>xy</a:t>
            </a:r>
            <a:r>
              <a:rPr lang="cs-CZ" dirty="0"/>
              <a:t>, která je datového typu </a:t>
            </a:r>
            <a:r>
              <a:rPr lang="cs-CZ" dirty="0" err="1"/>
              <a:t>yx</a:t>
            </a:r>
            <a:r>
              <a:rPr lang="cs-CZ" dirty="0"/>
              <a:t>“</a:t>
            </a:r>
          </a:p>
          <a:p>
            <a:pPr lvl="1"/>
            <a:r>
              <a:rPr lang="cs-CZ" dirty="0"/>
              <a:t>„a následně ji definuji“</a:t>
            </a:r>
          </a:p>
          <a:p>
            <a:r>
              <a:rPr lang="cs-CZ" dirty="0"/>
              <a:t>A lepší programátor řekne:</a:t>
            </a:r>
          </a:p>
          <a:p>
            <a:pPr lvl="1"/>
            <a:r>
              <a:rPr lang="cs-CZ" dirty="0"/>
              <a:t>„deklaruji novou proměnnou s názvem </a:t>
            </a:r>
            <a:r>
              <a:rPr lang="cs-CZ" dirty="0" err="1"/>
              <a:t>xy</a:t>
            </a:r>
            <a:r>
              <a:rPr lang="cs-CZ" dirty="0"/>
              <a:t>, která je datového typu </a:t>
            </a:r>
            <a:r>
              <a:rPr lang="cs-CZ" dirty="0" err="1"/>
              <a:t>yx</a:t>
            </a:r>
            <a:r>
              <a:rPr lang="cs-CZ" dirty="0"/>
              <a:t>“</a:t>
            </a:r>
          </a:p>
          <a:p>
            <a:pPr lvl="1"/>
            <a:r>
              <a:rPr lang="cs-CZ" dirty="0"/>
              <a:t>„a následně ji </a:t>
            </a:r>
            <a:r>
              <a:rPr lang="cs-CZ" dirty="0" err="1"/>
              <a:t>inicializujii</a:t>
            </a:r>
            <a:r>
              <a:rPr lang="cs-CZ" dirty="0"/>
              <a:t>“</a:t>
            </a:r>
          </a:p>
          <a:p>
            <a:r>
              <a:rPr lang="cs-CZ" dirty="0"/>
              <a:t>Existují tři kroky pro vytvoření a práci s proměnnou: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dirty="0">
                <a:solidFill>
                  <a:srgbClr val="FFFF00"/>
                </a:solidFill>
              </a:rPr>
              <a:t>Deklarace – řekneme programu, že budeme chtít pracovat s NĚJAKOU proměnnou konkrétního datového typu</a:t>
            </a:r>
          </a:p>
          <a:p>
            <a:pPr marL="1257300" lvl="2" indent="-342900">
              <a:buFont typeface="+mj-lt"/>
              <a:buAutoNum type="arabicPeriod"/>
            </a:pPr>
            <a:r>
              <a:rPr lang="cs-CZ" dirty="0">
                <a:solidFill>
                  <a:srgbClr val="FFFF00"/>
                </a:solidFill>
              </a:rPr>
              <a:t>(Deklarace znamená, že vyhradíme nějaké místo v paměti)</a:t>
            </a:r>
          </a:p>
          <a:p>
            <a:pPr marL="1257300" lvl="2" indent="-342900">
              <a:buFont typeface="+mj-lt"/>
              <a:buAutoNum type="arabicPeriod"/>
            </a:pPr>
            <a:r>
              <a:rPr lang="cs-CZ" dirty="0"/>
              <a:t>např.: int </a:t>
            </a:r>
            <a:r>
              <a:rPr lang="cs-CZ" dirty="0" err="1"/>
              <a:t>cislo</a:t>
            </a:r>
            <a:r>
              <a:rPr lang="cs-CZ" dirty="0"/>
              <a:t>;, Letadlo </a:t>
            </a:r>
            <a:r>
              <a:rPr lang="cs-CZ" dirty="0" err="1"/>
              <a:t>letadlo</a:t>
            </a:r>
            <a:r>
              <a:rPr lang="cs-CZ" dirty="0"/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dirty="0"/>
              <a:t>Definování, inicializace, naplnění – to všechno je jedno a to samé a znamená to, že </a:t>
            </a:r>
            <a:r>
              <a:rPr lang="cs-CZ" b="1" dirty="0">
                <a:solidFill>
                  <a:srgbClr val="FFFF00"/>
                </a:solidFill>
              </a:rPr>
              <a:t>VYTVOŘÍME novou instanci </a:t>
            </a:r>
            <a:r>
              <a:rPr lang="cs-CZ" dirty="0"/>
              <a:t>toho daného datového typu NEBO </a:t>
            </a:r>
            <a:r>
              <a:rPr lang="cs-CZ" b="1" dirty="0">
                <a:solidFill>
                  <a:srgbClr val="FFFF00"/>
                </a:solidFill>
              </a:rPr>
              <a:t>přiřadíme konkrétní hodnotu </a:t>
            </a:r>
            <a:r>
              <a:rPr lang="cs-CZ" dirty="0"/>
              <a:t>toho daného datového typu</a:t>
            </a:r>
          </a:p>
          <a:p>
            <a:pPr marL="1257300" lvl="2" indent="-342900">
              <a:buFont typeface="+mj-lt"/>
              <a:buAutoNum type="arabicPeriod"/>
            </a:pPr>
            <a:r>
              <a:rPr lang="cs-CZ" dirty="0"/>
              <a:t>vytvořit instanci znamená </a:t>
            </a:r>
            <a:r>
              <a:rPr lang="cs-CZ" b="1" dirty="0">
                <a:solidFill>
                  <a:srgbClr val="FFFF00"/>
                </a:solidFill>
              </a:rPr>
              <a:t>= </a:t>
            </a:r>
            <a:r>
              <a:rPr lang="cs-CZ" b="1" dirty="0" err="1">
                <a:solidFill>
                  <a:srgbClr val="FFFF00"/>
                </a:solidFill>
              </a:rPr>
              <a:t>new</a:t>
            </a:r>
            <a:r>
              <a:rPr lang="cs-CZ" b="1" dirty="0">
                <a:solidFill>
                  <a:srgbClr val="FFFF00"/>
                </a:solidFill>
              </a:rPr>
              <a:t> konstruktor objektu</a:t>
            </a:r>
          </a:p>
          <a:p>
            <a:pPr marL="1257300" lvl="2" indent="-342900">
              <a:buFont typeface="+mj-lt"/>
              <a:buAutoNum type="arabicPeriod"/>
            </a:pPr>
            <a:r>
              <a:rPr lang="cs-CZ" dirty="0"/>
              <a:t>přiřadit konkrétní </a:t>
            </a:r>
            <a:r>
              <a:rPr lang="cs-CZ" b="1" dirty="0">
                <a:solidFill>
                  <a:srgbClr val="FFFF00"/>
                </a:solidFill>
              </a:rPr>
              <a:t>hodnotu = konkrétní hodnota primitivního datového typu </a:t>
            </a:r>
            <a:r>
              <a:rPr lang="cs-CZ" dirty="0"/>
              <a:t>(5, „</a:t>
            </a:r>
            <a:r>
              <a:rPr lang="cs-CZ" dirty="0" err="1"/>
              <a:t>fdsjsjj</a:t>
            </a:r>
            <a:r>
              <a:rPr lang="cs-CZ" dirty="0"/>
              <a:t>“, ‚</a:t>
            </a:r>
            <a:r>
              <a:rPr lang="en-US" dirty="0"/>
              <a:t>j</a:t>
            </a:r>
            <a:r>
              <a:rPr lang="cs-CZ" dirty="0"/>
              <a:t>‘</a:t>
            </a:r>
            <a:r>
              <a:rPr lang="en-US" dirty="0"/>
              <a:t>, true, false </a:t>
            </a:r>
            <a:r>
              <a:rPr lang="en-US" dirty="0" err="1"/>
              <a:t>atd</a:t>
            </a:r>
            <a:r>
              <a:rPr lang="en-US" dirty="0"/>
              <a:t>.]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dirty="0"/>
              <a:t>práce s proměnnou</a:t>
            </a:r>
            <a:endParaRPr lang="cs-CZ" b="1" dirty="0">
              <a:solidFill>
                <a:srgbClr val="FFFF00"/>
              </a:solidFill>
            </a:endParaRPr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752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ondenzační stopa">
  <a:themeElements>
    <a:clrScheme name="Kondenzační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ační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ační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TM04033937[[fn=Kondenzační stopa]]</Template>
  <TotalTime>2530</TotalTime>
  <Words>1660</Words>
  <Application>Microsoft Office PowerPoint</Application>
  <PresentationFormat>Širokoúhlá obrazovka</PresentationFormat>
  <Paragraphs>262</Paragraphs>
  <Slides>19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3" baseType="lpstr">
      <vt:lpstr>Arial</vt:lpstr>
      <vt:lpstr>Calibri</vt:lpstr>
      <vt:lpstr>Century Gothic</vt:lpstr>
      <vt:lpstr>Kondenzační stopa</vt:lpstr>
      <vt:lpstr>OOP pojmy</vt:lpstr>
      <vt:lpstr>Základní tři pojmy</vt:lpstr>
      <vt:lpstr>Třída</vt:lpstr>
      <vt:lpstr>Příklad třídy</vt:lpstr>
      <vt:lpstr>Co všechno třída obsahuje</vt:lpstr>
      <vt:lpstr>Instance (objekt)</vt:lpstr>
      <vt:lpstr>Příklady instancí</vt:lpstr>
      <vt:lpstr>balíky</vt:lpstr>
      <vt:lpstr>Proměnná</vt:lpstr>
      <vt:lpstr>Parametr vs atribut</vt:lpstr>
      <vt:lpstr>Modifikátory přístupu</vt:lpstr>
      <vt:lpstr>Modifikátor přístupu - public</vt:lpstr>
      <vt:lpstr>Modifikátor přístupu - private</vt:lpstr>
      <vt:lpstr>Private vs public</vt:lpstr>
      <vt:lpstr>Modifikátor přístupu protected</vt:lpstr>
      <vt:lpstr>Protected vs public vs private</vt:lpstr>
      <vt:lpstr>White space (bílý znak)</vt:lpstr>
      <vt:lpstr>Klíčová slova</vt:lpstr>
      <vt:lpstr>Konec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Programování </dc:title>
  <dc:creator>Lubor Pesek</dc:creator>
  <cp:lastModifiedBy>Lubor Pesek</cp:lastModifiedBy>
  <cp:revision>268</cp:revision>
  <dcterms:created xsi:type="dcterms:W3CDTF">2016-10-07T20:15:39Z</dcterms:created>
  <dcterms:modified xsi:type="dcterms:W3CDTF">2016-10-19T18:04:22Z</dcterms:modified>
</cp:coreProperties>
</file>