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81" r:id="rId3"/>
    <p:sldId id="263" r:id="rId4"/>
    <p:sldId id="262" r:id="rId5"/>
    <p:sldId id="264" r:id="rId6"/>
    <p:sldId id="266" r:id="rId7"/>
    <p:sldId id="265" r:id="rId8"/>
    <p:sldId id="268" r:id="rId9"/>
    <p:sldId id="278" r:id="rId10"/>
    <p:sldId id="270" r:id="rId11"/>
    <p:sldId id="271" r:id="rId12"/>
    <p:sldId id="273" r:id="rId13"/>
    <p:sldId id="274" r:id="rId14"/>
    <p:sldId id="276"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6076" autoAdjust="0"/>
  </p:normalViewPr>
  <p:slideViewPr>
    <p:cSldViewPr snapToGrid="0">
      <p:cViewPr>
        <p:scale>
          <a:sx n="100" d="100"/>
          <a:sy n="100" d="100"/>
        </p:scale>
        <p:origin x="990"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7EB19E-792E-488F-A4ED-5DF7F9789900}" type="datetimeFigureOut">
              <a:rPr lang="en-US" smtClean="0"/>
              <a:t>3/20/2019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1C9552-CAA2-4C9C-86C6-C190176A68B4}" type="slidenum">
              <a:rPr lang="en-US" smtClean="0"/>
              <a:t>‹#›</a:t>
            </a:fld>
            <a:endParaRPr lang="en-US"/>
          </a:p>
        </p:txBody>
      </p:sp>
    </p:spTree>
    <p:extLst>
      <p:ext uri="{BB962C8B-B14F-4D97-AF65-F5344CB8AC3E}">
        <p14:creationId xmlns:p14="http://schemas.microsoft.com/office/powerpoint/2010/main" val="1181841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Mesh generation, this is one area of numerical analysis that is easy to overlook, but there’s actually quite a bit happening when you use the </a:t>
            </a:r>
            <a:r>
              <a:rPr lang="en-US" dirty="0" err="1"/>
              <a:t>generate_mesh</a:t>
            </a:r>
            <a:r>
              <a:rPr lang="en-US" dirty="0"/>
              <a:t> command in </a:t>
            </a:r>
            <a:r>
              <a:rPr lang="en-US" dirty="0" err="1"/>
              <a:t>Fenics</a:t>
            </a:r>
            <a:r>
              <a:rPr lang="en-US" dirty="0"/>
              <a:t>, and the parameters you set can have a large outcome on the results. One of the first decisions that you must make is whether to use a structured or unstructured grid.</a:t>
            </a:r>
          </a:p>
        </p:txBody>
      </p:sp>
      <p:sp>
        <p:nvSpPr>
          <p:cNvPr id="4" name="Slide Number Placeholder 3"/>
          <p:cNvSpPr>
            <a:spLocks noGrp="1"/>
          </p:cNvSpPr>
          <p:nvPr>
            <p:ph type="sldNum" sz="quarter" idx="5"/>
          </p:nvPr>
        </p:nvSpPr>
        <p:spPr/>
        <p:txBody>
          <a:bodyPr/>
          <a:lstStyle/>
          <a:p>
            <a:fld id="{3D1C9552-CAA2-4C9C-86C6-C190176A68B4}" type="slidenum">
              <a:rPr lang="en-US" smtClean="0"/>
              <a:t>1</a:t>
            </a:fld>
            <a:endParaRPr lang="en-US"/>
          </a:p>
        </p:txBody>
      </p:sp>
    </p:spTree>
    <p:extLst>
      <p:ext uri="{BB962C8B-B14F-4D97-AF65-F5344CB8AC3E}">
        <p14:creationId xmlns:p14="http://schemas.microsoft.com/office/powerpoint/2010/main" val="547393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that mesh probably took days to produce (or weeks if expanded to 3D). We can instead of course use unstructured grids, generated using the two most popular methods of Delaunay triangulation and advancing fronts. While unstructured meshes do offer serious advantages in ease of application, it does have some downfalls too, in that, at it’s simplest it take about 5 times as many cells to achieve the same level of accuracy, which in turn leads to larger memory requirements, not to mention all of the other connectivity data structures needed.</a:t>
            </a:r>
          </a:p>
        </p:txBody>
      </p:sp>
      <p:sp>
        <p:nvSpPr>
          <p:cNvPr id="4" name="Slide Number Placeholder 3"/>
          <p:cNvSpPr>
            <a:spLocks noGrp="1"/>
          </p:cNvSpPr>
          <p:nvPr>
            <p:ph type="sldNum" sz="quarter" idx="5"/>
          </p:nvPr>
        </p:nvSpPr>
        <p:spPr/>
        <p:txBody>
          <a:bodyPr/>
          <a:lstStyle/>
          <a:p>
            <a:fld id="{3D1C9552-CAA2-4C9C-86C6-C190176A68B4}" type="slidenum">
              <a:rPr lang="en-US" smtClean="0"/>
              <a:t>10</a:t>
            </a:fld>
            <a:endParaRPr lang="en-US"/>
          </a:p>
        </p:txBody>
      </p:sp>
    </p:spTree>
    <p:extLst>
      <p:ext uri="{BB962C8B-B14F-4D97-AF65-F5344CB8AC3E}">
        <p14:creationId xmlns:p14="http://schemas.microsoft.com/office/powerpoint/2010/main" val="1457425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up we have Delaunay triangulation, which is a point insertion method, of which I do not yet understand the algorithm for the actual point selection. The key here is that there are no vertices inside the circumcircle of any given triangle. This is a very quick method and works for any geometry, but can produce some very skewed cells, especially nearer to boundaries.</a:t>
            </a:r>
          </a:p>
        </p:txBody>
      </p:sp>
      <p:sp>
        <p:nvSpPr>
          <p:cNvPr id="4" name="Slide Number Placeholder 3"/>
          <p:cNvSpPr>
            <a:spLocks noGrp="1"/>
          </p:cNvSpPr>
          <p:nvPr>
            <p:ph type="sldNum" sz="quarter" idx="5"/>
          </p:nvPr>
        </p:nvSpPr>
        <p:spPr/>
        <p:txBody>
          <a:bodyPr/>
          <a:lstStyle/>
          <a:p>
            <a:fld id="{3D1C9552-CAA2-4C9C-86C6-C190176A68B4}" type="slidenum">
              <a:rPr lang="en-US" smtClean="0"/>
              <a:t>11</a:t>
            </a:fld>
            <a:endParaRPr lang="en-US"/>
          </a:p>
        </p:txBody>
      </p:sp>
    </p:spTree>
    <p:extLst>
      <p:ext uri="{BB962C8B-B14F-4D97-AF65-F5344CB8AC3E}">
        <p14:creationId xmlns:p14="http://schemas.microsoft.com/office/powerpoint/2010/main" val="1137068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we have the advancing front method, also a point insertion method, except that each point is checked for collision and overlap, and adjusted accordingly. Shown here we have our first point, then the second one has a boundary point inside it’s prescribed circle, so it will take that point instead.</a:t>
            </a:r>
          </a:p>
        </p:txBody>
      </p:sp>
      <p:sp>
        <p:nvSpPr>
          <p:cNvPr id="4" name="Slide Number Placeholder 3"/>
          <p:cNvSpPr>
            <a:spLocks noGrp="1"/>
          </p:cNvSpPr>
          <p:nvPr>
            <p:ph type="sldNum" sz="quarter" idx="5"/>
          </p:nvPr>
        </p:nvSpPr>
        <p:spPr/>
        <p:txBody>
          <a:bodyPr/>
          <a:lstStyle/>
          <a:p>
            <a:fld id="{3D1C9552-CAA2-4C9C-86C6-C190176A68B4}" type="slidenum">
              <a:rPr lang="en-US" smtClean="0"/>
              <a:t>12</a:t>
            </a:fld>
            <a:endParaRPr lang="en-US"/>
          </a:p>
        </p:txBody>
      </p:sp>
    </p:spTree>
    <p:extLst>
      <p:ext uri="{BB962C8B-B14F-4D97-AF65-F5344CB8AC3E}">
        <p14:creationId xmlns:p14="http://schemas.microsoft.com/office/powerpoint/2010/main" val="1945417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continues around the domain until it is completely filled. It also works for external boundaries, similar to the hyperbolic methods. </a:t>
            </a:r>
          </a:p>
        </p:txBody>
      </p:sp>
      <p:sp>
        <p:nvSpPr>
          <p:cNvPr id="4" name="Slide Number Placeholder 3"/>
          <p:cNvSpPr>
            <a:spLocks noGrp="1"/>
          </p:cNvSpPr>
          <p:nvPr>
            <p:ph type="sldNum" sz="quarter" idx="5"/>
          </p:nvPr>
        </p:nvSpPr>
        <p:spPr/>
        <p:txBody>
          <a:bodyPr/>
          <a:lstStyle/>
          <a:p>
            <a:fld id="{3D1C9552-CAA2-4C9C-86C6-C190176A68B4}" type="slidenum">
              <a:rPr lang="en-US" smtClean="0"/>
              <a:t>13</a:t>
            </a:fld>
            <a:endParaRPr lang="en-US"/>
          </a:p>
        </p:txBody>
      </p:sp>
    </p:spTree>
    <p:extLst>
      <p:ext uri="{BB962C8B-B14F-4D97-AF65-F5344CB8AC3E}">
        <p14:creationId xmlns:p14="http://schemas.microsoft.com/office/powerpoint/2010/main" val="2765291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on to some results, here we see the convergence rate of our standard rectangular compared with the triangulated grids, for an inviscid flow, with radially stretched cells, using a third order scheme. As you can see we seem to lose an order of convergence with any mesh irregularity.</a:t>
            </a:r>
          </a:p>
          <a:p>
            <a:endParaRPr lang="en-US" dirty="0"/>
          </a:p>
          <a:p>
            <a:r>
              <a:rPr lang="en-US" dirty="0"/>
              <a:t>So to summarize, structured grids offer much better accuracy with a fraction of the cells, and a fraction of the memory, but can be very difficult to implement when the geometry gets complex. Unstructured grids, offer easy adaption and refinement, but lack in accuracy and memory. So next time your discretizing your space, before just generating any mesh, think about whether there may be a benefit to using a structured or unstructured one. </a:t>
            </a:r>
          </a:p>
        </p:txBody>
      </p:sp>
      <p:sp>
        <p:nvSpPr>
          <p:cNvPr id="4" name="Slide Number Placeholder 3"/>
          <p:cNvSpPr>
            <a:spLocks noGrp="1"/>
          </p:cNvSpPr>
          <p:nvPr>
            <p:ph type="sldNum" sz="quarter" idx="5"/>
          </p:nvPr>
        </p:nvSpPr>
        <p:spPr/>
        <p:txBody>
          <a:bodyPr/>
          <a:lstStyle/>
          <a:p>
            <a:fld id="{3D1C9552-CAA2-4C9C-86C6-C190176A68B4}" type="slidenum">
              <a:rPr lang="en-US" smtClean="0"/>
              <a:t>14</a:t>
            </a:fld>
            <a:endParaRPr lang="en-US"/>
          </a:p>
        </p:txBody>
      </p:sp>
    </p:spTree>
    <p:extLst>
      <p:ext uri="{BB962C8B-B14F-4D97-AF65-F5344CB8AC3E}">
        <p14:creationId xmlns:p14="http://schemas.microsoft.com/office/powerpoint/2010/main" val="1036846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solve on a simple </a:t>
            </a:r>
            <a:r>
              <a:rPr lang="en-US" dirty="0" err="1"/>
              <a:t>poisson</a:t>
            </a:r>
            <a:r>
              <a:rPr lang="en-US" dirty="0"/>
              <a:t> problem with zero boundary conditions, we get something like this. Using a standard rectangular grid, we get an even distribution everywhere, but as Timm alluded to on Tuesday, one method of mesh refinement is by giving better resolution to areas with large gradients. The best way to do this is by using an elliptic smoother.</a:t>
            </a:r>
          </a:p>
        </p:txBody>
      </p:sp>
      <p:sp>
        <p:nvSpPr>
          <p:cNvPr id="4" name="Slide Number Placeholder 3"/>
          <p:cNvSpPr>
            <a:spLocks noGrp="1"/>
          </p:cNvSpPr>
          <p:nvPr>
            <p:ph type="sldNum" sz="quarter" idx="5"/>
          </p:nvPr>
        </p:nvSpPr>
        <p:spPr/>
        <p:txBody>
          <a:bodyPr/>
          <a:lstStyle/>
          <a:p>
            <a:fld id="{3D1C9552-CAA2-4C9C-86C6-C190176A68B4}" type="slidenum">
              <a:rPr lang="en-US" smtClean="0"/>
              <a:t>2</a:t>
            </a:fld>
            <a:endParaRPr lang="en-US"/>
          </a:p>
        </p:txBody>
      </p:sp>
    </p:spTree>
    <p:extLst>
      <p:ext uri="{BB962C8B-B14F-4D97-AF65-F5344CB8AC3E}">
        <p14:creationId xmlns:p14="http://schemas.microsoft.com/office/powerpoint/2010/main" val="790343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Elliptic mesh generation (or smoothing) starts with this system of equations. A simple Poisson or Laplace problem.</a:t>
            </a:r>
          </a:p>
        </p:txBody>
      </p:sp>
      <p:sp>
        <p:nvSpPr>
          <p:cNvPr id="4" name="Slide Number Placeholder 3"/>
          <p:cNvSpPr>
            <a:spLocks noGrp="1"/>
          </p:cNvSpPr>
          <p:nvPr>
            <p:ph type="sldNum" sz="quarter" idx="5"/>
          </p:nvPr>
        </p:nvSpPr>
        <p:spPr/>
        <p:txBody>
          <a:bodyPr/>
          <a:lstStyle/>
          <a:p>
            <a:fld id="{3D1C9552-CAA2-4C9C-86C6-C190176A68B4}" type="slidenum">
              <a:rPr lang="en-US" smtClean="0"/>
              <a:t>3</a:t>
            </a:fld>
            <a:endParaRPr lang="en-US"/>
          </a:p>
        </p:txBody>
      </p:sp>
    </p:spTree>
    <p:extLst>
      <p:ext uri="{BB962C8B-B14F-4D97-AF65-F5344CB8AC3E}">
        <p14:creationId xmlns:p14="http://schemas.microsoft.com/office/powerpoint/2010/main" val="368000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Solving this system, with zero source terms, we can alter or “smooth” the standard rectangular grid into something like this. As you can see here, there is much better resolution around the convex corner where there are large gradients, and coarser resolution elsewhere. </a:t>
            </a:r>
          </a:p>
        </p:txBody>
      </p:sp>
      <p:sp>
        <p:nvSpPr>
          <p:cNvPr id="4" name="Slide Number Placeholder 3"/>
          <p:cNvSpPr>
            <a:spLocks noGrp="1"/>
          </p:cNvSpPr>
          <p:nvPr>
            <p:ph type="sldNum" sz="quarter" idx="5"/>
          </p:nvPr>
        </p:nvSpPr>
        <p:spPr/>
        <p:txBody>
          <a:bodyPr/>
          <a:lstStyle/>
          <a:p>
            <a:fld id="{3D1C9552-CAA2-4C9C-86C6-C190176A68B4}" type="slidenum">
              <a:rPr lang="en-US" smtClean="0"/>
              <a:t>4</a:t>
            </a:fld>
            <a:endParaRPr lang="en-US"/>
          </a:p>
        </p:txBody>
      </p:sp>
    </p:spTree>
    <p:extLst>
      <p:ext uri="{BB962C8B-B14F-4D97-AF65-F5344CB8AC3E}">
        <p14:creationId xmlns:p14="http://schemas.microsoft.com/office/powerpoint/2010/main" val="3116865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source term is used to tune just how we want the mesh to look. Here we can tune it so the cells look just like a rectangular grid, but using Laplacian smoothing is more fun.</a:t>
            </a:r>
          </a:p>
        </p:txBody>
      </p:sp>
      <p:sp>
        <p:nvSpPr>
          <p:cNvPr id="4" name="Slide Number Placeholder 3"/>
          <p:cNvSpPr>
            <a:spLocks noGrp="1"/>
          </p:cNvSpPr>
          <p:nvPr>
            <p:ph type="sldNum" sz="quarter" idx="5"/>
          </p:nvPr>
        </p:nvSpPr>
        <p:spPr/>
        <p:txBody>
          <a:bodyPr/>
          <a:lstStyle/>
          <a:p>
            <a:fld id="{3D1C9552-CAA2-4C9C-86C6-C190176A68B4}" type="slidenum">
              <a:rPr lang="en-US" smtClean="0"/>
              <a:t>5</a:t>
            </a:fld>
            <a:endParaRPr lang="en-US"/>
          </a:p>
        </p:txBody>
      </p:sp>
    </p:spTree>
    <p:extLst>
      <p:ext uri="{BB962C8B-B14F-4D97-AF65-F5344CB8AC3E}">
        <p14:creationId xmlns:p14="http://schemas.microsoft.com/office/powerpoint/2010/main" val="4258624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hyperbolic mesh generation. This works by extruding a mesh outward from an initial boundary. Think of it like stepping through time, for each time step the equations are solved again and a new layer of mesh is added. The first equation represents the orthogonality, while the second is a volume or area constraint.</a:t>
            </a:r>
          </a:p>
        </p:txBody>
      </p:sp>
      <p:sp>
        <p:nvSpPr>
          <p:cNvPr id="4" name="Slide Number Placeholder 3"/>
          <p:cNvSpPr>
            <a:spLocks noGrp="1"/>
          </p:cNvSpPr>
          <p:nvPr>
            <p:ph type="sldNum" sz="quarter" idx="5"/>
          </p:nvPr>
        </p:nvSpPr>
        <p:spPr/>
        <p:txBody>
          <a:bodyPr/>
          <a:lstStyle/>
          <a:p>
            <a:fld id="{3D1C9552-CAA2-4C9C-86C6-C190176A68B4}" type="slidenum">
              <a:rPr lang="en-US" smtClean="0"/>
              <a:t>6</a:t>
            </a:fld>
            <a:endParaRPr lang="en-US"/>
          </a:p>
        </p:txBody>
      </p:sp>
    </p:spTree>
    <p:extLst>
      <p:ext uri="{BB962C8B-B14F-4D97-AF65-F5344CB8AC3E}">
        <p14:creationId xmlns:p14="http://schemas.microsoft.com/office/powerpoint/2010/main" val="912846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domain similar to before we can get a mesh like this, but hyperbolic meshing is much better for external objects.</a:t>
            </a:r>
          </a:p>
        </p:txBody>
      </p:sp>
      <p:sp>
        <p:nvSpPr>
          <p:cNvPr id="4" name="Slide Number Placeholder 3"/>
          <p:cNvSpPr>
            <a:spLocks noGrp="1"/>
          </p:cNvSpPr>
          <p:nvPr>
            <p:ph type="sldNum" sz="quarter" idx="5"/>
          </p:nvPr>
        </p:nvSpPr>
        <p:spPr/>
        <p:txBody>
          <a:bodyPr/>
          <a:lstStyle/>
          <a:p>
            <a:fld id="{3D1C9552-CAA2-4C9C-86C6-C190176A68B4}" type="slidenum">
              <a:rPr lang="en-US" smtClean="0"/>
              <a:t>7</a:t>
            </a:fld>
            <a:endParaRPr lang="en-US"/>
          </a:p>
        </p:txBody>
      </p:sp>
    </p:spTree>
    <p:extLst>
      <p:ext uri="{BB962C8B-B14F-4D97-AF65-F5344CB8AC3E}">
        <p14:creationId xmlns:p14="http://schemas.microsoft.com/office/powerpoint/2010/main" val="2781283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say an airfoil, here we see the famous C-grid and O-grid.</a:t>
            </a:r>
          </a:p>
        </p:txBody>
      </p:sp>
      <p:sp>
        <p:nvSpPr>
          <p:cNvPr id="4" name="Slide Number Placeholder 3"/>
          <p:cNvSpPr>
            <a:spLocks noGrp="1"/>
          </p:cNvSpPr>
          <p:nvPr>
            <p:ph type="sldNum" sz="quarter" idx="5"/>
          </p:nvPr>
        </p:nvSpPr>
        <p:spPr/>
        <p:txBody>
          <a:bodyPr/>
          <a:lstStyle/>
          <a:p>
            <a:fld id="{3D1C9552-CAA2-4C9C-86C6-C190176A68B4}" type="slidenum">
              <a:rPr lang="en-US" smtClean="0"/>
              <a:t>8</a:t>
            </a:fld>
            <a:endParaRPr lang="en-US"/>
          </a:p>
        </p:txBody>
      </p:sp>
    </p:spTree>
    <p:extLst>
      <p:ext uri="{BB962C8B-B14F-4D97-AF65-F5344CB8AC3E}">
        <p14:creationId xmlns:p14="http://schemas.microsoft.com/office/powerpoint/2010/main" val="3654365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we see a fully structured mesh around a multi-element airfoil just to show that complex shapes don’t immediately need an unstructured grid. </a:t>
            </a:r>
          </a:p>
        </p:txBody>
      </p:sp>
      <p:sp>
        <p:nvSpPr>
          <p:cNvPr id="4" name="Slide Number Placeholder 3"/>
          <p:cNvSpPr>
            <a:spLocks noGrp="1"/>
          </p:cNvSpPr>
          <p:nvPr>
            <p:ph type="sldNum" sz="quarter" idx="5"/>
          </p:nvPr>
        </p:nvSpPr>
        <p:spPr/>
        <p:txBody>
          <a:bodyPr/>
          <a:lstStyle/>
          <a:p>
            <a:fld id="{3D1C9552-CAA2-4C9C-86C6-C190176A68B4}" type="slidenum">
              <a:rPr lang="en-US" smtClean="0"/>
              <a:t>9</a:t>
            </a:fld>
            <a:endParaRPr lang="en-US"/>
          </a:p>
        </p:txBody>
      </p:sp>
    </p:spTree>
    <p:extLst>
      <p:ext uri="{BB962C8B-B14F-4D97-AF65-F5344CB8AC3E}">
        <p14:creationId xmlns:p14="http://schemas.microsoft.com/office/powerpoint/2010/main" val="2079468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BED801-ED19-45E2-B2E1-9D1C2D0D2D68}" type="datetime1">
              <a:rPr lang="en-US" smtClean="0"/>
              <a:t>3/20/2019</a:t>
            </a:fld>
            <a:endParaRPr lang="en-US" dirty="0"/>
          </a:p>
        </p:txBody>
      </p:sp>
      <p:sp>
        <p:nvSpPr>
          <p:cNvPr id="5" name="Footer Placeholder 4"/>
          <p:cNvSpPr>
            <a:spLocks noGrp="1"/>
          </p:cNvSpPr>
          <p:nvPr>
            <p:ph type="ftr" sz="quarter" idx="11"/>
          </p:nvPr>
        </p:nvSpPr>
        <p:spPr/>
        <p:txBody>
          <a:bodyPr/>
          <a:lstStyle/>
          <a:p>
            <a:r>
              <a:rPr lang="en-US"/>
              <a:t>(Ollivier-Gooch, 1998)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59995C-5430-48F3-A0E5-DD8B048B555C}" type="datetime1">
              <a:rPr lang="en-US" smtClean="0"/>
              <a:t>3/20/2019</a:t>
            </a:fld>
            <a:endParaRPr lang="en-US" dirty="0"/>
          </a:p>
        </p:txBody>
      </p:sp>
      <p:sp>
        <p:nvSpPr>
          <p:cNvPr id="6" name="Footer Placeholder 5"/>
          <p:cNvSpPr>
            <a:spLocks noGrp="1"/>
          </p:cNvSpPr>
          <p:nvPr>
            <p:ph type="ftr" sz="quarter" idx="11"/>
          </p:nvPr>
        </p:nvSpPr>
        <p:spPr/>
        <p:txBody>
          <a:bodyPr/>
          <a:lstStyle/>
          <a:p>
            <a:r>
              <a:rPr lang="en-US"/>
              <a:t>(Ollivier-Gooch, 1998)</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B3401F-05CA-4C91-8574-EEBE5DE94EB8}" type="datetime1">
              <a:rPr lang="en-US" smtClean="0"/>
              <a:t>3/20/2019</a:t>
            </a:fld>
            <a:endParaRPr lang="en-US" dirty="0"/>
          </a:p>
        </p:txBody>
      </p:sp>
      <p:sp>
        <p:nvSpPr>
          <p:cNvPr id="5" name="Footer Placeholder 4"/>
          <p:cNvSpPr>
            <a:spLocks noGrp="1"/>
          </p:cNvSpPr>
          <p:nvPr>
            <p:ph type="ftr" sz="quarter" idx="11"/>
          </p:nvPr>
        </p:nvSpPr>
        <p:spPr/>
        <p:txBody>
          <a:bodyPr/>
          <a:lstStyle/>
          <a:p>
            <a:r>
              <a:rPr lang="en-US"/>
              <a:t>(Ollivier-Gooch, 1998)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7522A8-2836-447F-B898-3DC8262C1422}" type="datetime1">
              <a:rPr lang="en-US" smtClean="0"/>
              <a:t>3/20/2019</a:t>
            </a:fld>
            <a:endParaRPr lang="en-US" dirty="0"/>
          </a:p>
        </p:txBody>
      </p:sp>
      <p:sp>
        <p:nvSpPr>
          <p:cNvPr id="5" name="Footer Placeholder 4"/>
          <p:cNvSpPr>
            <a:spLocks noGrp="1"/>
          </p:cNvSpPr>
          <p:nvPr>
            <p:ph type="ftr" sz="quarter" idx="11"/>
          </p:nvPr>
        </p:nvSpPr>
        <p:spPr/>
        <p:txBody>
          <a:bodyPr/>
          <a:lstStyle/>
          <a:p>
            <a:r>
              <a:rPr lang="en-US"/>
              <a:t>(Ollivier-Gooch, 1998)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39C9EB-3EC0-4098-B2E4-1A1295F4371C}" type="datetime1">
              <a:rPr lang="en-US" smtClean="0"/>
              <a:t>3/20/2019</a:t>
            </a:fld>
            <a:endParaRPr lang="en-US" dirty="0"/>
          </a:p>
        </p:txBody>
      </p:sp>
      <p:sp>
        <p:nvSpPr>
          <p:cNvPr id="5" name="Footer Placeholder 4"/>
          <p:cNvSpPr>
            <a:spLocks noGrp="1"/>
          </p:cNvSpPr>
          <p:nvPr>
            <p:ph type="ftr" sz="quarter" idx="11"/>
          </p:nvPr>
        </p:nvSpPr>
        <p:spPr/>
        <p:txBody>
          <a:bodyPr/>
          <a:lstStyle/>
          <a:p>
            <a:r>
              <a:rPr lang="en-US"/>
              <a:t>(Ollivier-Gooch, 1998)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17D8E2-D2A4-4650-884B-E5956A41C55D}" type="datetime1">
              <a:rPr lang="en-US" smtClean="0"/>
              <a:t>3/20/2019</a:t>
            </a:fld>
            <a:endParaRPr lang="en-US" dirty="0"/>
          </a:p>
        </p:txBody>
      </p:sp>
      <p:sp>
        <p:nvSpPr>
          <p:cNvPr id="5" name="Footer Placeholder 4"/>
          <p:cNvSpPr>
            <a:spLocks noGrp="1"/>
          </p:cNvSpPr>
          <p:nvPr>
            <p:ph type="ftr" sz="quarter" idx="11"/>
          </p:nvPr>
        </p:nvSpPr>
        <p:spPr/>
        <p:txBody>
          <a:bodyPr/>
          <a:lstStyle/>
          <a:p>
            <a:r>
              <a:rPr lang="en-US"/>
              <a:t>(Ollivier-Gooch, 1998)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1B5CC5-65FA-407C-8887-6642A980917F}" type="datetime1">
              <a:rPr lang="en-US" smtClean="0"/>
              <a:t>3/20/2019</a:t>
            </a:fld>
            <a:endParaRPr lang="en-US" dirty="0"/>
          </a:p>
        </p:txBody>
      </p:sp>
      <p:sp>
        <p:nvSpPr>
          <p:cNvPr id="5" name="Footer Placeholder 4"/>
          <p:cNvSpPr>
            <a:spLocks noGrp="1"/>
          </p:cNvSpPr>
          <p:nvPr>
            <p:ph type="ftr" sz="quarter" idx="11"/>
          </p:nvPr>
        </p:nvSpPr>
        <p:spPr/>
        <p:txBody>
          <a:bodyPr/>
          <a:lstStyle/>
          <a:p>
            <a:r>
              <a:rPr lang="en-US"/>
              <a:t>(Ollivier-Gooch, 1998)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11CE86-D8F6-4587-8DFC-2084FBFE85A6}" type="datetime1">
              <a:rPr lang="en-US" smtClean="0"/>
              <a:t>3/20/2019</a:t>
            </a:fld>
            <a:endParaRPr lang="en-US" dirty="0"/>
          </a:p>
        </p:txBody>
      </p:sp>
      <p:sp>
        <p:nvSpPr>
          <p:cNvPr id="5" name="Footer Placeholder 4"/>
          <p:cNvSpPr>
            <a:spLocks noGrp="1"/>
          </p:cNvSpPr>
          <p:nvPr>
            <p:ph type="ftr" sz="quarter" idx="11"/>
          </p:nvPr>
        </p:nvSpPr>
        <p:spPr/>
        <p:txBody>
          <a:bodyPr/>
          <a:lstStyle/>
          <a:p>
            <a:r>
              <a:rPr lang="en-US"/>
              <a:t>(Ollivier-Gooch, 1998)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1EC57D-0C79-410C-8FDD-2B250FFC1451}" type="datetime1">
              <a:rPr lang="en-US" smtClean="0"/>
              <a:t>3/20/2019</a:t>
            </a:fld>
            <a:endParaRPr lang="en-US" dirty="0"/>
          </a:p>
        </p:txBody>
      </p:sp>
      <p:sp>
        <p:nvSpPr>
          <p:cNvPr id="5" name="Footer Placeholder 4"/>
          <p:cNvSpPr>
            <a:spLocks noGrp="1"/>
          </p:cNvSpPr>
          <p:nvPr>
            <p:ph type="ftr" sz="quarter" idx="11"/>
          </p:nvPr>
        </p:nvSpPr>
        <p:spPr/>
        <p:txBody>
          <a:bodyPr/>
          <a:lstStyle/>
          <a:p>
            <a:r>
              <a:rPr lang="en-US"/>
              <a:t>(Ollivier-Gooch, 1998)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502B4-44CB-431A-8F2A-CE86A26ACA38}" type="datetime1">
              <a:rPr lang="en-US" smtClean="0"/>
              <a:t>3/20/2019</a:t>
            </a:fld>
            <a:endParaRPr lang="en-US" dirty="0"/>
          </a:p>
        </p:txBody>
      </p:sp>
      <p:sp>
        <p:nvSpPr>
          <p:cNvPr id="5" name="Footer Placeholder 4"/>
          <p:cNvSpPr>
            <a:spLocks noGrp="1"/>
          </p:cNvSpPr>
          <p:nvPr>
            <p:ph type="ftr" sz="quarter" idx="11"/>
          </p:nvPr>
        </p:nvSpPr>
        <p:spPr/>
        <p:txBody>
          <a:bodyPr/>
          <a:lstStyle/>
          <a:p>
            <a:r>
              <a:rPr lang="en-US"/>
              <a:t>(Ollivier-Gooch, 1998)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7BCB0F-34C5-4FA0-88A7-5C43EE691AA5}" type="datetime1">
              <a:rPr lang="en-US" smtClean="0"/>
              <a:t>3/20/2019</a:t>
            </a:fld>
            <a:endParaRPr lang="en-US" dirty="0"/>
          </a:p>
        </p:txBody>
      </p:sp>
      <p:sp>
        <p:nvSpPr>
          <p:cNvPr id="5" name="Footer Placeholder 4"/>
          <p:cNvSpPr>
            <a:spLocks noGrp="1"/>
          </p:cNvSpPr>
          <p:nvPr>
            <p:ph type="ftr" sz="quarter" idx="11"/>
          </p:nvPr>
        </p:nvSpPr>
        <p:spPr/>
        <p:txBody>
          <a:bodyPr/>
          <a:lstStyle/>
          <a:p>
            <a:r>
              <a:rPr lang="en-US"/>
              <a:t>(Ollivier-Gooch, 1998)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86C332-B34C-4FBD-98BC-7968BF3390A5}" type="datetime1">
              <a:rPr lang="en-US" smtClean="0"/>
              <a:t>3/20/2019</a:t>
            </a:fld>
            <a:endParaRPr lang="en-US" dirty="0"/>
          </a:p>
        </p:txBody>
      </p:sp>
      <p:sp>
        <p:nvSpPr>
          <p:cNvPr id="6" name="Footer Placeholder 5"/>
          <p:cNvSpPr>
            <a:spLocks noGrp="1"/>
          </p:cNvSpPr>
          <p:nvPr>
            <p:ph type="ftr" sz="quarter" idx="11"/>
          </p:nvPr>
        </p:nvSpPr>
        <p:spPr/>
        <p:txBody>
          <a:bodyPr/>
          <a:lstStyle/>
          <a:p>
            <a:r>
              <a:rPr lang="en-US"/>
              <a:t>(Ollivier-Gooch, 1998)</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3F6132-8591-463E-8537-393771F465EF}" type="datetime1">
              <a:rPr lang="en-US" smtClean="0"/>
              <a:t>3/20/2019</a:t>
            </a:fld>
            <a:endParaRPr lang="en-US" dirty="0"/>
          </a:p>
        </p:txBody>
      </p:sp>
      <p:sp>
        <p:nvSpPr>
          <p:cNvPr id="8" name="Footer Placeholder 7"/>
          <p:cNvSpPr>
            <a:spLocks noGrp="1"/>
          </p:cNvSpPr>
          <p:nvPr>
            <p:ph type="ftr" sz="quarter" idx="11"/>
          </p:nvPr>
        </p:nvSpPr>
        <p:spPr/>
        <p:txBody>
          <a:bodyPr/>
          <a:lstStyle/>
          <a:p>
            <a:r>
              <a:rPr lang="en-US"/>
              <a:t>(Ollivier-Gooch, 1998)</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1E0532-A00E-4C99-AD9D-44D6982AC369}" type="datetime1">
              <a:rPr lang="en-US" smtClean="0"/>
              <a:t>3/20/2019</a:t>
            </a:fld>
            <a:endParaRPr lang="en-US" dirty="0"/>
          </a:p>
        </p:txBody>
      </p:sp>
      <p:sp>
        <p:nvSpPr>
          <p:cNvPr id="4" name="Footer Placeholder 3"/>
          <p:cNvSpPr>
            <a:spLocks noGrp="1"/>
          </p:cNvSpPr>
          <p:nvPr>
            <p:ph type="ftr" sz="quarter" idx="11"/>
          </p:nvPr>
        </p:nvSpPr>
        <p:spPr/>
        <p:txBody>
          <a:bodyPr/>
          <a:lstStyle/>
          <a:p>
            <a:r>
              <a:rPr lang="en-US"/>
              <a:t>(Ollivier-Gooch, 1998)</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066C0-393C-4BEA-841F-4B73F1359B7F}" type="datetime1">
              <a:rPr lang="en-US" smtClean="0"/>
              <a:t>3/20/2019</a:t>
            </a:fld>
            <a:endParaRPr lang="en-US" dirty="0"/>
          </a:p>
        </p:txBody>
      </p:sp>
      <p:sp>
        <p:nvSpPr>
          <p:cNvPr id="3" name="Footer Placeholder 2"/>
          <p:cNvSpPr>
            <a:spLocks noGrp="1"/>
          </p:cNvSpPr>
          <p:nvPr>
            <p:ph type="ftr" sz="quarter" idx="11"/>
          </p:nvPr>
        </p:nvSpPr>
        <p:spPr/>
        <p:txBody>
          <a:bodyPr/>
          <a:lstStyle/>
          <a:p>
            <a:r>
              <a:rPr lang="en-US"/>
              <a:t>(Ollivier-Gooch, 1998)</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825EBA8-755C-4E18-A792-E500BBEC2DA5}" type="datetime1">
              <a:rPr lang="en-US" smtClean="0"/>
              <a:t>3/20/2019</a:t>
            </a:fld>
            <a:endParaRPr lang="en-US" dirty="0"/>
          </a:p>
        </p:txBody>
      </p:sp>
      <p:sp>
        <p:nvSpPr>
          <p:cNvPr id="6" name="Footer Placeholder 5"/>
          <p:cNvSpPr>
            <a:spLocks noGrp="1"/>
          </p:cNvSpPr>
          <p:nvPr>
            <p:ph type="ftr" sz="quarter" idx="11"/>
          </p:nvPr>
        </p:nvSpPr>
        <p:spPr/>
        <p:txBody>
          <a:bodyPr/>
          <a:lstStyle/>
          <a:p>
            <a:r>
              <a:rPr lang="en-US"/>
              <a:t>(Ollivier-Gooch, 1998)</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0A37189A-60F8-46CD-9BAF-AC890A677DEA}" type="datetime1">
              <a:rPr lang="en-US" smtClean="0"/>
              <a:t>3/20/2019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r>
              <a:rPr lang="en-US"/>
              <a:t>(Ollivier-Gooch, 1998)</a:t>
            </a:r>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7A5DC82-3911-494A-A4A7-65BCD9AFC0E7}" type="datetime1">
              <a:rPr lang="en-US" smtClean="0"/>
              <a:t>3/20/2019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r>
              <a:rPr lang="en-US"/>
              <a:t>(Ollivier-Gooch, 1998)</a:t>
            </a:r>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dt="0"/>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9.emf"/><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D2E51-9757-4B5D-BF07-6024F8A04849}"/>
              </a:ext>
            </a:extLst>
          </p:cNvPr>
          <p:cNvSpPr>
            <a:spLocks noGrp="1"/>
          </p:cNvSpPr>
          <p:nvPr>
            <p:ph type="ctrTitle"/>
          </p:nvPr>
        </p:nvSpPr>
        <p:spPr/>
        <p:txBody>
          <a:bodyPr/>
          <a:lstStyle/>
          <a:p>
            <a:r>
              <a:rPr lang="en-US" dirty="0"/>
              <a:t>Mesh Generation</a:t>
            </a:r>
          </a:p>
        </p:txBody>
      </p:sp>
      <p:sp>
        <p:nvSpPr>
          <p:cNvPr id="3" name="Subtitle 2">
            <a:extLst>
              <a:ext uri="{FF2B5EF4-FFF2-40B4-BE49-F238E27FC236}">
                <a16:creationId xmlns:a16="http://schemas.microsoft.com/office/drawing/2014/main" id="{C31427B2-BC98-4DDF-9C89-8AA157799F82}"/>
              </a:ext>
            </a:extLst>
          </p:cNvPr>
          <p:cNvSpPr>
            <a:spLocks noGrp="1"/>
          </p:cNvSpPr>
          <p:nvPr>
            <p:ph type="subTitle" idx="1"/>
          </p:nvPr>
        </p:nvSpPr>
        <p:spPr/>
        <p:txBody>
          <a:bodyPr>
            <a:normAutofit/>
          </a:bodyPr>
          <a:lstStyle/>
          <a:p>
            <a:r>
              <a:rPr lang="en-US" sz="3600" dirty="0"/>
              <a:t>Structured vs Unstructured</a:t>
            </a:r>
          </a:p>
        </p:txBody>
      </p:sp>
      <p:sp>
        <p:nvSpPr>
          <p:cNvPr id="4" name="TextBox 3">
            <a:extLst>
              <a:ext uri="{FF2B5EF4-FFF2-40B4-BE49-F238E27FC236}">
                <a16:creationId xmlns:a16="http://schemas.microsoft.com/office/drawing/2014/main" id="{CB2A4B3C-0E7B-4D1F-93F3-C16F80DA69A2}"/>
              </a:ext>
            </a:extLst>
          </p:cNvPr>
          <p:cNvSpPr txBox="1"/>
          <p:nvPr/>
        </p:nvSpPr>
        <p:spPr>
          <a:xfrm>
            <a:off x="9419573" y="5630562"/>
            <a:ext cx="2279737" cy="923330"/>
          </a:xfrm>
          <a:prstGeom prst="rect">
            <a:avLst/>
          </a:prstGeom>
          <a:noFill/>
        </p:spPr>
        <p:txBody>
          <a:bodyPr wrap="square" rtlCol="0">
            <a:spAutoFit/>
          </a:bodyPr>
          <a:lstStyle/>
          <a:p>
            <a:pPr algn="r"/>
            <a:r>
              <a:rPr lang="en-US" dirty="0"/>
              <a:t>Nick Earle</a:t>
            </a:r>
          </a:p>
          <a:p>
            <a:pPr algn="r"/>
            <a:r>
              <a:rPr lang="en-US" dirty="0"/>
              <a:t>March 21</a:t>
            </a:r>
            <a:r>
              <a:rPr lang="en-US" baseline="30000" dirty="0"/>
              <a:t>st</a:t>
            </a:r>
            <a:r>
              <a:rPr lang="en-US" dirty="0"/>
              <a:t>, 2019</a:t>
            </a:r>
          </a:p>
          <a:p>
            <a:pPr algn="r"/>
            <a:r>
              <a:rPr lang="en-US" dirty="0"/>
              <a:t>MATH 521</a:t>
            </a:r>
          </a:p>
        </p:txBody>
      </p:sp>
    </p:spTree>
    <p:extLst>
      <p:ext uri="{BB962C8B-B14F-4D97-AF65-F5344CB8AC3E}">
        <p14:creationId xmlns:p14="http://schemas.microsoft.com/office/powerpoint/2010/main" val="3715308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C9C5-5D36-4255-ACA3-9FD7587AF7FA}"/>
              </a:ext>
            </a:extLst>
          </p:cNvPr>
          <p:cNvSpPr>
            <a:spLocks noGrp="1"/>
          </p:cNvSpPr>
          <p:nvPr>
            <p:ph type="title"/>
          </p:nvPr>
        </p:nvSpPr>
        <p:spPr>
          <a:xfrm>
            <a:off x="643192" y="609600"/>
            <a:ext cx="3643674" cy="1905000"/>
          </a:xfrm>
        </p:spPr>
        <p:txBody>
          <a:bodyPr vert="horz" lIns="91440" tIns="45720" rIns="91440" bIns="45720" rtlCol="0" anchor="ctr">
            <a:normAutofit/>
          </a:bodyPr>
          <a:lstStyle/>
          <a:p>
            <a:r>
              <a:rPr lang="en-US" sz="3600" dirty="0"/>
              <a:t>Unstructured Grid </a:t>
            </a:r>
            <a:br>
              <a:rPr lang="en-US" sz="3600" dirty="0"/>
            </a:br>
            <a:r>
              <a:rPr lang="en-US" sz="3600" dirty="0"/>
              <a:t>Generation	</a:t>
            </a:r>
          </a:p>
        </p:txBody>
      </p:sp>
      <p:sp>
        <p:nvSpPr>
          <p:cNvPr id="4" name="Text Placeholder 3">
            <a:extLst>
              <a:ext uri="{FF2B5EF4-FFF2-40B4-BE49-F238E27FC236}">
                <a16:creationId xmlns:a16="http://schemas.microsoft.com/office/drawing/2014/main" id="{E7481A96-3837-4C0F-8485-17700AA7DE0A}"/>
              </a:ext>
            </a:extLst>
          </p:cNvPr>
          <p:cNvSpPr>
            <a:spLocks noGrp="1"/>
          </p:cNvSpPr>
          <p:nvPr>
            <p:ph type="body" sz="half" idx="2"/>
          </p:nvPr>
        </p:nvSpPr>
        <p:spPr>
          <a:xfrm>
            <a:off x="631559" y="2009774"/>
            <a:ext cx="3643674" cy="3216276"/>
          </a:xfrm>
        </p:spPr>
        <p:txBody>
          <a:bodyPr vert="horz" lIns="91440" tIns="45720" rIns="91440" bIns="45720" rtlCol="0" anchor="ctr">
            <a:normAutofit/>
          </a:bodyPr>
          <a:lstStyle/>
          <a:p>
            <a:pPr>
              <a:buFont typeface="Arial"/>
              <a:buChar char="•"/>
            </a:pPr>
            <a:r>
              <a:rPr lang="en-US" sz="1800" dirty="0"/>
              <a:t>Delaunay Triangulation</a:t>
            </a:r>
          </a:p>
          <a:p>
            <a:pPr>
              <a:buFont typeface="Arial"/>
              <a:buChar char="•"/>
            </a:pPr>
            <a:r>
              <a:rPr lang="en-US" sz="1800" dirty="0"/>
              <a:t>Advancing Front</a:t>
            </a:r>
          </a:p>
        </p:txBody>
      </p:sp>
      <p:sp>
        <p:nvSpPr>
          <p:cNvPr id="16" name="Rounded Rectangle 7">
            <a:extLst>
              <a:ext uri="{FF2B5EF4-FFF2-40B4-BE49-F238E27FC236}">
                <a16:creationId xmlns:a16="http://schemas.microsoft.com/office/drawing/2014/main" id="{C5874C61-2C6A-4209-86F3-630A6DD0E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620720"/>
            <a:ext cx="6929447" cy="5272133"/>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object&#10;&#10;Description automatically generated">
            <a:extLst>
              <a:ext uri="{FF2B5EF4-FFF2-40B4-BE49-F238E27FC236}">
                <a16:creationId xmlns:a16="http://schemas.microsoft.com/office/drawing/2014/main" id="{7D43B187-6268-4298-85EC-CE76AC451A95}"/>
              </a:ext>
            </a:extLst>
          </p:cNvPr>
          <p:cNvPicPr>
            <a:picLocks noChangeAspect="1"/>
          </p:cNvPicPr>
          <p:nvPr/>
        </p:nvPicPr>
        <p:blipFill>
          <a:blip r:embed="rId4"/>
          <a:stretch>
            <a:fillRect/>
          </a:stretch>
        </p:blipFill>
        <p:spPr>
          <a:xfrm>
            <a:off x="5128626" y="1661975"/>
            <a:ext cx="5934182" cy="3189623"/>
          </a:xfrm>
          <a:prstGeom prst="rect">
            <a:avLst/>
          </a:prstGeom>
        </p:spPr>
      </p:pic>
      <p:sp>
        <p:nvSpPr>
          <p:cNvPr id="13" name="Footer Placeholder 13">
            <a:extLst>
              <a:ext uri="{FF2B5EF4-FFF2-40B4-BE49-F238E27FC236}">
                <a16:creationId xmlns:a16="http://schemas.microsoft.com/office/drawing/2014/main" id="{19557C44-38CF-4A19-9B72-7388F93EB202}"/>
              </a:ext>
            </a:extLst>
          </p:cNvPr>
          <p:cNvSpPr>
            <a:spLocks noGrp="1"/>
          </p:cNvSpPr>
          <p:nvPr>
            <p:ph type="ftr" sz="quarter" idx="11"/>
          </p:nvPr>
        </p:nvSpPr>
        <p:spPr>
          <a:xfrm>
            <a:off x="4016641" y="6065837"/>
            <a:ext cx="7543800" cy="365125"/>
          </a:xfrm>
        </p:spPr>
        <p:txBody>
          <a:bodyPr vert="horz" lIns="91440" tIns="45720" rIns="91440" bIns="45720" rtlCol="0" anchor="ctr">
            <a:normAutofit/>
          </a:bodyPr>
          <a:lstStyle/>
          <a:p>
            <a:pPr algn="r" defTabSz="914400">
              <a:spcAft>
                <a:spcPts val="600"/>
              </a:spcAft>
            </a:pPr>
            <a:r>
              <a:rPr lang="en-US" b="1" i="0" kern="1200" dirty="0">
                <a:solidFill>
                  <a:schemeClr val="tx1">
                    <a:lumMod val="75000"/>
                  </a:schemeClr>
                </a:solidFill>
                <a:effectLst>
                  <a:outerShdw blurRad="50800" dist="38100" dir="2700000" algn="tl" rotWithShape="0">
                    <a:srgbClr val="000000">
                      <a:alpha val="43000"/>
                    </a:srgbClr>
                  </a:outerShdw>
                </a:effectLst>
                <a:latin typeface="+mn-lt"/>
                <a:ea typeface="+mn-ea"/>
                <a:cs typeface="+mn-cs"/>
              </a:rPr>
              <a:t>(Tu</a:t>
            </a:r>
            <a:r>
              <a:rPr lang="en-US" dirty="0"/>
              <a:t> et al</a:t>
            </a:r>
            <a:r>
              <a:rPr lang="en-US" b="1" i="0" kern="1200" dirty="0">
                <a:solidFill>
                  <a:schemeClr val="tx1">
                    <a:lumMod val="75000"/>
                  </a:schemeClr>
                </a:solidFill>
                <a:effectLst>
                  <a:outerShdw blurRad="50800" dist="38100" dir="2700000" algn="tl" rotWithShape="0">
                    <a:srgbClr val="000000">
                      <a:alpha val="43000"/>
                    </a:srgbClr>
                  </a:outerShdw>
                </a:effectLst>
                <a:latin typeface="+mn-lt"/>
                <a:ea typeface="+mn-ea"/>
                <a:cs typeface="+mn-cs"/>
              </a:rPr>
              <a:t>, 2018)</a:t>
            </a:r>
          </a:p>
        </p:txBody>
      </p:sp>
    </p:spTree>
    <p:extLst>
      <p:ext uri="{BB962C8B-B14F-4D97-AF65-F5344CB8AC3E}">
        <p14:creationId xmlns:p14="http://schemas.microsoft.com/office/powerpoint/2010/main" val="2448999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4E434A-D052-44A5-A7C9-D371DB9A446D}"/>
              </a:ext>
            </a:extLst>
          </p:cNvPr>
          <p:cNvSpPr>
            <a:spLocks noGrp="1"/>
          </p:cNvSpPr>
          <p:nvPr>
            <p:ph type="title"/>
          </p:nvPr>
        </p:nvSpPr>
        <p:spPr>
          <a:xfrm>
            <a:off x="7884413" y="2644985"/>
            <a:ext cx="3933503" cy="1562913"/>
          </a:xfrm>
        </p:spPr>
        <p:txBody>
          <a:bodyPr vert="horz" lIns="91440" tIns="45720" rIns="91440" bIns="45720" rtlCol="0" anchor="b">
            <a:normAutofit fontScale="90000"/>
          </a:bodyPr>
          <a:lstStyle/>
          <a:p>
            <a:pPr algn="ctr"/>
            <a:r>
              <a:rPr lang="en-US" sz="4000" dirty="0">
                <a:effectLst>
                  <a:glow rad="38100">
                    <a:schemeClr val="bg1">
                      <a:lumMod val="65000"/>
                      <a:lumOff val="35000"/>
                      <a:alpha val="50000"/>
                    </a:schemeClr>
                  </a:glow>
                  <a:outerShdw blurRad="28575" dist="31750" dir="13200000" algn="tl" rotWithShape="0">
                    <a:srgbClr val="000000">
                      <a:alpha val="25000"/>
                    </a:srgbClr>
                  </a:outerShdw>
                </a:effectLst>
              </a:rPr>
              <a:t>Delaunay Triangulation</a:t>
            </a:r>
            <a:endParaRPr lang="en-US" sz="48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14" name="Footer Placeholder 13">
            <a:extLst>
              <a:ext uri="{FF2B5EF4-FFF2-40B4-BE49-F238E27FC236}">
                <a16:creationId xmlns:a16="http://schemas.microsoft.com/office/drawing/2014/main" id="{B7F99989-FDCE-4B31-AF1A-DFA8C0AD9A2C}"/>
              </a:ext>
            </a:extLst>
          </p:cNvPr>
          <p:cNvSpPr>
            <a:spLocks noGrp="1"/>
          </p:cNvSpPr>
          <p:nvPr>
            <p:ph type="ftr" sz="quarter" idx="11"/>
          </p:nvPr>
        </p:nvSpPr>
        <p:spPr>
          <a:xfrm>
            <a:off x="1141412" y="6217920"/>
            <a:ext cx="7543800" cy="365125"/>
          </a:xfrm>
        </p:spPr>
        <p:txBody>
          <a:bodyPr vert="horz" lIns="91440" tIns="45720" rIns="91440" bIns="45720" rtlCol="0" anchor="ctr">
            <a:normAutofit/>
          </a:bodyPr>
          <a:lstStyle/>
          <a:p>
            <a:pPr defTabSz="914400">
              <a:spcAft>
                <a:spcPts val="600"/>
              </a:spcAft>
            </a:pPr>
            <a:r>
              <a:rPr lang="en-US" dirty="0"/>
              <a:t>(Owens,</a:t>
            </a:r>
            <a:r>
              <a:rPr lang="en-US" b="1" i="0" kern="1200" dirty="0">
                <a:solidFill>
                  <a:schemeClr val="tx1">
                    <a:lumMod val="75000"/>
                  </a:schemeClr>
                </a:solidFill>
                <a:effectLst>
                  <a:outerShdw blurRad="50800" dist="38100" dir="2700000" algn="tl" rotWithShape="0">
                    <a:srgbClr val="000000">
                      <a:alpha val="43000"/>
                    </a:srgbClr>
                  </a:outerShdw>
                </a:effectLst>
                <a:latin typeface="+mn-lt"/>
                <a:ea typeface="+mn-ea"/>
                <a:cs typeface="+mn-cs"/>
              </a:rPr>
              <a:t> 2016)</a:t>
            </a:r>
          </a:p>
        </p:txBody>
      </p:sp>
      <p:sp>
        <p:nvSpPr>
          <p:cNvPr id="19" name="Rounded Rectangle 7">
            <a:extLst>
              <a:ext uri="{FF2B5EF4-FFF2-40B4-BE49-F238E27FC236}">
                <a16:creationId xmlns:a16="http://schemas.microsoft.com/office/drawing/2014/main" id="{06C49B84-A9D0-414D-A19C-83DCD389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2326257-94E4-472C-BB39-77EF5406AF6D}"/>
              </a:ext>
            </a:extLst>
          </p:cNvPr>
          <p:cNvPicPr>
            <a:picLocks noChangeAspect="1"/>
          </p:cNvPicPr>
          <p:nvPr/>
        </p:nvPicPr>
        <p:blipFill>
          <a:blip r:embed="rId4"/>
          <a:stretch>
            <a:fillRect/>
          </a:stretch>
        </p:blipFill>
        <p:spPr>
          <a:xfrm>
            <a:off x="725994" y="1428749"/>
            <a:ext cx="6748669" cy="4219575"/>
          </a:xfrm>
          <a:prstGeom prst="rect">
            <a:avLst/>
          </a:prstGeom>
        </p:spPr>
      </p:pic>
    </p:spTree>
    <p:extLst>
      <p:ext uri="{BB962C8B-B14F-4D97-AF65-F5344CB8AC3E}">
        <p14:creationId xmlns:p14="http://schemas.microsoft.com/office/powerpoint/2010/main" val="3781097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4E434A-D052-44A5-A7C9-D371DB9A446D}"/>
              </a:ext>
            </a:extLst>
          </p:cNvPr>
          <p:cNvSpPr>
            <a:spLocks noGrp="1"/>
          </p:cNvSpPr>
          <p:nvPr>
            <p:ph type="title"/>
          </p:nvPr>
        </p:nvSpPr>
        <p:spPr>
          <a:xfrm>
            <a:off x="7884413" y="2644985"/>
            <a:ext cx="3933503" cy="1562913"/>
          </a:xfrm>
        </p:spPr>
        <p:txBody>
          <a:bodyPr vert="horz" lIns="91440" tIns="45720" rIns="91440" bIns="45720" rtlCol="0" anchor="b">
            <a:normAutofit/>
          </a:bodyPr>
          <a:lstStyle/>
          <a:p>
            <a:pPr algn="ctr"/>
            <a:r>
              <a:rPr lang="en-US" sz="4000" dirty="0">
                <a:effectLst>
                  <a:glow rad="38100">
                    <a:schemeClr val="bg1">
                      <a:lumMod val="65000"/>
                      <a:lumOff val="35000"/>
                      <a:alpha val="50000"/>
                    </a:schemeClr>
                  </a:glow>
                  <a:outerShdw blurRad="28575" dist="31750" dir="13200000" algn="tl" rotWithShape="0">
                    <a:srgbClr val="000000">
                      <a:alpha val="25000"/>
                    </a:srgbClr>
                  </a:outerShdw>
                </a:effectLst>
              </a:rPr>
              <a:t>Advancing Front</a:t>
            </a:r>
            <a:endParaRPr lang="en-US" sz="48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14" name="Footer Placeholder 13">
            <a:extLst>
              <a:ext uri="{FF2B5EF4-FFF2-40B4-BE49-F238E27FC236}">
                <a16:creationId xmlns:a16="http://schemas.microsoft.com/office/drawing/2014/main" id="{B7F99989-FDCE-4B31-AF1A-DFA8C0AD9A2C}"/>
              </a:ext>
            </a:extLst>
          </p:cNvPr>
          <p:cNvSpPr>
            <a:spLocks noGrp="1"/>
          </p:cNvSpPr>
          <p:nvPr>
            <p:ph type="ftr" sz="quarter" idx="11"/>
          </p:nvPr>
        </p:nvSpPr>
        <p:spPr>
          <a:xfrm>
            <a:off x="1141412" y="6217920"/>
            <a:ext cx="7543800" cy="365125"/>
          </a:xfrm>
        </p:spPr>
        <p:txBody>
          <a:bodyPr vert="horz" lIns="91440" tIns="45720" rIns="91440" bIns="45720" rtlCol="0" anchor="ctr">
            <a:normAutofit/>
          </a:bodyPr>
          <a:lstStyle/>
          <a:p>
            <a:pPr defTabSz="914400">
              <a:spcAft>
                <a:spcPts val="600"/>
              </a:spcAft>
            </a:pPr>
            <a:r>
              <a:rPr lang="en-US" b="1" i="0" kern="1200" dirty="0">
                <a:solidFill>
                  <a:schemeClr val="tx1">
                    <a:lumMod val="75000"/>
                  </a:schemeClr>
                </a:solidFill>
                <a:effectLst>
                  <a:outerShdw blurRad="50800" dist="38100" dir="2700000" algn="tl" rotWithShape="0">
                    <a:srgbClr val="000000">
                      <a:alpha val="43000"/>
                    </a:srgbClr>
                  </a:outerShdw>
                </a:effectLst>
                <a:latin typeface="+mn-lt"/>
                <a:ea typeface="+mn-ea"/>
                <a:cs typeface="+mn-cs"/>
              </a:rPr>
              <a:t>(Owens, 2016)</a:t>
            </a:r>
          </a:p>
        </p:txBody>
      </p:sp>
      <p:sp>
        <p:nvSpPr>
          <p:cNvPr id="19" name="Rounded Rectangle 7">
            <a:extLst>
              <a:ext uri="{FF2B5EF4-FFF2-40B4-BE49-F238E27FC236}">
                <a16:creationId xmlns:a16="http://schemas.microsoft.com/office/drawing/2014/main" id="{06C49B84-A9D0-414D-A19C-83DCD389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447C5E4-7754-4E30-A33E-AF5385C35D80}"/>
              </a:ext>
            </a:extLst>
          </p:cNvPr>
          <p:cNvPicPr>
            <a:picLocks noChangeAspect="1"/>
          </p:cNvPicPr>
          <p:nvPr/>
        </p:nvPicPr>
        <p:blipFill>
          <a:blip r:embed="rId4"/>
          <a:stretch>
            <a:fillRect/>
          </a:stretch>
        </p:blipFill>
        <p:spPr>
          <a:xfrm>
            <a:off x="948887" y="2028867"/>
            <a:ext cx="6302884" cy="3028908"/>
          </a:xfrm>
          <a:prstGeom prst="rect">
            <a:avLst/>
          </a:prstGeom>
        </p:spPr>
      </p:pic>
    </p:spTree>
    <p:extLst>
      <p:ext uri="{BB962C8B-B14F-4D97-AF65-F5344CB8AC3E}">
        <p14:creationId xmlns:p14="http://schemas.microsoft.com/office/powerpoint/2010/main" val="2644794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4E434A-D052-44A5-A7C9-D371DB9A446D}"/>
              </a:ext>
            </a:extLst>
          </p:cNvPr>
          <p:cNvSpPr>
            <a:spLocks noGrp="1"/>
          </p:cNvSpPr>
          <p:nvPr>
            <p:ph type="title"/>
          </p:nvPr>
        </p:nvSpPr>
        <p:spPr>
          <a:xfrm>
            <a:off x="7884413" y="2644985"/>
            <a:ext cx="3933503" cy="1562913"/>
          </a:xfrm>
        </p:spPr>
        <p:txBody>
          <a:bodyPr vert="horz" lIns="91440" tIns="45720" rIns="91440" bIns="45720" rtlCol="0" anchor="b">
            <a:normAutofit/>
          </a:bodyPr>
          <a:lstStyle/>
          <a:p>
            <a:pPr algn="ctr"/>
            <a:r>
              <a:rPr lang="en-US" sz="4000" dirty="0">
                <a:effectLst>
                  <a:glow rad="38100">
                    <a:schemeClr val="bg1">
                      <a:lumMod val="65000"/>
                      <a:lumOff val="35000"/>
                      <a:alpha val="50000"/>
                    </a:schemeClr>
                  </a:glow>
                  <a:outerShdw blurRad="28575" dist="31750" dir="13200000" algn="tl" rotWithShape="0">
                    <a:srgbClr val="000000">
                      <a:alpha val="25000"/>
                    </a:srgbClr>
                  </a:outerShdw>
                </a:effectLst>
              </a:rPr>
              <a:t>Advancing Front</a:t>
            </a:r>
            <a:endParaRPr lang="en-US" sz="48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14" name="Footer Placeholder 13">
            <a:extLst>
              <a:ext uri="{FF2B5EF4-FFF2-40B4-BE49-F238E27FC236}">
                <a16:creationId xmlns:a16="http://schemas.microsoft.com/office/drawing/2014/main" id="{B7F99989-FDCE-4B31-AF1A-DFA8C0AD9A2C}"/>
              </a:ext>
            </a:extLst>
          </p:cNvPr>
          <p:cNvSpPr>
            <a:spLocks noGrp="1"/>
          </p:cNvSpPr>
          <p:nvPr>
            <p:ph type="ftr" sz="quarter" idx="11"/>
          </p:nvPr>
        </p:nvSpPr>
        <p:spPr>
          <a:xfrm>
            <a:off x="1141412" y="6217920"/>
            <a:ext cx="7543800" cy="365125"/>
          </a:xfrm>
        </p:spPr>
        <p:txBody>
          <a:bodyPr vert="horz" lIns="91440" tIns="45720" rIns="91440" bIns="45720" rtlCol="0" anchor="ctr">
            <a:normAutofit/>
          </a:bodyPr>
          <a:lstStyle/>
          <a:p>
            <a:pPr defTabSz="914400">
              <a:spcAft>
                <a:spcPts val="600"/>
              </a:spcAft>
            </a:pPr>
            <a:r>
              <a:rPr lang="en-US" b="1" i="0" kern="1200" dirty="0">
                <a:solidFill>
                  <a:schemeClr val="tx1">
                    <a:lumMod val="75000"/>
                  </a:schemeClr>
                </a:solidFill>
                <a:effectLst>
                  <a:outerShdw blurRad="50800" dist="38100" dir="2700000" algn="tl" rotWithShape="0">
                    <a:srgbClr val="000000">
                      <a:alpha val="43000"/>
                    </a:srgbClr>
                  </a:outerShdw>
                </a:effectLst>
                <a:latin typeface="+mn-lt"/>
                <a:ea typeface="+mn-ea"/>
                <a:cs typeface="+mn-cs"/>
              </a:rPr>
              <a:t>(Owens, 2016)</a:t>
            </a:r>
          </a:p>
        </p:txBody>
      </p:sp>
      <p:sp>
        <p:nvSpPr>
          <p:cNvPr id="19" name="Rounded Rectangle 7">
            <a:extLst>
              <a:ext uri="{FF2B5EF4-FFF2-40B4-BE49-F238E27FC236}">
                <a16:creationId xmlns:a16="http://schemas.microsoft.com/office/drawing/2014/main" id="{06C49B84-A9D0-414D-A19C-83DCD389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B5CE4C0-B8F7-4DF2-9996-B5F27F5D4532}"/>
              </a:ext>
            </a:extLst>
          </p:cNvPr>
          <p:cNvPicPr>
            <a:picLocks noChangeAspect="1"/>
          </p:cNvPicPr>
          <p:nvPr/>
        </p:nvPicPr>
        <p:blipFill>
          <a:blip r:embed="rId4"/>
          <a:stretch>
            <a:fillRect/>
          </a:stretch>
        </p:blipFill>
        <p:spPr>
          <a:xfrm>
            <a:off x="891924" y="1872764"/>
            <a:ext cx="6257944" cy="2902921"/>
          </a:xfrm>
          <a:prstGeom prst="rect">
            <a:avLst/>
          </a:prstGeom>
        </p:spPr>
      </p:pic>
    </p:spTree>
    <p:extLst>
      <p:ext uri="{BB962C8B-B14F-4D97-AF65-F5344CB8AC3E}">
        <p14:creationId xmlns:p14="http://schemas.microsoft.com/office/powerpoint/2010/main" val="214956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8398-FDFF-49A4-80F5-4931F61A1FB8}"/>
              </a:ext>
            </a:extLst>
          </p:cNvPr>
          <p:cNvSpPr>
            <a:spLocks noGrp="1"/>
          </p:cNvSpPr>
          <p:nvPr>
            <p:ph type="title"/>
          </p:nvPr>
        </p:nvSpPr>
        <p:spPr/>
        <p:txBody>
          <a:bodyPr>
            <a:normAutofit fontScale="90000"/>
          </a:bodyPr>
          <a:lstStyle/>
          <a:p>
            <a:r>
              <a:rPr lang="en-US" dirty="0"/>
              <a:t>Convergence Rate of Rectangular </a:t>
            </a:r>
            <a:br>
              <a:rPr lang="en-US" dirty="0"/>
            </a:br>
            <a:r>
              <a:rPr lang="en-US" dirty="0"/>
              <a:t>and Triangular Grids</a:t>
            </a:r>
          </a:p>
        </p:txBody>
      </p:sp>
      <p:sp>
        <p:nvSpPr>
          <p:cNvPr id="5" name="Footer Placeholder 4">
            <a:extLst>
              <a:ext uri="{FF2B5EF4-FFF2-40B4-BE49-F238E27FC236}">
                <a16:creationId xmlns:a16="http://schemas.microsoft.com/office/drawing/2014/main" id="{74356259-6ADA-4A59-8D70-79B9F081C232}"/>
              </a:ext>
            </a:extLst>
          </p:cNvPr>
          <p:cNvSpPr>
            <a:spLocks noGrp="1"/>
          </p:cNvSpPr>
          <p:nvPr>
            <p:ph type="ftr" sz="quarter" idx="11"/>
          </p:nvPr>
        </p:nvSpPr>
        <p:spPr/>
        <p:txBody>
          <a:bodyPr/>
          <a:lstStyle/>
          <a:p>
            <a:r>
              <a:rPr lang="en-US" dirty="0"/>
              <a:t>(Diskin and Thomas, 2012)</a:t>
            </a:r>
          </a:p>
        </p:txBody>
      </p:sp>
      <p:grpSp>
        <p:nvGrpSpPr>
          <p:cNvPr id="8" name="Group 7">
            <a:extLst>
              <a:ext uri="{FF2B5EF4-FFF2-40B4-BE49-F238E27FC236}">
                <a16:creationId xmlns:a16="http://schemas.microsoft.com/office/drawing/2014/main" id="{28DFC3FC-7CDB-4807-9447-83B756395DA6}"/>
              </a:ext>
            </a:extLst>
          </p:cNvPr>
          <p:cNvGrpSpPr/>
          <p:nvPr/>
        </p:nvGrpSpPr>
        <p:grpSpPr>
          <a:xfrm>
            <a:off x="1345981" y="721257"/>
            <a:ext cx="3340320" cy="3637547"/>
            <a:chOff x="2755681" y="797457"/>
            <a:chExt cx="3340320" cy="3637547"/>
          </a:xfrm>
        </p:grpSpPr>
        <p:pic>
          <p:nvPicPr>
            <p:cNvPr id="6" name="Picture 5">
              <a:extLst>
                <a:ext uri="{FF2B5EF4-FFF2-40B4-BE49-F238E27FC236}">
                  <a16:creationId xmlns:a16="http://schemas.microsoft.com/office/drawing/2014/main" id="{50243617-D115-4E0A-B183-D98D34A8225C}"/>
                </a:ext>
              </a:extLst>
            </p:cNvPr>
            <p:cNvPicPr>
              <a:picLocks noChangeAspect="1"/>
            </p:cNvPicPr>
            <p:nvPr/>
          </p:nvPicPr>
          <p:blipFill rotWithShape="1">
            <a:blip r:embed="rId3"/>
            <a:srcRect r="50000" b="53748"/>
            <a:stretch/>
          </p:blipFill>
          <p:spPr>
            <a:xfrm>
              <a:off x="2757269" y="797457"/>
              <a:ext cx="3338732" cy="1819159"/>
            </a:xfrm>
            <a:prstGeom prst="rect">
              <a:avLst/>
            </a:prstGeom>
          </p:spPr>
        </p:pic>
        <p:pic>
          <p:nvPicPr>
            <p:cNvPr id="7" name="Picture 6">
              <a:extLst>
                <a:ext uri="{FF2B5EF4-FFF2-40B4-BE49-F238E27FC236}">
                  <a16:creationId xmlns:a16="http://schemas.microsoft.com/office/drawing/2014/main" id="{DF915777-C05D-4F9E-AF8C-6CD064D15388}"/>
                </a:ext>
              </a:extLst>
            </p:cNvPr>
            <p:cNvPicPr>
              <a:picLocks noChangeAspect="1"/>
            </p:cNvPicPr>
            <p:nvPr/>
          </p:nvPicPr>
          <p:blipFill rotWithShape="1">
            <a:blip r:embed="rId3"/>
            <a:srcRect l="50000" b="53748"/>
            <a:stretch/>
          </p:blipFill>
          <p:spPr>
            <a:xfrm>
              <a:off x="2755681" y="2615845"/>
              <a:ext cx="3338732" cy="1819159"/>
            </a:xfrm>
            <a:prstGeom prst="rect">
              <a:avLst/>
            </a:prstGeom>
          </p:spPr>
        </p:pic>
      </p:grpSp>
      <p:pic>
        <p:nvPicPr>
          <p:cNvPr id="9" name="Picture 8">
            <a:extLst>
              <a:ext uri="{FF2B5EF4-FFF2-40B4-BE49-F238E27FC236}">
                <a16:creationId xmlns:a16="http://schemas.microsoft.com/office/drawing/2014/main" id="{D9A346F7-A588-4D28-8D0B-E83D45F07E3D}"/>
              </a:ext>
            </a:extLst>
          </p:cNvPr>
          <p:cNvPicPr>
            <a:picLocks noChangeAspect="1"/>
          </p:cNvPicPr>
          <p:nvPr/>
        </p:nvPicPr>
        <p:blipFill rotWithShape="1">
          <a:blip r:embed="rId4"/>
          <a:srcRect l="21979" t="-1707" r="22609" b="11932"/>
          <a:stretch/>
        </p:blipFill>
        <p:spPr>
          <a:xfrm>
            <a:off x="5829300" y="694405"/>
            <a:ext cx="4743450" cy="3544748"/>
          </a:xfrm>
          <a:prstGeom prst="rect">
            <a:avLst/>
          </a:prstGeom>
        </p:spPr>
      </p:pic>
    </p:spTree>
    <p:extLst>
      <p:ext uri="{BB962C8B-B14F-4D97-AF65-F5344CB8AC3E}">
        <p14:creationId xmlns:p14="http://schemas.microsoft.com/office/powerpoint/2010/main" val="2676431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F077-C3A4-4050-AD76-A50E43A7C67F}"/>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042A9BEB-D138-4BFA-8DFF-AEE9C2AC7167}"/>
              </a:ext>
            </a:extLst>
          </p:cNvPr>
          <p:cNvSpPr>
            <a:spLocks noGrp="1"/>
          </p:cNvSpPr>
          <p:nvPr>
            <p:ph type="body" sz="half" idx="2"/>
          </p:nvPr>
        </p:nvSpPr>
        <p:spPr/>
        <p:txBody>
          <a:bodyPr/>
          <a:lstStyle/>
          <a:p>
            <a:endParaRPr lang="en-US"/>
          </a:p>
        </p:txBody>
      </p:sp>
      <p:sp>
        <p:nvSpPr>
          <p:cNvPr id="5" name="Footer Placeholder 4">
            <a:extLst>
              <a:ext uri="{FF2B5EF4-FFF2-40B4-BE49-F238E27FC236}">
                <a16:creationId xmlns:a16="http://schemas.microsoft.com/office/drawing/2014/main" id="{D51F19A1-A659-48EC-BCD9-EF3E0AD5FC09}"/>
              </a:ext>
            </a:extLst>
          </p:cNvPr>
          <p:cNvSpPr>
            <a:spLocks noGrp="1"/>
          </p:cNvSpPr>
          <p:nvPr>
            <p:ph type="ftr" sz="quarter" idx="11"/>
          </p:nvPr>
        </p:nvSpPr>
        <p:spPr/>
        <p:txBody>
          <a:bodyPr/>
          <a:lstStyle/>
          <a:p>
            <a:r>
              <a:rPr lang="en-US" dirty="0"/>
              <a:t>(</a:t>
            </a:r>
            <a:r>
              <a:rPr lang="en-US" dirty="0" err="1"/>
              <a:t>Chawner</a:t>
            </a:r>
            <a:r>
              <a:rPr lang="en-US" dirty="0"/>
              <a:t>, 2013)</a:t>
            </a:r>
          </a:p>
        </p:txBody>
      </p:sp>
      <p:pic>
        <p:nvPicPr>
          <p:cNvPr id="2050" name="Picture 2" descr="structured grid for turbomachinery">
            <a:extLst>
              <a:ext uri="{FF2B5EF4-FFF2-40B4-BE49-F238E27FC236}">
                <a16:creationId xmlns:a16="http://schemas.microsoft.com/office/drawing/2014/main" id="{0CD7FDF6-A4A8-4C69-9326-F79E8C5F3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0025" y="171450"/>
            <a:ext cx="3971925" cy="4373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98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4E434A-D052-44A5-A7C9-D371DB9A446D}"/>
              </a:ext>
            </a:extLst>
          </p:cNvPr>
          <p:cNvSpPr>
            <a:spLocks noGrp="1"/>
          </p:cNvSpPr>
          <p:nvPr>
            <p:ph type="title"/>
          </p:nvPr>
        </p:nvSpPr>
        <p:spPr>
          <a:xfrm>
            <a:off x="8164577" y="2637863"/>
            <a:ext cx="3369133" cy="1562913"/>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Poisson Problem</a:t>
            </a:r>
          </a:p>
        </p:txBody>
      </p:sp>
      <p:sp>
        <p:nvSpPr>
          <p:cNvPr id="14" name="Footer Placeholder 13">
            <a:extLst>
              <a:ext uri="{FF2B5EF4-FFF2-40B4-BE49-F238E27FC236}">
                <a16:creationId xmlns:a16="http://schemas.microsoft.com/office/drawing/2014/main" id="{B7F99989-FDCE-4B31-AF1A-DFA8C0AD9A2C}"/>
              </a:ext>
            </a:extLst>
          </p:cNvPr>
          <p:cNvSpPr>
            <a:spLocks noGrp="1"/>
          </p:cNvSpPr>
          <p:nvPr>
            <p:ph type="ftr" sz="quarter" idx="11"/>
          </p:nvPr>
        </p:nvSpPr>
        <p:spPr>
          <a:xfrm>
            <a:off x="1141412" y="6217920"/>
            <a:ext cx="7543800" cy="365125"/>
          </a:xfrm>
        </p:spPr>
        <p:txBody>
          <a:bodyPr vert="horz" lIns="91440" tIns="45720" rIns="91440" bIns="45720" rtlCol="0" anchor="ctr">
            <a:normAutofit/>
          </a:bodyPr>
          <a:lstStyle/>
          <a:p>
            <a:pPr defTabSz="914400">
              <a:spcAft>
                <a:spcPts val="600"/>
              </a:spcAft>
            </a:pPr>
            <a:r>
              <a:rPr lang="en-US"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rPr>
              <a:t>(Ollivier-Gooch, 1998)</a:t>
            </a:r>
          </a:p>
        </p:txBody>
      </p:sp>
      <p:sp>
        <p:nvSpPr>
          <p:cNvPr id="19" name="Rounded Rectangle 7">
            <a:extLst>
              <a:ext uri="{FF2B5EF4-FFF2-40B4-BE49-F238E27FC236}">
                <a16:creationId xmlns:a16="http://schemas.microsoft.com/office/drawing/2014/main" id="{06C49B84-A9D0-414D-A19C-83DCD389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9675480-DE3D-49DC-B2AE-BEEA74D26D87}"/>
              </a:ext>
            </a:extLst>
          </p:cNvPr>
          <p:cNvPicPr>
            <a:picLocks noChangeAspect="1"/>
          </p:cNvPicPr>
          <p:nvPr/>
        </p:nvPicPr>
        <p:blipFill>
          <a:blip r:embed="rId4"/>
          <a:stretch>
            <a:fillRect/>
          </a:stretch>
        </p:blipFill>
        <p:spPr>
          <a:xfrm>
            <a:off x="754688" y="1892349"/>
            <a:ext cx="6691281" cy="2908252"/>
          </a:xfrm>
          <a:prstGeom prst="rect">
            <a:avLst/>
          </a:prstGeom>
        </p:spPr>
      </p:pic>
    </p:spTree>
    <p:extLst>
      <p:ext uri="{BB962C8B-B14F-4D97-AF65-F5344CB8AC3E}">
        <p14:creationId xmlns:p14="http://schemas.microsoft.com/office/powerpoint/2010/main" val="3412873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31F4-72FF-449D-8EF0-09A836F2D5DC}"/>
              </a:ext>
            </a:extLst>
          </p:cNvPr>
          <p:cNvSpPr>
            <a:spLocks noGrp="1"/>
          </p:cNvSpPr>
          <p:nvPr>
            <p:ph type="title"/>
          </p:nvPr>
        </p:nvSpPr>
        <p:spPr/>
        <p:txBody>
          <a:bodyPr/>
          <a:lstStyle/>
          <a:p>
            <a:r>
              <a:rPr lang="en-US" dirty="0"/>
              <a:t>Elliptic System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8CE27C-E6EE-479E-806D-CA379ED38F9A}"/>
                  </a:ext>
                </a:extLst>
              </p:cNvPr>
              <p:cNvSpPr>
                <a:spLocks noGrp="1"/>
              </p:cNvSpPr>
              <p:nvPr>
                <p:ph idx="1"/>
              </p:nvPr>
            </p:nvSpPr>
            <p:spPr>
              <a:xfrm>
                <a:off x="1141413" y="2314574"/>
                <a:ext cx="9905998" cy="3124201"/>
              </a:xfrm>
            </p:spPr>
            <p:txBody>
              <a:bodyPr/>
              <a:lstStyle/>
              <a:p>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𝜉</m:t>
                        </m:r>
                      </m:e>
                      <m:sub>
                        <m:r>
                          <a:rPr lang="en-US" sz="3600" b="0" i="1" smtClean="0">
                            <a:latin typeface="Cambria Math" panose="02040503050406030204" pitchFamily="18" charset="0"/>
                          </a:rPr>
                          <m:t>𝑥𝑥</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𝜉</m:t>
                        </m:r>
                      </m:e>
                      <m:sub>
                        <m:r>
                          <a:rPr lang="en-US" sz="3600" b="0" i="1" smtClean="0">
                            <a:latin typeface="Cambria Math" panose="02040503050406030204" pitchFamily="18" charset="0"/>
                          </a:rPr>
                          <m:t>𝑦𝑦</m:t>
                        </m:r>
                      </m:sub>
                    </m:sSub>
                    <m:r>
                      <a:rPr lang="en-US" sz="3600" b="0" i="1" smtClean="0">
                        <a:latin typeface="Cambria Math" panose="02040503050406030204" pitchFamily="18" charset="0"/>
                      </a:rPr>
                      <m:t>=</m:t>
                    </m:r>
                    <m:r>
                      <a:rPr lang="en-US" sz="3600" b="0" i="1" smtClean="0">
                        <a:latin typeface="Cambria Math" panose="02040503050406030204" pitchFamily="18" charset="0"/>
                      </a:rPr>
                      <m:t>𝑃</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𝜉</m:t>
                        </m:r>
                        <m:r>
                          <a:rPr lang="en-US" sz="3600" b="0" i="1" smtClean="0">
                            <a:latin typeface="Cambria Math" panose="02040503050406030204" pitchFamily="18" charset="0"/>
                          </a:rPr>
                          <m:t>, </m:t>
                        </m:r>
                        <m:r>
                          <a:rPr lang="en-US" sz="3600" b="0" i="1" smtClean="0">
                            <a:latin typeface="Cambria Math" panose="02040503050406030204" pitchFamily="18" charset="0"/>
                          </a:rPr>
                          <m:t>𝜂</m:t>
                        </m:r>
                      </m:e>
                    </m:d>
                  </m:oMath>
                </a14:m>
                <a:endParaRPr lang="en-US" sz="3600" b="0" dirty="0"/>
              </a:p>
              <a:p>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𝜂</m:t>
                        </m:r>
                      </m:e>
                      <m:sub>
                        <m:r>
                          <a:rPr lang="en-US" sz="3600" b="0" i="1" smtClean="0">
                            <a:latin typeface="Cambria Math" panose="02040503050406030204" pitchFamily="18" charset="0"/>
                          </a:rPr>
                          <m:t>𝑥𝑥</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𝜂</m:t>
                        </m:r>
                      </m:e>
                      <m:sub>
                        <m:r>
                          <a:rPr lang="en-US" sz="3600" b="0" i="1" smtClean="0">
                            <a:latin typeface="Cambria Math" panose="02040503050406030204" pitchFamily="18" charset="0"/>
                          </a:rPr>
                          <m:t>𝑦𝑦</m:t>
                        </m:r>
                      </m:sub>
                    </m:sSub>
                    <m:r>
                      <a:rPr lang="en-US" sz="3600" b="0" i="1" smtClean="0">
                        <a:latin typeface="Cambria Math" panose="02040503050406030204" pitchFamily="18" charset="0"/>
                      </a:rPr>
                      <m:t>=</m:t>
                    </m:r>
                    <m:r>
                      <a:rPr lang="en-US" sz="3600" b="0" i="1" smtClean="0">
                        <a:latin typeface="Cambria Math" panose="02040503050406030204" pitchFamily="18" charset="0"/>
                      </a:rPr>
                      <m:t>𝑄</m:t>
                    </m:r>
                    <m:r>
                      <a:rPr lang="en-US" sz="3600" b="0" i="1" smtClean="0">
                        <a:latin typeface="Cambria Math" panose="02040503050406030204" pitchFamily="18" charset="0"/>
                      </a:rPr>
                      <m:t>(</m:t>
                    </m:r>
                    <m:r>
                      <a:rPr lang="en-US" sz="3600" b="0" i="1" smtClean="0">
                        <a:latin typeface="Cambria Math" panose="02040503050406030204" pitchFamily="18" charset="0"/>
                      </a:rPr>
                      <m:t>𝜉</m:t>
                    </m:r>
                    <m:r>
                      <a:rPr lang="en-US" sz="3600" b="0" i="1" smtClean="0">
                        <a:latin typeface="Cambria Math" panose="02040503050406030204" pitchFamily="18" charset="0"/>
                      </a:rPr>
                      <m:t>,</m:t>
                    </m:r>
                    <m:r>
                      <a:rPr lang="en-US" sz="3600" b="0" i="1" smtClean="0">
                        <a:latin typeface="Cambria Math" panose="02040503050406030204" pitchFamily="18" charset="0"/>
                      </a:rPr>
                      <m:t>𝜂</m:t>
                    </m:r>
                    <m:r>
                      <a:rPr lang="en-US" sz="3600" b="0" i="1" smtClean="0">
                        <a:latin typeface="Cambria Math" panose="02040503050406030204" pitchFamily="18" charset="0"/>
                      </a:rPr>
                      <m:t>)</m:t>
                    </m:r>
                  </m:oMath>
                </a14:m>
                <a:r>
                  <a:rPr lang="en-US" dirty="0"/>
                  <a:t> </a:t>
                </a:r>
              </a:p>
            </p:txBody>
          </p:sp>
        </mc:Choice>
        <mc:Fallback>
          <p:sp>
            <p:nvSpPr>
              <p:cNvPr id="3" name="Content Placeholder 2">
                <a:extLst>
                  <a:ext uri="{FF2B5EF4-FFF2-40B4-BE49-F238E27FC236}">
                    <a16:creationId xmlns:a16="http://schemas.microsoft.com/office/drawing/2014/main" id="{738CE27C-E6EE-479E-806D-CA379ED38F9A}"/>
                  </a:ext>
                </a:extLst>
              </p:cNvPr>
              <p:cNvSpPr>
                <a:spLocks noGrp="1" noRot="1" noChangeAspect="1" noMove="1" noResize="1" noEditPoints="1" noAdjustHandles="1" noChangeArrowheads="1" noChangeShapeType="1" noTextEdit="1"/>
              </p:cNvSpPr>
              <p:nvPr>
                <p:ph idx="1"/>
              </p:nvPr>
            </p:nvSpPr>
            <p:spPr>
              <a:xfrm>
                <a:off x="1141413" y="2314574"/>
                <a:ext cx="9905998" cy="3124201"/>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4883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4E434A-D052-44A5-A7C9-D371DB9A446D}"/>
              </a:ext>
            </a:extLst>
          </p:cNvPr>
          <p:cNvSpPr>
            <a:spLocks noGrp="1"/>
          </p:cNvSpPr>
          <p:nvPr>
            <p:ph type="title"/>
          </p:nvPr>
        </p:nvSpPr>
        <p:spPr>
          <a:xfrm>
            <a:off x="8164577" y="2637863"/>
            <a:ext cx="3369133" cy="1562913"/>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Elliptic Grid</a:t>
            </a:r>
          </a:p>
        </p:txBody>
      </p:sp>
      <p:sp>
        <p:nvSpPr>
          <p:cNvPr id="14" name="Footer Placeholder 13">
            <a:extLst>
              <a:ext uri="{FF2B5EF4-FFF2-40B4-BE49-F238E27FC236}">
                <a16:creationId xmlns:a16="http://schemas.microsoft.com/office/drawing/2014/main" id="{B7F99989-FDCE-4B31-AF1A-DFA8C0AD9A2C}"/>
              </a:ext>
            </a:extLst>
          </p:cNvPr>
          <p:cNvSpPr>
            <a:spLocks noGrp="1"/>
          </p:cNvSpPr>
          <p:nvPr>
            <p:ph type="ftr" sz="quarter" idx="11"/>
          </p:nvPr>
        </p:nvSpPr>
        <p:spPr>
          <a:xfrm>
            <a:off x="1141412" y="6217920"/>
            <a:ext cx="7543800" cy="365125"/>
          </a:xfrm>
        </p:spPr>
        <p:txBody>
          <a:bodyPr vert="horz" lIns="91440" tIns="45720" rIns="91440" bIns="45720" rtlCol="0" anchor="ctr">
            <a:normAutofit/>
          </a:bodyPr>
          <a:lstStyle/>
          <a:p>
            <a:pPr defTabSz="914400">
              <a:spcAft>
                <a:spcPts val="600"/>
              </a:spcAft>
            </a:pPr>
            <a:r>
              <a:rPr lang="en-US"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rPr>
              <a:t>(Ollivier-Gooch, 1998)</a:t>
            </a:r>
          </a:p>
        </p:txBody>
      </p:sp>
      <p:sp>
        <p:nvSpPr>
          <p:cNvPr id="19" name="Rounded Rectangle 7">
            <a:extLst>
              <a:ext uri="{FF2B5EF4-FFF2-40B4-BE49-F238E27FC236}">
                <a16:creationId xmlns:a16="http://schemas.microsoft.com/office/drawing/2014/main" id="{06C49B84-A9D0-414D-A19C-83DCD389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6C032AD-875E-407B-9621-59941C0106F4}"/>
              </a:ext>
            </a:extLst>
          </p:cNvPr>
          <p:cNvPicPr>
            <a:picLocks noChangeAspect="1"/>
          </p:cNvPicPr>
          <p:nvPr/>
        </p:nvPicPr>
        <p:blipFill>
          <a:blip r:embed="rId4"/>
          <a:stretch>
            <a:fillRect/>
          </a:stretch>
        </p:blipFill>
        <p:spPr>
          <a:xfrm>
            <a:off x="1467510" y="1115604"/>
            <a:ext cx="5265637" cy="4607432"/>
          </a:xfrm>
          <a:prstGeom prst="rect">
            <a:avLst/>
          </a:prstGeom>
        </p:spPr>
      </p:pic>
    </p:spTree>
    <p:extLst>
      <p:ext uri="{BB962C8B-B14F-4D97-AF65-F5344CB8AC3E}">
        <p14:creationId xmlns:p14="http://schemas.microsoft.com/office/powerpoint/2010/main" val="2899436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4E434A-D052-44A5-A7C9-D371DB9A446D}"/>
              </a:ext>
            </a:extLst>
          </p:cNvPr>
          <p:cNvSpPr>
            <a:spLocks noGrp="1"/>
          </p:cNvSpPr>
          <p:nvPr>
            <p:ph type="title"/>
          </p:nvPr>
        </p:nvSpPr>
        <p:spPr>
          <a:xfrm>
            <a:off x="8333426" y="2099475"/>
            <a:ext cx="3369133" cy="2639690"/>
          </a:xfrm>
        </p:spPr>
        <p:txBody>
          <a:bodyPr vert="horz" lIns="91440" tIns="45720" rIns="91440" bIns="45720" rtlCol="0" anchor="b">
            <a:normAutofit fontScale="90000"/>
          </a:bodyPr>
          <a:lstStyle/>
          <a:p>
            <a:pPr algn="ctr"/>
            <a:b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Effect of the source term</a:t>
            </a:r>
          </a:p>
        </p:txBody>
      </p:sp>
      <p:sp>
        <p:nvSpPr>
          <p:cNvPr id="14" name="Footer Placeholder 13">
            <a:extLst>
              <a:ext uri="{FF2B5EF4-FFF2-40B4-BE49-F238E27FC236}">
                <a16:creationId xmlns:a16="http://schemas.microsoft.com/office/drawing/2014/main" id="{B7F99989-FDCE-4B31-AF1A-DFA8C0AD9A2C}"/>
              </a:ext>
            </a:extLst>
          </p:cNvPr>
          <p:cNvSpPr>
            <a:spLocks noGrp="1"/>
          </p:cNvSpPr>
          <p:nvPr>
            <p:ph type="ftr" sz="quarter" idx="11"/>
          </p:nvPr>
        </p:nvSpPr>
        <p:spPr>
          <a:xfrm>
            <a:off x="1141412" y="6217920"/>
            <a:ext cx="7543800" cy="365125"/>
          </a:xfrm>
        </p:spPr>
        <p:txBody>
          <a:bodyPr vert="horz" lIns="91440" tIns="45720" rIns="91440" bIns="45720" rtlCol="0" anchor="ctr">
            <a:normAutofit/>
          </a:bodyPr>
          <a:lstStyle/>
          <a:p>
            <a:pPr defTabSz="914400">
              <a:spcAft>
                <a:spcPts val="600"/>
              </a:spcAft>
            </a:pPr>
            <a:r>
              <a:rPr lang="en-US"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rPr>
              <a:t>(Ollivier-Gooch, 1998)</a:t>
            </a:r>
          </a:p>
        </p:txBody>
      </p:sp>
      <p:sp>
        <p:nvSpPr>
          <p:cNvPr id="19" name="Rounded Rectangle 7">
            <a:extLst>
              <a:ext uri="{FF2B5EF4-FFF2-40B4-BE49-F238E27FC236}">
                <a16:creationId xmlns:a16="http://schemas.microsoft.com/office/drawing/2014/main" id="{06C49B84-A9D0-414D-A19C-83DCD389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6C032AD-875E-407B-9621-59941C0106F4}"/>
              </a:ext>
            </a:extLst>
          </p:cNvPr>
          <p:cNvPicPr>
            <a:picLocks noChangeAspect="1"/>
          </p:cNvPicPr>
          <p:nvPr/>
        </p:nvPicPr>
        <p:blipFill>
          <a:blip r:embed="rId4"/>
          <a:stretch>
            <a:fillRect/>
          </a:stretch>
        </p:blipFill>
        <p:spPr>
          <a:xfrm>
            <a:off x="716128" y="1905105"/>
            <a:ext cx="6736858" cy="3042675"/>
          </a:xfrm>
          <a:prstGeom prst="rect">
            <a:avLst/>
          </a:prstGeom>
        </p:spPr>
      </p:pic>
      <p:sp>
        <p:nvSpPr>
          <p:cNvPr id="2" name="TextBox 1">
            <a:extLst>
              <a:ext uri="{FF2B5EF4-FFF2-40B4-BE49-F238E27FC236}">
                <a16:creationId xmlns:a16="http://schemas.microsoft.com/office/drawing/2014/main" id="{3F420030-0F1E-4B11-9D68-BAC9FB2B3790}"/>
              </a:ext>
            </a:extLst>
          </p:cNvPr>
          <p:cNvSpPr txBox="1"/>
          <p:nvPr/>
        </p:nvSpPr>
        <p:spPr>
          <a:xfrm>
            <a:off x="1141411" y="4808124"/>
            <a:ext cx="2203037" cy="369332"/>
          </a:xfrm>
          <a:prstGeom prst="rect">
            <a:avLst/>
          </a:prstGeom>
          <a:noFill/>
        </p:spPr>
        <p:txBody>
          <a:bodyPr wrap="square" rtlCol="0">
            <a:spAutoFit/>
          </a:bodyPr>
          <a:lstStyle/>
          <a:p>
            <a:pPr algn="ctr"/>
            <a:r>
              <a:rPr lang="en-US" dirty="0">
                <a:solidFill>
                  <a:schemeClr val="bg1"/>
                </a:solidFill>
              </a:rPr>
              <a:t>No Source Term</a:t>
            </a:r>
          </a:p>
        </p:txBody>
      </p:sp>
      <p:sp>
        <p:nvSpPr>
          <p:cNvPr id="7" name="TextBox 6">
            <a:extLst>
              <a:ext uri="{FF2B5EF4-FFF2-40B4-BE49-F238E27FC236}">
                <a16:creationId xmlns:a16="http://schemas.microsoft.com/office/drawing/2014/main" id="{B470C206-5995-4D1E-A311-BECA56C6A431}"/>
              </a:ext>
            </a:extLst>
          </p:cNvPr>
          <p:cNvSpPr txBox="1"/>
          <p:nvPr/>
        </p:nvSpPr>
        <p:spPr>
          <a:xfrm>
            <a:off x="4665573" y="4761011"/>
            <a:ext cx="2203037" cy="369332"/>
          </a:xfrm>
          <a:prstGeom prst="rect">
            <a:avLst/>
          </a:prstGeom>
          <a:noFill/>
        </p:spPr>
        <p:txBody>
          <a:bodyPr wrap="square" rtlCol="0">
            <a:spAutoFit/>
          </a:bodyPr>
          <a:lstStyle/>
          <a:p>
            <a:pPr algn="ctr"/>
            <a:r>
              <a:rPr lang="en-US" dirty="0">
                <a:solidFill>
                  <a:schemeClr val="bg1"/>
                </a:solidFill>
              </a:rPr>
              <a:t>Source Term</a:t>
            </a:r>
          </a:p>
        </p:txBody>
      </p:sp>
    </p:spTree>
    <p:extLst>
      <p:ext uri="{BB962C8B-B14F-4D97-AF65-F5344CB8AC3E}">
        <p14:creationId xmlns:p14="http://schemas.microsoft.com/office/powerpoint/2010/main" val="2259109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31F4-72FF-449D-8EF0-09A836F2D5DC}"/>
              </a:ext>
            </a:extLst>
          </p:cNvPr>
          <p:cNvSpPr>
            <a:spLocks noGrp="1"/>
          </p:cNvSpPr>
          <p:nvPr>
            <p:ph type="title"/>
          </p:nvPr>
        </p:nvSpPr>
        <p:spPr/>
        <p:txBody>
          <a:bodyPr/>
          <a:lstStyle/>
          <a:p>
            <a:r>
              <a:rPr lang="en-US" dirty="0"/>
              <a:t>Hyperbolic System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8CE27C-E6EE-479E-806D-CA379ED38F9A}"/>
                  </a:ext>
                </a:extLst>
              </p:cNvPr>
              <p:cNvSpPr>
                <a:spLocks noGrp="1"/>
              </p:cNvSpPr>
              <p:nvPr>
                <p:ph idx="1"/>
              </p:nvPr>
            </p:nvSpPr>
            <p:spPr>
              <a:xfrm>
                <a:off x="1141413" y="2105024"/>
                <a:ext cx="9905998" cy="3124201"/>
              </a:xfrm>
            </p:spPr>
            <p:txBody>
              <a:bodyPr/>
              <a:lstStyle/>
              <a:p>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𝜉</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𝜂</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𝜉</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𝜂</m:t>
                        </m:r>
                      </m:sub>
                    </m:sSub>
                    <m:r>
                      <a:rPr lang="en-US" sz="3600" b="0" i="1" smtClean="0">
                        <a:latin typeface="Cambria Math" panose="02040503050406030204" pitchFamily="18" charset="0"/>
                      </a:rPr>
                      <m:t>=0</m:t>
                    </m:r>
                  </m:oMath>
                </a14:m>
                <a:endParaRPr lang="en-US" sz="3600" b="0" dirty="0"/>
              </a:p>
              <a:p>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𝜉</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𝜂</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𝜂</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𝜉</m:t>
                        </m:r>
                      </m:sub>
                    </m:sSub>
                    <m:r>
                      <a:rPr lang="en-US" sz="3600" b="0" i="1" smtClean="0">
                        <a:latin typeface="Cambria Math" panose="02040503050406030204" pitchFamily="18" charset="0"/>
                      </a:rPr>
                      <m:t>=</m:t>
                    </m:r>
                    <m:r>
                      <a:rPr lang="en-US" sz="3600" b="0" i="1" smtClean="0">
                        <a:latin typeface="Cambria Math" panose="02040503050406030204" pitchFamily="18" charset="0"/>
                      </a:rPr>
                      <m:t>𝑉</m:t>
                    </m:r>
                    <m:r>
                      <a:rPr lang="en-US" sz="3600" b="0" i="1" smtClean="0">
                        <a:latin typeface="Cambria Math" panose="02040503050406030204" pitchFamily="18" charset="0"/>
                      </a:rPr>
                      <m:t>(</m:t>
                    </m:r>
                    <m:r>
                      <a:rPr lang="en-US" sz="3600" b="0" i="1" smtClean="0">
                        <a:latin typeface="Cambria Math" panose="02040503050406030204" pitchFamily="18" charset="0"/>
                      </a:rPr>
                      <m:t>𝜉</m:t>
                    </m:r>
                    <m:r>
                      <a:rPr lang="en-US" sz="3600" b="0" i="1" smtClean="0">
                        <a:latin typeface="Cambria Math" panose="02040503050406030204" pitchFamily="18" charset="0"/>
                      </a:rPr>
                      <m:t>,</m:t>
                    </m:r>
                    <m:r>
                      <a:rPr lang="en-US" sz="3600" b="0" i="1" smtClean="0">
                        <a:latin typeface="Cambria Math" panose="02040503050406030204" pitchFamily="18" charset="0"/>
                      </a:rPr>
                      <m:t>𝜂</m:t>
                    </m:r>
                    <m:r>
                      <a:rPr lang="en-US" sz="3600" b="0" i="1" smtClean="0">
                        <a:latin typeface="Cambria Math" panose="02040503050406030204" pitchFamily="18" charset="0"/>
                      </a:rPr>
                      <m:t>) </m:t>
                    </m:r>
                  </m:oMath>
                </a14:m>
                <a:endParaRPr lang="en-US" dirty="0"/>
              </a:p>
            </p:txBody>
          </p:sp>
        </mc:Choice>
        <mc:Fallback>
          <p:sp>
            <p:nvSpPr>
              <p:cNvPr id="3" name="Content Placeholder 2">
                <a:extLst>
                  <a:ext uri="{FF2B5EF4-FFF2-40B4-BE49-F238E27FC236}">
                    <a16:creationId xmlns:a16="http://schemas.microsoft.com/office/drawing/2014/main" id="{738CE27C-E6EE-479E-806D-CA379ED38F9A}"/>
                  </a:ext>
                </a:extLst>
              </p:cNvPr>
              <p:cNvSpPr>
                <a:spLocks noGrp="1" noRot="1" noChangeAspect="1" noMove="1" noResize="1" noEditPoints="1" noAdjustHandles="1" noChangeArrowheads="1" noChangeShapeType="1" noTextEdit="1"/>
              </p:cNvSpPr>
              <p:nvPr>
                <p:ph idx="1"/>
              </p:nvPr>
            </p:nvSpPr>
            <p:spPr>
              <a:xfrm>
                <a:off x="1141413" y="2105024"/>
                <a:ext cx="9905998" cy="3124201"/>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65436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4E434A-D052-44A5-A7C9-D371DB9A446D}"/>
              </a:ext>
            </a:extLst>
          </p:cNvPr>
          <p:cNvSpPr>
            <a:spLocks noGrp="1"/>
          </p:cNvSpPr>
          <p:nvPr>
            <p:ph type="title"/>
          </p:nvPr>
        </p:nvSpPr>
        <p:spPr>
          <a:xfrm>
            <a:off x="7884413" y="2644985"/>
            <a:ext cx="3933503" cy="1562913"/>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Hyperbolic Grid</a:t>
            </a:r>
          </a:p>
        </p:txBody>
      </p:sp>
      <p:sp>
        <p:nvSpPr>
          <p:cNvPr id="14" name="Footer Placeholder 13">
            <a:extLst>
              <a:ext uri="{FF2B5EF4-FFF2-40B4-BE49-F238E27FC236}">
                <a16:creationId xmlns:a16="http://schemas.microsoft.com/office/drawing/2014/main" id="{B7F99989-FDCE-4B31-AF1A-DFA8C0AD9A2C}"/>
              </a:ext>
            </a:extLst>
          </p:cNvPr>
          <p:cNvSpPr>
            <a:spLocks noGrp="1"/>
          </p:cNvSpPr>
          <p:nvPr>
            <p:ph type="ftr" sz="quarter" idx="11"/>
          </p:nvPr>
        </p:nvSpPr>
        <p:spPr>
          <a:xfrm>
            <a:off x="1141412" y="6217920"/>
            <a:ext cx="7543800" cy="365125"/>
          </a:xfrm>
        </p:spPr>
        <p:txBody>
          <a:bodyPr vert="horz" lIns="91440" tIns="45720" rIns="91440" bIns="45720" rtlCol="0" anchor="ctr">
            <a:normAutofit/>
          </a:bodyPr>
          <a:lstStyle/>
          <a:p>
            <a:pPr defTabSz="914400">
              <a:spcAft>
                <a:spcPts val="600"/>
              </a:spcAft>
            </a:pPr>
            <a:r>
              <a:rPr lang="en-US" b="1" i="0" kern="1200" dirty="0">
                <a:solidFill>
                  <a:schemeClr val="tx1">
                    <a:lumMod val="75000"/>
                  </a:schemeClr>
                </a:solidFill>
                <a:effectLst>
                  <a:outerShdw blurRad="50800" dist="38100" dir="2700000" algn="tl" rotWithShape="0">
                    <a:srgbClr val="000000">
                      <a:alpha val="43000"/>
                    </a:srgbClr>
                  </a:outerShdw>
                </a:effectLst>
                <a:latin typeface="+mn-lt"/>
                <a:ea typeface="+mn-ea"/>
                <a:cs typeface="+mn-cs"/>
              </a:rPr>
              <a:t>(</a:t>
            </a:r>
            <a:r>
              <a:rPr lang="en-US" dirty="0" err="1"/>
              <a:t>Cete</a:t>
            </a:r>
            <a:r>
              <a:rPr lang="en-US" dirty="0"/>
              <a:t> et al</a:t>
            </a:r>
            <a:r>
              <a:rPr lang="en-US" b="1" i="0" kern="1200" dirty="0">
                <a:solidFill>
                  <a:schemeClr val="tx1">
                    <a:lumMod val="75000"/>
                  </a:schemeClr>
                </a:solidFill>
                <a:effectLst>
                  <a:outerShdw blurRad="50800" dist="38100" dir="2700000" algn="tl" rotWithShape="0">
                    <a:srgbClr val="000000">
                      <a:alpha val="43000"/>
                    </a:srgbClr>
                  </a:outerShdw>
                </a:effectLst>
                <a:latin typeface="+mn-lt"/>
                <a:ea typeface="+mn-ea"/>
                <a:cs typeface="+mn-cs"/>
              </a:rPr>
              <a:t>, 2007)</a:t>
            </a:r>
          </a:p>
        </p:txBody>
      </p:sp>
      <p:sp>
        <p:nvSpPr>
          <p:cNvPr id="19" name="Rounded Rectangle 7">
            <a:extLst>
              <a:ext uri="{FF2B5EF4-FFF2-40B4-BE49-F238E27FC236}">
                <a16:creationId xmlns:a16="http://schemas.microsoft.com/office/drawing/2014/main" id="{06C49B84-A9D0-414D-A19C-83DCD389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6C032AD-875E-407B-9621-59941C0106F4}"/>
              </a:ext>
            </a:extLst>
          </p:cNvPr>
          <p:cNvPicPr>
            <a:picLocks noChangeAspect="1"/>
          </p:cNvPicPr>
          <p:nvPr/>
        </p:nvPicPr>
        <p:blipFill rotWithShape="1">
          <a:blip r:embed="rId4"/>
          <a:srcRect l="10541" r="19100"/>
          <a:stretch/>
        </p:blipFill>
        <p:spPr>
          <a:xfrm>
            <a:off x="1598085" y="1111673"/>
            <a:ext cx="5004487" cy="4615294"/>
          </a:xfrm>
          <a:prstGeom prst="rect">
            <a:avLst/>
          </a:prstGeom>
        </p:spPr>
      </p:pic>
    </p:spTree>
    <p:extLst>
      <p:ext uri="{BB962C8B-B14F-4D97-AF65-F5344CB8AC3E}">
        <p14:creationId xmlns:p14="http://schemas.microsoft.com/office/powerpoint/2010/main" val="2025048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4E434A-D052-44A5-A7C9-D371DB9A446D}"/>
              </a:ext>
            </a:extLst>
          </p:cNvPr>
          <p:cNvSpPr>
            <a:spLocks noGrp="1"/>
          </p:cNvSpPr>
          <p:nvPr>
            <p:ph type="title"/>
          </p:nvPr>
        </p:nvSpPr>
        <p:spPr>
          <a:xfrm>
            <a:off x="7884413" y="2644985"/>
            <a:ext cx="3933503" cy="1562913"/>
          </a:xfrm>
        </p:spPr>
        <p:txBody>
          <a:bodyPr vert="horz" lIns="91440" tIns="45720" rIns="91440" bIns="45720" rtlCol="0" anchor="b">
            <a:normAutofit fontScale="90000"/>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Hyperbolic C-Grid &amp; </a:t>
            </a:r>
            <a:b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O-grid</a:t>
            </a:r>
          </a:p>
        </p:txBody>
      </p:sp>
      <p:sp>
        <p:nvSpPr>
          <p:cNvPr id="14" name="Footer Placeholder 13">
            <a:extLst>
              <a:ext uri="{FF2B5EF4-FFF2-40B4-BE49-F238E27FC236}">
                <a16:creationId xmlns:a16="http://schemas.microsoft.com/office/drawing/2014/main" id="{B7F99989-FDCE-4B31-AF1A-DFA8C0AD9A2C}"/>
              </a:ext>
            </a:extLst>
          </p:cNvPr>
          <p:cNvSpPr>
            <a:spLocks noGrp="1"/>
          </p:cNvSpPr>
          <p:nvPr>
            <p:ph type="ftr" sz="quarter" idx="11"/>
          </p:nvPr>
        </p:nvSpPr>
        <p:spPr>
          <a:xfrm>
            <a:off x="1141412" y="6217920"/>
            <a:ext cx="7543800" cy="365125"/>
          </a:xfrm>
        </p:spPr>
        <p:txBody>
          <a:bodyPr vert="horz" lIns="91440" tIns="45720" rIns="91440" bIns="45720" rtlCol="0" anchor="ctr">
            <a:normAutofit/>
          </a:bodyPr>
          <a:lstStyle/>
          <a:p>
            <a:pPr defTabSz="914400">
              <a:spcAft>
                <a:spcPts val="600"/>
              </a:spcAft>
            </a:pPr>
            <a:r>
              <a:rPr lang="en-US" b="1" i="0" kern="1200" dirty="0">
                <a:solidFill>
                  <a:schemeClr val="tx1">
                    <a:lumMod val="75000"/>
                  </a:schemeClr>
                </a:solidFill>
                <a:effectLst>
                  <a:outerShdw blurRad="50800" dist="38100" dir="2700000" algn="tl" rotWithShape="0">
                    <a:srgbClr val="000000">
                      <a:alpha val="43000"/>
                    </a:srgbClr>
                  </a:outerShdw>
                </a:effectLst>
                <a:latin typeface="+mn-lt"/>
                <a:ea typeface="+mn-ea"/>
                <a:cs typeface="+mn-cs"/>
              </a:rPr>
              <a:t>(</a:t>
            </a:r>
            <a:r>
              <a:rPr lang="en-US" dirty="0" err="1"/>
              <a:t>Cete</a:t>
            </a:r>
            <a:r>
              <a:rPr lang="en-US" dirty="0"/>
              <a:t> et al</a:t>
            </a:r>
            <a:r>
              <a:rPr lang="en-US" b="1" i="0" kern="1200" dirty="0">
                <a:solidFill>
                  <a:schemeClr val="tx1">
                    <a:lumMod val="75000"/>
                  </a:schemeClr>
                </a:solidFill>
                <a:effectLst>
                  <a:outerShdw blurRad="50800" dist="38100" dir="2700000" algn="tl" rotWithShape="0">
                    <a:srgbClr val="000000">
                      <a:alpha val="43000"/>
                    </a:srgbClr>
                  </a:outerShdw>
                </a:effectLst>
                <a:latin typeface="+mn-lt"/>
                <a:ea typeface="+mn-ea"/>
                <a:cs typeface="+mn-cs"/>
              </a:rPr>
              <a:t>, 2007)</a:t>
            </a:r>
          </a:p>
        </p:txBody>
      </p:sp>
      <p:sp>
        <p:nvSpPr>
          <p:cNvPr id="19" name="Rounded Rectangle 7">
            <a:extLst>
              <a:ext uri="{FF2B5EF4-FFF2-40B4-BE49-F238E27FC236}">
                <a16:creationId xmlns:a16="http://schemas.microsoft.com/office/drawing/2014/main" id="{06C49B84-A9D0-414D-A19C-83DCD389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8E2BA61-B0A3-41C1-9950-273969DDE581}"/>
              </a:ext>
            </a:extLst>
          </p:cNvPr>
          <p:cNvPicPr>
            <a:picLocks noChangeAspect="1"/>
          </p:cNvPicPr>
          <p:nvPr/>
        </p:nvPicPr>
        <p:blipFill rotWithShape="1">
          <a:blip r:embed="rId4"/>
          <a:srcRect l="12391" r="10669"/>
          <a:stretch/>
        </p:blipFill>
        <p:spPr>
          <a:xfrm>
            <a:off x="724838" y="1882183"/>
            <a:ext cx="2887572" cy="3200400"/>
          </a:xfrm>
          <a:prstGeom prst="rect">
            <a:avLst/>
          </a:prstGeom>
        </p:spPr>
      </p:pic>
      <p:pic>
        <p:nvPicPr>
          <p:cNvPr id="6" name="Picture 5">
            <a:extLst>
              <a:ext uri="{FF2B5EF4-FFF2-40B4-BE49-F238E27FC236}">
                <a16:creationId xmlns:a16="http://schemas.microsoft.com/office/drawing/2014/main" id="{CB92ED82-C9D4-49CB-991F-29E4C33CFCE3}"/>
              </a:ext>
            </a:extLst>
          </p:cNvPr>
          <p:cNvPicPr>
            <a:picLocks noChangeAspect="1"/>
          </p:cNvPicPr>
          <p:nvPr/>
        </p:nvPicPr>
        <p:blipFill>
          <a:blip r:embed="rId5"/>
          <a:stretch>
            <a:fillRect/>
          </a:stretch>
        </p:blipFill>
        <p:spPr>
          <a:xfrm>
            <a:off x="3979299" y="1804010"/>
            <a:ext cx="3112125" cy="3200400"/>
          </a:xfrm>
          <a:prstGeom prst="rect">
            <a:avLst/>
          </a:prstGeom>
        </p:spPr>
      </p:pic>
    </p:spTree>
    <p:extLst>
      <p:ext uri="{BB962C8B-B14F-4D97-AF65-F5344CB8AC3E}">
        <p14:creationId xmlns:p14="http://schemas.microsoft.com/office/powerpoint/2010/main" val="508580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4E434A-D052-44A5-A7C9-D371DB9A446D}"/>
              </a:ext>
            </a:extLst>
          </p:cNvPr>
          <p:cNvSpPr>
            <a:spLocks noGrp="1"/>
          </p:cNvSpPr>
          <p:nvPr>
            <p:ph type="title"/>
          </p:nvPr>
        </p:nvSpPr>
        <p:spPr>
          <a:xfrm>
            <a:off x="8025491" y="3276599"/>
            <a:ext cx="3933503" cy="1562913"/>
          </a:xfrm>
        </p:spPr>
        <p:txBody>
          <a:bodyPr vert="horz" lIns="91440" tIns="45720" rIns="91440" bIns="45720" rtlCol="0" anchor="b">
            <a:noAutofit/>
          </a:bodyPr>
          <a:lstStyle/>
          <a:p>
            <a:pPr algn="ctr"/>
            <a:r>
              <a:rPr lang="en-US" sz="3600" dirty="0">
                <a:effectLst>
                  <a:glow rad="38100">
                    <a:schemeClr val="bg1">
                      <a:lumMod val="65000"/>
                      <a:lumOff val="35000"/>
                      <a:alpha val="50000"/>
                    </a:schemeClr>
                  </a:glow>
                  <a:outerShdw blurRad="28575" dist="31750" dir="13200000" algn="tl" rotWithShape="0">
                    <a:srgbClr val="000000">
                      <a:alpha val="25000"/>
                    </a:srgbClr>
                  </a:outerShdw>
                </a:effectLst>
              </a:rPr>
              <a:t>Structured mesh around a multi-element airfoil</a:t>
            </a:r>
          </a:p>
        </p:txBody>
      </p:sp>
      <p:sp>
        <p:nvSpPr>
          <p:cNvPr id="14" name="Footer Placeholder 13">
            <a:extLst>
              <a:ext uri="{FF2B5EF4-FFF2-40B4-BE49-F238E27FC236}">
                <a16:creationId xmlns:a16="http://schemas.microsoft.com/office/drawing/2014/main" id="{B7F99989-FDCE-4B31-AF1A-DFA8C0AD9A2C}"/>
              </a:ext>
            </a:extLst>
          </p:cNvPr>
          <p:cNvSpPr>
            <a:spLocks noGrp="1"/>
          </p:cNvSpPr>
          <p:nvPr>
            <p:ph type="ftr" sz="quarter" idx="11"/>
          </p:nvPr>
        </p:nvSpPr>
        <p:spPr>
          <a:xfrm>
            <a:off x="1141412" y="6217920"/>
            <a:ext cx="7543800" cy="365125"/>
          </a:xfrm>
        </p:spPr>
        <p:txBody>
          <a:bodyPr vert="horz" lIns="91440" tIns="45720" rIns="91440" bIns="45720" rtlCol="0" anchor="ctr">
            <a:normAutofit/>
          </a:bodyPr>
          <a:lstStyle/>
          <a:p>
            <a:pPr defTabSz="914400">
              <a:spcAft>
                <a:spcPts val="600"/>
              </a:spcAft>
            </a:pPr>
            <a:r>
              <a:rPr lang="en-US" b="1" i="0" kern="1200" dirty="0">
                <a:solidFill>
                  <a:schemeClr val="tx1">
                    <a:lumMod val="75000"/>
                  </a:schemeClr>
                </a:solidFill>
                <a:effectLst>
                  <a:outerShdw blurRad="50800" dist="38100" dir="2700000" algn="tl" rotWithShape="0">
                    <a:srgbClr val="000000">
                      <a:alpha val="43000"/>
                    </a:srgbClr>
                  </a:outerShdw>
                </a:effectLst>
                <a:latin typeface="+mn-lt"/>
                <a:ea typeface="+mn-ea"/>
                <a:cs typeface="+mn-cs"/>
              </a:rPr>
              <a:t>(</a:t>
            </a:r>
            <a:r>
              <a:rPr lang="en-US" b="1" i="0" kern="1200" dirty="0" err="1">
                <a:solidFill>
                  <a:schemeClr val="tx1">
                    <a:lumMod val="75000"/>
                  </a:schemeClr>
                </a:solidFill>
                <a:effectLst>
                  <a:outerShdw blurRad="50800" dist="38100" dir="2700000" algn="tl" rotWithShape="0">
                    <a:srgbClr val="000000">
                      <a:alpha val="43000"/>
                    </a:srgbClr>
                  </a:outerShdw>
                </a:effectLst>
                <a:latin typeface="+mn-lt"/>
                <a:ea typeface="+mn-ea"/>
                <a:cs typeface="+mn-cs"/>
              </a:rPr>
              <a:t>Chawner</a:t>
            </a:r>
            <a:r>
              <a:rPr lang="en-US" b="1" i="0" kern="1200" dirty="0">
                <a:solidFill>
                  <a:schemeClr val="tx1">
                    <a:lumMod val="75000"/>
                  </a:schemeClr>
                </a:solidFill>
                <a:effectLst>
                  <a:outerShdw blurRad="50800" dist="38100" dir="2700000" algn="tl" rotWithShape="0">
                    <a:srgbClr val="000000">
                      <a:alpha val="43000"/>
                    </a:srgbClr>
                  </a:outerShdw>
                </a:effectLst>
                <a:latin typeface="+mn-lt"/>
                <a:ea typeface="+mn-ea"/>
                <a:cs typeface="+mn-cs"/>
              </a:rPr>
              <a:t>, 2013)</a:t>
            </a:r>
          </a:p>
        </p:txBody>
      </p:sp>
      <p:sp>
        <p:nvSpPr>
          <p:cNvPr id="19" name="Rounded Rectangle 7">
            <a:extLst>
              <a:ext uri="{FF2B5EF4-FFF2-40B4-BE49-F238E27FC236}">
                <a16:creationId xmlns:a16="http://schemas.microsoft.com/office/drawing/2014/main" id="{06C49B84-A9D0-414D-A19C-83DCD389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rid for a multi-element airfoil">
            <a:extLst>
              <a:ext uri="{FF2B5EF4-FFF2-40B4-BE49-F238E27FC236}">
                <a16:creationId xmlns:a16="http://schemas.microsoft.com/office/drawing/2014/main" id="{36A652E8-5E5C-4758-BE9E-17E2FE0D2C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1412" y="1647747"/>
            <a:ext cx="5987403" cy="3562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569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938</Words>
  <Application>Microsoft Office PowerPoint</Application>
  <PresentationFormat>Widescreen</PresentationFormat>
  <Paragraphs>69</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 Math</vt:lpstr>
      <vt:lpstr>Century Gothic</vt:lpstr>
      <vt:lpstr>Mesh</vt:lpstr>
      <vt:lpstr>Mesh Generation</vt:lpstr>
      <vt:lpstr>Poisson Problem</vt:lpstr>
      <vt:lpstr>Elliptic System</vt:lpstr>
      <vt:lpstr>Elliptic Grid</vt:lpstr>
      <vt:lpstr> Effect of the source term</vt:lpstr>
      <vt:lpstr>Hyperbolic System</vt:lpstr>
      <vt:lpstr>Hyperbolic Grid</vt:lpstr>
      <vt:lpstr>Hyperbolic C-Grid &amp;  O-grid</vt:lpstr>
      <vt:lpstr>Structured mesh around a multi-element airfoil</vt:lpstr>
      <vt:lpstr>Unstructured Grid  Generation </vt:lpstr>
      <vt:lpstr>Delaunay Triangulation</vt:lpstr>
      <vt:lpstr>Advancing Front</vt:lpstr>
      <vt:lpstr>Advancing Front</vt:lpstr>
      <vt:lpstr>Convergence Rate of Rectangular  and Triangular Grids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PDE Mesh Generation</dc:title>
  <dc:creator>Nick Earle</dc:creator>
  <cp:lastModifiedBy>Nick Earle</cp:lastModifiedBy>
  <cp:revision>22</cp:revision>
  <dcterms:created xsi:type="dcterms:W3CDTF">2019-03-20T19:37:12Z</dcterms:created>
  <dcterms:modified xsi:type="dcterms:W3CDTF">2019-03-21T05:18:36Z</dcterms:modified>
</cp:coreProperties>
</file>