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1" r:id="rId4"/>
    <p:sldId id="267" r:id="rId5"/>
    <p:sldId id="270" r:id="rId6"/>
    <p:sldId id="263" r:id="rId7"/>
    <p:sldId id="262" r:id="rId8"/>
    <p:sldId id="264" r:id="rId9"/>
    <p:sldId id="266" r:id="rId10"/>
    <p:sldId id="265"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076" autoAdjust="0"/>
  </p:normalViewPr>
  <p:slideViewPr>
    <p:cSldViewPr snapToGrid="0">
      <p:cViewPr>
        <p:scale>
          <a:sx n="77" d="100"/>
          <a:sy n="77" d="100"/>
        </p:scale>
        <p:origin x="6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7EB19E-792E-488F-A4ED-5DF7F9789900}" type="datetimeFigureOut">
              <a:rPr lang="en-US" smtClean="0"/>
              <a:t>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C9552-CAA2-4C9C-86C6-C190176A68B4}" type="slidenum">
              <a:rPr lang="en-US" smtClean="0"/>
              <a:t>‹#›</a:t>
            </a:fld>
            <a:endParaRPr lang="en-US"/>
          </a:p>
        </p:txBody>
      </p:sp>
    </p:spTree>
    <p:extLst>
      <p:ext uri="{BB962C8B-B14F-4D97-AF65-F5344CB8AC3E}">
        <p14:creationId xmlns:p14="http://schemas.microsoft.com/office/powerpoint/2010/main" val="118184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1C9552-CAA2-4C9C-86C6-C190176A68B4}" type="slidenum">
              <a:rPr lang="en-US" smtClean="0"/>
              <a:t>1</a:t>
            </a:fld>
            <a:endParaRPr lang="en-US"/>
          </a:p>
        </p:txBody>
      </p:sp>
    </p:spTree>
    <p:extLst>
      <p:ext uri="{BB962C8B-B14F-4D97-AF65-F5344CB8AC3E}">
        <p14:creationId xmlns:p14="http://schemas.microsoft.com/office/powerpoint/2010/main" val="547393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a similar domain as before, except that we are now meshing the outside. While elliptic generators can be very useful for internal flows, such as turbomachinery [next]</a:t>
            </a:r>
          </a:p>
        </p:txBody>
      </p:sp>
      <p:sp>
        <p:nvSpPr>
          <p:cNvPr id="4" name="Slide Number Placeholder 3"/>
          <p:cNvSpPr>
            <a:spLocks noGrp="1"/>
          </p:cNvSpPr>
          <p:nvPr>
            <p:ph type="sldNum" sz="quarter" idx="5"/>
          </p:nvPr>
        </p:nvSpPr>
        <p:spPr/>
        <p:txBody>
          <a:bodyPr/>
          <a:lstStyle/>
          <a:p>
            <a:fld id="{3D1C9552-CAA2-4C9C-86C6-C190176A68B4}" type="slidenum">
              <a:rPr lang="en-US" smtClean="0"/>
              <a:t>10</a:t>
            </a:fld>
            <a:endParaRPr lang="en-US"/>
          </a:p>
        </p:txBody>
      </p:sp>
    </p:spTree>
    <p:extLst>
      <p:ext uri="{BB962C8B-B14F-4D97-AF65-F5344CB8AC3E}">
        <p14:creationId xmlns:p14="http://schemas.microsoft.com/office/powerpoint/2010/main" val="278128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Hyperbolic generators are much better at making grids like this C-grid around an airfoil or [next]</a:t>
            </a:r>
          </a:p>
        </p:txBody>
      </p:sp>
      <p:sp>
        <p:nvSpPr>
          <p:cNvPr id="4" name="Slide Number Placeholder 3"/>
          <p:cNvSpPr>
            <a:spLocks noGrp="1"/>
          </p:cNvSpPr>
          <p:nvPr>
            <p:ph type="sldNum" sz="quarter" idx="5"/>
          </p:nvPr>
        </p:nvSpPr>
        <p:spPr/>
        <p:txBody>
          <a:bodyPr/>
          <a:lstStyle/>
          <a:p>
            <a:fld id="{3D1C9552-CAA2-4C9C-86C6-C190176A68B4}" type="slidenum">
              <a:rPr lang="en-US" smtClean="0"/>
              <a:t>11</a:t>
            </a:fld>
            <a:endParaRPr lang="en-US"/>
          </a:p>
        </p:txBody>
      </p:sp>
    </p:spTree>
    <p:extLst>
      <p:ext uri="{BB962C8B-B14F-4D97-AF65-F5344CB8AC3E}">
        <p14:creationId xmlns:p14="http://schemas.microsoft.com/office/powerpoint/2010/main" val="365436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this O-grid. So next time you find yourself creating a mesh for CFD applications, instead of using a boring rectangular grid, or immediately going unstructured, think about using some of these options, your solver will thank you.</a:t>
            </a:r>
          </a:p>
        </p:txBody>
      </p:sp>
      <p:sp>
        <p:nvSpPr>
          <p:cNvPr id="4" name="Slide Number Placeholder 3"/>
          <p:cNvSpPr>
            <a:spLocks noGrp="1"/>
          </p:cNvSpPr>
          <p:nvPr>
            <p:ph type="sldNum" sz="quarter" idx="5"/>
          </p:nvPr>
        </p:nvSpPr>
        <p:spPr/>
        <p:txBody>
          <a:bodyPr/>
          <a:lstStyle/>
          <a:p>
            <a:fld id="{3D1C9552-CAA2-4C9C-86C6-C190176A68B4}" type="slidenum">
              <a:rPr lang="en-US" smtClean="0"/>
              <a:t>12</a:t>
            </a:fld>
            <a:endParaRPr lang="en-US"/>
          </a:p>
        </p:txBody>
      </p:sp>
    </p:spTree>
    <p:extLst>
      <p:ext uri="{BB962C8B-B14F-4D97-AF65-F5344CB8AC3E}">
        <p14:creationId xmlns:p14="http://schemas.microsoft.com/office/powerpoint/2010/main" val="342085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standard rectangular grid that hopefully all of you are familiar with. I have chosen the L shape here to help show my point. But say we want to solve our basic Poisson problem, with homogeneous BCs, on this grid. While it will certainly work, the solution won’t be very well resolved. [Next]</a:t>
            </a:r>
          </a:p>
        </p:txBody>
      </p:sp>
      <p:sp>
        <p:nvSpPr>
          <p:cNvPr id="4" name="Slide Number Placeholder 3"/>
          <p:cNvSpPr>
            <a:spLocks noGrp="1"/>
          </p:cNvSpPr>
          <p:nvPr>
            <p:ph type="sldNum" sz="quarter" idx="5"/>
          </p:nvPr>
        </p:nvSpPr>
        <p:spPr/>
        <p:txBody>
          <a:bodyPr/>
          <a:lstStyle/>
          <a:p>
            <a:fld id="{3D1C9552-CAA2-4C9C-86C6-C190176A68B4}" type="slidenum">
              <a:rPr lang="en-US" smtClean="0"/>
              <a:t>2</a:t>
            </a:fld>
            <a:endParaRPr lang="en-US"/>
          </a:p>
        </p:txBody>
      </p:sp>
    </p:spTree>
    <p:extLst>
      <p:ext uri="{BB962C8B-B14F-4D97-AF65-F5344CB8AC3E}">
        <p14:creationId xmlns:p14="http://schemas.microsoft.com/office/powerpoint/2010/main" val="131557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looks something like this. As you can see, the greatest variation in the solution happens right in the corner at the origin, while next to nothing is happening at the corner at point (1,1), but from our grid before, both have the same grid spacing. So let’s say we want to cluster some more points at the origin, you could use some sort of interpolation [next]</a:t>
            </a:r>
          </a:p>
        </p:txBody>
      </p:sp>
      <p:sp>
        <p:nvSpPr>
          <p:cNvPr id="4" name="Slide Number Placeholder 3"/>
          <p:cNvSpPr>
            <a:spLocks noGrp="1"/>
          </p:cNvSpPr>
          <p:nvPr>
            <p:ph type="sldNum" sz="quarter" idx="5"/>
          </p:nvPr>
        </p:nvSpPr>
        <p:spPr/>
        <p:txBody>
          <a:bodyPr/>
          <a:lstStyle/>
          <a:p>
            <a:fld id="{3D1C9552-CAA2-4C9C-86C6-C190176A68B4}" type="slidenum">
              <a:rPr lang="en-US" smtClean="0"/>
              <a:t>3</a:t>
            </a:fld>
            <a:endParaRPr lang="en-US"/>
          </a:p>
        </p:txBody>
      </p:sp>
    </p:spTree>
    <p:extLst>
      <p:ext uri="{BB962C8B-B14F-4D97-AF65-F5344CB8AC3E}">
        <p14:creationId xmlns:p14="http://schemas.microsoft.com/office/powerpoint/2010/main" val="429014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that looks something like this. These discontinuities can certainly cause problems. [Next]</a:t>
            </a:r>
          </a:p>
        </p:txBody>
      </p:sp>
      <p:sp>
        <p:nvSpPr>
          <p:cNvPr id="4" name="Slide Number Placeholder 3"/>
          <p:cNvSpPr>
            <a:spLocks noGrp="1"/>
          </p:cNvSpPr>
          <p:nvPr>
            <p:ph type="sldNum" sz="quarter" idx="5"/>
          </p:nvPr>
        </p:nvSpPr>
        <p:spPr/>
        <p:txBody>
          <a:bodyPr/>
          <a:lstStyle/>
          <a:p>
            <a:fld id="{3D1C9552-CAA2-4C9C-86C6-C190176A68B4}" type="slidenum">
              <a:rPr lang="en-US" smtClean="0"/>
              <a:t>4</a:t>
            </a:fld>
            <a:endParaRPr lang="en-US"/>
          </a:p>
        </p:txBody>
      </p:sp>
    </p:spTree>
    <p:extLst>
      <p:ext uri="{BB962C8B-B14F-4D97-AF65-F5344CB8AC3E}">
        <p14:creationId xmlns:p14="http://schemas.microsoft.com/office/powerpoint/2010/main" val="945990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Interpolation can also fail if there is some perturbations in the boundary. [Next]</a:t>
            </a:r>
          </a:p>
        </p:txBody>
      </p:sp>
      <p:sp>
        <p:nvSpPr>
          <p:cNvPr id="4" name="Slide Number Placeholder 3"/>
          <p:cNvSpPr>
            <a:spLocks noGrp="1"/>
          </p:cNvSpPr>
          <p:nvPr>
            <p:ph type="sldNum" sz="quarter" idx="5"/>
          </p:nvPr>
        </p:nvSpPr>
        <p:spPr/>
        <p:txBody>
          <a:bodyPr/>
          <a:lstStyle/>
          <a:p>
            <a:fld id="{3D1C9552-CAA2-4C9C-86C6-C190176A68B4}" type="slidenum">
              <a:rPr lang="en-US" smtClean="0"/>
              <a:t>5</a:t>
            </a:fld>
            <a:endParaRPr lang="en-US"/>
          </a:p>
        </p:txBody>
      </p:sp>
    </p:spTree>
    <p:extLst>
      <p:ext uri="{BB962C8B-B14F-4D97-AF65-F5344CB8AC3E}">
        <p14:creationId xmlns:p14="http://schemas.microsoft.com/office/powerpoint/2010/main" val="838931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let’s get smart and think about turning the mesh idea into a problem of its own. Using a transformation, like the famous sponge analogy, how about solving an elliptic system to generate grid lines. This becomes a boundary value problem, where we define boundary points and start with some sort of algebraic mesh (usually transfinite) and iterate until your new elliptic mesh is sufficiently smooth.</a:t>
            </a:r>
          </a:p>
        </p:txBody>
      </p:sp>
      <p:sp>
        <p:nvSpPr>
          <p:cNvPr id="4" name="Slide Number Placeholder 3"/>
          <p:cNvSpPr>
            <a:spLocks noGrp="1"/>
          </p:cNvSpPr>
          <p:nvPr>
            <p:ph type="sldNum" sz="quarter" idx="5"/>
          </p:nvPr>
        </p:nvSpPr>
        <p:spPr/>
        <p:txBody>
          <a:bodyPr/>
          <a:lstStyle/>
          <a:p>
            <a:fld id="{3D1C9552-CAA2-4C9C-86C6-C190176A68B4}" type="slidenum">
              <a:rPr lang="en-US" smtClean="0"/>
              <a:t>6</a:t>
            </a:fld>
            <a:endParaRPr lang="en-US"/>
          </a:p>
        </p:txBody>
      </p:sp>
    </p:spTree>
    <p:extLst>
      <p:ext uri="{BB962C8B-B14F-4D97-AF65-F5344CB8AC3E}">
        <p14:creationId xmlns:p14="http://schemas.microsoft.com/office/powerpoint/2010/main" val="3680005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results in a much smoother grid. This was generated using zero source terms as has the exact desired result, finer resolution near the interior corner, coarsening as it moves away. (I apologize for the different axes, I “borrowed” them from different sources). This was made using a zero source term [next]</a:t>
            </a:r>
          </a:p>
        </p:txBody>
      </p:sp>
      <p:sp>
        <p:nvSpPr>
          <p:cNvPr id="4" name="Slide Number Placeholder 3"/>
          <p:cNvSpPr>
            <a:spLocks noGrp="1"/>
          </p:cNvSpPr>
          <p:nvPr>
            <p:ph type="sldNum" sz="quarter" idx="5"/>
          </p:nvPr>
        </p:nvSpPr>
        <p:spPr/>
        <p:txBody>
          <a:bodyPr/>
          <a:lstStyle/>
          <a:p>
            <a:fld id="{3D1C9552-CAA2-4C9C-86C6-C190176A68B4}" type="slidenum">
              <a:rPr lang="en-US" smtClean="0"/>
              <a:t>7</a:t>
            </a:fld>
            <a:endParaRPr lang="en-US"/>
          </a:p>
        </p:txBody>
      </p:sp>
    </p:spTree>
    <p:extLst>
      <p:ext uri="{BB962C8B-B14F-4D97-AF65-F5344CB8AC3E}">
        <p14:creationId xmlns:p14="http://schemas.microsoft.com/office/powerpoint/2010/main" val="3116865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source term however, can help very much in the orthogonality and spacing of the grid. Here for example, if we have a square domain and want to cluster points in one corner, no source term results in the mesh on the left, while correct tuning will give us the grid on the right, (which of course could just be done unevenly spacing the nodes of a simple rectangular grid, but that’s on fun).</a:t>
            </a:r>
          </a:p>
        </p:txBody>
      </p:sp>
      <p:sp>
        <p:nvSpPr>
          <p:cNvPr id="4" name="Slide Number Placeholder 3"/>
          <p:cNvSpPr>
            <a:spLocks noGrp="1"/>
          </p:cNvSpPr>
          <p:nvPr>
            <p:ph type="sldNum" sz="quarter" idx="5"/>
          </p:nvPr>
        </p:nvSpPr>
        <p:spPr/>
        <p:txBody>
          <a:bodyPr/>
          <a:lstStyle/>
          <a:p>
            <a:fld id="{3D1C9552-CAA2-4C9C-86C6-C190176A68B4}" type="slidenum">
              <a:rPr lang="en-US" smtClean="0"/>
              <a:t>8</a:t>
            </a:fld>
            <a:endParaRPr lang="en-US"/>
          </a:p>
        </p:txBody>
      </p:sp>
    </p:spTree>
    <p:extLst>
      <p:ext uri="{BB962C8B-B14F-4D97-AF65-F5344CB8AC3E}">
        <p14:creationId xmlns:p14="http://schemas.microsoft.com/office/powerpoint/2010/main" val="425862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type of PDE mesh generation is hyperbolic. Like elliptic we find ourselves again with this small system, however hyperbolic meshes march out from the boundary of an object, and don’t need an initial mesh. They have two key advantages over elliptic meshes in that they are orthogonal (as is the constraint in the first equation), the second equation constrains each cell to a certain volume, and they can be generated much faster, as the elliptic case is iterative. However, they are garbage for internal flows because, well…</a:t>
            </a:r>
          </a:p>
        </p:txBody>
      </p:sp>
      <p:sp>
        <p:nvSpPr>
          <p:cNvPr id="4" name="Slide Number Placeholder 3"/>
          <p:cNvSpPr>
            <a:spLocks noGrp="1"/>
          </p:cNvSpPr>
          <p:nvPr>
            <p:ph type="sldNum" sz="quarter" idx="5"/>
          </p:nvPr>
        </p:nvSpPr>
        <p:spPr/>
        <p:txBody>
          <a:bodyPr/>
          <a:lstStyle/>
          <a:p>
            <a:fld id="{3D1C9552-CAA2-4C9C-86C6-C190176A68B4}" type="slidenum">
              <a:rPr lang="en-US" smtClean="0"/>
              <a:t>9</a:t>
            </a:fld>
            <a:endParaRPr lang="en-US"/>
          </a:p>
        </p:txBody>
      </p:sp>
    </p:spTree>
    <p:extLst>
      <p:ext uri="{BB962C8B-B14F-4D97-AF65-F5344CB8AC3E}">
        <p14:creationId xmlns:p14="http://schemas.microsoft.com/office/powerpoint/2010/main" val="912846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BED801-ED19-45E2-B2E1-9D1C2D0D2D68}"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59995C-5430-48F3-A0E5-DD8B048B555C}" type="datetime1">
              <a:rPr lang="en-US" smtClean="0"/>
              <a:t>2/13/2019</a:t>
            </a:fld>
            <a:endParaRPr lang="en-US" dirty="0"/>
          </a:p>
        </p:txBody>
      </p:sp>
      <p:sp>
        <p:nvSpPr>
          <p:cNvPr id="6" name="Footer Placeholder 5"/>
          <p:cNvSpPr>
            <a:spLocks noGrp="1"/>
          </p:cNvSpPr>
          <p:nvPr>
            <p:ph type="ftr" sz="quarter" idx="11"/>
          </p:nvPr>
        </p:nvSpPr>
        <p:spPr/>
        <p:txBody>
          <a:bodyPr/>
          <a:lstStyle/>
          <a:p>
            <a:r>
              <a:rPr lang="en-US"/>
              <a:t>(Ollivier-Gooch, 1998)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B3401F-05CA-4C91-8574-EEBE5DE94EB8}"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7522A8-2836-447F-B898-3DC8262C1422}"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39C9EB-3EC0-4098-B2E4-1A1295F4371C}"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17D8E2-D2A4-4650-884B-E5956A41C55D}"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1B5CC5-65FA-407C-8887-6642A980917F}"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1CE86-D8F6-4587-8DFC-2084FBFE85A6}"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EC57D-0C79-410C-8FDD-2B250FFC1451}"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502B4-44CB-431A-8F2A-CE86A26ACA38}"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7BCB0F-34C5-4FA0-88A7-5C43EE691AA5}"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86C332-B34C-4FBD-98BC-7968BF3390A5}" type="datetime1">
              <a:rPr lang="en-US" smtClean="0"/>
              <a:t>2/13/2019</a:t>
            </a:fld>
            <a:endParaRPr lang="en-US" dirty="0"/>
          </a:p>
        </p:txBody>
      </p:sp>
      <p:sp>
        <p:nvSpPr>
          <p:cNvPr id="6" name="Footer Placeholder 5"/>
          <p:cNvSpPr>
            <a:spLocks noGrp="1"/>
          </p:cNvSpPr>
          <p:nvPr>
            <p:ph type="ftr" sz="quarter" idx="11"/>
          </p:nvPr>
        </p:nvSpPr>
        <p:spPr/>
        <p:txBody>
          <a:bodyPr/>
          <a:lstStyle/>
          <a:p>
            <a:r>
              <a:rPr lang="en-US"/>
              <a:t>(Ollivier-Gooch, 1998)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3F6132-8591-463E-8537-393771F465EF}" type="datetime1">
              <a:rPr lang="en-US" smtClean="0"/>
              <a:t>2/13/2019</a:t>
            </a:fld>
            <a:endParaRPr lang="en-US" dirty="0"/>
          </a:p>
        </p:txBody>
      </p:sp>
      <p:sp>
        <p:nvSpPr>
          <p:cNvPr id="8" name="Footer Placeholder 7"/>
          <p:cNvSpPr>
            <a:spLocks noGrp="1"/>
          </p:cNvSpPr>
          <p:nvPr>
            <p:ph type="ftr" sz="quarter" idx="11"/>
          </p:nvPr>
        </p:nvSpPr>
        <p:spPr/>
        <p:txBody>
          <a:bodyPr/>
          <a:lstStyle/>
          <a:p>
            <a:r>
              <a:rPr lang="en-US"/>
              <a:t>(Ollivier-Gooch, 1998)</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1E0532-A00E-4C99-AD9D-44D6982AC369}" type="datetime1">
              <a:rPr lang="en-US" smtClean="0"/>
              <a:t>2/13/2019</a:t>
            </a:fld>
            <a:endParaRPr lang="en-US" dirty="0"/>
          </a:p>
        </p:txBody>
      </p:sp>
      <p:sp>
        <p:nvSpPr>
          <p:cNvPr id="4" name="Footer Placeholder 3"/>
          <p:cNvSpPr>
            <a:spLocks noGrp="1"/>
          </p:cNvSpPr>
          <p:nvPr>
            <p:ph type="ftr" sz="quarter" idx="11"/>
          </p:nvPr>
        </p:nvSpPr>
        <p:spPr/>
        <p:txBody>
          <a:bodyPr/>
          <a:lstStyle/>
          <a:p>
            <a:r>
              <a:rPr lang="en-US"/>
              <a:t>(Ollivier-Gooch, 1998)</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066C0-393C-4BEA-841F-4B73F1359B7F}" type="datetime1">
              <a:rPr lang="en-US" smtClean="0"/>
              <a:t>2/13/2019</a:t>
            </a:fld>
            <a:endParaRPr lang="en-US" dirty="0"/>
          </a:p>
        </p:txBody>
      </p:sp>
      <p:sp>
        <p:nvSpPr>
          <p:cNvPr id="3" name="Footer Placeholder 2"/>
          <p:cNvSpPr>
            <a:spLocks noGrp="1"/>
          </p:cNvSpPr>
          <p:nvPr>
            <p:ph type="ftr" sz="quarter" idx="11"/>
          </p:nvPr>
        </p:nvSpPr>
        <p:spPr/>
        <p:txBody>
          <a:bodyPr/>
          <a:lstStyle/>
          <a:p>
            <a:r>
              <a:rPr lang="en-US"/>
              <a:t>(Ollivier-Gooch, 1998)</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25EBA8-755C-4E18-A792-E500BBEC2DA5}" type="datetime1">
              <a:rPr lang="en-US" smtClean="0"/>
              <a:t>2/13/2019</a:t>
            </a:fld>
            <a:endParaRPr lang="en-US" dirty="0"/>
          </a:p>
        </p:txBody>
      </p:sp>
      <p:sp>
        <p:nvSpPr>
          <p:cNvPr id="6" name="Footer Placeholder 5"/>
          <p:cNvSpPr>
            <a:spLocks noGrp="1"/>
          </p:cNvSpPr>
          <p:nvPr>
            <p:ph type="ftr" sz="quarter" idx="11"/>
          </p:nvPr>
        </p:nvSpPr>
        <p:spPr/>
        <p:txBody>
          <a:bodyPr/>
          <a:lstStyle/>
          <a:p>
            <a:r>
              <a:rPr lang="en-US"/>
              <a:t>(Ollivier-Gooch, 1998)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0A37189A-60F8-46CD-9BAF-AC890A677DEA}" type="datetime1">
              <a:rPr lang="en-US" smtClean="0"/>
              <a:t>2/13/2019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r>
              <a:rPr lang="en-US"/>
              <a:t>(Ollivier-Gooch, 1998)</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7A5DC82-3911-494A-A4A7-65BCD9AFC0E7}" type="datetime1">
              <a:rPr lang="en-US" smtClean="0"/>
              <a:t>2/13/2019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(Ollivier-Gooch, 1998)</a:t>
            </a:r>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dt="0"/>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2E51-9757-4B5D-BF07-6024F8A04849}"/>
              </a:ext>
            </a:extLst>
          </p:cNvPr>
          <p:cNvSpPr>
            <a:spLocks noGrp="1"/>
          </p:cNvSpPr>
          <p:nvPr>
            <p:ph type="ctrTitle"/>
          </p:nvPr>
        </p:nvSpPr>
        <p:spPr/>
        <p:txBody>
          <a:bodyPr/>
          <a:lstStyle/>
          <a:p>
            <a:r>
              <a:rPr lang="en-US" dirty="0"/>
              <a:t>Structured PDE Mesh Generation</a:t>
            </a:r>
          </a:p>
        </p:txBody>
      </p:sp>
      <p:sp>
        <p:nvSpPr>
          <p:cNvPr id="3" name="Subtitle 2">
            <a:extLst>
              <a:ext uri="{FF2B5EF4-FFF2-40B4-BE49-F238E27FC236}">
                <a16:creationId xmlns:a16="http://schemas.microsoft.com/office/drawing/2014/main" id="{C31427B2-BC98-4DDF-9C89-8AA157799F82}"/>
              </a:ext>
            </a:extLst>
          </p:cNvPr>
          <p:cNvSpPr>
            <a:spLocks noGrp="1"/>
          </p:cNvSpPr>
          <p:nvPr>
            <p:ph type="subTitle" idx="1"/>
          </p:nvPr>
        </p:nvSpPr>
        <p:spPr/>
        <p:txBody>
          <a:bodyPr>
            <a:normAutofit/>
          </a:bodyPr>
          <a:lstStyle/>
          <a:p>
            <a:r>
              <a:rPr lang="en-US" sz="3600" dirty="0"/>
              <a:t>Elliptic and Hyperbolic Grids</a:t>
            </a:r>
          </a:p>
        </p:txBody>
      </p:sp>
      <p:sp>
        <p:nvSpPr>
          <p:cNvPr id="4" name="TextBox 3">
            <a:extLst>
              <a:ext uri="{FF2B5EF4-FFF2-40B4-BE49-F238E27FC236}">
                <a16:creationId xmlns:a16="http://schemas.microsoft.com/office/drawing/2014/main" id="{CB2A4B3C-0E7B-4D1F-93F3-C16F80DA69A2}"/>
              </a:ext>
            </a:extLst>
          </p:cNvPr>
          <p:cNvSpPr txBox="1"/>
          <p:nvPr/>
        </p:nvSpPr>
        <p:spPr>
          <a:xfrm>
            <a:off x="9419573" y="5630562"/>
            <a:ext cx="2279737" cy="923330"/>
          </a:xfrm>
          <a:prstGeom prst="rect">
            <a:avLst/>
          </a:prstGeom>
          <a:noFill/>
        </p:spPr>
        <p:txBody>
          <a:bodyPr wrap="square" rtlCol="0">
            <a:spAutoFit/>
          </a:bodyPr>
          <a:lstStyle/>
          <a:p>
            <a:pPr algn="r"/>
            <a:r>
              <a:rPr lang="en-US" dirty="0"/>
              <a:t>Nick Earle</a:t>
            </a:r>
          </a:p>
          <a:p>
            <a:pPr algn="r"/>
            <a:r>
              <a:rPr lang="en-US" dirty="0"/>
              <a:t>February 14</a:t>
            </a:r>
            <a:r>
              <a:rPr lang="en-US" baseline="30000" dirty="0"/>
              <a:t>th</a:t>
            </a:r>
            <a:r>
              <a:rPr lang="en-US" dirty="0"/>
              <a:t>, 2019</a:t>
            </a:r>
          </a:p>
          <a:p>
            <a:pPr algn="r"/>
            <a:r>
              <a:rPr lang="en-US" dirty="0"/>
              <a:t>MATH 521</a:t>
            </a:r>
          </a:p>
        </p:txBody>
      </p:sp>
    </p:spTree>
    <p:extLst>
      <p:ext uri="{BB962C8B-B14F-4D97-AF65-F5344CB8AC3E}">
        <p14:creationId xmlns:p14="http://schemas.microsoft.com/office/powerpoint/2010/main" val="371530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7884413" y="2644985"/>
            <a:ext cx="3933503" cy="1562913"/>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Hyperbolic Grid</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a:t>
            </a:r>
            <a:r>
              <a:rPr lang="en-US" dirty="0" err="1"/>
              <a:t>Cete</a:t>
            </a:r>
            <a:r>
              <a:rPr lang="en-US" dirty="0"/>
              <a:t> et al</a:t>
            </a: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 2007)</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6C032AD-875E-407B-9621-59941C0106F4}"/>
              </a:ext>
            </a:extLst>
          </p:cNvPr>
          <p:cNvPicPr>
            <a:picLocks noChangeAspect="1"/>
          </p:cNvPicPr>
          <p:nvPr/>
        </p:nvPicPr>
        <p:blipFill rotWithShape="1">
          <a:blip r:embed="rId4"/>
          <a:srcRect l="10541" r="19100"/>
          <a:stretch/>
        </p:blipFill>
        <p:spPr>
          <a:xfrm>
            <a:off x="1598085" y="1111673"/>
            <a:ext cx="5004487" cy="4615294"/>
          </a:xfrm>
          <a:prstGeom prst="rect">
            <a:avLst/>
          </a:prstGeom>
        </p:spPr>
      </p:pic>
    </p:spTree>
    <p:extLst>
      <p:ext uri="{BB962C8B-B14F-4D97-AF65-F5344CB8AC3E}">
        <p14:creationId xmlns:p14="http://schemas.microsoft.com/office/powerpoint/2010/main" val="202504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7884413" y="2644985"/>
            <a:ext cx="3933503" cy="1562913"/>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Hyperbolic C-Grid</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a:t>
            </a:r>
            <a:r>
              <a:rPr lang="en-US" dirty="0" err="1"/>
              <a:t>Cete</a:t>
            </a:r>
            <a:r>
              <a:rPr lang="en-US" dirty="0"/>
              <a:t> et al</a:t>
            </a: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 2007)</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8E2BA61-B0A3-41C1-9950-273969DDE581}"/>
              </a:ext>
            </a:extLst>
          </p:cNvPr>
          <p:cNvPicPr>
            <a:picLocks noChangeAspect="1"/>
          </p:cNvPicPr>
          <p:nvPr/>
        </p:nvPicPr>
        <p:blipFill rotWithShape="1">
          <a:blip r:embed="rId4"/>
          <a:srcRect l="12391" r="10669"/>
          <a:stretch/>
        </p:blipFill>
        <p:spPr>
          <a:xfrm>
            <a:off x="1716067" y="735443"/>
            <a:ext cx="4809994" cy="5331089"/>
          </a:xfrm>
          <a:prstGeom prst="rect">
            <a:avLst/>
          </a:prstGeom>
        </p:spPr>
      </p:pic>
    </p:spTree>
    <p:extLst>
      <p:ext uri="{BB962C8B-B14F-4D97-AF65-F5344CB8AC3E}">
        <p14:creationId xmlns:p14="http://schemas.microsoft.com/office/powerpoint/2010/main" val="50858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7884413" y="2644985"/>
            <a:ext cx="3933503" cy="1562913"/>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Hyperbolic O-Grid</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a:t>
            </a:r>
            <a:r>
              <a:rPr lang="en-US" dirty="0" err="1"/>
              <a:t>Cete</a:t>
            </a:r>
            <a:r>
              <a:rPr lang="en-US" dirty="0"/>
              <a:t> et al</a:t>
            </a: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 2007)</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471A8AA-FF68-4CDB-883F-FA879AA8AAD0}"/>
              </a:ext>
            </a:extLst>
          </p:cNvPr>
          <p:cNvPicPr>
            <a:picLocks noChangeAspect="1"/>
          </p:cNvPicPr>
          <p:nvPr/>
        </p:nvPicPr>
        <p:blipFill>
          <a:blip r:embed="rId4"/>
          <a:stretch>
            <a:fillRect/>
          </a:stretch>
        </p:blipFill>
        <p:spPr>
          <a:xfrm>
            <a:off x="1726611" y="985393"/>
            <a:ext cx="4747436" cy="4882095"/>
          </a:xfrm>
          <a:prstGeom prst="rect">
            <a:avLst/>
          </a:prstGeom>
        </p:spPr>
      </p:pic>
    </p:spTree>
    <p:extLst>
      <p:ext uri="{BB962C8B-B14F-4D97-AF65-F5344CB8AC3E}">
        <p14:creationId xmlns:p14="http://schemas.microsoft.com/office/powerpoint/2010/main" val="147879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Standard Rectangular Grid	</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rPr>
              <a:t>(Ollivier-Gooch, 1998)</a:t>
            </a:r>
          </a:p>
        </p:txBody>
      </p:sp>
      <p:pic>
        <p:nvPicPr>
          <p:cNvPr id="13" name="Picture 12" descr="A close up of a screen&#10;&#10;Description automatically generated">
            <a:extLst>
              <a:ext uri="{FF2B5EF4-FFF2-40B4-BE49-F238E27FC236}">
                <a16:creationId xmlns:a16="http://schemas.microsoft.com/office/drawing/2014/main" id="{76C032AD-875E-407B-9621-59941C0106F4}"/>
              </a:ext>
            </a:extLst>
          </p:cNvPr>
          <p:cNvPicPr>
            <a:picLocks noChangeAspect="1"/>
          </p:cNvPicPr>
          <p:nvPr/>
        </p:nvPicPr>
        <p:blipFill>
          <a:blip r:embed="rId4"/>
          <a:stretch>
            <a:fillRect/>
          </a:stretch>
        </p:blipFill>
        <p:spPr>
          <a:xfrm>
            <a:off x="633999" y="783340"/>
            <a:ext cx="5462001" cy="529814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7200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8164577" y="1865289"/>
            <a:ext cx="3369133" cy="3108061"/>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Poisson Solution with Zero BC	</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(Arbenz, 2017)</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6C032AD-875E-407B-9621-59941C0106F4}"/>
              </a:ext>
            </a:extLst>
          </p:cNvPr>
          <p:cNvPicPr>
            <a:picLocks noChangeAspect="1"/>
          </p:cNvPicPr>
          <p:nvPr/>
        </p:nvPicPr>
        <p:blipFill>
          <a:blip r:embed="rId4"/>
          <a:stretch>
            <a:fillRect/>
          </a:stretch>
        </p:blipFill>
        <p:spPr>
          <a:xfrm>
            <a:off x="1142544" y="2132684"/>
            <a:ext cx="5915570" cy="2573272"/>
          </a:xfrm>
          <a:prstGeom prst="rect">
            <a:avLst/>
          </a:prstGeom>
        </p:spPr>
      </p:pic>
    </p:spTree>
    <p:extLst>
      <p:ext uri="{BB962C8B-B14F-4D97-AF65-F5344CB8AC3E}">
        <p14:creationId xmlns:p14="http://schemas.microsoft.com/office/powerpoint/2010/main" val="147443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7433810" y="2498398"/>
            <a:ext cx="4758190" cy="1841843"/>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Algebraic Interpolation	</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(Arbenz, 2017)</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6C032AD-875E-407B-9621-59941C0106F4}"/>
              </a:ext>
            </a:extLst>
          </p:cNvPr>
          <p:cNvPicPr>
            <a:picLocks noChangeAspect="1"/>
          </p:cNvPicPr>
          <p:nvPr/>
        </p:nvPicPr>
        <p:blipFill>
          <a:blip r:embed="rId4"/>
          <a:stretch>
            <a:fillRect/>
          </a:stretch>
        </p:blipFill>
        <p:spPr>
          <a:xfrm>
            <a:off x="1433383" y="980906"/>
            <a:ext cx="5326795" cy="4896187"/>
          </a:xfrm>
          <a:prstGeom prst="rect">
            <a:avLst/>
          </a:prstGeom>
        </p:spPr>
      </p:pic>
    </p:spTree>
    <p:extLst>
      <p:ext uri="{BB962C8B-B14F-4D97-AF65-F5344CB8AC3E}">
        <p14:creationId xmlns:p14="http://schemas.microsoft.com/office/powerpoint/2010/main" val="203456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7440460" y="2592343"/>
            <a:ext cx="4751540" cy="1653953"/>
          </a:xfrm>
        </p:spPr>
        <p:txBody>
          <a:bodyPr vert="horz" lIns="91440" tIns="45720" rIns="91440" bIns="45720" rtlCol="0" anchor="b">
            <a:normAutofit/>
          </a:bodyPr>
          <a:lstStyle/>
          <a:p>
            <a:pPr algn="ctr"/>
            <a:r>
              <a:rPr lang="en-US" sz="4800" dirty="0" err="1">
                <a:effectLst>
                  <a:glow rad="38100">
                    <a:schemeClr val="bg1">
                      <a:lumMod val="65000"/>
                      <a:lumOff val="35000"/>
                      <a:alpha val="50000"/>
                    </a:schemeClr>
                  </a:glow>
                  <a:outerShdw blurRad="28575" dist="31750" dir="13200000" algn="tl" rotWithShape="0">
                    <a:srgbClr val="000000">
                      <a:alpha val="25000"/>
                    </a:srgbClr>
                  </a:outerShdw>
                </a:effectLst>
              </a:rPr>
              <a:t>TransFinite</a:t>
            </a: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 interpolation</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(Arbenz, 2017)</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6C032AD-875E-407B-9621-59941C0106F4}"/>
              </a:ext>
            </a:extLst>
          </p:cNvPr>
          <p:cNvPicPr>
            <a:picLocks noChangeAspect="1"/>
          </p:cNvPicPr>
          <p:nvPr/>
        </p:nvPicPr>
        <p:blipFill>
          <a:blip r:embed="rId4"/>
          <a:stretch>
            <a:fillRect/>
          </a:stretch>
        </p:blipFill>
        <p:spPr>
          <a:xfrm>
            <a:off x="1433383" y="1233282"/>
            <a:ext cx="5326795" cy="4391435"/>
          </a:xfrm>
          <a:prstGeom prst="rect">
            <a:avLst/>
          </a:prstGeom>
        </p:spPr>
      </p:pic>
    </p:spTree>
    <p:extLst>
      <p:ext uri="{BB962C8B-B14F-4D97-AF65-F5344CB8AC3E}">
        <p14:creationId xmlns:p14="http://schemas.microsoft.com/office/powerpoint/2010/main" val="286147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31F4-72FF-449D-8EF0-09A836F2D5DC}"/>
              </a:ext>
            </a:extLst>
          </p:cNvPr>
          <p:cNvSpPr>
            <a:spLocks noGrp="1"/>
          </p:cNvSpPr>
          <p:nvPr>
            <p:ph type="title"/>
          </p:nvPr>
        </p:nvSpPr>
        <p:spPr/>
        <p:txBody>
          <a:bodyPr/>
          <a:lstStyle/>
          <a:p>
            <a:r>
              <a:rPr lang="en-US" dirty="0"/>
              <a:t>Elliptic 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8CE27C-E6EE-479E-806D-CA379ED38F9A}"/>
                  </a:ext>
                </a:extLst>
              </p:cNvPr>
              <p:cNvSpPr>
                <a:spLocks noGrp="1"/>
              </p:cNvSpPr>
              <p:nvPr>
                <p:ph idx="1"/>
              </p:nvPr>
            </p:nvSpPr>
            <p:spPr/>
            <p:txBody>
              <a:bodyPr/>
              <a:lstStyle/>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𝜉</m:t>
                        </m:r>
                      </m:e>
                      <m:sub>
                        <m:r>
                          <a:rPr lang="en-US" sz="3600" b="0" i="1" smtClean="0">
                            <a:latin typeface="Cambria Math" panose="02040503050406030204" pitchFamily="18" charset="0"/>
                          </a:rPr>
                          <m:t>𝑥𝑥</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𝜉</m:t>
                        </m:r>
                      </m:e>
                      <m:sub>
                        <m:r>
                          <a:rPr lang="en-US" sz="3600" b="0" i="1" smtClean="0">
                            <a:latin typeface="Cambria Math" panose="02040503050406030204" pitchFamily="18" charset="0"/>
                          </a:rPr>
                          <m:t>𝑦𝑦</m:t>
                        </m:r>
                      </m:sub>
                    </m:sSub>
                    <m:r>
                      <a:rPr lang="en-US" sz="3600" b="0" i="1" smtClean="0">
                        <a:latin typeface="Cambria Math" panose="02040503050406030204" pitchFamily="18" charset="0"/>
                      </a:rPr>
                      <m:t>=</m:t>
                    </m:r>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𝜉</m:t>
                        </m:r>
                        <m:r>
                          <a:rPr lang="en-US" sz="3600" b="0" i="1" smtClean="0">
                            <a:latin typeface="Cambria Math" panose="02040503050406030204" pitchFamily="18" charset="0"/>
                          </a:rPr>
                          <m:t>, </m:t>
                        </m:r>
                        <m:r>
                          <a:rPr lang="en-US" sz="3600" b="0" i="1" smtClean="0">
                            <a:latin typeface="Cambria Math" panose="02040503050406030204" pitchFamily="18" charset="0"/>
                          </a:rPr>
                          <m:t>𝜂</m:t>
                        </m:r>
                      </m:e>
                    </m:d>
                  </m:oMath>
                </a14:m>
                <a:endParaRPr lang="en-US" sz="3600" b="0" dirty="0"/>
              </a:p>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𝜂</m:t>
                        </m:r>
                      </m:e>
                      <m:sub>
                        <m:r>
                          <a:rPr lang="en-US" sz="3600" b="0" i="1" smtClean="0">
                            <a:latin typeface="Cambria Math" panose="02040503050406030204" pitchFamily="18" charset="0"/>
                          </a:rPr>
                          <m:t>𝑥𝑥</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𝜂</m:t>
                        </m:r>
                      </m:e>
                      <m:sub>
                        <m:r>
                          <a:rPr lang="en-US" sz="3600" b="0" i="1" smtClean="0">
                            <a:latin typeface="Cambria Math" panose="02040503050406030204" pitchFamily="18" charset="0"/>
                          </a:rPr>
                          <m:t>𝑦𝑦</m:t>
                        </m:r>
                      </m:sub>
                    </m:sSub>
                    <m:r>
                      <a:rPr lang="en-US" sz="3600" b="0" i="1" smtClean="0">
                        <a:latin typeface="Cambria Math" panose="02040503050406030204" pitchFamily="18" charset="0"/>
                      </a:rPr>
                      <m:t>=</m:t>
                    </m:r>
                    <m:r>
                      <a:rPr lang="en-US" sz="3600" b="0" i="1" smtClean="0">
                        <a:latin typeface="Cambria Math" panose="02040503050406030204" pitchFamily="18" charset="0"/>
                      </a:rPr>
                      <m:t>𝑄</m:t>
                    </m:r>
                    <m:r>
                      <a:rPr lang="en-US" sz="3600" b="0" i="1" smtClean="0">
                        <a:latin typeface="Cambria Math" panose="02040503050406030204" pitchFamily="18" charset="0"/>
                      </a:rPr>
                      <m:t>(</m:t>
                    </m:r>
                    <m:r>
                      <a:rPr lang="en-US" sz="3600" b="0" i="1" smtClean="0">
                        <a:latin typeface="Cambria Math" panose="02040503050406030204" pitchFamily="18" charset="0"/>
                      </a:rPr>
                      <m:t>𝜉</m:t>
                    </m:r>
                    <m:r>
                      <a:rPr lang="en-US" sz="3600" b="0" i="1" smtClean="0">
                        <a:latin typeface="Cambria Math" panose="02040503050406030204" pitchFamily="18" charset="0"/>
                      </a:rPr>
                      <m:t>,</m:t>
                    </m:r>
                    <m:r>
                      <a:rPr lang="en-US" sz="3600" b="0" i="1" smtClean="0">
                        <a:latin typeface="Cambria Math" panose="02040503050406030204" pitchFamily="18" charset="0"/>
                      </a:rPr>
                      <m:t>𝜂</m:t>
                    </m:r>
                    <m:r>
                      <a:rPr lang="en-US" sz="3600" b="0" i="1" smtClean="0">
                        <a:latin typeface="Cambria Math" panose="02040503050406030204" pitchFamily="18" charset="0"/>
                      </a:rPr>
                      <m:t>)</m:t>
                    </m:r>
                  </m:oMath>
                </a14:m>
                <a:r>
                  <a:rPr lang="en-US" dirty="0"/>
                  <a:t> </a:t>
                </a:r>
              </a:p>
            </p:txBody>
          </p:sp>
        </mc:Choice>
        <mc:Fallback>
          <p:sp>
            <p:nvSpPr>
              <p:cNvPr id="3" name="Content Placeholder 2">
                <a:extLst>
                  <a:ext uri="{FF2B5EF4-FFF2-40B4-BE49-F238E27FC236}">
                    <a16:creationId xmlns:a16="http://schemas.microsoft.com/office/drawing/2014/main" id="{738CE27C-E6EE-479E-806D-CA379ED38F9A}"/>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883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8164577" y="2637863"/>
            <a:ext cx="3369133" cy="1562913"/>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Elliptic Grid</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rPr>
              <a:t>(Ollivier-Gooch, 1998)</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6C032AD-875E-407B-9621-59941C0106F4}"/>
              </a:ext>
            </a:extLst>
          </p:cNvPr>
          <p:cNvPicPr>
            <a:picLocks noChangeAspect="1"/>
          </p:cNvPicPr>
          <p:nvPr/>
        </p:nvPicPr>
        <p:blipFill>
          <a:blip r:embed="rId4"/>
          <a:stretch>
            <a:fillRect/>
          </a:stretch>
        </p:blipFill>
        <p:spPr>
          <a:xfrm>
            <a:off x="1467510" y="1115604"/>
            <a:ext cx="5265637" cy="4607432"/>
          </a:xfrm>
          <a:prstGeom prst="rect">
            <a:avLst/>
          </a:prstGeom>
        </p:spPr>
      </p:pic>
    </p:spTree>
    <p:extLst>
      <p:ext uri="{BB962C8B-B14F-4D97-AF65-F5344CB8AC3E}">
        <p14:creationId xmlns:p14="http://schemas.microsoft.com/office/powerpoint/2010/main" val="289943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8333426" y="2099475"/>
            <a:ext cx="3369133" cy="2639690"/>
          </a:xfrm>
        </p:spPr>
        <p:txBody>
          <a:bodyPr vert="horz" lIns="91440" tIns="45720" rIns="91440" bIns="45720" rtlCol="0" anchor="b">
            <a:normAutofit fontScale="90000"/>
          </a:bodyPr>
          <a:lstStyle/>
          <a:p>
            <a:pPr algn="ctr"/>
            <a:b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Effect of the source term</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rPr>
              <a:t>(Ollivier-Gooch, 1998)</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6C032AD-875E-407B-9621-59941C0106F4}"/>
              </a:ext>
            </a:extLst>
          </p:cNvPr>
          <p:cNvPicPr>
            <a:picLocks noChangeAspect="1"/>
          </p:cNvPicPr>
          <p:nvPr/>
        </p:nvPicPr>
        <p:blipFill>
          <a:blip r:embed="rId4"/>
          <a:stretch>
            <a:fillRect/>
          </a:stretch>
        </p:blipFill>
        <p:spPr>
          <a:xfrm>
            <a:off x="716128" y="1905105"/>
            <a:ext cx="6736858" cy="3042675"/>
          </a:xfrm>
          <a:prstGeom prst="rect">
            <a:avLst/>
          </a:prstGeom>
        </p:spPr>
      </p:pic>
      <p:sp>
        <p:nvSpPr>
          <p:cNvPr id="2" name="TextBox 1">
            <a:extLst>
              <a:ext uri="{FF2B5EF4-FFF2-40B4-BE49-F238E27FC236}">
                <a16:creationId xmlns:a16="http://schemas.microsoft.com/office/drawing/2014/main" id="{3F420030-0F1E-4B11-9D68-BAC9FB2B3790}"/>
              </a:ext>
            </a:extLst>
          </p:cNvPr>
          <p:cNvSpPr txBox="1"/>
          <p:nvPr/>
        </p:nvSpPr>
        <p:spPr>
          <a:xfrm>
            <a:off x="1141411" y="4808124"/>
            <a:ext cx="2203037" cy="369332"/>
          </a:xfrm>
          <a:prstGeom prst="rect">
            <a:avLst/>
          </a:prstGeom>
          <a:noFill/>
        </p:spPr>
        <p:txBody>
          <a:bodyPr wrap="square" rtlCol="0">
            <a:spAutoFit/>
          </a:bodyPr>
          <a:lstStyle/>
          <a:p>
            <a:pPr algn="ctr"/>
            <a:r>
              <a:rPr lang="en-US" dirty="0">
                <a:solidFill>
                  <a:schemeClr val="bg1"/>
                </a:solidFill>
              </a:rPr>
              <a:t>No Source Term</a:t>
            </a:r>
          </a:p>
        </p:txBody>
      </p:sp>
      <p:sp>
        <p:nvSpPr>
          <p:cNvPr id="7" name="TextBox 6">
            <a:extLst>
              <a:ext uri="{FF2B5EF4-FFF2-40B4-BE49-F238E27FC236}">
                <a16:creationId xmlns:a16="http://schemas.microsoft.com/office/drawing/2014/main" id="{B470C206-5995-4D1E-A311-BECA56C6A431}"/>
              </a:ext>
            </a:extLst>
          </p:cNvPr>
          <p:cNvSpPr txBox="1"/>
          <p:nvPr/>
        </p:nvSpPr>
        <p:spPr>
          <a:xfrm>
            <a:off x="4665573" y="4761011"/>
            <a:ext cx="2203037" cy="369332"/>
          </a:xfrm>
          <a:prstGeom prst="rect">
            <a:avLst/>
          </a:prstGeom>
          <a:noFill/>
        </p:spPr>
        <p:txBody>
          <a:bodyPr wrap="square" rtlCol="0">
            <a:spAutoFit/>
          </a:bodyPr>
          <a:lstStyle/>
          <a:p>
            <a:pPr algn="ctr"/>
            <a:r>
              <a:rPr lang="en-US" dirty="0">
                <a:solidFill>
                  <a:schemeClr val="bg1"/>
                </a:solidFill>
              </a:rPr>
              <a:t>Source Term</a:t>
            </a:r>
          </a:p>
        </p:txBody>
      </p:sp>
    </p:spTree>
    <p:extLst>
      <p:ext uri="{BB962C8B-B14F-4D97-AF65-F5344CB8AC3E}">
        <p14:creationId xmlns:p14="http://schemas.microsoft.com/office/powerpoint/2010/main" val="2259109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31F4-72FF-449D-8EF0-09A836F2D5DC}"/>
              </a:ext>
            </a:extLst>
          </p:cNvPr>
          <p:cNvSpPr>
            <a:spLocks noGrp="1"/>
          </p:cNvSpPr>
          <p:nvPr>
            <p:ph type="title"/>
          </p:nvPr>
        </p:nvSpPr>
        <p:spPr/>
        <p:txBody>
          <a:bodyPr/>
          <a:lstStyle/>
          <a:p>
            <a:r>
              <a:rPr lang="en-US" dirty="0"/>
              <a:t>Hyperbolic 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8CE27C-E6EE-479E-806D-CA379ED38F9A}"/>
                  </a:ext>
                </a:extLst>
              </p:cNvPr>
              <p:cNvSpPr>
                <a:spLocks noGrp="1"/>
              </p:cNvSpPr>
              <p:nvPr>
                <p:ph idx="1"/>
              </p:nvPr>
            </p:nvSpPr>
            <p:spPr/>
            <p:txBody>
              <a:bodyPr/>
              <a:lstStyle/>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𝜉</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𝜂</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𝜉</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𝜂</m:t>
                        </m:r>
                      </m:sub>
                    </m:sSub>
                    <m:r>
                      <a:rPr lang="en-US" sz="3600" b="0" i="1" smtClean="0">
                        <a:latin typeface="Cambria Math" panose="02040503050406030204" pitchFamily="18" charset="0"/>
                      </a:rPr>
                      <m:t>=0</m:t>
                    </m:r>
                  </m:oMath>
                </a14:m>
                <a:endParaRPr lang="en-US" sz="3600" b="0" dirty="0"/>
              </a:p>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𝜉</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𝜂</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𝜂</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𝜉</m:t>
                        </m:r>
                      </m:sub>
                    </m:sSub>
                    <m:r>
                      <a:rPr lang="en-US" sz="3600" b="0" i="1" smtClean="0">
                        <a:latin typeface="Cambria Math" panose="02040503050406030204" pitchFamily="18" charset="0"/>
                      </a:rPr>
                      <m:t>=</m:t>
                    </m:r>
                    <m:r>
                      <a:rPr lang="en-US" sz="3600" b="0" i="1" smtClean="0">
                        <a:latin typeface="Cambria Math" panose="02040503050406030204" pitchFamily="18" charset="0"/>
                      </a:rPr>
                      <m:t>𝑉</m:t>
                    </m:r>
                    <m:r>
                      <a:rPr lang="en-US" sz="3600" b="0" i="1" smtClean="0">
                        <a:latin typeface="Cambria Math" panose="02040503050406030204" pitchFamily="18" charset="0"/>
                      </a:rPr>
                      <m:t>(</m:t>
                    </m:r>
                    <m:r>
                      <a:rPr lang="en-US" sz="3600" b="0" i="1" smtClean="0">
                        <a:latin typeface="Cambria Math" panose="02040503050406030204" pitchFamily="18" charset="0"/>
                      </a:rPr>
                      <m:t>𝜉</m:t>
                    </m:r>
                    <m:r>
                      <a:rPr lang="en-US" sz="3600" b="0" i="1" smtClean="0">
                        <a:latin typeface="Cambria Math" panose="02040503050406030204" pitchFamily="18" charset="0"/>
                      </a:rPr>
                      <m:t>,</m:t>
                    </m:r>
                    <m:r>
                      <a:rPr lang="en-US" sz="3600" b="0" i="1" smtClean="0">
                        <a:latin typeface="Cambria Math" panose="02040503050406030204" pitchFamily="18" charset="0"/>
                      </a:rPr>
                      <m:t>𝜂</m:t>
                    </m:r>
                    <m:r>
                      <a:rPr lang="en-US" sz="3600" b="0" i="1" smtClean="0">
                        <a:latin typeface="Cambria Math" panose="02040503050406030204" pitchFamily="18" charset="0"/>
                      </a:rPr>
                      <m:t>) </m:t>
                    </m:r>
                  </m:oMath>
                </a14:m>
                <a:endParaRPr lang="en-US" dirty="0"/>
              </a:p>
            </p:txBody>
          </p:sp>
        </mc:Choice>
        <mc:Fallback>
          <p:sp>
            <p:nvSpPr>
              <p:cNvPr id="3" name="Content Placeholder 2">
                <a:extLst>
                  <a:ext uri="{FF2B5EF4-FFF2-40B4-BE49-F238E27FC236}">
                    <a16:creationId xmlns:a16="http://schemas.microsoft.com/office/drawing/2014/main" id="{738CE27C-E6EE-479E-806D-CA379ED38F9A}"/>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65436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739</Words>
  <Application>Microsoft Office PowerPoint</Application>
  <PresentationFormat>Widescreen</PresentationFormat>
  <Paragraphs>54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Century Gothic</vt:lpstr>
      <vt:lpstr>Mesh</vt:lpstr>
      <vt:lpstr>Structured PDE Mesh Generation</vt:lpstr>
      <vt:lpstr>Standard Rectangular Grid </vt:lpstr>
      <vt:lpstr>Poisson Solution with Zero BC </vt:lpstr>
      <vt:lpstr>Algebraic Interpolation </vt:lpstr>
      <vt:lpstr>TransFinite interpolation</vt:lpstr>
      <vt:lpstr>Elliptic System</vt:lpstr>
      <vt:lpstr>Elliptic Grid</vt:lpstr>
      <vt:lpstr> Effect of the source term</vt:lpstr>
      <vt:lpstr>Hyperbolic System</vt:lpstr>
      <vt:lpstr>Hyperbolic Grid</vt:lpstr>
      <vt:lpstr>Hyperbolic C-Grid</vt:lpstr>
      <vt:lpstr>Hyperbolic O-Grid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Mesh Generation</dc:title>
  <dc:creator>Nick Earle</dc:creator>
  <cp:lastModifiedBy>Nick Earle</cp:lastModifiedBy>
  <cp:revision>11</cp:revision>
  <dcterms:created xsi:type="dcterms:W3CDTF">2019-02-14T00:13:31Z</dcterms:created>
  <dcterms:modified xsi:type="dcterms:W3CDTF">2019-02-14T05:40:35Z</dcterms:modified>
</cp:coreProperties>
</file>