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61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8" r:id="rId12"/>
    <p:sldId id="262" r:id="rId13"/>
    <p:sldId id="263" r:id="rId14"/>
    <p:sldId id="264" r:id="rId15"/>
    <p:sldId id="265" r:id="rId16"/>
    <p:sldId id="266" r:id="rId17"/>
    <p:sldId id="267" r:id="rId18"/>
    <p:sldId id="269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2587" autoAdjust="0"/>
  </p:normalViewPr>
  <p:slideViewPr>
    <p:cSldViewPr snapToGrid="0"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97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B078C3-C8FE-4345-B25F-BF6D567B682E}" type="datetime1">
              <a:rPr lang="de-DE"/>
              <a:pPr>
                <a:defRPr/>
              </a:pPr>
              <a:t>20.01.2014</a:t>
            </a:fld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D4DA71-5516-4D03-BDC0-12CF3FE89E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759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6838" y="34925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675" y="3598863"/>
            <a:ext cx="6118225" cy="637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942513"/>
            <a:ext cx="30765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100" smtClean="0"/>
            </a:lvl1pPr>
          </a:lstStyle>
          <a:p>
            <a:pPr>
              <a:defRPr/>
            </a:pPr>
            <a:fld id="{8DBAE75D-9620-4FD6-9150-CF3AA8AB3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02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12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63525" indent="-84138" algn="just" rtl="0" eaLnBrk="0" fontAlgn="base" hangingPunct="0">
      <a:lnSpc>
        <a:spcPct val="120000"/>
      </a:lnSpc>
      <a:spcBef>
        <a:spcPct val="0"/>
      </a:spcBef>
      <a:spcAft>
        <a:spcPct val="0"/>
      </a:spcAft>
      <a:buChar char="•"/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33400" indent="-90488" algn="just" rtl="0" eaLnBrk="0" fontAlgn="base" hangingPunct="0">
      <a:lnSpc>
        <a:spcPct val="12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14388" indent="-101600" algn="just" rtl="0" eaLnBrk="0" fontAlgn="base" hangingPunct="0">
      <a:lnSpc>
        <a:spcPct val="12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085850" indent="-92075" algn="just" rtl="0" eaLnBrk="0" fontAlgn="base" hangingPunct="0">
      <a:lnSpc>
        <a:spcPct val="120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(3.1</a:t>
            </a:r>
            <a:r>
              <a:rPr lang="en-US" baseline="0" dirty="0" smtClean="0"/>
              <a:t>)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Damit ist das Internet-Protokoll bezeichnet, das zur Übertragung der Nachrichten zwischen SoNIH und Kundenanwendungen verwendet wird. Für Abfrage der Ressourcen wird hier HTTPS vorbeschrieben.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(3.2)</a:t>
            </a:r>
            <a:r>
              <a:rPr lang="en-US" baseline="0" dirty="0" smtClean="0"/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Die eindeutige Internet-Adresse auf der SoNIH läuft. Sowohl Domain-Namen als auch IP-Adressen sind hier zulässig. Beim ausführen mit Tomcat und Eclipse ist der Standardwert hier „localhost.“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(3.3)</a:t>
            </a:r>
            <a:r>
              <a:rPr lang="de-DE" sz="11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Damit ist der eindeutige Name des SoNIH-Packages bezeichnet in dem Fall, wenn der unterliegende Servlet Container mehrere Servlets gleichzeitig am laufen hat. Als Standardwert wird hier der Name der .war-Datei, die von Maven erstellt wird, verwendet – „sonih-server“.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(3.4)</a:t>
            </a:r>
            <a:r>
              <a:rPr lang="en-US" baseline="0" dirty="0" smtClean="0"/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Damit ist eine SoNIH-Ressource bezeichnet. Diese unterstützt dann einige oder alle der Standard-HTTP-Aufrufe: POST, GET, PUT und DELETE. Beispielswerte hier sind „auth“ und „userinfo“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(3.5)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Die explizite Vorgabe eines spezifischen Providers in der URI ist nicht immer notwendig, aber wenn vorhanden bestimmt dieser Wert welches soziales Netzwerk angesprochen werden soll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AE75D-9620-4FD6-9150-CF3AA8AB39A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25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(1) Die Zentralstelle zur Kommunikation mit dem Demonstrator ist die bereitgestellte REST API. Diese definiert eine erweiterbare Sammlung von Ressourcen, die traditionelle HTTP Aufrufe unterstützen.</a:t>
            </a:r>
          </a:p>
          <a:p>
            <a:pPr marL="0" indent="0">
              <a:buNone/>
            </a:pPr>
            <a:r>
              <a:rPr lang="en-US" dirty="0" smtClean="0"/>
              <a:t>(2)</a:t>
            </a:r>
            <a:r>
              <a:rPr lang="en-US" baseline="0" dirty="0" smtClean="0"/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Dabei bilden die Parameter „prot://“, „deployment_path“, „:port“, „sonih-package“ und „restapi“ eine Basis-URL, die über alle Anfragen identisch bleibt. Die Basis-URL in diesem Fall ist “https://localhost/sonih-server/restapi”.</a:t>
            </a:r>
          </a:p>
          <a:p>
            <a:pPr marL="0" indent="0">
              <a:buNone/>
            </a:pP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(3)</a:t>
            </a:r>
            <a:r>
              <a:rPr lang="de-DE" sz="11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Hauptbestandteile der URL </a:t>
            </a:r>
            <a:endParaRPr lang="de-DE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(3.1)</a:t>
            </a:r>
            <a:r>
              <a:rPr lang="de-DE" sz="11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Die Angabe einer Portnummer ist optional, Standardwert ist 443 für HTTPS.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(3.2)</a:t>
            </a:r>
            <a:r>
              <a:rPr lang="en-US" baseline="0" dirty="0" smtClean="0"/>
              <a:t> </a:t>
            </a:r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Dieser Wert stammt aus dem Deployment Descriptor web.xml und assoziiert sämtliche Aufrufe mit dem darin definierten Servlet. Man kann den durch „/*“ ersetzen und dann entfällt er aus der URL. </a:t>
            </a:r>
            <a:endParaRPr lang="en-US" sz="11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1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(3.3) Optionale benannte Parameter mit entsprechenden Werten, die an beliebigen Anfragen angehängt werden können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AE75D-9620-4FD6-9150-CF3AA8AB39A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1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(1)</a:t>
            </a:r>
            <a:r>
              <a:rPr lang="de-DE" baseline="0" dirty="0" smtClean="0"/>
              <a:t>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1424-1AA8-4350-8A9D-A51580863C7E}" type="slidenum">
              <a:rPr lang="de-DE" smtClean="0"/>
              <a:pPr>
                <a:defRPr/>
              </a:pPr>
              <a:t>4</a:t>
            </a:fld>
            <a:r>
              <a:rPr lang="de-DE" sz="1000" i="1" smtClean="0"/>
              <a:t> 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124355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AE75D-9620-4FD6-9150-CF3AA8AB39A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554038" y="3554413"/>
            <a:ext cx="6100762" cy="6365875"/>
          </a:xfrm>
        </p:spPr>
        <p:txBody>
          <a:bodyPr/>
          <a:lstStyle/>
          <a:p>
            <a:r>
              <a:rPr lang="de-DE" dirty="0" smtClean="0"/>
              <a:t>(1) ...</a:t>
            </a:r>
            <a:endParaRPr lang="de-DE" sz="900" i="1" dirty="0"/>
          </a:p>
          <a:p>
            <a:endParaRPr lang="de-DE" sz="9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881424-1AA8-4350-8A9D-A51580863C7E}" type="slidenum">
              <a:rPr lang="de-DE" smtClean="0"/>
              <a:pPr>
                <a:defRPr/>
              </a:pPr>
              <a:t>8</a:t>
            </a:fld>
            <a:r>
              <a:rPr lang="de-DE" sz="1000" i="1" dirty="0" smtClean="0"/>
              <a:t> 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89629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AE75D-9620-4FD6-9150-CF3AA8AB39A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54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8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6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431800"/>
            <a:ext cx="2089150" cy="25320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431800"/>
            <a:ext cx="6116638" cy="25320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2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e-DE" sz="800" smtClean="0">
                <a:solidFill>
                  <a:srgbClr val="000000"/>
                </a:solidFill>
                <a:latin typeface="Arial" charset="0"/>
              </a:rPr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sz="800" smtClean="0">
                <a:solidFill>
                  <a:srgbClr val="000000"/>
                </a:solidFill>
                <a:latin typeface="Arial" charset="0"/>
              </a:rPr>
              <a:t>nationales Großforschungszentrum in der Helmholtz-Gemeinschaft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85763" y="3373438"/>
            <a:ext cx="7858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de-DE" sz="1000" smtClean="0">
                <a:solidFill>
                  <a:srgbClr val="FFFFFF"/>
                </a:solidFill>
                <a:latin typeface="Arial" charset="0"/>
              </a:rPr>
              <a:t>COOPERATION &amp; MANAGEMENT (C&amp;M, PROF. ABECK), INSTITUT FÜR TELEMATIK, FAKULTÄT FÜR INFORMATIK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de-DE" sz="1600" b="1" smtClean="0">
                <a:solidFill>
                  <a:srgbClr val="FFFFFF"/>
                </a:solidFill>
                <a:latin typeface="Arial" charset="0"/>
              </a:rPr>
              <a:t>www.kit.edu</a:t>
            </a:r>
          </a:p>
        </p:txBody>
      </p:sp>
      <p:pic>
        <p:nvPicPr>
          <p:cNvPr id="8" name="Picture 7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178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2725"/>
            <a:ext cx="8388350" cy="647700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97178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2349500"/>
            <a:ext cx="8370887" cy="619125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87144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526018"/>
            <a:ext cx="6911975" cy="369332"/>
          </a:xfrm>
        </p:spPr>
        <p:txBody>
          <a:bodyPr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4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4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176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176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0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55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4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88258"/>
            <a:ext cx="6911975" cy="3651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2072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01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32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26304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26304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1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176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1765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9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3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2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0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3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4775" y="106363"/>
            <a:ext cx="8936038" cy="6234112"/>
            <a:chOff x="66" y="67"/>
            <a:chExt cx="5629" cy="3927"/>
          </a:xfrm>
        </p:grpSpPr>
        <p:sp>
          <p:nvSpPr>
            <p:cNvPr id="1034" name="AutoShape 3"/>
            <p:cNvSpPr>
              <a:spLocks noChangeArrowheads="1"/>
            </p:cNvSpPr>
            <p:nvPr userDrawn="1"/>
          </p:nvSpPr>
          <p:spPr bwMode="auto">
            <a:xfrm>
              <a:off x="66" y="67"/>
              <a:ext cx="5629" cy="3927"/>
            </a:xfrm>
            <a:prstGeom prst="roundRect">
              <a:avLst>
                <a:gd name="adj" fmla="val 163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5" name="Rectangle 4"/>
            <p:cNvSpPr>
              <a:spLocks noChangeArrowheads="1"/>
            </p:cNvSpPr>
            <p:nvPr userDrawn="1"/>
          </p:nvSpPr>
          <p:spPr bwMode="auto">
            <a:xfrm>
              <a:off x="66" y="67"/>
              <a:ext cx="22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6" name="Rectangle 5"/>
            <p:cNvSpPr>
              <a:spLocks noChangeArrowheads="1"/>
            </p:cNvSpPr>
            <p:nvPr userDrawn="1"/>
          </p:nvSpPr>
          <p:spPr bwMode="auto">
            <a:xfrm>
              <a:off x="5468" y="3767"/>
              <a:ext cx="227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431800"/>
            <a:ext cx="691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 smtClean="0"/>
            </a:lvl1pPr>
          </a:lstStyle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6011863" y="6453188"/>
            <a:ext cx="3006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de-DE" sz="900"/>
              <a:t>Cooperation &amp; Management (C&amp;M, Prof. Abeck) </a:t>
            </a:r>
            <a:br>
              <a:rPr lang="de-DE" sz="900"/>
            </a:br>
            <a:r>
              <a:rPr lang="de-DE" sz="900"/>
              <a:t>Institut für Telematik, Fakultät für Informatik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2F9DC297-F715-4002-99F9-09FF14687325}" type="slidenum">
              <a:rPr lang="de-DE" sz="900" b="1"/>
              <a:pPr eaLnBrk="1" hangingPunct="1">
                <a:spcBef>
                  <a:spcPct val="50000"/>
                </a:spcBef>
              </a:pPr>
              <a:t>‹#›</a:t>
            </a:fld>
            <a:endParaRPr lang="de-DE" sz="900" b="1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88EA5C1-6B3F-44B5-8A66-22871A75FA95}" type="datetime1">
              <a:rPr lang="de-DE" sz="900"/>
              <a:pPr eaLnBrk="1" hangingPunct="1">
                <a:spcBef>
                  <a:spcPct val="50000"/>
                </a:spcBef>
              </a:pPr>
              <a:t>20.01.2014</a:t>
            </a:fld>
            <a:endParaRPr lang="de-DE" sz="900"/>
          </a:p>
        </p:txBody>
      </p:sp>
      <p:pic>
        <p:nvPicPr>
          <p:cNvPr id="1033" name="Picture 12" descr="KIT-Logo-rgb_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7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381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2pPr>
      <a:lvl3pPr marL="1100138" indent="-381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3pPr>
      <a:lvl4pPr marL="1458913" indent="-381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4pPr>
      <a:lvl5pPr marL="1819275" indent="-381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5pPr>
      <a:lvl6pPr marL="2276475" indent="-3810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6pPr>
      <a:lvl7pPr marL="2733675" indent="-3810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7pPr>
      <a:lvl8pPr marL="3190875" indent="-3810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8pPr>
      <a:lvl9pPr marL="3648075" indent="-3810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417671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900" smtClean="0">
                <a:solidFill>
                  <a:srgbClr val="000000"/>
                </a:solidFill>
              </a:rPr>
              <a:t>Cooperation &amp; Management (C&amp;M, Prof. Abeck),</a:t>
            </a:r>
          </a:p>
          <a:p>
            <a:pPr algn="r" eaLnBrk="1" hangingPunct="1">
              <a:defRPr/>
            </a:pPr>
            <a:r>
              <a:rPr lang="de-DE" sz="900" smtClean="0">
                <a:solidFill>
                  <a:srgbClr val="000000"/>
                </a:solidFill>
              </a:rPr>
              <a:t>Institut für Telematik, Fakultät für Informatik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B4B4DD9-6F4F-4EFA-B417-173B3C255735}" type="slidenum">
              <a:rPr lang="de-DE" sz="9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sz="900" b="1" smtClean="0">
              <a:solidFill>
                <a:srgbClr val="000000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55650" y="6453188"/>
            <a:ext cx="814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3EEB1F7-D22C-4F55-BAF9-1376E361EF3C}" type="datetime1">
              <a:rPr lang="de-DE" sz="900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20.01.2014</a:t>
            </a:fld>
            <a:endParaRPr lang="de-DE" sz="900" smtClean="0">
              <a:solidFill>
                <a:srgbClr val="000000"/>
              </a:solidFill>
            </a:endParaRPr>
          </a:p>
        </p:txBody>
      </p:sp>
      <p:pic>
        <p:nvPicPr>
          <p:cNvPr id="1033" name="Picture 9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81000" indent="-381000" algn="l" rtl="0" eaLnBrk="1" fontAlgn="base" hangingPunct="1">
        <a:spcBef>
          <a:spcPct val="7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984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2pPr>
      <a:lvl3pPr marL="1150938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3pPr>
      <a:lvl4pPr marL="1558925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4pPr>
      <a:lvl5pPr marL="1966913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5pPr>
      <a:lvl6pPr marL="2424113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6pPr>
      <a:lvl7pPr marL="2881313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7pPr>
      <a:lvl8pPr marL="3338513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8pPr>
      <a:lvl9pPr marL="3795713" indent="-406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AutoNum type="arabicParenBoth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82" y="513318"/>
            <a:ext cx="6911975" cy="369332"/>
          </a:xfrm>
        </p:spPr>
        <p:txBody>
          <a:bodyPr/>
          <a:lstStyle/>
          <a:p>
            <a:r>
              <a:rPr lang="en-US" dirty="0" err="1" smtClean="0"/>
              <a:t>Anfrage</a:t>
            </a:r>
            <a:r>
              <a:rPr lang="en-US" dirty="0" smtClean="0"/>
              <a:t> an </a:t>
            </a:r>
            <a:r>
              <a:rPr lang="en-US" dirty="0" err="1" smtClean="0"/>
              <a:t>SoNIH</a:t>
            </a:r>
            <a:r>
              <a:rPr lang="en-US" dirty="0" smtClean="0"/>
              <a:t> (</a:t>
            </a:r>
            <a:r>
              <a:rPr lang="en-US" dirty="0" err="1" smtClean="0"/>
              <a:t>Benutzersicht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847" y="1346200"/>
            <a:ext cx="8356600" cy="5663089"/>
          </a:xfrm>
        </p:spPr>
        <p:txBody>
          <a:bodyPr/>
          <a:lstStyle/>
          <a:p>
            <a:r>
              <a:rPr lang="en-US" dirty="0" err="1" smtClean="0"/>
              <a:t>Allgemeine</a:t>
            </a:r>
            <a:r>
              <a:rPr lang="en-US" dirty="0" smtClean="0"/>
              <a:t> Form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Anfrage</a:t>
            </a:r>
            <a:r>
              <a:rPr lang="en-US" dirty="0" smtClean="0"/>
              <a:t> an </a:t>
            </a:r>
            <a:r>
              <a:rPr lang="en-US" dirty="0" err="1" smtClean="0"/>
              <a:t>SoNIH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Anfrage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Beschreibung</a:t>
            </a:r>
            <a:r>
              <a:rPr lang="en-US" dirty="0"/>
              <a:t> der </a:t>
            </a:r>
            <a:r>
              <a:rPr lang="en-US" dirty="0" err="1"/>
              <a:t>Bestandteile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SoNIH</a:t>
            </a:r>
            <a:r>
              <a:rPr lang="en-US" dirty="0"/>
              <a:t>-URL: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prot</a:t>
            </a:r>
            <a:r>
              <a:rPr lang="en-US" dirty="0"/>
              <a:t>://” 			Internet-</a:t>
            </a:r>
            <a:r>
              <a:rPr lang="en-US" dirty="0" err="1"/>
              <a:t>Protokoll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deployment.path</a:t>
            </a:r>
            <a:r>
              <a:rPr lang="en-US" dirty="0"/>
              <a:t>” 	Internet-</a:t>
            </a:r>
            <a:r>
              <a:rPr lang="en-US" dirty="0" err="1"/>
              <a:t>Adresse</a:t>
            </a:r>
            <a:r>
              <a:rPr lang="en-US" dirty="0"/>
              <a:t> auf </a:t>
            </a:r>
            <a:r>
              <a:rPr lang="en-US" dirty="0" err="1"/>
              <a:t>laufenden</a:t>
            </a:r>
            <a:r>
              <a:rPr lang="en-US" dirty="0"/>
              <a:t> </a:t>
            </a:r>
            <a:r>
              <a:rPr lang="en-US" dirty="0" err="1"/>
              <a:t>SoNIH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sonih_package</a:t>
            </a:r>
            <a:r>
              <a:rPr lang="en-US" dirty="0"/>
              <a:t>”		Name des </a:t>
            </a:r>
            <a:r>
              <a:rPr lang="en-US" dirty="0" err="1"/>
              <a:t>SoNIH</a:t>
            </a:r>
            <a:r>
              <a:rPr lang="en-US" dirty="0"/>
              <a:t>-Packages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root_resource</a:t>
            </a:r>
            <a:r>
              <a:rPr lang="en-US" dirty="0"/>
              <a:t>”		</a:t>
            </a:r>
            <a:r>
              <a:rPr lang="en-US" dirty="0" err="1"/>
              <a:t>SoNIH</a:t>
            </a:r>
            <a:r>
              <a:rPr lang="en-US" dirty="0"/>
              <a:t>-Resource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provider_id</a:t>
            </a:r>
            <a:r>
              <a:rPr lang="en-US" dirty="0"/>
              <a:t>”		Wert, welches </a:t>
            </a:r>
            <a:r>
              <a:rPr lang="en-US" dirty="0" err="1"/>
              <a:t>soziale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						</a:t>
            </a:r>
            <a:r>
              <a:rPr lang="en-US" dirty="0" err="1"/>
              <a:t>angesprochen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480784" y="2940241"/>
            <a:ext cx="8242663" cy="3231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500" dirty="0"/>
              <a:t>https://</a:t>
            </a:r>
            <a:r>
              <a:rPr lang="de-DE" sz="1500" dirty="0" smtClean="0"/>
              <a:t>localhost/sonih-server/auth/google</a:t>
            </a:r>
            <a:endParaRPr lang="en-US" sz="1500" dirty="0"/>
          </a:p>
        </p:txBody>
      </p:sp>
      <p:sp>
        <p:nvSpPr>
          <p:cNvPr id="7" name="Textfeld 9"/>
          <p:cNvSpPr txBox="1"/>
          <p:nvPr/>
        </p:nvSpPr>
        <p:spPr>
          <a:xfrm>
            <a:off x="480782" y="1807683"/>
            <a:ext cx="8242663" cy="3231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500" dirty="0" smtClean="0"/>
              <a:t>prot://deployment.path/sonih_package/root_resource/provider_id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923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err="1" smtClean="0"/>
              <a:t>Anwendungsfall</a:t>
            </a:r>
            <a:r>
              <a:rPr lang="en-US" dirty="0" smtClean="0"/>
              <a:t>: </a:t>
            </a:r>
            <a:r>
              <a:rPr lang="en-US" dirty="0" err="1" smtClean="0"/>
              <a:t>BigFile</a:t>
            </a:r>
            <a:r>
              <a:rPr lang="en-US" dirty="0" smtClean="0"/>
              <a:t> Sender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875181"/>
          </a:xfrm>
        </p:spPr>
        <p:txBody>
          <a:bodyPr/>
          <a:lstStyle/>
          <a:p>
            <a:r>
              <a:rPr lang="de-DE" sz="1800" dirty="0"/>
              <a:t>BigFileSender : Speichert große Dateien des Benutzers auf Drobpox, und schickt Verknüpfung zu diesen Dateien an bestimmten Facebook-Kontakten des Benutzers </a:t>
            </a:r>
            <a:endParaRPr lang="de-DE" sz="1800" dirty="0" smtClean="0"/>
          </a:p>
          <a:p>
            <a:endParaRPr lang="de-DE" sz="1800" dirty="0"/>
          </a:p>
          <a:p>
            <a:endParaRPr lang="de-DE" sz="1800" b="1" dirty="0" smtClean="0"/>
          </a:p>
          <a:p>
            <a:endParaRPr lang="de-DE" sz="1800" b="1" dirty="0"/>
          </a:p>
          <a:p>
            <a:endParaRPr lang="de-DE" sz="1800" b="1" dirty="0" smtClean="0"/>
          </a:p>
          <a:p>
            <a:endParaRPr lang="de-DE" sz="1800" b="1" dirty="0" smtClean="0"/>
          </a:p>
          <a:p>
            <a:r>
              <a:rPr lang="en-US" sz="1800" dirty="0" smtClean="0"/>
              <a:t>“</a:t>
            </a:r>
            <a:r>
              <a:rPr lang="en-US" sz="1800" dirty="0" err="1" smtClean="0"/>
              <a:t>Smarte</a:t>
            </a:r>
            <a:r>
              <a:rPr lang="en-US" sz="1800" dirty="0" smtClean="0"/>
              <a:t>” </a:t>
            </a:r>
            <a:r>
              <a:rPr lang="en-US" sz="1800" dirty="0" err="1" smtClean="0"/>
              <a:t>Diskussionen</a:t>
            </a:r>
            <a:r>
              <a:rPr lang="en-US" sz="1800" dirty="0" smtClean="0"/>
              <a:t> </a:t>
            </a:r>
            <a:r>
              <a:rPr lang="en-US" sz="1800" dirty="0" err="1" smtClean="0"/>
              <a:t>können</a:t>
            </a:r>
            <a:r>
              <a:rPr lang="en-US" sz="1800" dirty="0" smtClean="0"/>
              <a:t> </a:t>
            </a:r>
            <a:r>
              <a:rPr lang="en-US" sz="1800" dirty="0" err="1" smtClean="0"/>
              <a:t>über</a:t>
            </a:r>
            <a:r>
              <a:rPr lang="en-US" sz="1800" dirty="0" smtClean="0"/>
              <a:t> </a:t>
            </a:r>
            <a:r>
              <a:rPr lang="en-US" sz="1800" dirty="0" err="1" smtClean="0"/>
              <a:t>eine</a:t>
            </a:r>
            <a:r>
              <a:rPr lang="en-US" sz="1800" dirty="0" smtClean="0"/>
              <a:t> Facebook-</a:t>
            </a:r>
            <a:r>
              <a:rPr lang="en-US" sz="1800" dirty="0" err="1" smtClean="0"/>
              <a:t>Gruppe</a:t>
            </a:r>
            <a:r>
              <a:rPr lang="en-US" sz="1800" dirty="0" smtClean="0"/>
              <a:t> </a:t>
            </a:r>
            <a:r>
              <a:rPr lang="en-US" sz="1800" dirty="0" err="1" smtClean="0"/>
              <a:t>realisiert</a:t>
            </a:r>
            <a:r>
              <a:rPr lang="en-US" sz="1800" dirty="0" smtClean="0"/>
              <a:t> </a:t>
            </a:r>
            <a:r>
              <a:rPr lang="en-US" sz="1800" dirty="0" err="1" smtClean="0"/>
              <a:t>werden</a:t>
            </a:r>
            <a:r>
              <a:rPr lang="en-US" sz="1800" dirty="0" smtClean="0"/>
              <a:t> (</a:t>
            </a:r>
            <a:r>
              <a:rPr lang="en-US" sz="1800" dirty="0" err="1" smtClean="0"/>
              <a:t>DiscussionService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Benutzer</a:t>
            </a:r>
            <a:r>
              <a:rPr lang="en-US" sz="1800" dirty="0" smtClean="0"/>
              <a:t> </a:t>
            </a:r>
            <a:r>
              <a:rPr lang="en-US" sz="1800" dirty="0" err="1" smtClean="0"/>
              <a:t>möchte</a:t>
            </a:r>
            <a:r>
              <a:rPr lang="en-US" sz="1800" dirty="0" smtClean="0"/>
              <a:t> </a:t>
            </a:r>
            <a:r>
              <a:rPr lang="en-US" sz="1800" dirty="0" err="1" smtClean="0"/>
              <a:t>eine</a:t>
            </a:r>
            <a:r>
              <a:rPr lang="en-US" sz="1800" dirty="0"/>
              <a:t> </a:t>
            </a:r>
            <a:r>
              <a:rPr lang="en-US" sz="1800" dirty="0" err="1" smtClean="0"/>
              <a:t>oder</a:t>
            </a:r>
            <a:r>
              <a:rPr lang="en-US" sz="1800" dirty="0" smtClean="0"/>
              <a:t> </a:t>
            </a:r>
            <a:r>
              <a:rPr lang="en-US" sz="1800" dirty="0" err="1" smtClean="0"/>
              <a:t>mehrere</a:t>
            </a:r>
            <a:r>
              <a:rPr lang="en-US" sz="1800" dirty="0" smtClean="0"/>
              <a:t> </a:t>
            </a:r>
            <a:r>
              <a:rPr lang="en-US" sz="1800" dirty="0" err="1" smtClean="0"/>
              <a:t>Dateien</a:t>
            </a:r>
            <a:r>
              <a:rPr lang="en-US" sz="1800" dirty="0" smtClean="0"/>
              <a:t> an seine </a:t>
            </a:r>
            <a:r>
              <a:rPr lang="en-US" sz="1800" dirty="0" err="1" smtClean="0"/>
              <a:t>Antwort</a:t>
            </a:r>
            <a:r>
              <a:rPr lang="en-US" sz="1800" dirty="0" smtClean="0"/>
              <a:t>/Post </a:t>
            </a:r>
            <a:r>
              <a:rPr lang="en-US" sz="1800" dirty="0" err="1" smtClean="0"/>
              <a:t>anhängen</a:t>
            </a:r>
            <a:endParaRPr lang="en-US" sz="1800" dirty="0" smtClean="0"/>
          </a:p>
          <a:p>
            <a:pPr lvl="1"/>
            <a:r>
              <a:rPr lang="de-DE" sz="1800" dirty="0" smtClean="0"/>
              <a:t>Realisiert durch eine Verlinkung der Dateien von Dropbox</a:t>
            </a:r>
            <a:endParaRPr lang="de-D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865770" y="2036146"/>
            <a:ext cx="7396676" cy="2250881"/>
            <a:chOff x="208992" y="1134022"/>
            <a:chExt cx="8766483" cy="2551248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519511" y="1134022"/>
              <a:ext cx="5715178" cy="255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SoNIH</a:t>
              </a:r>
              <a:endParaRPr lang="de-DE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761606" y="1656374"/>
              <a:ext cx="1180845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Share File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7527675" y="2881719"/>
              <a:ext cx="1447800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Dropbox</a:t>
              </a:r>
              <a:endParaRPr lang="de-DE" sz="1200" dirty="0" smtClean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(Shares/Media)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5600980" y="2937282"/>
              <a:ext cx="1215453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Store</a:t>
              </a: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426596" y="1691076"/>
              <a:ext cx="1447800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Facebook</a:t>
              </a: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(Messages/Timeline)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08992" y="1578202"/>
              <a:ext cx="1066533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BigFile</a:t>
              </a:r>
              <a:endParaRPr lang="de-DE" sz="1200" dirty="0" smtClean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Sender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5496744" y="1642094"/>
              <a:ext cx="1390274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Post Message</a:t>
              </a:r>
            </a:p>
          </p:txBody>
        </p:sp>
        <p:cxnSp>
          <p:nvCxnSpPr>
            <p:cNvPr id="25" name="AutoShape 14"/>
            <p:cNvCxnSpPr>
              <a:cxnSpLocks noChangeShapeType="1"/>
              <a:stCxn id="19" idx="6"/>
              <a:endCxn id="17" idx="1"/>
            </p:cNvCxnSpPr>
            <p:nvPr/>
          </p:nvCxnSpPr>
          <p:spPr bwMode="auto">
            <a:xfrm flipV="1">
              <a:off x="6816433" y="3178582"/>
              <a:ext cx="711242" cy="277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4"/>
            <p:cNvCxnSpPr>
              <a:cxnSpLocks noChangeShapeType="1"/>
              <a:stCxn id="24" idx="6"/>
              <a:endCxn id="20" idx="1"/>
            </p:cNvCxnSpPr>
            <p:nvPr/>
          </p:nvCxnSpPr>
          <p:spPr bwMode="auto">
            <a:xfrm>
              <a:off x="6887018" y="1911176"/>
              <a:ext cx="539578" cy="76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4"/>
            <p:cNvCxnSpPr>
              <a:cxnSpLocks noChangeShapeType="1"/>
              <a:stCxn id="23" idx="3"/>
              <a:endCxn id="13" idx="2"/>
            </p:cNvCxnSpPr>
            <p:nvPr/>
          </p:nvCxnSpPr>
          <p:spPr bwMode="auto">
            <a:xfrm>
              <a:off x="1275525" y="1875064"/>
              <a:ext cx="486081" cy="503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4"/>
            <p:cNvCxnSpPr>
              <a:cxnSpLocks noChangeShapeType="1"/>
              <a:stCxn id="13" idx="6"/>
              <a:endCxn id="24" idx="2"/>
            </p:cNvCxnSpPr>
            <p:nvPr/>
          </p:nvCxnSpPr>
          <p:spPr bwMode="auto">
            <a:xfrm flipV="1">
              <a:off x="2942451" y="1911176"/>
              <a:ext cx="2554293" cy="142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13" idx="6"/>
              <a:endCxn id="19" idx="2"/>
            </p:cNvCxnSpPr>
            <p:nvPr/>
          </p:nvCxnSpPr>
          <p:spPr bwMode="auto">
            <a:xfrm>
              <a:off x="2942451" y="1925456"/>
              <a:ext cx="2658530" cy="12809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68"/>
            <p:cNvSpPr txBox="1"/>
            <p:nvPr/>
          </p:nvSpPr>
          <p:spPr>
            <a:xfrm>
              <a:off x="3380387" y="1660066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include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6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01489"/>
            <a:ext cx="6911975" cy="738664"/>
          </a:xfrm>
        </p:spPr>
        <p:txBody>
          <a:bodyPr/>
          <a:lstStyle/>
          <a:p>
            <a:r>
              <a:rPr lang="en-US" dirty="0" err="1" smtClean="0"/>
              <a:t>Anwendungsfalldiagramm</a:t>
            </a:r>
            <a:r>
              <a:rPr lang="en-US" dirty="0" smtClean="0"/>
              <a:t>: </a:t>
            </a:r>
            <a:r>
              <a:rPr lang="en-US" dirty="0" err="1" smtClean="0"/>
              <a:t>BigFile</a:t>
            </a:r>
            <a:r>
              <a:rPr lang="en-US" dirty="0" smtClean="0"/>
              <a:t> Sender </a:t>
            </a:r>
            <a:r>
              <a:rPr lang="en-US" dirty="0" err="1" smtClean="0"/>
              <a:t>mit</a:t>
            </a:r>
            <a:r>
              <a:rPr lang="en-US" dirty="0" smtClean="0"/>
              <a:t> Kit-Smart-Campus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sp>
        <p:nvSpPr>
          <p:cNvPr id="146" name="Rectangle 2"/>
          <p:cNvSpPr>
            <a:spLocks noChangeArrowheads="1"/>
          </p:cNvSpPr>
          <p:nvPr/>
        </p:nvSpPr>
        <p:spPr bwMode="auto">
          <a:xfrm>
            <a:off x="2014748" y="1005841"/>
            <a:ext cx="4743910" cy="46075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KIT-Smart-Campus-Anwendung</a:t>
            </a:r>
          </a:p>
        </p:txBody>
      </p:sp>
      <p:sp>
        <p:nvSpPr>
          <p:cNvPr id="158" name="Oval 5"/>
          <p:cNvSpPr>
            <a:spLocks noChangeArrowheads="1"/>
          </p:cNvSpPr>
          <p:nvPr/>
        </p:nvSpPr>
        <p:spPr bwMode="auto">
          <a:xfrm>
            <a:off x="2179512" y="1775814"/>
            <a:ext cx="2358151" cy="6453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Arbeitsplatz suchen und reservieren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</a:rPr>
              <a:t>WorkplaceService</a:t>
            </a:r>
            <a:r>
              <a:rPr lang="de-DE" sz="1200" dirty="0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61" name="Gerade Verbindung mit Pfeil 27"/>
          <p:cNvCxnSpPr>
            <a:stCxn id="158" idx="6"/>
            <a:endCxn id="180" idx="3"/>
          </p:cNvCxnSpPr>
          <p:nvPr/>
        </p:nvCxnSpPr>
        <p:spPr bwMode="auto">
          <a:xfrm flipV="1">
            <a:off x="4537663" y="1818122"/>
            <a:ext cx="140096" cy="280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Textfeld 28"/>
          <p:cNvSpPr txBox="1"/>
          <p:nvPr/>
        </p:nvSpPr>
        <p:spPr>
          <a:xfrm>
            <a:off x="3890900" y="2421133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include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  <p:cxnSp>
        <p:nvCxnSpPr>
          <p:cNvPr id="163" name="AutoShape 14"/>
          <p:cNvCxnSpPr>
            <a:cxnSpLocks noChangeShapeType="1"/>
            <a:stCxn id="171" idx="1"/>
            <a:endCxn id="158" idx="2"/>
          </p:cNvCxnSpPr>
          <p:nvPr/>
        </p:nvCxnSpPr>
        <p:spPr bwMode="auto">
          <a:xfrm>
            <a:off x="1289907" y="1575940"/>
            <a:ext cx="889605" cy="52253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5" name="Group 6"/>
          <p:cNvGrpSpPr>
            <a:grpSpLocks/>
          </p:cNvGrpSpPr>
          <p:nvPr/>
        </p:nvGrpSpPr>
        <p:grpSpPr bwMode="auto">
          <a:xfrm>
            <a:off x="700956" y="1383207"/>
            <a:ext cx="1017568" cy="841376"/>
            <a:chOff x="513" y="1347"/>
            <a:chExt cx="641" cy="530"/>
          </a:xfrm>
        </p:grpSpPr>
        <p:sp>
          <p:nvSpPr>
            <p:cNvPr id="166" name="Text Box 7"/>
            <p:cNvSpPr txBox="1">
              <a:spLocks noChangeArrowheads="1"/>
            </p:cNvSpPr>
            <p:nvPr/>
          </p:nvSpPr>
          <p:spPr bwMode="auto">
            <a:xfrm>
              <a:off x="513" y="1586"/>
              <a:ext cx="6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KIT-</a:t>
              </a:r>
              <a:br>
                <a:rPr lang="de-DE" sz="1200" dirty="0" smtClean="0">
                  <a:solidFill>
                    <a:srgbClr val="000000"/>
                  </a:solidFill>
                </a:rPr>
              </a:br>
              <a:r>
                <a:rPr lang="de-DE" sz="1200" dirty="0" smtClean="0">
                  <a:solidFill>
                    <a:srgbClr val="000000"/>
                  </a:solidFill>
                </a:rPr>
                <a:t>Angehöriger</a:t>
              </a:r>
            </a:p>
          </p:txBody>
        </p:sp>
        <p:grpSp>
          <p:nvGrpSpPr>
            <p:cNvPr id="167" name="Group 8"/>
            <p:cNvGrpSpPr>
              <a:grpSpLocks/>
            </p:cNvGrpSpPr>
            <p:nvPr/>
          </p:nvGrpSpPr>
          <p:grpSpPr bwMode="auto">
            <a:xfrm>
              <a:off x="761" y="1347"/>
              <a:ext cx="123" cy="252"/>
              <a:chOff x="1389" y="2645"/>
              <a:chExt cx="298" cy="768"/>
            </a:xfrm>
          </p:grpSpPr>
          <p:sp>
            <p:nvSpPr>
              <p:cNvPr id="168" name="Line 9"/>
              <p:cNvSpPr>
                <a:spLocks noChangeShapeType="1"/>
              </p:cNvSpPr>
              <p:nvPr/>
            </p:nvSpPr>
            <p:spPr bwMode="auto">
              <a:xfrm>
                <a:off x="1538" y="2866"/>
                <a:ext cx="0" cy="3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Line 10"/>
              <p:cNvSpPr>
                <a:spLocks noChangeShapeType="1"/>
              </p:cNvSpPr>
              <p:nvPr/>
            </p:nvSpPr>
            <p:spPr bwMode="auto">
              <a:xfrm>
                <a:off x="1538" y="3214"/>
                <a:ext cx="149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Line 11"/>
              <p:cNvSpPr>
                <a:spLocks noChangeShapeType="1"/>
              </p:cNvSpPr>
              <p:nvPr/>
            </p:nvSpPr>
            <p:spPr bwMode="auto">
              <a:xfrm flipH="1">
                <a:off x="1389" y="3214"/>
                <a:ext cx="149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Line 12"/>
              <p:cNvSpPr>
                <a:spLocks noChangeShapeType="1"/>
              </p:cNvSpPr>
              <p:nvPr/>
            </p:nvSpPr>
            <p:spPr bwMode="auto">
              <a:xfrm>
                <a:off x="1389" y="3015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Oval 13"/>
              <p:cNvSpPr>
                <a:spLocks noChangeArrowheads="1"/>
              </p:cNvSpPr>
              <p:nvPr/>
            </p:nvSpPr>
            <p:spPr bwMode="auto">
              <a:xfrm>
                <a:off x="1422" y="2645"/>
                <a:ext cx="221" cy="22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5" name="Oval 5"/>
          <p:cNvSpPr>
            <a:spLocks noChangeArrowheads="1"/>
          </p:cNvSpPr>
          <p:nvPr/>
        </p:nvSpPr>
        <p:spPr bwMode="auto">
          <a:xfrm>
            <a:off x="4803127" y="2902826"/>
            <a:ext cx="1863725" cy="62768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An einer Arbeitsgruppe teilnehmen</a:t>
            </a:r>
          </a:p>
        </p:txBody>
      </p:sp>
      <p:cxnSp>
        <p:nvCxnSpPr>
          <p:cNvPr id="176" name="Gerade Verbindung mit Pfeil 44"/>
          <p:cNvCxnSpPr>
            <a:stCxn id="189" idx="7"/>
            <a:endCxn id="175" idx="2"/>
          </p:cNvCxnSpPr>
          <p:nvPr/>
        </p:nvCxnSpPr>
        <p:spPr bwMode="auto">
          <a:xfrm flipV="1">
            <a:off x="4140435" y="3216668"/>
            <a:ext cx="662692" cy="599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" name="Oval 5"/>
          <p:cNvSpPr>
            <a:spLocks noChangeArrowheads="1"/>
          </p:cNvSpPr>
          <p:nvPr/>
        </p:nvSpPr>
        <p:spPr bwMode="auto">
          <a:xfrm>
            <a:off x="4404823" y="1358771"/>
            <a:ext cx="1863725" cy="5381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Arbeitsgruppe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bilden</a:t>
            </a:r>
          </a:p>
        </p:txBody>
      </p:sp>
      <p:sp>
        <p:nvSpPr>
          <p:cNvPr id="189" name="Oval 5"/>
          <p:cNvSpPr>
            <a:spLocks noChangeArrowheads="1"/>
          </p:cNvSpPr>
          <p:nvPr/>
        </p:nvSpPr>
        <p:spPr bwMode="auto">
          <a:xfrm>
            <a:off x="2127627" y="3721557"/>
            <a:ext cx="2358151" cy="6453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Diskussion führen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</a:rPr>
              <a:t>DiscussionService</a:t>
            </a:r>
            <a:r>
              <a:rPr lang="de-DE" sz="1200" dirty="0" smtClean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190" name="Gerade Verbindung mit Pfeil 109"/>
          <p:cNvCxnSpPr>
            <a:stCxn id="189" idx="7"/>
            <a:endCxn id="180" idx="4"/>
          </p:cNvCxnSpPr>
          <p:nvPr/>
        </p:nvCxnSpPr>
        <p:spPr bwMode="auto">
          <a:xfrm flipV="1">
            <a:off x="4140435" y="1896934"/>
            <a:ext cx="1196251" cy="19191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Oval 5"/>
          <p:cNvSpPr>
            <a:spLocks noChangeArrowheads="1"/>
          </p:cNvSpPr>
          <p:nvPr/>
        </p:nvSpPr>
        <p:spPr bwMode="auto">
          <a:xfrm>
            <a:off x="4607711" y="3816062"/>
            <a:ext cx="2084621" cy="5381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Diskussionsbeitrag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bearbeiten</a:t>
            </a:r>
          </a:p>
        </p:txBody>
      </p:sp>
      <p:cxnSp>
        <p:nvCxnSpPr>
          <p:cNvPr id="192" name="Gerade Verbindung mit Pfeil 114"/>
          <p:cNvCxnSpPr>
            <a:stCxn id="189" idx="6"/>
            <a:endCxn id="191" idx="2"/>
          </p:cNvCxnSpPr>
          <p:nvPr/>
        </p:nvCxnSpPr>
        <p:spPr bwMode="auto">
          <a:xfrm>
            <a:off x="4485778" y="4044217"/>
            <a:ext cx="121933" cy="409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15"/>
          <p:cNvSpPr>
            <a:spLocks noChangeArrowheads="1"/>
          </p:cNvSpPr>
          <p:nvPr/>
        </p:nvSpPr>
        <p:spPr bwMode="auto">
          <a:xfrm>
            <a:off x="7044577" y="1456876"/>
            <a:ext cx="1447801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SensorService</a:t>
            </a:r>
            <a:endParaRPr lang="de-DE" sz="1200" dirty="0" smtClean="0">
              <a:solidFill>
                <a:srgbClr val="000000"/>
              </a:solidFill>
            </a:endParaRPr>
          </a:p>
        </p:txBody>
      </p:sp>
      <p:cxnSp>
        <p:nvCxnSpPr>
          <p:cNvPr id="194" name="AutoShape 16"/>
          <p:cNvCxnSpPr>
            <a:cxnSpLocks noChangeShapeType="1"/>
            <a:stCxn id="158" idx="6"/>
            <a:endCxn id="193" idx="1"/>
          </p:cNvCxnSpPr>
          <p:nvPr/>
        </p:nvCxnSpPr>
        <p:spPr bwMode="auto">
          <a:xfrm flipV="1">
            <a:off x="4537663" y="1753739"/>
            <a:ext cx="2506914" cy="3447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14"/>
          <p:cNvCxnSpPr>
            <a:cxnSpLocks noChangeShapeType="1"/>
            <a:stCxn id="171" idx="1"/>
            <a:endCxn id="189" idx="2"/>
          </p:cNvCxnSpPr>
          <p:nvPr/>
        </p:nvCxnSpPr>
        <p:spPr bwMode="auto">
          <a:xfrm>
            <a:off x="1289907" y="1575940"/>
            <a:ext cx="837720" cy="24682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" name="Rectangle 15"/>
          <p:cNvSpPr>
            <a:spLocks noChangeArrowheads="1"/>
          </p:cNvSpPr>
          <p:nvPr/>
        </p:nvSpPr>
        <p:spPr bwMode="auto">
          <a:xfrm>
            <a:off x="7044577" y="3107570"/>
            <a:ext cx="1447799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SocialNetwork</a:t>
            </a:r>
            <a:r>
              <a:rPr lang="de-DE" sz="1200" dirty="0" smtClean="0">
                <a:solidFill>
                  <a:srgbClr val="000000"/>
                </a:solidFill>
              </a:rPr>
              <a:t/>
            </a:r>
            <a:br>
              <a:rPr lang="de-DE" sz="1200" dirty="0" smtClean="0">
                <a:solidFill>
                  <a:srgbClr val="000000"/>
                </a:solidFill>
              </a:rPr>
            </a:br>
            <a:r>
              <a:rPr lang="de-DE" sz="1200" dirty="0" smtClean="0">
                <a:solidFill>
                  <a:srgbClr val="000000"/>
                </a:solidFill>
              </a:rPr>
              <a:t>Service</a:t>
            </a:r>
          </a:p>
        </p:txBody>
      </p:sp>
      <p:cxnSp>
        <p:nvCxnSpPr>
          <p:cNvPr id="197" name="AutoShape 16"/>
          <p:cNvCxnSpPr>
            <a:cxnSpLocks noChangeShapeType="1"/>
            <a:stCxn id="180" idx="6"/>
            <a:endCxn id="196" idx="1"/>
          </p:cNvCxnSpPr>
          <p:nvPr/>
        </p:nvCxnSpPr>
        <p:spPr bwMode="auto">
          <a:xfrm>
            <a:off x="6268548" y="1627853"/>
            <a:ext cx="776029" cy="17765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AutoShape 16"/>
          <p:cNvCxnSpPr>
            <a:cxnSpLocks noChangeShapeType="1"/>
            <a:stCxn id="175" idx="6"/>
            <a:endCxn id="196" idx="1"/>
          </p:cNvCxnSpPr>
          <p:nvPr/>
        </p:nvCxnSpPr>
        <p:spPr bwMode="auto">
          <a:xfrm>
            <a:off x="6666852" y="3216668"/>
            <a:ext cx="377725" cy="18776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16"/>
          <p:cNvCxnSpPr>
            <a:cxnSpLocks noChangeShapeType="1"/>
            <a:stCxn id="191" idx="6"/>
            <a:endCxn id="196" idx="1"/>
          </p:cNvCxnSpPr>
          <p:nvPr/>
        </p:nvCxnSpPr>
        <p:spPr bwMode="auto">
          <a:xfrm flipV="1">
            <a:off x="6692332" y="3404433"/>
            <a:ext cx="352245" cy="6807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" name="Rectangle 15"/>
          <p:cNvSpPr>
            <a:spLocks noChangeArrowheads="1"/>
          </p:cNvSpPr>
          <p:nvPr/>
        </p:nvSpPr>
        <p:spPr bwMode="auto">
          <a:xfrm>
            <a:off x="7047681" y="2309101"/>
            <a:ext cx="1447801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ELearningService</a:t>
            </a:r>
            <a:endParaRPr lang="de-DE" sz="1200" dirty="0" smtClean="0">
              <a:solidFill>
                <a:srgbClr val="000000"/>
              </a:solidFill>
            </a:endParaRPr>
          </a:p>
        </p:txBody>
      </p:sp>
      <p:cxnSp>
        <p:nvCxnSpPr>
          <p:cNvPr id="201" name="AutoShape 16"/>
          <p:cNvCxnSpPr>
            <a:cxnSpLocks noChangeShapeType="1"/>
            <a:stCxn id="180" idx="6"/>
            <a:endCxn id="200" idx="1"/>
          </p:cNvCxnSpPr>
          <p:nvPr/>
        </p:nvCxnSpPr>
        <p:spPr bwMode="auto">
          <a:xfrm>
            <a:off x="6268548" y="1627853"/>
            <a:ext cx="779133" cy="9781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AutoShape 16"/>
          <p:cNvCxnSpPr>
            <a:cxnSpLocks noChangeShapeType="1"/>
            <a:stCxn id="200" idx="1"/>
            <a:endCxn id="175" idx="6"/>
          </p:cNvCxnSpPr>
          <p:nvPr/>
        </p:nvCxnSpPr>
        <p:spPr bwMode="auto">
          <a:xfrm flipH="1">
            <a:off x="6666852" y="2605964"/>
            <a:ext cx="380829" cy="61070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3" name="Oval 5"/>
          <p:cNvSpPr>
            <a:spLocks noChangeArrowheads="1"/>
          </p:cNvSpPr>
          <p:nvPr/>
        </p:nvSpPr>
        <p:spPr bwMode="auto">
          <a:xfrm>
            <a:off x="4607710" y="4723247"/>
            <a:ext cx="2084621" cy="609239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Datei anhängen durch eine Verlinkung</a:t>
            </a:r>
          </a:p>
        </p:txBody>
      </p:sp>
      <p:cxnSp>
        <p:nvCxnSpPr>
          <p:cNvPr id="234" name="Gerade Verbindung mit Pfeil 114"/>
          <p:cNvCxnSpPr>
            <a:stCxn id="191" idx="4"/>
            <a:endCxn id="233" idx="0"/>
          </p:cNvCxnSpPr>
          <p:nvPr/>
        </p:nvCxnSpPr>
        <p:spPr bwMode="auto">
          <a:xfrm flipH="1">
            <a:off x="5650021" y="4354225"/>
            <a:ext cx="1" cy="3690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9" name="Rectangle 15"/>
          <p:cNvSpPr>
            <a:spLocks noChangeArrowheads="1"/>
          </p:cNvSpPr>
          <p:nvPr/>
        </p:nvSpPr>
        <p:spPr bwMode="auto">
          <a:xfrm>
            <a:off x="7044577" y="4723247"/>
            <a:ext cx="1447799" cy="59372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SoNIH</a:t>
            </a:r>
            <a:br>
              <a:rPr lang="de-DE" sz="1200" dirty="0" smtClean="0">
                <a:solidFill>
                  <a:srgbClr val="000000"/>
                </a:solidFill>
              </a:rPr>
            </a:br>
            <a:r>
              <a:rPr lang="de-DE" sz="1200" dirty="0" smtClean="0">
                <a:solidFill>
                  <a:srgbClr val="000000"/>
                </a:solidFill>
              </a:rPr>
              <a:t>BigFile Sender</a:t>
            </a:r>
          </a:p>
        </p:txBody>
      </p:sp>
      <p:cxnSp>
        <p:nvCxnSpPr>
          <p:cNvPr id="260" name="AutoShape 16"/>
          <p:cNvCxnSpPr>
            <a:cxnSpLocks noChangeShapeType="1"/>
            <a:stCxn id="233" idx="6"/>
            <a:endCxn id="259" idx="1"/>
          </p:cNvCxnSpPr>
          <p:nvPr/>
        </p:nvCxnSpPr>
        <p:spPr bwMode="auto">
          <a:xfrm flipV="1">
            <a:off x="6692331" y="5020110"/>
            <a:ext cx="352246" cy="775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34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err="1" smtClean="0"/>
              <a:t>Anwendungsfall</a:t>
            </a:r>
            <a:r>
              <a:rPr lang="en-US" dirty="0" smtClean="0"/>
              <a:t>: Social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875181"/>
          </a:xfrm>
        </p:spPr>
        <p:txBody>
          <a:bodyPr/>
          <a:lstStyle/>
          <a:p>
            <a:r>
              <a:rPr lang="de-DE" sz="1800" dirty="0"/>
              <a:t>Social Backup : Sammelt Profilinformationen des Benutzers von verschiedenen Social Networks, serializiert diese und legt sie versioniert auf Dropbox. Der Benutzer kann Rollbacks einspielen</a:t>
            </a:r>
            <a:r>
              <a:rPr lang="de-DE" sz="1800" dirty="0" smtClean="0"/>
              <a:t>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u="sng" dirty="0" err="1" smtClean="0"/>
              <a:t>Bestimmte</a:t>
            </a:r>
            <a:r>
              <a:rPr lang="en-US" sz="1800" dirty="0" smtClean="0"/>
              <a:t> </a:t>
            </a:r>
            <a:r>
              <a:rPr lang="en-US" sz="1800" dirty="0" err="1" smtClean="0"/>
              <a:t>Profilinformation</a:t>
            </a:r>
            <a:r>
              <a:rPr lang="en-US" sz="1800" dirty="0" smtClean="0"/>
              <a:t> </a:t>
            </a:r>
            <a:r>
              <a:rPr lang="en-US" sz="1800" dirty="0" err="1" smtClean="0"/>
              <a:t>eines</a:t>
            </a:r>
            <a:r>
              <a:rPr lang="en-US" sz="1800" dirty="0" smtClean="0"/>
              <a:t> </a:t>
            </a:r>
            <a:r>
              <a:rPr lang="en-US" sz="1800" dirty="0" err="1" smtClean="0"/>
              <a:t>Benutzers</a:t>
            </a:r>
            <a:r>
              <a:rPr lang="en-US" sz="1800" dirty="0"/>
              <a:t> </a:t>
            </a:r>
            <a:r>
              <a:rPr lang="en-US" sz="1800" dirty="0" err="1" smtClean="0"/>
              <a:t>bzw</a:t>
            </a:r>
            <a:r>
              <a:rPr lang="en-US" sz="1800" dirty="0" smtClean="0"/>
              <a:t>. </a:t>
            </a:r>
            <a:r>
              <a:rPr lang="en-US" sz="1800" dirty="0" err="1"/>
              <a:t>e</a:t>
            </a:r>
            <a:r>
              <a:rPr lang="en-US" sz="1800" dirty="0" err="1" smtClean="0"/>
              <a:t>iner</a:t>
            </a:r>
            <a:r>
              <a:rPr lang="en-US" sz="1800" dirty="0" smtClean="0"/>
              <a:t> Person </a:t>
            </a:r>
            <a:r>
              <a:rPr lang="en-US" sz="1800" dirty="0" err="1" smtClean="0"/>
              <a:t>bei</a:t>
            </a:r>
            <a:r>
              <a:rPr lang="en-US" sz="1800" dirty="0" smtClean="0"/>
              <a:t> Kit-Smart-Campus “</a:t>
            </a:r>
            <a:r>
              <a:rPr lang="en-US" sz="1800" dirty="0" err="1" smtClean="0"/>
              <a:t>präsentieren</a:t>
            </a:r>
            <a:r>
              <a:rPr lang="en-US" sz="1800" dirty="0" smtClean="0"/>
              <a:t>” </a:t>
            </a:r>
          </a:p>
          <a:p>
            <a:pPr lvl="1"/>
            <a:r>
              <a:rPr lang="en-US" sz="1800" dirty="0" smtClean="0"/>
              <a:t>Z.B. </a:t>
            </a:r>
            <a:r>
              <a:rPr lang="en-US" sz="1800" dirty="0" err="1" smtClean="0"/>
              <a:t>bei</a:t>
            </a:r>
            <a:r>
              <a:rPr lang="en-US" sz="1800" dirty="0" smtClean="0"/>
              <a:t> </a:t>
            </a:r>
            <a:r>
              <a:rPr lang="en-US" sz="1800" dirty="0" err="1" smtClean="0"/>
              <a:t>Vorstellung</a:t>
            </a:r>
            <a:r>
              <a:rPr lang="en-US" sz="1800" dirty="0" smtClean="0"/>
              <a:t> der </a:t>
            </a:r>
            <a:r>
              <a:rPr lang="en-US" sz="1800" dirty="0" err="1" smtClean="0"/>
              <a:t>Institut-Mitarbeiter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grpSp>
        <p:nvGrpSpPr>
          <p:cNvPr id="5" name="Group 4"/>
          <p:cNvGrpSpPr/>
          <p:nvPr/>
        </p:nvGrpSpPr>
        <p:grpSpPr>
          <a:xfrm>
            <a:off x="789336" y="2262355"/>
            <a:ext cx="7508995" cy="2553258"/>
            <a:chOff x="59048" y="1134023"/>
            <a:chExt cx="8899602" cy="2893975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19511" y="1134023"/>
              <a:ext cx="5715178" cy="2893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SoNIH</a:t>
              </a:r>
              <a:endParaRPr lang="de-DE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865423" y="1711265"/>
              <a:ext cx="1768603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Get</a:t>
              </a:r>
              <a:r>
                <a:rPr lang="de-DE" sz="1200" dirty="0" smtClean="0">
                  <a:solidFill>
                    <a:srgbClr val="000000"/>
                  </a:solidFill>
                </a:rPr>
                <a:t> all</a:t>
              </a:r>
            </a:p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Social</a:t>
              </a:r>
              <a:r>
                <a:rPr lang="de-DE" sz="1200" dirty="0" smtClean="0">
                  <a:solidFill>
                    <a:srgbClr val="000000"/>
                  </a:solidFill>
                </a:rPr>
                <a:t> Data</a:t>
              </a: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404563" y="2444867"/>
              <a:ext cx="1095756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Get</a:t>
              </a:r>
              <a:r>
                <a:rPr lang="de-DE" sz="1200" dirty="0" smtClean="0">
                  <a:solidFill>
                    <a:srgbClr val="000000"/>
                  </a:solidFill>
                </a:rPr>
                <a:t> all Files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510850" y="2713948"/>
              <a:ext cx="1447800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Dropbox</a:t>
              </a:r>
              <a:endParaRPr lang="de-DE" sz="1200" dirty="0" smtClean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(Shares/Media)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4" idx="6"/>
              <a:endCxn id="16" idx="1"/>
            </p:cNvCxnSpPr>
            <p:nvPr/>
          </p:nvCxnSpPr>
          <p:spPr bwMode="auto">
            <a:xfrm>
              <a:off x="6500320" y="2713949"/>
              <a:ext cx="1010530" cy="2968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5284867" y="3317262"/>
              <a:ext cx="1215452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Store</a:t>
              </a: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404451" y="1557863"/>
              <a:ext cx="1447800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Facebook</a:t>
              </a: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(Messages/Timeline)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59048" y="2164714"/>
              <a:ext cx="1010814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Social</a:t>
              </a:r>
              <a:endParaRPr lang="de-DE" sz="1200" dirty="0" smtClean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Backup</a:t>
              </a:r>
            </a:p>
          </p:txBody>
        </p:sp>
        <p:cxnSp>
          <p:nvCxnSpPr>
            <p:cNvPr id="24" name="AutoShape 14"/>
            <p:cNvCxnSpPr>
              <a:cxnSpLocks noChangeShapeType="1"/>
              <a:stCxn id="18" idx="6"/>
              <a:endCxn id="16" idx="1"/>
            </p:cNvCxnSpPr>
            <p:nvPr/>
          </p:nvCxnSpPr>
          <p:spPr bwMode="auto">
            <a:xfrm flipV="1">
              <a:off x="6500320" y="3010810"/>
              <a:ext cx="1010530" cy="5755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1" idx="3"/>
              <a:endCxn id="11" idx="2"/>
            </p:cNvCxnSpPr>
            <p:nvPr/>
          </p:nvCxnSpPr>
          <p:spPr bwMode="auto">
            <a:xfrm flipV="1">
              <a:off x="1069862" y="1980347"/>
              <a:ext cx="795561" cy="4812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5127156" y="1613426"/>
              <a:ext cx="1530875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Get</a:t>
              </a:r>
              <a:r>
                <a:rPr lang="de-DE" sz="1200" dirty="0" smtClean="0">
                  <a:solidFill>
                    <a:srgbClr val="000000"/>
                  </a:solidFill>
                </a:rPr>
                <a:t> all Messages</a:t>
              </a:r>
            </a:p>
          </p:txBody>
        </p:sp>
        <p:cxnSp>
          <p:nvCxnSpPr>
            <p:cNvPr id="36" name="AutoShape 16"/>
            <p:cNvCxnSpPr>
              <a:cxnSpLocks noChangeShapeType="1"/>
              <a:stCxn id="19" idx="1"/>
              <a:endCxn id="35" idx="6"/>
            </p:cNvCxnSpPr>
            <p:nvPr/>
          </p:nvCxnSpPr>
          <p:spPr bwMode="auto">
            <a:xfrm flipH="1">
              <a:off x="6658031" y="1854726"/>
              <a:ext cx="746420" cy="277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6"/>
            <p:cNvCxnSpPr>
              <a:cxnSpLocks noChangeShapeType="1"/>
              <a:stCxn id="11" idx="6"/>
              <a:endCxn id="35" idx="2"/>
            </p:cNvCxnSpPr>
            <p:nvPr/>
          </p:nvCxnSpPr>
          <p:spPr bwMode="auto">
            <a:xfrm flipV="1">
              <a:off x="3634026" y="1882507"/>
              <a:ext cx="1493130" cy="9783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6"/>
            <p:cNvCxnSpPr>
              <a:cxnSpLocks noChangeShapeType="1"/>
              <a:stCxn id="11" idx="6"/>
              <a:endCxn id="14" idx="2"/>
            </p:cNvCxnSpPr>
            <p:nvPr/>
          </p:nvCxnSpPr>
          <p:spPr bwMode="auto">
            <a:xfrm>
              <a:off x="3634026" y="1980346"/>
              <a:ext cx="1770537" cy="7336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4"/>
            <p:cNvCxnSpPr>
              <a:cxnSpLocks noChangeShapeType="1"/>
              <a:stCxn id="21" idx="3"/>
              <a:endCxn id="18" idx="2"/>
            </p:cNvCxnSpPr>
            <p:nvPr/>
          </p:nvCxnSpPr>
          <p:spPr bwMode="auto">
            <a:xfrm>
              <a:off x="1069862" y="2461576"/>
              <a:ext cx="4215006" cy="1124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feld 68"/>
            <p:cNvSpPr txBox="1"/>
            <p:nvPr/>
          </p:nvSpPr>
          <p:spPr>
            <a:xfrm>
              <a:off x="3375600" y="2363308"/>
              <a:ext cx="1006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  <p:sp>
          <p:nvSpPr>
            <p:cNvPr id="47" name="Textfeld 78"/>
            <p:cNvSpPr txBox="1"/>
            <p:nvPr/>
          </p:nvSpPr>
          <p:spPr>
            <a:xfrm>
              <a:off x="3878690" y="1572764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17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err="1" smtClean="0"/>
              <a:t>Einsetzungs-Beispiel</a:t>
            </a:r>
            <a:r>
              <a:rPr lang="en-US" dirty="0" smtClean="0"/>
              <a:t> von Social 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2" y="1770744"/>
            <a:ext cx="3976173" cy="4100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7" y="2305028"/>
            <a:ext cx="3512455" cy="161481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314825" y="2790825"/>
            <a:ext cx="809625" cy="86677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1337" y="985745"/>
            <a:ext cx="8356600" cy="553998"/>
          </a:xfrm>
        </p:spPr>
        <p:txBody>
          <a:bodyPr/>
          <a:lstStyle/>
          <a:p>
            <a:r>
              <a:rPr lang="en-US" sz="1800" dirty="0" err="1" smtClean="0"/>
              <a:t>Informationen</a:t>
            </a:r>
            <a:r>
              <a:rPr lang="en-US" sz="1800" dirty="0" smtClean="0"/>
              <a:t> </a:t>
            </a:r>
            <a:r>
              <a:rPr lang="en-US" sz="1800" dirty="0" err="1" smtClean="0"/>
              <a:t>aus</a:t>
            </a:r>
            <a:r>
              <a:rPr lang="en-US" sz="1800" dirty="0" smtClean="0"/>
              <a:t> </a:t>
            </a:r>
            <a:r>
              <a:rPr lang="en-US" sz="1800" dirty="0" err="1" smtClean="0"/>
              <a:t>meinem</a:t>
            </a:r>
            <a:r>
              <a:rPr lang="en-US" sz="1800" dirty="0" smtClean="0"/>
              <a:t> Facebook-</a:t>
            </a:r>
            <a:r>
              <a:rPr lang="en-US" sz="1800" dirty="0" err="1" smtClean="0"/>
              <a:t>Profil</a:t>
            </a:r>
            <a:r>
              <a:rPr lang="en-US" sz="1800" dirty="0" smtClean="0"/>
              <a:t> </a:t>
            </a:r>
            <a:r>
              <a:rPr lang="en-US" sz="1800" dirty="0" err="1" smtClean="0"/>
              <a:t>zugreifen</a:t>
            </a:r>
            <a:r>
              <a:rPr lang="en-US" sz="1800" dirty="0" smtClean="0"/>
              <a:t> um </a:t>
            </a:r>
            <a:r>
              <a:rPr lang="en-US" sz="1800" dirty="0" smtClean="0"/>
              <a:t>den </a:t>
            </a:r>
            <a:r>
              <a:rPr lang="en-US" sz="1800" dirty="0" err="1" smtClean="0"/>
              <a:t>Benutzer</a:t>
            </a:r>
            <a:r>
              <a:rPr lang="en-US" sz="1800" smtClean="0"/>
              <a:t> </a:t>
            </a:r>
            <a:r>
              <a:rPr lang="en-US" sz="1800" smtClean="0"/>
              <a:t> </a:t>
            </a:r>
            <a:r>
              <a:rPr lang="en-US" sz="1800" dirty="0" err="1" smtClean="0"/>
              <a:t>z.B</a:t>
            </a:r>
            <a:r>
              <a:rPr lang="en-US" sz="1800" dirty="0" smtClean="0"/>
              <a:t>. </a:t>
            </a:r>
            <a:r>
              <a:rPr lang="en-US" sz="1800" dirty="0" err="1" smtClean="0"/>
              <a:t>im</a:t>
            </a:r>
            <a:r>
              <a:rPr lang="en-US" sz="1800" dirty="0" smtClean="0"/>
              <a:t> Kit-Smart-Campus </a:t>
            </a:r>
            <a:r>
              <a:rPr lang="en-US" sz="1800" dirty="0" err="1" smtClean="0"/>
              <a:t>zu</a:t>
            </a:r>
            <a:r>
              <a:rPr lang="en-US" sz="1800" dirty="0" smtClean="0"/>
              <a:t> </a:t>
            </a:r>
            <a:r>
              <a:rPr lang="en-US" sz="1800" dirty="0" err="1" smtClean="0"/>
              <a:t>präsentieren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0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01489"/>
            <a:ext cx="6911975" cy="738664"/>
          </a:xfrm>
        </p:spPr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Einsatzmöglichkeiten</a:t>
            </a:r>
            <a:r>
              <a:rPr lang="en-US" dirty="0" smtClean="0"/>
              <a:t> von Social Backup in KIT-Smart-Campus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026" y="1716445"/>
            <a:ext cx="4984433" cy="2456057"/>
          </a:xfrm>
        </p:spPr>
        <p:txBody>
          <a:bodyPr/>
          <a:lstStyle/>
          <a:p>
            <a:r>
              <a:rPr lang="en-US" dirty="0" smtClean="0"/>
              <a:t>Social Backup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indirekt</a:t>
            </a:r>
            <a:r>
              <a:rPr lang="en-US" dirty="0" smtClean="0"/>
              <a:t> den </a:t>
            </a:r>
            <a:r>
              <a:rPr lang="en-US" dirty="0" err="1" smtClean="0"/>
              <a:t>Anwendungsfall</a:t>
            </a:r>
            <a:r>
              <a:rPr lang="en-US" dirty="0" smtClean="0"/>
              <a:t> </a:t>
            </a:r>
            <a:r>
              <a:rPr lang="en-US" dirty="0" err="1" smtClean="0"/>
              <a:t>BigFile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auf Dropbox</a:t>
            </a:r>
          </a:p>
          <a:p>
            <a:r>
              <a:rPr lang="en-US" dirty="0" err="1" smtClean="0"/>
              <a:t>ConsumerIAM</a:t>
            </a:r>
            <a:r>
              <a:rPr lang="en-US" dirty="0" smtClean="0"/>
              <a:t> Service </a:t>
            </a:r>
            <a:r>
              <a:rPr lang="en-US" dirty="0" err="1" smtClean="0"/>
              <a:t>sammelt</a:t>
            </a:r>
            <a:r>
              <a:rPr lang="en-US" dirty="0" smtClean="0"/>
              <a:t> </a:t>
            </a:r>
            <a:r>
              <a:rPr lang="en-US" dirty="0" err="1" smtClean="0"/>
              <a:t>Profilinformation</a:t>
            </a:r>
            <a:r>
              <a:rPr lang="en-US" dirty="0" smtClean="0"/>
              <a:t> von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de-DE" dirty="0" smtClean="0"/>
              <a:t>Inkonsistenz zu vermeiden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sp>
        <p:nvSpPr>
          <p:cNvPr id="5" name="Rechteck 141"/>
          <p:cNvSpPr/>
          <p:nvPr/>
        </p:nvSpPr>
        <p:spPr>
          <a:xfrm>
            <a:off x="215030" y="5676085"/>
            <a:ext cx="2088365" cy="634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Service Provider (Google)</a:t>
            </a:r>
          </a:p>
        </p:txBody>
      </p:sp>
      <p:grpSp>
        <p:nvGrpSpPr>
          <p:cNvPr id="6" name="Gruppieren 101"/>
          <p:cNvGrpSpPr/>
          <p:nvPr/>
        </p:nvGrpSpPr>
        <p:grpSpPr>
          <a:xfrm>
            <a:off x="2073510" y="5755129"/>
            <a:ext cx="154724" cy="144716"/>
            <a:chOff x="5938427" y="2248151"/>
            <a:chExt cx="154724" cy="144716"/>
          </a:xfrm>
        </p:grpSpPr>
        <p:sp>
          <p:nvSpPr>
            <p:cNvPr id="7" name="Rectangle 57"/>
            <p:cNvSpPr>
              <a:spLocks noChangeArrowheads="1"/>
            </p:cNvSpPr>
            <p:nvPr/>
          </p:nvSpPr>
          <p:spPr bwMode="auto">
            <a:xfrm>
              <a:off x="5969837" y="2248151"/>
              <a:ext cx="123314" cy="144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8" name="Rectangle 59"/>
            <p:cNvSpPr>
              <a:spLocks noChangeArrowheads="1"/>
            </p:cNvSpPr>
            <p:nvPr/>
          </p:nvSpPr>
          <p:spPr bwMode="auto">
            <a:xfrm>
              <a:off x="5938427" y="2334130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9" name="Rectangle 59"/>
            <p:cNvSpPr>
              <a:spLocks noChangeArrowheads="1"/>
            </p:cNvSpPr>
            <p:nvPr/>
          </p:nvSpPr>
          <p:spPr bwMode="auto">
            <a:xfrm>
              <a:off x="5938427" y="2279361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sp>
        <p:nvSpPr>
          <p:cNvPr id="20" name="Textfeld 312"/>
          <p:cNvSpPr txBox="1"/>
          <p:nvPr/>
        </p:nvSpPr>
        <p:spPr>
          <a:xfrm>
            <a:off x="2488050" y="5827487"/>
            <a:ext cx="4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…</a:t>
            </a:r>
            <a:endParaRPr lang="de-DE" b="1" dirty="0"/>
          </a:p>
        </p:txBody>
      </p:sp>
      <p:sp>
        <p:nvSpPr>
          <p:cNvPr id="23" name="Oval 111"/>
          <p:cNvSpPr>
            <a:spLocks noChangeArrowheads="1"/>
          </p:cNvSpPr>
          <p:nvPr/>
        </p:nvSpPr>
        <p:spPr bwMode="auto">
          <a:xfrm>
            <a:off x="1027848" y="5402748"/>
            <a:ext cx="104775" cy="1047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cxnSp>
        <p:nvCxnSpPr>
          <p:cNvPr id="24" name="Gerade Verbindung 285"/>
          <p:cNvCxnSpPr>
            <a:stCxn id="23" idx="4"/>
          </p:cNvCxnSpPr>
          <p:nvPr/>
        </p:nvCxnSpPr>
        <p:spPr bwMode="auto">
          <a:xfrm>
            <a:off x="1080236" y="5507523"/>
            <a:ext cx="0" cy="1753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172"/>
          <p:cNvCxnSpPr>
            <a:endCxn id="23" idx="7"/>
          </p:cNvCxnSpPr>
          <p:nvPr/>
        </p:nvCxnSpPr>
        <p:spPr bwMode="auto">
          <a:xfrm flipH="1">
            <a:off x="1117279" y="5418092"/>
            <a:ext cx="641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uppieren 9"/>
          <p:cNvGrpSpPr/>
          <p:nvPr/>
        </p:nvGrpSpPr>
        <p:grpSpPr>
          <a:xfrm>
            <a:off x="988658" y="3378073"/>
            <a:ext cx="1639790" cy="1047995"/>
            <a:chOff x="6571976" y="2266784"/>
            <a:chExt cx="1639790" cy="1047995"/>
          </a:xfrm>
        </p:grpSpPr>
        <p:sp>
          <p:nvSpPr>
            <p:cNvPr id="31" name="Rechteck 68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ConsumerIAM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uppieren 69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37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33" name="Oval 111"/>
            <p:cNvSpPr>
              <a:spLocks noChangeArrowheads="1"/>
            </p:cNvSpPr>
            <p:nvPr/>
          </p:nvSpPr>
          <p:spPr bwMode="auto">
            <a:xfrm>
              <a:off x="7342522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34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40" name="Gruppieren 83"/>
          <p:cNvGrpSpPr/>
          <p:nvPr/>
        </p:nvGrpSpPr>
        <p:grpSpPr>
          <a:xfrm>
            <a:off x="988658" y="4352898"/>
            <a:ext cx="1639790" cy="1047995"/>
            <a:chOff x="6571976" y="2266784"/>
            <a:chExt cx="1639790" cy="1047995"/>
          </a:xfrm>
        </p:grpSpPr>
        <p:sp>
          <p:nvSpPr>
            <p:cNvPr id="41" name="Rechteck 8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SoNIH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uppieren 8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47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9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43" name="Oval 111"/>
            <p:cNvSpPr>
              <a:spLocks noChangeArrowheads="1"/>
            </p:cNvSpPr>
            <p:nvPr/>
          </p:nvSpPr>
          <p:spPr bwMode="auto">
            <a:xfrm>
              <a:off x="7357270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44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50" name="Gruppieren 93"/>
          <p:cNvGrpSpPr/>
          <p:nvPr/>
        </p:nvGrpSpPr>
        <p:grpSpPr>
          <a:xfrm>
            <a:off x="968256" y="1187196"/>
            <a:ext cx="1639790" cy="835233"/>
            <a:chOff x="6571976" y="2479546"/>
            <a:chExt cx="1639790" cy="835233"/>
          </a:xfrm>
        </p:grpSpPr>
        <p:sp>
          <p:nvSpPr>
            <p:cNvPr id="51" name="Rechteck 9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KIT-Smart-Campus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Web App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uppieren 9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55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cxnSp>
          <p:nvCxnSpPr>
            <p:cNvPr id="53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58" name="Gruppieren 107"/>
          <p:cNvGrpSpPr/>
          <p:nvPr/>
        </p:nvGrpSpPr>
        <p:grpSpPr>
          <a:xfrm>
            <a:off x="994177" y="2007375"/>
            <a:ext cx="1639790" cy="1047995"/>
            <a:chOff x="6571976" y="2266784"/>
            <a:chExt cx="1639790" cy="1047995"/>
          </a:xfrm>
        </p:grpSpPr>
        <p:sp>
          <p:nvSpPr>
            <p:cNvPr id="59" name="Rechteck 108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109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67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61" name="Oval 111"/>
            <p:cNvSpPr>
              <a:spLocks noChangeArrowheads="1"/>
            </p:cNvSpPr>
            <p:nvPr/>
          </p:nvSpPr>
          <p:spPr bwMode="auto">
            <a:xfrm>
              <a:off x="7342522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62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cxnSp>
        <p:nvCxnSpPr>
          <p:cNvPr id="79" name="Gerade Verbindung mit Pfeil 151"/>
          <p:cNvCxnSpPr/>
          <p:nvPr/>
        </p:nvCxnSpPr>
        <p:spPr bwMode="auto">
          <a:xfrm flipH="1">
            <a:off x="534603" y="3088141"/>
            <a:ext cx="1294778" cy="1802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Gerade Verbindung mit Pfeil 152"/>
          <p:cNvCxnSpPr>
            <a:endCxn id="33" idx="0"/>
          </p:cNvCxnSpPr>
          <p:nvPr/>
        </p:nvCxnSpPr>
        <p:spPr bwMode="auto">
          <a:xfrm flipH="1">
            <a:off x="1811592" y="3088141"/>
            <a:ext cx="5518" cy="2899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feld 312"/>
          <p:cNvSpPr txBox="1"/>
          <p:nvPr/>
        </p:nvSpPr>
        <p:spPr>
          <a:xfrm>
            <a:off x="215030" y="3338503"/>
            <a:ext cx="4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…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552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890357" y="914784"/>
            <a:ext cx="1055445" cy="3136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67313" y="914784"/>
            <a:ext cx="723045" cy="3231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04591" y="914784"/>
            <a:ext cx="662722" cy="323165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12391" y="914784"/>
            <a:ext cx="1092200" cy="32316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006489" y="914784"/>
            <a:ext cx="1405902" cy="3231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78" y="287934"/>
            <a:ext cx="6911975" cy="369332"/>
          </a:xfrm>
        </p:spPr>
        <p:txBody>
          <a:bodyPr/>
          <a:lstStyle/>
          <a:p>
            <a:r>
              <a:rPr lang="en-US" dirty="0" smtClean="0"/>
              <a:t>REST API – </a:t>
            </a:r>
            <a:r>
              <a:rPr lang="en-US" dirty="0" err="1" smtClean="0"/>
              <a:t>Zusammensetzung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Bearbeiter: Titel der Arbeit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feld 9"/>
          <p:cNvSpPr txBox="1"/>
          <p:nvPr/>
        </p:nvSpPr>
        <p:spPr>
          <a:xfrm>
            <a:off x="2006489" y="914783"/>
            <a:ext cx="4939314" cy="3231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500" dirty="0"/>
              <a:t>https://</a:t>
            </a:r>
            <a:r>
              <a:rPr lang="de-DE" sz="1500" dirty="0" smtClean="0"/>
              <a:t>localhost/sonih-server/restapi/userinfo/google</a:t>
            </a:r>
            <a:endParaRPr lang="en-US" sz="1500" dirty="0"/>
          </a:p>
        </p:txBody>
      </p:sp>
      <p:sp>
        <p:nvSpPr>
          <p:cNvPr id="18" name="Textfeld 9"/>
          <p:cNvSpPr txBox="1"/>
          <p:nvPr/>
        </p:nvSpPr>
        <p:spPr>
          <a:xfrm>
            <a:off x="476351" y="1682727"/>
            <a:ext cx="3345613" cy="16004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Tomcat v7.0 Server server.xml</a:t>
            </a:r>
          </a:p>
          <a:p>
            <a:pPr marL="342900" indent="-342900" eaLnBrk="0" hangingPunct="0">
              <a:buAutoNum type="arabicPeriod"/>
            </a:pPr>
            <a:r>
              <a:rPr lang="de-DE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...</a:t>
            </a:r>
          </a:p>
          <a:p>
            <a:pPr marL="342900" indent="-342900" eaLnBrk="0" hangingPunct="0">
              <a:buAutoNum type="arabicPeriod"/>
            </a:pPr>
            <a:r>
              <a:rPr lang="en-US" sz="1400" dirty="0">
                <a:latin typeface="+mj-lt"/>
              </a:rPr>
              <a:t>&lt;Host name="</a:t>
            </a:r>
            <a:r>
              <a:rPr lang="en-US" sz="1400" dirty="0" err="1">
                <a:latin typeface="+mj-lt"/>
              </a:rPr>
              <a:t>localhost</a:t>
            </a:r>
            <a:r>
              <a:rPr lang="en-US" sz="1400" dirty="0">
                <a:latin typeface="+mj-lt"/>
              </a:rPr>
              <a:t>" ...&gt; </a:t>
            </a:r>
            <a:endParaRPr lang="en-US" sz="1400" dirty="0" smtClean="0">
              <a:latin typeface="+mj-lt"/>
            </a:endParaRPr>
          </a:p>
          <a:p>
            <a:pPr marL="342900" indent="-342900" eaLnBrk="0" hangingPunct="0">
              <a:buAutoNum type="arabicPeriod"/>
            </a:pPr>
            <a:r>
              <a:rPr lang="en-US" sz="1400" dirty="0" smtClean="0">
                <a:latin typeface="+mj-lt"/>
              </a:rPr>
              <a:t>... </a:t>
            </a:r>
          </a:p>
          <a:p>
            <a:pPr marL="342900" indent="-342900" eaLnBrk="0" hangingPunct="0">
              <a:buAutoNum type="arabicPeriod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Alias&gt;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servername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&lt;/Alias&gt;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 eaLnBrk="0" hangingPunct="0">
              <a:buAutoNum type="arabicPeriod"/>
            </a:pPr>
            <a:r>
              <a:rPr lang="en-US" sz="1400" dirty="0" smtClean="0">
                <a:latin typeface="+mj-lt"/>
              </a:rPr>
              <a:t>... </a:t>
            </a:r>
          </a:p>
          <a:p>
            <a:pPr marL="342900" indent="-342900" eaLnBrk="0" hangingPunct="0">
              <a:buAutoNum type="arabicPeriod"/>
            </a:pPr>
            <a:r>
              <a:rPr lang="en-US" sz="1400" dirty="0" smtClean="0">
                <a:latin typeface="+mj-lt"/>
              </a:rPr>
              <a:t>&lt;/</a:t>
            </a:r>
            <a:r>
              <a:rPr lang="en-US" sz="1400" dirty="0">
                <a:latin typeface="+mj-lt"/>
              </a:rPr>
              <a:t>Host&gt;</a:t>
            </a:r>
            <a:endParaRPr lang="de-DE" sz="14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Textfeld 9"/>
          <p:cNvSpPr txBox="1"/>
          <p:nvPr/>
        </p:nvSpPr>
        <p:spPr>
          <a:xfrm>
            <a:off x="4476146" y="1467284"/>
            <a:ext cx="4245709" cy="20313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4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sonih-server web.xml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&lt;web-app </a:t>
            </a:r>
            <a:r>
              <a:rPr lang="en-US" sz="1400" dirty="0">
                <a:latin typeface="+mj-lt"/>
              </a:rPr>
              <a:t>id=</a:t>
            </a:r>
            <a:r>
              <a:rPr lang="en-US" sz="1400" i="1" dirty="0">
                <a:latin typeface="+mj-lt"/>
              </a:rPr>
              <a:t>"</a:t>
            </a:r>
            <a:r>
              <a:rPr lang="en-US" sz="1400" i="1" dirty="0" err="1">
                <a:latin typeface="+mj-lt"/>
              </a:rPr>
              <a:t>sonih</a:t>
            </a:r>
            <a:r>
              <a:rPr lang="en-US" sz="1400" i="1" dirty="0">
                <a:latin typeface="+mj-lt"/>
              </a:rPr>
              <a:t>-server" version="3.0</a:t>
            </a:r>
            <a:r>
              <a:rPr lang="en-US" sz="1400" i="1" dirty="0" smtClean="0">
                <a:latin typeface="+mj-lt"/>
              </a:rPr>
              <a:t>"</a:t>
            </a:r>
            <a:r>
              <a:rPr lang="en-US" sz="1400" dirty="0" smtClean="0">
                <a:latin typeface="+mj-lt"/>
              </a:rPr>
              <a:t>…</a:t>
            </a:r>
            <a:r>
              <a:rPr lang="en-US" sz="1400" i="1" dirty="0" smtClean="0">
                <a:latin typeface="+mj-lt"/>
              </a:rPr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rgbClr val="00B0F0"/>
                </a:solidFill>
                <a:latin typeface="+mj-lt"/>
              </a:rPr>
              <a:t>&lt;display-name&gt;</a:t>
            </a:r>
            <a:r>
              <a:rPr lang="en-US" sz="1400" dirty="0" err="1">
                <a:solidFill>
                  <a:srgbClr val="00B0F0"/>
                </a:solidFill>
                <a:latin typeface="+mj-lt"/>
              </a:rPr>
              <a:t>sonih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-server&lt;/display-name&gt;</a:t>
            </a:r>
          </a:p>
          <a:p>
            <a:pPr marL="342900" indent="-342900">
              <a:buAutoNum type="arabicPeriod"/>
            </a:pPr>
            <a:r>
              <a:rPr lang="en-US" sz="1400" i="1" dirty="0" smtClean="0">
                <a:latin typeface="+mj-lt"/>
              </a:rPr>
              <a:t>…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+mj-lt"/>
              </a:rPr>
              <a:t>&lt;</a:t>
            </a:r>
            <a:r>
              <a:rPr lang="en-US" sz="1400" dirty="0">
                <a:latin typeface="+mj-lt"/>
              </a:rPr>
              <a:t>servlet-mapping</a:t>
            </a:r>
            <a:r>
              <a:rPr lang="en-US" sz="1400" dirty="0" smtClean="0">
                <a:latin typeface="+mj-lt"/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       &lt;</a:t>
            </a:r>
            <a:r>
              <a:rPr lang="en-US" sz="1400" dirty="0"/>
              <a:t>servlet-name&gt;…&lt;/servlet-name</a:t>
            </a:r>
            <a:r>
              <a:rPr lang="en-US" sz="1400" dirty="0" smtClean="0"/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>
                <a:solidFill>
                  <a:srgbClr val="92D050"/>
                </a:solidFill>
              </a:rPr>
              <a:t>&lt;</a:t>
            </a:r>
            <a:r>
              <a:rPr lang="en-US" sz="1400" dirty="0" err="1">
                <a:solidFill>
                  <a:srgbClr val="92D050"/>
                </a:solidFill>
              </a:rPr>
              <a:t>url</a:t>
            </a:r>
            <a:r>
              <a:rPr lang="en-US" sz="1400" dirty="0">
                <a:solidFill>
                  <a:srgbClr val="92D050"/>
                </a:solidFill>
              </a:rPr>
              <a:t>-pattern&gt;/</a:t>
            </a:r>
            <a:r>
              <a:rPr lang="en-US" sz="1400" dirty="0" err="1">
                <a:solidFill>
                  <a:srgbClr val="92D050"/>
                </a:solidFill>
              </a:rPr>
              <a:t>restapi</a:t>
            </a:r>
            <a:r>
              <a:rPr lang="en-US" sz="1400" dirty="0">
                <a:solidFill>
                  <a:srgbClr val="92D050"/>
                </a:solidFill>
              </a:rPr>
              <a:t>/*&lt;/</a:t>
            </a:r>
            <a:r>
              <a:rPr lang="en-US" sz="1400" dirty="0" err="1">
                <a:solidFill>
                  <a:srgbClr val="92D050"/>
                </a:solidFill>
              </a:rPr>
              <a:t>url</a:t>
            </a:r>
            <a:r>
              <a:rPr lang="en-US" sz="1400" dirty="0">
                <a:solidFill>
                  <a:srgbClr val="92D050"/>
                </a:solidFill>
              </a:rPr>
              <a:t>-pattern</a:t>
            </a:r>
            <a:r>
              <a:rPr lang="en-US" sz="1400" dirty="0" smtClean="0">
                <a:solidFill>
                  <a:srgbClr val="92D050"/>
                </a:solidFill>
              </a:rPr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 &lt;/servlet-mapping</a:t>
            </a:r>
            <a:r>
              <a:rPr lang="en-US" sz="1400" dirty="0" smtClean="0"/>
              <a:t>&gt;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&lt;/web-app</a:t>
            </a:r>
            <a:r>
              <a:rPr lang="en-US" sz="1400" dirty="0" smtClean="0"/>
              <a:t>&gt;</a:t>
            </a:r>
            <a:endParaRPr lang="de-DE" sz="1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33" name="Textfeld 9"/>
          <p:cNvSpPr txBox="1"/>
          <p:nvPr/>
        </p:nvSpPr>
        <p:spPr>
          <a:xfrm>
            <a:off x="1287333" y="3678232"/>
            <a:ext cx="6073722" cy="246221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sonih</a:t>
            </a:r>
            <a:r>
              <a:rPr lang="en-US" sz="1400" dirty="0" smtClean="0"/>
              <a:t>-server UserInfoResource.java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FFFF00"/>
                </a:solidFill>
              </a:rPr>
              <a:t>@Path</a:t>
            </a:r>
            <a:r>
              <a:rPr lang="en-US" sz="1400" dirty="0">
                <a:solidFill>
                  <a:srgbClr val="FFFF00"/>
                </a:solidFill>
              </a:rPr>
              <a:t>("</a:t>
            </a:r>
            <a:r>
              <a:rPr lang="en-US" sz="1400" dirty="0" err="1">
                <a:solidFill>
                  <a:srgbClr val="FFFF00"/>
                </a:solidFill>
              </a:rPr>
              <a:t>userinfo</a:t>
            </a:r>
            <a:r>
              <a:rPr lang="en-US" sz="1400" dirty="0" smtClean="0">
                <a:solidFill>
                  <a:srgbClr val="FFFF00"/>
                </a:solidFill>
              </a:rPr>
              <a:t>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public class </a:t>
            </a:r>
            <a:r>
              <a:rPr lang="en-US" sz="1400" dirty="0" err="1"/>
              <a:t>UserInfoResource</a:t>
            </a:r>
            <a:r>
              <a:rPr lang="en-US" sz="1400" dirty="0"/>
              <a:t> </a:t>
            </a:r>
            <a:r>
              <a:rPr lang="en-US" sz="1400" dirty="0" smtClean="0"/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/>
              <a:t>@</a:t>
            </a:r>
            <a:r>
              <a:rPr lang="en-US" sz="1400" dirty="0" smtClean="0"/>
              <a:t>GET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  </a:t>
            </a:r>
            <a:r>
              <a:rPr lang="en-US" sz="1400" dirty="0">
                <a:solidFill>
                  <a:srgbClr val="FFC000"/>
                </a:solidFill>
              </a:rPr>
              <a:t>@Path("google</a:t>
            </a:r>
            <a:r>
              <a:rPr lang="en-US" sz="1400" dirty="0" smtClean="0">
                <a:solidFill>
                  <a:srgbClr val="FFC000"/>
                </a:solidFill>
              </a:rPr>
              <a:t>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  </a:t>
            </a:r>
            <a:r>
              <a:rPr lang="en-US" sz="1400" dirty="0"/>
              <a:t>@Produces("application/</a:t>
            </a:r>
            <a:r>
              <a:rPr lang="en-US" sz="1400" u="sng" dirty="0" err="1"/>
              <a:t>json</a:t>
            </a:r>
            <a:r>
              <a:rPr lang="en-US" sz="1400" u="sng" dirty="0"/>
              <a:t>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  </a:t>
            </a:r>
            <a:r>
              <a:rPr lang="en-US" sz="1400" dirty="0"/>
              <a:t>public </a:t>
            </a:r>
            <a:r>
              <a:rPr lang="en-US" sz="1400" dirty="0" err="1"/>
              <a:t>UserInfoModel</a:t>
            </a:r>
            <a:r>
              <a:rPr lang="en-US" sz="1400" dirty="0"/>
              <a:t> </a:t>
            </a:r>
            <a:r>
              <a:rPr lang="en-US" sz="1400" dirty="0" err="1"/>
              <a:t>getUserinfo</a:t>
            </a:r>
            <a:r>
              <a:rPr lang="en-US" sz="1400" dirty="0"/>
              <a:t>( …) throws </a:t>
            </a:r>
            <a:r>
              <a:rPr lang="en-US" sz="1400" dirty="0" err="1"/>
              <a:t>IOException</a:t>
            </a:r>
            <a:r>
              <a:rPr lang="en-US" sz="1400" dirty="0"/>
              <a:t>  { 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           </a:t>
            </a:r>
            <a:r>
              <a:rPr lang="en-US" sz="1400" dirty="0"/>
              <a:t>// </a:t>
            </a:r>
            <a:r>
              <a:rPr lang="en-US" sz="1400" dirty="0" smtClean="0"/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dirty="0" smtClean="0"/>
              <a:t> 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5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Kunden</a:t>
            </a:r>
            <a:r>
              <a:rPr lang="en-US" dirty="0" smtClean="0"/>
              <a:t> – API (</a:t>
            </a:r>
            <a:r>
              <a:rPr lang="en-US" dirty="0" err="1" smtClean="0"/>
              <a:t>Betreibersicht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15" y="909729"/>
            <a:ext cx="8356600" cy="6801862"/>
          </a:xfrm>
        </p:spPr>
        <p:txBody>
          <a:bodyPr/>
          <a:lstStyle/>
          <a:p>
            <a:r>
              <a:rPr lang="en-US" dirty="0" err="1" smtClean="0"/>
              <a:t>Allgemeine</a:t>
            </a:r>
            <a:r>
              <a:rPr lang="en-US" dirty="0" smtClean="0"/>
              <a:t> Form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SoNIH</a:t>
            </a:r>
            <a:r>
              <a:rPr lang="en-US" dirty="0" smtClean="0"/>
              <a:t>-URL: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Basis-URL von </a:t>
            </a:r>
            <a:r>
              <a:rPr lang="en-US" dirty="0" err="1" smtClean="0"/>
              <a:t>SoNIH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Bestandteile</a:t>
            </a:r>
            <a:r>
              <a:rPr lang="en-US" dirty="0" smtClean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SoNIH</a:t>
            </a:r>
            <a:r>
              <a:rPr lang="en-US" dirty="0"/>
              <a:t>-URL:</a:t>
            </a:r>
          </a:p>
          <a:p>
            <a:pPr lvl="1"/>
            <a:r>
              <a:rPr lang="en-US" dirty="0"/>
              <a:t>“:port”			</a:t>
            </a:r>
            <a:r>
              <a:rPr lang="en-US" dirty="0" err="1"/>
              <a:t>Angabe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Portnummer</a:t>
            </a:r>
            <a:endParaRPr lang="en-US" dirty="0"/>
          </a:p>
          <a:p>
            <a:pPr lvl="1"/>
            <a:r>
              <a:rPr lang="en-US" dirty="0"/>
              <a:t> “</a:t>
            </a:r>
            <a:r>
              <a:rPr lang="en-US" dirty="0" err="1"/>
              <a:t>restapi</a:t>
            </a:r>
            <a:r>
              <a:rPr lang="en-US" dirty="0"/>
              <a:t>”			Wert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Deployment Descriptor 					web.xml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parameter_name</a:t>
            </a:r>
            <a:r>
              <a:rPr lang="en-US" dirty="0"/>
              <a:t>” u.	</a:t>
            </a:r>
            <a:r>
              <a:rPr lang="en-US" dirty="0" err="1"/>
              <a:t>Optionale</a:t>
            </a:r>
            <a:r>
              <a:rPr lang="en-US" dirty="0"/>
              <a:t> </a:t>
            </a:r>
            <a:r>
              <a:rPr lang="en-US" dirty="0" err="1"/>
              <a:t>benannte</a:t>
            </a:r>
            <a:r>
              <a:rPr lang="en-US" dirty="0"/>
              <a:t> Parameter</a:t>
            </a:r>
          </a:p>
          <a:p>
            <a:pPr marL="360363" lvl="1" indent="0">
              <a:buNone/>
            </a:pPr>
            <a:r>
              <a:rPr lang="en-US" dirty="0"/>
              <a:t>     “</a:t>
            </a:r>
            <a:r>
              <a:rPr lang="en-US" dirty="0" err="1"/>
              <a:t>parameter_value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KIT-Smart-Campus-Eigenentwicklung</a:t>
            </a:r>
            <a:endParaRPr lang="de-DE" dirty="0"/>
          </a:p>
        </p:txBody>
      </p:sp>
      <p:sp>
        <p:nvSpPr>
          <p:cNvPr id="5" name="Textfeld 9"/>
          <p:cNvSpPr txBox="1"/>
          <p:nvPr/>
        </p:nvSpPr>
        <p:spPr>
          <a:xfrm>
            <a:off x="391883" y="1462053"/>
            <a:ext cx="8242663" cy="78483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dirty="0" err="1"/>
              <a:t>prot</a:t>
            </a:r>
            <a:r>
              <a:rPr lang="en-US" sz="1500" dirty="0"/>
              <a:t>://</a:t>
            </a:r>
            <a:r>
              <a:rPr lang="en-US" sz="1500" dirty="0" err="1"/>
              <a:t>deployment.path</a:t>
            </a:r>
            <a:r>
              <a:rPr lang="en-US" sz="1500" dirty="0"/>
              <a:t>[:port][/</a:t>
            </a:r>
            <a:r>
              <a:rPr lang="en-US" sz="1500" dirty="0" err="1"/>
              <a:t>sonih_package</a:t>
            </a:r>
            <a:r>
              <a:rPr lang="en-US" sz="1500" dirty="0"/>
              <a:t>]/</a:t>
            </a:r>
            <a:r>
              <a:rPr lang="en-US" sz="1500" dirty="0" err="1"/>
              <a:t>restapi</a:t>
            </a:r>
            <a:r>
              <a:rPr lang="en-US" sz="1500" dirty="0"/>
              <a:t>/</a:t>
            </a:r>
            <a:r>
              <a:rPr lang="en-US" sz="1500" dirty="0" err="1"/>
              <a:t>root_resource</a:t>
            </a:r>
            <a:r>
              <a:rPr lang="en-US" sz="1500" dirty="0"/>
              <a:t>[/</a:t>
            </a:r>
            <a:r>
              <a:rPr lang="en-US" sz="1500" dirty="0" err="1"/>
              <a:t>provider_id</a:t>
            </a:r>
            <a:r>
              <a:rPr lang="en-US" sz="1500" dirty="0"/>
              <a:t>[?parameter_name_1=parameter_value_1[&amp;parameter_name_2=parameter_value_2[&amp;…[&amp;</a:t>
            </a:r>
            <a:r>
              <a:rPr lang="en-US" sz="1500" dirty="0" err="1"/>
              <a:t>parameter_name_n</a:t>
            </a:r>
            <a:r>
              <a:rPr lang="en-US" sz="1500" dirty="0"/>
              <a:t>=</a:t>
            </a:r>
            <a:r>
              <a:rPr lang="en-US" sz="1500" dirty="0" err="1"/>
              <a:t>paramter_value_n</a:t>
            </a:r>
            <a:r>
              <a:rPr lang="en-US" sz="1500" dirty="0" smtClean="0"/>
              <a:t>]…]]]]</a:t>
            </a:r>
            <a:endParaRPr lang="en-US" sz="1500" dirty="0"/>
          </a:p>
        </p:txBody>
      </p:sp>
      <p:sp>
        <p:nvSpPr>
          <p:cNvPr id="6" name="Textfeld 9"/>
          <p:cNvSpPr txBox="1"/>
          <p:nvPr/>
        </p:nvSpPr>
        <p:spPr>
          <a:xfrm>
            <a:off x="391882" y="2998713"/>
            <a:ext cx="8242663" cy="32316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de-DE" sz="1500" dirty="0"/>
              <a:t>https://</a:t>
            </a:r>
            <a:r>
              <a:rPr lang="de-DE" sz="1500" dirty="0" smtClean="0"/>
              <a:t>localhost/sonih-server/restapi/auth/google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640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125" y="500618"/>
            <a:ext cx="6911975" cy="369332"/>
          </a:xfrm>
        </p:spPr>
        <p:txBody>
          <a:bodyPr/>
          <a:lstStyle/>
          <a:p>
            <a:r>
              <a:rPr lang="de-DE" dirty="0" smtClean="0"/>
              <a:t>Kritik an einer SoNIH-Config Web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34081" y="1148169"/>
            <a:ext cx="6265419" cy="2277547"/>
          </a:xfrm>
        </p:spPr>
        <p:txBody>
          <a:bodyPr/>
          <a:lstStyle/>
          <a:p>
            <a:r>
              <a:rPr lang="de-DE" dirty="0" smtClean="0"/>
              <a:t>Idee: </a:t>
            </a:r>
            <a:r>
              <a:rPr lang="de-DE" dirty="0"/>
              <a:t>SoNIH bietet keine grafische Oberfläche oder dergleichen für eine Konfiguration </a:t>
            </a:r>
            <a:r>
              <a:rPr lang="de-DE" dirty="0" smtClean="0"/>
              <a:t>bzw. </a:t>
            </a:r>
            <a:r>
              <a:rPr lang="de-DE" dirty="0"/>
              <a:t>Verwaltung an. </a:t>
            </a:r>
            <a:endParaRPr lang="de-DE" dirty="0" smtClean="0"/>
          </a:p>
          <a:p>
            <a:r>
              <a:rPr lang="de-DE" dirty="0" smtClean="0"/>
              <a:t>Umsetzung: Eine grafische Web-Oberfläche, die die Konfigurationsdatei von SoNIH bearbeitet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Bearbeiter: Titel der Arbeit</a:t>
            </a:r>
            <a:endParaRPr lang="de-DE"/>
          </a:p>
        </p:txBody>
      </p:sp>
      <p:sp>
        <p:nvSpPr>
          <p:cNvPr id="5" name="Rechteck 141"/>
          <p:cNvSpPr/>
          <p:nvPr/>
        </p:nvSpPr>
        <p:spPr>
          <a:xfrm>
            <a:off x="92279" y="5473884"/>
            <a:ext cx="2088365" cy="634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Service Provider (Google)</a:t>
            </a:r>
          </a:p>
        </p:txBody>
      </p:sp>
      <p:grpSp>
        <p:nvGrpSpPr>
          <p:cNvPr id="6" name="Gruppieren 101"/>
          <p:cNvGrpSpPr/>
          <p:nvPr/>
        </p:nvGrpSpPr>
        <p:grpSpPr>
          <a:xfrm>
            <a:off x="1932160" y="5574096"/>
            <a:ext cx="154724" cy="144716"/>
            <a:chOff x="5938427" y="2248151"/>
            <a:chExt cx="154724" cy="144716"/>
          </a:xfrm>
        </p:grpSpPr>
        <p:sp>
          <p:nvSpPr>
            <p:cNvPr id="7" name="Rectangle 57"/>
            <p:cNvSpPr>
              <a:spLocks noChangeArrowheads="1"/>
            </p:cNvSpPr>
            <p:nvPr/>
          </p:nvSpPr>
          <p:spPr bwMode="auto">
            <a:xfrm>
              <a:off x="5969837" y="2248151"/>
              <a:ext cx="123314" cy="144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8" name="Rectangle 59"/>
            <p:cNvSpPr>
              <a:spLocks noChangeArrowheads="1"/>
            </p:cNvSpPr>
            <p:nvPr/>
          </p:nvSpPr>
          <p:spPr bwMode="auto">
            <a:xfrm>
              <a:off x="5938427" y="2334130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9" name="Rectangle 59"/>
            <p:cNvSpPr>
              <a:spLocks noChangeArrowheads="1"/>
            </p:cNvSpPr>
            <p:nvPr/>
          </p:nvSpPr>
          <p:spPr bwMode="auto">
            <a:xfrm>
              <a:off x="5938427" y="2279361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sp>
        <p:nvSpPr>
          <p:cNvPr id="23" name="Oval 111"/>
          <p:cNvSpPr>
            <a:spLocks noChangeArrowheads="1"/>
          </p:cNvSpPr>
          <p:nvPr/>
        </p:nvSpPr>
        <p:spPr bwMode="auto">
          <a:xfrm>
            <a:off x="1095575" y="5193798"/>
            <a:ext cx="104775" cy="1047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cxnSp>
        <p:nvCxnSpPr>
          <p:cNvPr id="24" name="Gerade Verbindung 285"/>
          <p:cNvCxnSpPr>
            <a:stCxn id="23" idx="4"/>
          </p:cNvCxnSpPr>
          <p:nvPr/>
        </p:nvCxnSpPr>
        <p:spPr bwMode="auto">
          <a:xfrm>
            <a:off x="1147963" y="5298573"/>
            <a:ext cx="0" cy="1753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172"/>
          <p:cNvCxnSpPr/>
          <p:nvPr/>
        </p:nvCxnSpPr>
        <p:spPr bwMode="auto">
          <a:xfrm flipH="1">
            <a:off x="1192221" y="5116009"/>
            <a:ext cx="1484160" cy="140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Gruppieren 83"/>
          <p:cNvGrpSpPr/>
          <p:nvPr/>
        </p:nvGrpSpPr>
        <p:grpSpPr>
          <a:xfrm>
            <a:off x="1833203" y="4065937"/>
            <a:ext cx="1639790" cy="1047995"/>
            <a:chOff x="6571976" y="2266784"/>
            <a:chExt cx="1639790" cy="1047995"/>
          </a:xfrm>
        </p:grpSpPr>
        <p:sp>
          <p:nvSpPr>
            <p:cNvPr id="31" name="Rechteck 8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SoNIH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Gruppieren 8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37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9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33" name="Oval 111"/>
            <p:cNvSpPr>
              <a:spLocks noChangeArrowheads="1"/>
            </p:cNvSpPr>
            <p:nvPr/>
          </p:nvSpPr>
          <p:spPr bwMode="auto">
            <a:xfrm>
              <a:off x="7357270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34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40" name="Gruppieren 93"/>
          <p:cNvGrpSpPr/>
          <p:nvPr/>
        </p:nvGrpSpPr>
        <p:grpSpPr>
          <a:xfrm>
            <a:off x="339226" y="998878"/>
            <a:ext cx="1639790" cy="835233"/>
            <a:chOff x="6571976" y="2479546"/>
            <a:chExt cx="1639790" cy="835233"/>
          </a:xfrm>
        </p:grpSpPr>
        <p:sp>
          <p:nvSpPr>
            <p:cNvPr id="41" name="Rechteck 9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KIT-Smart-Campus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Web App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uppieren 9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45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6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7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cxnSp>
          <p:nvCxnSpPr>
            <p:cNvPr id="43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48" name="Gruppieren 107"/>
          <p:cNvGrpSpPr/>
          <p:nvPr/>
        </p:nvGrpSpPr>
        <p:grpSpPr>
          <a:xfrm>
            <a:off x="365147" y="1819057"/>
            <a:ext cx="1639790" cy="1047995"/>
            <a:chOff x="6571976" y="2266784"/>
            <a:chExt cx="1639790" cy="1047995"/>
          </a:xfrm>
        </p:grpSpPr>
        <p:sp>
          <p:nvSpPr>
            <p:cNvPr id="49" name="Rechteck 108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ieren 109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55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51" name="Oval 111"/>
            <p:cNvSpPr>
              <a:spLocks noChangeArrowheads="1"/>
            </p:cNvSpPr>
            <p:nvPr/>
          </p:nvSpPr>
          <p:spPr bwMode="auto">
            <a:xfrm>
              <a:off x="7342522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52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58" name="Gruppieren 139"/>
          <p:cNvGrpSpPr/>
          <p:nvPr/>
        </p:nvGrpSpPr>
        <p:grpSpPr>
          <a:xfrm>
            <a:off x="375994" y="2830093"/>
            <a:ext cx="1639790" cy="1047995"/>
            <a:chOff x="6571976" y="2266784"/>
            <a:chExt cx="1639790" cy="1047995"/>
          </a:xfrm>
        </p:grpSpPr>
        <p:sp>
          <p:nvSpPr>
            <p:cNvPr id="59" name="Rechteck 140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Authentication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Gruppieren 142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67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61" name="Oval 111"/>
            <p:cNvSpPr>
              <a:spLocks noChangeArrowheads="1"/>
            </p:cNvSpPr>
            <p:nvPr/>
          </p:nvSpPr>
          <p:spPr bwMode="auto">
            <a:xfrm>
              <a:off x="7357270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62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cxnSp>
        <p:nvCxnSpPr>
          <p:cNvPr id="68" name="Gerade Verbindung mit Pfeil 150"/>
          <p:cNvCxnSpPr>
            <a:endCxn id="33" idx="2"/>
          </p:cNvCxnSpPr>
          <p:nvPr/>
        </p:nvCxnSpPr>
        <p:spPr bwMode="auto">
          <a:xfrm>
            <a:off x="1213675" y="3907458"/>
            <a:ext cx="1404822" cy="210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" name="Gruppieren 96"/>
          <p:cNvGrpSpPr/>
          <p:nvPr/>
        </p:nvGrpSpPr>
        <p:grpSpPr>
          <a:xfrm>
            <a:off x="2935266" y="2826706"/>
            <a:ext cx="1639790" cy="1047995"/>
            <a:chOff x="6571976" y="2266784"/>
            <a:chExt cx="1639790" cy="1047995"/>
          </a:xfrm>
        </p:grpSpPr>
        <p:sp>
          <p:nvSpPr>
            <p:cNvPr id="70" name="Rechteck 97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SoNIH-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Config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Web App</a:t>
              </a:r>
            </a:p>
          </p:txBody>
        </p:sp>
        <p:grpSp>
          <p:nvGrpSpPr>
            <p:cNvPr id="71" name="Gruppieren 113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76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77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78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72" name="Oval 111"/>
            <p:cNvSpPr>
              <a:spLocks noChangeArrowheads="1"/>
            </p:cNvSpPr>
            <p:nvPr/>
          </p:nvSpPr>
          <p:spPr bwMode="auto">
            <a:xfrm>
              <a:off x="7357270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73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cxnSp>
        <p:nvCxnSpPr>
          <p:cNvPr id="79" name="Gerade Verbindung mit Pfeil 121"/>
          <p:cNvCxnSpPr>
            <a:endCxn id="33" idx="6"/>
          </p:cNvCxnSpPr>
          <p:nvPr/>
        </p:nvCxnSpPr>
        <p:spPr bwMode="auto">
          <a:xfrm flipH="1">
            <a:off x="2723272" y="3865029"/>
            <a:ext cx="1049675" cy="253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Gerader Verbinder 13"/>
          <p:cNvCxnSpPr/>
          <p:nvPr/>
        </p:nvCxnSpPr>
        <p:spPr bwMode="auto">
          <a:xfrm>
            <a:off x="1195889" y="3907458"/>
            <a:ext cx="1343598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r Verbinder 15"/>
          <p:cNvCxnSpPr/>
          <p:nvPr/>
        </p:nvCxnSpPr>
        <p:spPr bwMode="auto">
          <a:xfrm flipV="1">
            <a:off x="2539487" y="2879093"/>
            <a:ext cx="0" cy="102836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mit Pfeil 123"/>
          <p:cNvCxnSpPr>
            <a:endCxn id="72" idx="2"/>
          </p:cNvCxnSpPr>
          <p:nvPr/>
        </p:nvCxnSpPr>
        <p:spPr bwMode="auto">
          <a:xfrm>
            <a:off x="2548381" y="2879093"/>
            <a:ext cx="117217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4930656" y="3326558"/>
            <a:ext cx="3705344" cy="215443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lang="en-US" sz="1400" dirty="0" err="1"/>
              <a:t>google_client_id</a:t>
            </a:r>
            <a:r>
              <a:rPr lang="en-US" sz="1400" dirty="0"/>
              <a:t>=</a:t>
            </a:r>
            <a:endParaRPr lang="de-DE" sz="1400" noProof="1" smtClean="0">
              <a:latin typeface="Lucida Sans Typewriter" pitchFamily="33" charset="0"/>
              <a:cs typeface="Lucida Sans Typewriter" pitchFamily="33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en-US" sz="1400" dirty="0" err="1" smtClean="0"/>
              <a:t>google_client_secret</a:t>
            </a:r>
            <a:r>
              <a:rPr lang="en-US" sz="1400" dirty="0"/>
              <a:t>=</a:t>
            </a:r>
            <a:endParaRPr lang="de-DE" sz="1400" noProof="1" smtClean="0">
              <a:latin typeface="Lucida Sans Typewriter" pitchFamily="33" charset="0"/>
              <a:cs typeface="Lucida Sans Typewriter" pitchFamily="33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en-US" sz="1400" dirty="0" err="1" smtClean="0"/>
              <a:t>google_redirect_uri</a:t>
            </a:r>
            <a:r>
              <a:rPr lang="en-US" sz="1400" dirty="0" smtClean="0"/>
              <a:t>=urn:ietf:wg:oauth:2.0:</a:t>
            </a:r>
            <a:r>
              <a:rPr lang="en-US" sz="1400" u="sng" dirty="0" smtClean="0"/>
              <a:t>oob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1400" dirty="0" err="1"/>
              <a:t>google_scopes</a:t>
            </a:r>
            <a:r>
              <a:rPr lang="en-US" sz="1400" dirty="0"/>
              <a:t>=</a:t>
            </a:r>
            <a:r>
              <a:rPr lang="en-US" sz="1400" u="sng" dirty="0"/>
              <a:t>https://</a:t>
            </a:r>
            <a:r>
              <a:rPr lang="en-US" sz="1400" u="sng" dirty="0" smtClean="0"/>
              <a:t>www.googleapis.com/auth/userinfo.profile</a:t>
            </a:r>
          </a:p>
          <a:p>
            <a:pPr marL="457200" indent="-457200" eaLnBrk="0" hangingPunct="0">
              <a:buFontTx/>
              <a:buAutoNum type="arabicPeriod"/>
            </a:pPr>
            <a:endParaRPr lang="en-US" sz="1400" u="sng" dirty="0">
              <a:latin typeface="Lucida Sans Typewriter" pitchFamily="33" charset="0"/>
              <a:cs typeface="Lucida Sans Typewriter" pitchFamily="33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facebook_client_id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=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1400" dirty="0" err="1">
                <a:latin typeface="Lucida Sans Typewriter" pitchFamily="33" charset="0"/>
                <a:cs typeface="Lucida Sans Typewriter" pitchFamily="33" charset="0"/>
              </a:rPr>
              <a:t>f</a:t>
            </a:r>
            <a:r>
              <a:rPr lang="en-US" sz="1400" dirty="0" err="1" smtClean="0">
                <a:latin typeface="Lucida Sans Typewriter" pitchFamily="33" charset="0"/>
                <a:cs typeface="Lucida Sans Typewriter" pitchFamily="33" charset="0"/>
              </a:rPr>
              <a:t>acebook_client_secret</a:t>
            </a:r>
            <a:r>
              <a:rPr lang="en-US" sz="1400" dirty="0" smtClean="0">
                <a:latin typeface="Lucida Sans Typewriter" pitchFamily="33" charset="0"/>
                <a:cs typeface="Lucida Sans Typewriter" pitchFamily="33" charset="0"/>
              </a:rPr>
              <a:t>=</a:t>
            </a:r>
            <a:endParaRPr lang="de-DE" sz="1400" dirty="0">
              <a:latin typeface="Lucida Sans Typewriter" pitchFamily="33" charset="0"/>
              <a:cs typeface="Lucida Sans Typewriter" pitchFamily="33" charset="0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lang="de-DE" sz="1400" dirty="0" smtClean="0">
                <a:latin typeface="Lucida Sans Typewriter" pitchFamily="33" charset="0"/>
                <a:cs typeface="Lucida Sans Typewriter" pitchFamily="33" charset="0"/>
              </a:rPr>
              <a:t>...</a:t>
            </a:r>
            <a:endParaRPr lang="en-US" sz="1400" dirty="0" smtClean="0">
              <a:latin typeface="Lucida Sans Typewriter" pitchFamily="33" charset="0"/>
              <a:cs typeface="Lucida Sans Typewriter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err="1" smtClean="0"/>
              <a:t>Kritik</a:t>
            </a:r>
            <a:r>
              <a:rPr lang="en-US" dirty="0" smtClean="0"/>
              <a:t> an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SoNIH-Config</a:t>
            </a:r>
            <a:r>
              <a:rPr lang="en-US" dirty="0" smtClean="0"/>
              <a:t>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739759"/>
          </a:xfrm>
        </p:spPr>
        <p:txBody>
          <a:bodyPr/>
          <a:lstStyle/>
          <a:p>
            <a:r>
              <a:rPr lang="de-DE" dirty="0" smtClean="0"/>
              <a:t>„HardCoded“ - Parametriken </a:t>
            </a:r>
            <a:r>
              <a:rPr lang="de-DE" dirty="0"/>
              <a:t>die fest in Codezeilen eingebetet </a:t>
            </a:r>
            <a:r>
              <a:rPr lang="de-DE" dirty="0" smtClean="0"/>
              <a:t>sind</a:t>
            </a:r>
          </a:p>
          <a:p>
            <a:pPr lvl="1"/>
            <a:r>
              <a:rPr lang="de-DE" dirty="0" smtClean="0"/>
              <a:t>Richtig: diese Parameter </a:t>
            </a:r>
            <a:r>
              <a:rPr lang="de-DE" dirty="0"/>
              <a:t>über eine von </a:t>
            </a:r>
            <a:r>
              <a:rPr lang="de-DE" u="sng" dirty="0"/>
              <a:t>Außen zugängliche Schnittstelle</a:t>
            </a:r>
            <a:r>
              <a:rPr lang="de-DE" dirty="0"/>
              <a:t> zu steuern. Z.B. durch eine Datenbank oder ein </a:t>
            </a:r>
            <a:r>
              <a:rPr lang="de-DE" dirty="0" smtClean="0"/>
              <a:t>Konfigurationsdatei</a:t>
            </a:r>
            <a:endParaRPr lang="en-US" dirty="0" smtClean="0"/>
          </a:p>
          <a:p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Oberfläche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“overkill”</a:t>
            </a:r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Oberfläche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das </a:t>
            </a:r>
            <a:r>
              <a:rPr lang="en-US" dirty="0" err="1" smtClean="0"/>
              <a:t>Selbe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Texteditor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/>
              <a:t> </a:t>
            </a:r>
            <a:r>
              <a:rPr lang="en-US" dirty="0" smtClean="0"/>
              <a:t>-&gt; die </a:t>
            </a:r>
            <a:r>
              <a:rPr lang="en-US" dirty="0" err="1" smtClean="0"/>
              <a:t>Konfigurationsdatei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Erweiterungen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Veränderungen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Folge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die </a:t>
            </a:r>
            <a:r>
              <a:rPr lang="en-US" dirty="0" err="1" smtClean="0"/>
              <a:t>Oberfläche</a:t>
            </a:r>
            <a:r>
              <a:rPr lang="en-US" dirty="0" smtClean="0"/>
              <a:t> </a:t>
            </a:r>
            <a:r>
              <a:rPr lang="en-US" dirty="0" err="1" smtClean="0"/>
              <a:t>mitverändert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</a:t>
            </a:r>
          </a:p>
          <a:p>
            <a:pPr lvl="1"/>
            <a:r>
              <a:rPr lang="en-US" dirty="0" err="1" smtClean="0"/>
              <a:t>Zeitaufwendig</a:t>
            </a:r>
            <a:endParaRPr lang="en-US" dirty="0" smtClean="0"/>
          </a:p>
          <a:p>
            <a:pPr lvl="1"/>
            <a:r>
              <a:rPr lang="en-US" dirty="0" err="1" smtClean="0"/>
              <a:t>Konfigurationsdateien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benutzerfreundlich</a:t>
            </a:r>
            <a:r>
              <a:rPr lang="en-US" dirty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3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01489"/>
            <a:ext cx="6911975" cy="738664"/>
          </a:xfrm>
        </p:spPr>
        <p:txBody>
          <a:bodyPr/>
          <a:lstStyle/>
          <a:p>
            <a:r>
              <a:rPr lang="en-US" dirty="0" err="1"/>
              <a:t>Kritik</a:t>
            </a:r>
            <a:r>
              <a:rPr lang="en-US" dirty="0"/>
              <a:t> an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SoNIH-Config</a:t>
            </a:r>
            <a:r>
              <a:rPr lang="en-US" dirty="0"/>
              <a:t> Web </a:t>
            </a:r>
            <a:r>
              <a:rPr lang="en-US" dirty="0" smtClean="0"/>
              <a:t>App – </a:t>
            </a:r>
            <a:br>
              <a:rPr lang="en-US" dirty="0" smtClean="0"/>
            </a:br>
            <a:r>
              <a:rPr lang="en-US" dirty="0" err="1" smtClean="0"/>
              <a:t>Verantwortung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Konfigurationsdatei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960" y="1376183"/>
            <a:ext cx="8356600" cy="3077766"/>
          </a:xfrm>
        </p:spPr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bearbeitet</a:t>
            </a:r>
            <a:r>
              <a:rPr lang="en-US" dirty="0" smtClean="0"/>
              <a:t> die </a:t>
            </a:r>
            <a:r>
              <a:rPr lang="en-US" dirty="0" err="1" smtClean="0"/>
              <a:t>Konfiguration</a:t>
            </a:r>
            <a:r>
              <a:rPr lang="en-US" dirty="0" smtClean="0"/>
              <a:t> von </a:t>
            </a:r>
            <a:r>
              <a:rPr lang="en-US" dirty="0" err="1" smtClean="0"/>
              <a:t>SoNIH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Der </a:t>
            </a:r>
            <a:r>
              <a:rPr lang="en-US" dirty="0" err="1" smtClean="0"/>
              <a:t>Betreiber</a:t>
            </a:r>
            <a:endParaRPr lang="en-US" dirty="0" smtClean="0"/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die </a:t>
            </a:r>
            <a:r>
              <a:rPr lang="en-US" dirty="0" err="1" smtClean="0"/>
              <a:t>Benutzer</a:t>
            </a:r>
            <a:r>
              <a:rPr lang="en-US" dirty="0" smtClean="0"/>
              <a:t> (die </a:t>
            </a:r>
            <a:r>
              <a:rPr lang="en-US" dirty="0" err="1" smtClean="0"/>
              <a:t>Entwickler</a:t>
            </a:r>
            <a:r>
              <a:rPr lang="en-US" dirty="0" smtClean="0"/>
              <a:t>				           der </a:t>
            </a:r>
            <a:r>
              <a:rPr lang="en-US" dirty="0" err="1" smtClean="0"/>
              <a:t>Kundenanwendung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Unterschiedliche</a:t>
            </a:r>
            <a:r>
              <a:rPr lang="en-US" dirty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                                                                      </a:t>
            </a:r>
            <a:r>
              <a:rPr lang="en-US" dirty="0" err="1" smtClean="0"/>
              <a:t>bearbeiten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Konfigurationsdatei</a:t>
            </a:r>
            <a:endParaRPr lang="en-US" dirty="0" smtClean="0"/>
          </a:p>
          <a:p>
            <a:pPr lvl="2"/>
            <a:r>
              <a:rPr lang="en-US" dirty="0" smtClean="0"/>
              <a:t>Die </a:t>
            </a:r>
            <a:r>
              <a:rPr lang="en-US" dirty="0" err="1" smtClean="0"/>
              <a:t>Folge</a:t>
            </a:r>
            <a:r>
              <a:rPr lang="en-US" dirty="0" smtClean="0"/>
              <a:t>: </a:t>
            </a:r>
            <a:r>
              <a:rPr lang="en-US" dirty="0" err="1" smtClean="0"/>
              <a:t>Konflikte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den                                                               </a:t>
            </a:r>
            <a:r>
              <a:rPr lang="en-US" dirty="0" err="1" smtClean="0"/>
              <a:t>Benutzern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sp>
        <p:nvSpPr>
          <p:cNvPr id="29" name="Rechteck 2"/>
          <p:cNvSpPr/>
          <p:nvPr/>
        </p:nvSpPr>
        <p:spPr bwMode="auto">
          <a:xfrm>
            <a:off x="5128279" y="1836014"/>
            <a:ext cx="1626021" cy="37716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hteck 3"/>
          <p:cNvSpPr/>
          <p:nvPr/>
        </p:nvSpPr>
        <p:spPr bwMode="auto">
          <a:xfrm>
            <a:off x="5128280" y="1836013"/>
            <a:ext cx="762118" cy="239445"/>
          </a:xfrm>
          <a:custGeom>
            <a:avLst/>
            <a:gdLst>
              <a:gd name="connsiteX0" fmla="*/ 0 w 1111762"/>
              <a:gd name="connsiteY0" fmla="*/ 0 h 322721"/>
              <a:gd name="connsiteX1" fmla="*/ 1111762 w 1111762"/>
              <a:gd name="connsiteY1" fmla="*/ 0 h 322721"/>
              <a:gd name="connsiteX2" fmla="*/ 1111762 w 1111762"/>
              <a:gd name="connsiteY2" fmla="*/ 322721 h 322721"/>
              <a:gd name="connsiteX3" fmla="*/ 0 w 1111762"/>
              <a:gd name="connsiteY3" fmla="*/ 322721 h 322721"/>
              <a:gd name="connsiteX4" fmla="*/ 0 w 1111762"/>
              <a:gd name="connsiteY4" fmla="*/ 0 h 322721"/>
              <a:gd name="connsiteX0" fmla="*/ 0 w 1111762"/>
              <a:gd name="connsiteY0" fmla="*/ 0 h 322721"/>
              <a:gd name="connsiteX1" fmla="*/ 1111762 w 1111762"/>
              <a:gd name="connsiteY1" fmla="*/ 0 h 322721"/>
              <a:gd name="connsiteX2" fmla="*/ 990992 w 1111762"/>
              <a:gd name="connsiteY2" fmla="*/ 322721 h 322721"/>
              <a:gd name="connsiteX3" fmla="*/ 0 w 1111762"/>
              <a:gd name="connsiteY3" fmla="*/ 322721 h 322721"/>
              <a:gd name="connsiteX4" fmla="*/ 0 w 1111762"/>
              <a:gd name="connsiteY4" fmla="*/ 0 h 32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1762" h="322721">
                <a:moveTo>
                  <a:pt x="0" y="0"/>
                </a:moveTo>
                <a:lnTo>
                  <a:pt x="1111762" y="0"/>
                </a:lnTo>
                <a:lnTo>
                  <a:pt x="990992" y="322721"/>
                </a:lnTo>
                <a:lnTo>
                  <a:pt x="0" y="322721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Server 1</a:t>
            </a:r>
          </a:p>
        </p:txBody>
      </p:sp>
      <p:sp>
        <p:nvSpPr>
          <p:cNvPr id="31" name="Abgerundetes Rechteck 63"/>
          <p:cNvSpPr/>
          <p:nvPr/>
        </p:nvSpPr>
        <p:spPr bwMode="auto">
          <a:xfrm>
            <a:off x="5351311" y="2405763"/>
            <a:ext cx="1044965" cy="2401495"/>
          </a:xfrm>
          <a:prstGeom prst="roundRect">
            <a:avLst>
              <a:gd name="adj" fmla="val 1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feld 64"/>
          <p:cNvSpPr txBox="1"/>
          <p:nvPr/>
        </p:nvSpPr>
        <p:spPr>
          <a:xfrm>
            <a:off x="5550517" y="3477311"/>
            <a:ext cx="64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SoNIH</a:t>
            </a:r>
            <a:endParaRPr lang="de-DE" sz="1200" dirty="0"/>
          </a:p>
        </p:txBody>
      </p:sp>
      <p:sp>
        <p:nvSpPr>
          <p:cNvPr id="35" name="Abgerundetes Rechteck 67"/>
          <p:cNvSpPr/>
          <p:nvPr/>
        </p:nvSpPr>
        <p:spPr bwMode="auto">
          <a:xfrm>
            <a:off x="7433114" y="2326801"/>
            <a:ext cx="1235448" cy="739916"/>
          </a:xfrm>
          <a:prstGeom prst="roundRect">
            <a:avLst>
              <a:gd name="adj" fmla="val 1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68"/>
          <p:cNvSpPr txBox="1"/>
          <p:nvPr/>
        </p:nvSpPr>
        <p:spPr>
          <a:xfrm>
            <a:off x="7433114" y="2484179"/>
            <a:ext cx="1235448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Kunden-anwendung 1</a:t>
            </a:r>
            <a:endParaRPr lang="de-DE" sz="1100" dirty="0"/>
          </a:p>
        </p:txBody>
      </p:sp>
      <p:sp>
        <p:nvSpPr>
          <p:cNvPr id="37" name="Abgerundetes Rechteck 69"/>
          <p:cNvSpPr/>
          <p:nvPr/>
        </p:nvSpPr>
        <p:spPr bwMode="auto">
          <a:xfrm>
            <a:off x="7433114" y="3263128"/>
            <a:ext cx="1235448" cy="739916"/>
          </a:xfrm>
          <a:prstGeom prst="roundRect">
            <a:avLst>
              <a:gd name="adj" fmla="val 1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feld 70"/>
          <p:cNvSpPr txBox="1"/>
          <p:nvPr/>
        </p:nvSpPr>
        <p:spPr>
          <a:xfrm>
            <a:off x="7433113" y="3420506"/>
            <a:ext cx="1235448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Kunden-anwendung 2</a:t>
            </a:r>
            <a:endParaRPr lang="de-DE" sz="1100" dirty="0"/>
          </a:p>
        </p:txBody>
      </p:sp>
      <p:sp>
        <p:nvSpPr>
          <p:cNvPr id="39" name="Abgerundetes Rechteck 71"/>
          <p:cNvSpPr/>
          <p:nvPr/>
        </p:nvSpPr>
        <p:spPr bwMode="auto">
          <a:xfrm>
            <a:off x="7433112" y="4212053"/>
            <a:ext cx="1235448" cy="739916"/>
          </a:xfrm>
          <a:prstGeom prst="roundRect">
            <a:avLst>
              <a:gd name="adj" fmla="val 144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feld 72"/>
          <p:cNvSpPr txBox="1"/>
          <p:nvPr/>
        </p:nvSpPr>
        <p:spPr>
          <a:xfrm>
            <a:off x="7433112" y="4369431"/>
            <a:ext cx="1235448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Kunden-anwendung 3</a:t>
            </a:r>
            <a:endParaRPr lang="de-DE" sz="1100" dirty="0"/>
          </a:p>
        </p:txBody>
      </p:sp>
      <p:sp>
        <p:nvSpPr>
          <p:cNvPr id="41" name="Ellipse 100"/>
          <p:cNvSpPr/>
          <p:nvPr/>
        </p:nvSpPr>
        <p:spPr bwMode="auto">
          <a:xfrm>
            <a:off x="6327795" y="3179986"/>
            <a:ext cx="149209" cy="9049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101"/>
          <p:cNvSpPr txBox="1"/>
          <p:nvPr/>
        </p:nvSpPr>
        <p:spPr>
          <a:xfrm>
            <a:off x="5905536" y="3999582"/>
            <a:ext cx="926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SoNIH</a:t>
            </a:r>
            <a:r>
              <a:rPr lang="de-DE" sz="1100" dirty="0" smtClean="0"/>
              <a:t> REST-API</a:t>
            </a:r>
            <a:endParaRPr lang="de-DE" sz="1100" dirty="0"/>
          </a:p>
        </p:txBody>
      </p:sp>
      <p:cxnSp>
        <p:nvCxnSpPr>
          <p:cNvPr id="47" name="Gerade Verbindung mit Pfeil 143"/>
          <p:cNvCxnSpPr>
            <a:stCxn id="35" idx="1"/>
            <a:endCxn id="41" idx="7"/>
          </p:cNvCxnSpPr>
          <p:nvPr/>
        </p:nvCxnSpPr>
        <p:spPr bwMode="auto">
          <a:xfrm flipH="1">
            <a:off x="6455153" y="2696759"/>
            <a:ext cx="977961" cy="615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145"/>
          <p:cNvCxnSpPr>
            <a:stCxn id="37" idx="1"/>
            <a:endCxn id="41" idx="6"/>
          </p:cNvCxnSpPr>
          <p:nvPr/>
        </p:nvCxnSpPr>
        <p:spPr bwMode="auto">
          <a:xfrm flipH="1" flipV="1">
            <a:off x="6477004" y="3632448"/>
            <a:ext cx="956110" cy="6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147"/>
          <p:cNvCxnSpPr>
            <a:stCxn id="39" idx="1"/>
            <a:endCxn id="41" idx="5"/>
          </p:cNvCxnSpPr>
          <p:nvPr/>
        </p:nvCxnSpPr>
        <p:spPr bwMode="auto">
          <a:xfrm flipH="1" flipV="1">
            <a:off x="6455153" y="3952387"/>
            <a:ext cx="977959" cy="6296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70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386155"/>
            <a:ext cx="6911975" cy="369332"/>
          </a:xfrm>
        </p:spPr>
        <p:txBody>
          <a:bodyPr/>
          <a:lstStyle/>
          <a:p>
            <a:r>
              <a:rPr lang="en-US" dirty="0" err="1" smtClean="0"/>
              <a:t>Anwendungsfall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621" y="1198563"/>
            <a:ext cx="5693092" cy="3939540"/>
          </a:xfrm>
        </p:spPr>
        <p:txBody>
          <a:bodyPr/>
          <a:lstStyle/>
          <a:p>
            <a:r>
              <a:rPr lang="en-US" dirty="0" err="1" smtClean="0"/>
              <a:t>ConsumerIAM</a:t>
            </a:r>
            <a:r>
              <a:rPr lang="en-US" dirty="0" smtClean="0"/>
              <a:t> Service: </a:t>
            </a:r>
          </a:p>
          <a:p>
            <a:pPr lvl="1"/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Service Provider </a:t>
            </a:r>
          </a:p>
          <a:p>
            <a:pPr lvl="1"/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entscheiden</a:t>
            </a:r>
            <a:r>
              <a:rPr lang="en-US" dirty="0" smtClean="0"/>
              <a:t>,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welchem</a:t>
            </a:r>
            <a:r>
              <a:rPr lang="en-US" dirty="0" smtClean="0"/>
              <a:t> Service Provider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dirty="0" smtClean="0"/>
              <a:t> in </a:t>
            </a:r>
            <a:r>
              <a:rPr lang="en-US" dirty="0" err="1" smtClean="0"/>
              <a:t>Anspruch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endParaRPr lang="en-US" dirty="0" smtClean="0"/>
          </a:p>
          <a:p>
            <a:r>
              <a:rPr lang="en-US" dirty="0" err="1" smtClean="0"/>
              <a:t>ConsumerIAM</a:t>
            </a:r>
            <a:r>
              <a:rPr lang="en-US" dirty="0" smtClean="0"/>
              <a:t> Service </a:t>
            </a:r>
            <a:r>
              <a:rPr lang="en-US" dirty="0" err="1" smtClean="0"/>
              <a:t>entscheidet</a:t>
            </a:r>
            <a:r>
              <a:rPr lang="en-US" dirty="0" smtClean="0"/>
              <a:t> das </a:t>
            </a:r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r>
              <a:rPr lang="en-US" dirty="0" smtClean="0"/>
              <a:t>, </a:t>
            </a:r>
            <a:r>
              <a:rPr lang="en-US" dirty="0" err="1" smtClean="0"/>
              <a:t>wo</a:t>
            </a:r>
            <a:r>
              <a:rPr lang="en-US" dirty="0" smtClean="0"/>
              <a:t> </a:t>
            </a:r>
            <a:r>
              <a:rPr lang="en-US" dirty="0" err="1" smtClean="0"/>
              <a:t>benötigte</a:t>
            </a:r>
            <a:r>
              <a:rPr lang="en-US" dirty="0" smtClean="0"/>
              <a:t>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besorgt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en-US" dirty="0" err="1" smtClean="0"/>
              <a:t>SoNIH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flexibel</a:t>
            </a:r>
            <a:r>
              <a:rPr lang="en-US" dirty="0" smtClean="0"/>
              <a:t>, </a:t>
            </a:r>
            <a:r>
              <a:rPr lang="en-US" dirty="0" err="1" smtClean="0"/>
              <a:t>Entscheidung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r>
              <a:rPr lang="en-US" dirty="0" smtClean="0"/>
              <a:t> an der </a:t>
            </a:r>
            <a:r>
              <a:rPr lang="en-US" dirty="0" err="1" smtClean="0"/>
              <a:t>Implementierung</a:t>
            </a:r>
            <a:r>
              <a:rPr lang="en-US" dirty="0" smtClean="0"/>
              <a:t> des </a:t>
            </a:r>
            <a:r>
              <a:rPr lang="en-US" dirty="0" err="1" smtClean="0"/>
              <a:t>ConsumerIAM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sp>
        <p:nvSpPr>
          <p:cNvPr id="5" name="Rechteck 141"/>
          <p:cNvSpPr/>
          <p:nvPr/>
        </p:nvSpPr>
        <p:spPr>
          <a:xfrm>
            <a:off x="215030" y="5484351"/>
            <a:ext cx="2088365" cy="634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dirty="0" smtClean="0">
              <a:solidFill>
                <a:schemeClr val="tx1"/>
              </a:solidFill>
            </a:endParaRP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Service Provider (Google)</a:t>
            </a:r>
          </a:p>
        </p:txBody>
      </p:sp>
      <p:grpSp>
        <p:nvGrpSpPr>
          <p:cNvPr id="6" name="Gruppieren 101"/>
          <p:cNvGrpSpPr/>
          <p:nvPr/>
        </p:nvGrpSpPr>
        <p:grpSpPr>
          <a:xfrm>
            <a:off x="2073510" y="5563395"/>
            <a:ext cx="154724" cy="144716"/>
            <a:chOff x="5938427" y="2248151"/>
            <a:chExt cx="154724" cy="144716"/>
          </a:xfrm>
        </p:grpSpPr>
        <p:sp>
          <p:nvSpPr>
            <p:cNvPr id="7" name="Rectangle 57"/>
            <p:cNvSpPr>
              <a:spLocks noChangeArrowheads="1"/>
            </p:cNvSpPr>
            <p:nvPr/>
          </p:nvSpPr>
          <p:spPr bwMode="auto">
            <a:xfrm>
              <a:off x="5969837" y="2248151"/>
              <a:ext cx="123314" cy="144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8" name="Rectangle 59"/>
            <p:cNvSpPr>
              <a:spLocks noChangeArrowheads="1"/>
            </p:cNvSpPr>
            <p:nvPr/>
          </p:nvSpPr>
          <p:spPr bwMode="auto">
            <a:xfrm>
              <a:off x="5938427" y="2334130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sp>
          <p:nvSpPr>
            <p:cNvPr id="9" name="Rectangle 59"/>
            <p:cNvSpPr>
              <a:spLocks noChangeArrowheads="1"/>
            </p:cNvSpPr>
            <p:nvPr/>
          </p:nvSpPr>
          <p:spPr bwMode="auto">
            <a:xfrm>
              <a:off x="5938427" y="2279361"/>
              <a:ext cx="81434" cy="25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sp>
        <p:nvSpPr>
          <p:cNvPr id="10" name="Textfeld 312"/>
          <p:cNvSpPr txBox="1"/>
          <p:nvPr/>
        </p:nvSpPr>
        <p:spPr>
          <a:xfrm>
            <a:off x="2488050" y="5635753"/>
            <a:ext cx="4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…</a:t>
            </a:r>
            <a:endParaRPr lang="de-DE" b="1" dirty="0"/>
          </a:p>
        </p:txBody>
      </p:sp>
      <p:sp>
        <p:nvSpPr>
          <p:cNvPr id="11" name="Oval 111"/>
          <p:cNvSpPr>
            <a:spLocks noChangeArrowheads="1"/>
          </p:cNvSpPr>
          <p:nvPr/>
        </p:nvSpPr>
        <p:spPr bwMode="auto">
          <a:xfrm>
            <a:off x="1027848" y="5211014"/>
            <a:ext cx="104775" cy="1047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cxnSp>
        <p:nvCxnSpPr>
          <p:cNvPr id="12" name="Gerade Verbindung 285"/>
          <p:cNvCxnSpPr>
            <a:stCxn id="11" idx="4"/>
          </p:cNvCxnSpPr>
          <p:nvPr/>
        </p:nvCxnSpPr>
        <p:spPr bwMode="auto">
          <a:xfrm>
            <a:off x="1080236" y="5315789"/>
            <a:ext cx="0" cy="1753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72"/>
          <p:cNvCxnSpPr>
            <a:endCxn id="11" idx="7"/>
          </p:cNvCxnSpPr>
          <p:nvPr/>
        </p:nvCxnSpPr>
        <p:spPr bwMode="auto">
          <a:xfrm flipH="1">
            <a:off x="1117279" y="5226358"/>
            <a:ext cx="6419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uppieren 9"/>
          <p:cNvGrpSpPr/>
          <p:nvPr/>
        </p:nvGrpSpPr>
        <p:grpSpPr>
          <a:xfrm>
            <a:off x="988658" y="3186339"/>
            <a:ext cx="1639790" cy="1047995"/>
            <a:chOff x="6571976" y="2266784"/>
            <a:chExt cx="1639790" cy="1047995"/>
          </a:xfrm>
        </p:grpSpPr>
        <p:sp>
          <p:nvSpPr>
            <p:cNvPr id="15" name="Rechteck 68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ConsumerIAM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uppieren 69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21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17" name="Oval 111"/>
            <p:cNvSpPr>
              <a:spLocks noChangeArrowheads="1"/>
            </p:cNvSpPr>
            <p:nvPr/>
          </p:nvSpPr>
          <p:spPr bwMode="auto">
            <a:xfrm>
              <a:off x="7342522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18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24" name="Gruppieren 83"/>
          <p:cNvGrpSpPr/>
          <p:nvPr/>
        </p:nvGrpSpPr>
        <p:grpSpPr>
          <a:xfrm>
            <a:off x="988658" y="4161164"/>
            <a:ext cx="1639790" cy="1047995"/>
            <a:chOff x="6571976" y="2266784"/>
            <a:chExt cx="1639790" cy="1047995"/>
          </a:xfrm>
        </p:grpSpPr>
        <p:sp>
          <p:nvSpPr>
            <p:cNvPr id="25" name="Rechteck 8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SoNIH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uppieren 8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2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27" name="Oval 111"/>
            <p:cNvSpPr>
              <a:spLocks noChangeArrowheads="1"/>
            </p:cNvSpPr>
            <p:nvPr/>
          </p:nvSpPr>
          <p:spPr bwMode="auto">
            <a:xfrm>
              <a:off x="7357270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28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34" name="Gruppieren 93"/>
          <p:cNvGrpSpPr/>
          <p:nvPr/>
        </p:nvGrpSpPr>
        <p:grpSpPr>
          <a:xfrm>
            <a:off x="968256" y="995462"/>
            <a:ext cx="1639790" cy="835233"/>
            <a:chOff x="6571976" y="2479546"/>
            <a:chExt cx="1639790" cy="835233"/>
          </a:xfrm>
        </p:grpSpPr>
        <p:sp>
          <p:nvSpPr>
            <p:cNvPr id="35" name="Rechteck 94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KIT-Smart-Campus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Web App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uppieren 95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39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0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41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cxnSp>
          <p:nvCxnSpPr>
            <p:cNvPr id="37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grpSp>
        <p:nvGrpSpPr>
          <p:cNvPr id="42" name="Gruppieren 107"/>
          <p:cNvGrpSpPr/>
          <p:nvPr/>
        </p:nvGrpSpPr>
        <p:grpSpPr>
          <a:xfrm>
            <a:off x="994177" y="1815641"/>
            <a:ext cx="1639790" cy="1047995"/>
            <a:chOff x="6571976" y="2266784"/>
            <a:chExt cx="1639790" cy="1047995"/>
          </a:xfrm>
        </p:grpSpPr>
        <p:sp>
          <p:nvSpPr>
            <p:cNvPr id="43" name="Rechteck 108"/>
            <p:cNvSpPr/>
            <p:nvPr/>
          </p:nvSpPr>
          <p:spPr>
            <a:xfrm>
              <a:off x="6571976" y="2479546"/>
              <a:ext cx="1639790" cy="6531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Smart-Campus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Service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pieren 109"/>
            <p:cNvGrpSpPr/>
            <p:nvPr/>
          </p:nvGrpSpPr>
          <p:grpSpPr>
            <a:xfrm>
              <a:off x="7951419" y="2560713"/>
              <a:ext cx="154724" cy="144716"/>
              <a:chOff x="5938427" y="2248151"/>
              <a:chExt cx="154724" cy="144716"/>
            </a:xfrm>
          </p:grpSpPr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5969837" y="2248151"/>
                <a:ext cx="123314" cy="144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0" name="Rectangle 59"/>
              <p:cNvSpPr>
                <a:spLocks noChangeArrowheads="1"/>
              </p:cNvSpPr>
              <p:nvPr/>
            </p:nvSpPr>
            <p:spPr bwMode="auto">
              <a:xfrm>
                <a:off x="5938427" y="2334130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  <p:sp>
            <p:nvSpPr>
              <p:cNvPr id="51" name="Rectangle 59"/>
              <p:cNvSpPr>
                <a:spLocks noChangeArrowheads="1"/>
              </p:cNvSpPr>
              <p:nvPr/>
            </p:nvSpPr>
            <p:spPr bwMode="auto">
              <a:xfrm>
                <a:off x="5938427" y="2279361"/>
                <a:ext cx="81434" cy="25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de-DE" dirty="0"/>
              </a:p>
            </p:txBody>
          </p:sp>
        </p:grpSp>
        <p:sp>
          <p:nvSpPr>
            <p:cNvPr id="45" name="Oval 111"/>
            <p:cNvSpPr>
              <a:spLocks noChangeArrowheads="1"/>
            </p:cNvSpPr>
            <p:nvPr/>
          </p:nvSpPr>
          <p:spPr bwMode="auto">
            <a:xfrm>
              <a:off x="7342522" y="2266784"/>
              <a:ext cx="104775" cy="1047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  <p:cxnSp>
          <p:nvCxnSpPr>
            <p:cNvPr id="46" name="Gerade Verbindung 285"/>
            <p:cNvCxnSpPr/>
            <p:nvPr/>
          </p:nvCxnSpPr>
          <p:spPr bwMode="auto">
            <a:xfrm>
              <a:off x="7409658" y="2386307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161"/>
            <p:cNvCxnSpPr/>
            <p:nvPr/>
          </p:nvCxnSpPr>
          <p:spPr bwMode="auto">
            <a:xfrm flipV="1">
              <a:off x="7412273" y="3144448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Arc 29"/>
            <p:cNvSpPr>
              <a:spLocks/>
            </p:cNvSpPr>
            <p:nvPr/>
          </p:nvSpPr>
          <p:spPr bwMode="auto">
            <a:xfrm rot="10800000" flipH="1" flipV="1">
              <a:off x="7327774" y="3227466"/>
              <a:ext cx="173038" cy="87313"/>
            </a:xfrm>
            <a:custGeom>
              <a:avLst/>
              <a:gdLst>
                <a:gd name="T0" fmla="*/ 0 w 42483"/>
                <a:gd name="T1" fmla="*/ 0 h 21600"/>
                <a:gd name="T2" fmla="*/ 0 w 42483"/>
                <a:gd name="T3" fmla="*/ 0 h 21600"/>
                <a:gd name="T4" fmla="*/ 0 w 4248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483" h="21600" fill="none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</a:path>
                <a:path w="42483" h="21600" stroke="0" extrusionOk="0">
                  <a:moveTo>
                    <a:pt x="0" y="17666"/>
                  </a:moveTo>
                  <a:cubicBezTo>
                    <a:pt x="1896" y="7428"/>
                    <a:pt x="10826" y="0"/>
                    <a:pt x="21239" y="0"/>
                  </a:cubicBezTo>
                  <a:cubicBezTo>
                    <a:pt x="31662" y="0"/>
                    <a:pt x="40598" y="7443"/>
                    <a:pt x="42483" y="17694"/>
                  </a:cubicBezTo>
                  <a:lnTo>
                    <a:pt x="21239" y="21600"/>
                  </a:lnTo>
                  <a:lnTo>
                    <a:pt x="0" y="1766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dirty="0"/>
            </a:p>
          </p:txBody>
        </p:sp>
      </p:grpSp>
      <p:cxnSp>
        <p:nvCxnSpPr>
          <p:cNvPr id="52" name="Gerade Verbindung mit Pfeil 151"/>
          <p:cNvCxnSpPr/>
          <p:nvPr/>
        </p:nvCxnSpPr>
        <p:spPr bwMode="auto">
          <a:xfrm flipH="1">
            <a:off x="534603" y="2896407"/>
            <a:ext cx="1294778" cy="1802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152"/>
          <p:cNvCxnSpPr>
            <a:endCxn id="17" idx="0"/>
          </p:cNvCxnSpPr>
          <p:nvPr/>
        </p:nvCxnSpPr>
        <p:spPr bwMode="auto">
          <a:xfrm flipH="1">
            <a:off x="1811592" y="2896407"/>
            <a:ext cx="5518" cy="2899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feld 312"/>
          <p:cNvSpPr txBox="1"/>
          <p:nvPr/>
        </p:nvSpPr>
        <p:spPr>
          <a:xfrm>
            <a:off x="215030" y="3146769"/>
            <a:ext cx="41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…</a:t>
            </a:r>
            <a:endParaRPr lang="de-DE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5030" y="2140780"/>
            <a:ext cx="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46713" y="3578947"/>
            <a:ext cx="52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8980" y="452479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156686"/>
            <a:ext cx="6911975" cy="738664"/>
          </a:xfrm>
        </p:spPr>
        <p:txBody>
          <a:bodyPr/>
          <a:lstStyle/>
          <a:p>
            <a:r>
              <a:rPr lang="de-DE" dirty="0" smtClean="0"/>
              <a:t>SoNIH und KIT-Smart-Campus –</a:t>
            </a:r>
            <a:br>
              <a:rPr lang="de-DE" dirty="0" smtClean="0"/>
            </a:br>
            <a:r>
              <a:rPr lang="de-DE" dirty="0" smtClean="0"/>
              <a:t>Anwendungf</a:t>
            </a:r>
            <a:r>
              <a:rPr lang="en-US" dirty="0" smtClean="0"/>
              <a:t>all: Deadline Reminder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016484"/>
          </a:xfrm>
        </p:spPr>
        <p:txBody>
          <a:bodyPr/>
          <a:lstStyle/>
          <a:p>
            <a:r>
              <a:rPr lang="de-DE" sz="1800" dirty="0"/>
              <a:t>Deadline </a:t>
            </a:r>
            <a:r>
              <a:rPr lang="de-DE" sz="1800" dirty="0" smtClean="0"/>
              <a:t>Reminder: </a:t>
            </a:r>
            <a:r>
              <a:rPr lang="de-DE" sz="1800" dirty="0"/>
              <a:t>ruft periodisch die Google Tasks API auf und benachrichtigt den Benutzer falls Deadlines/Termine </a:t>
            </a:r>
            <a:r>
              <a:rPr lang="de-DE" sz="1800" dirty="0" smtClean="0"/>
              <a:t>bevorstehen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Benutzer </a:t>
            </a:r>
            <a:r>
              <a:rPr lang="de-DE" sz="1800" dirty="0"/>
              <a:t>können </a:t>
            </a:r>
            <a:r>
              <a:rPr lang="de-DE" sz="1800" dirty="0" smtClean="0"/>
              <a:t>Veranstaltungen 				          über den SoNIH Deadline                                                                             Reminder „merken“ und werden                                                                                 benachrichtigt, wenn diese                                                                                     bevorstehen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Bearbeiter: Titel der Arbeit</a:t>
            </a:r>
            <a:endParaRPr lang="de-DE"/>
          </a:p>
        </p:txBody>
      </p:sp>
      <p:grpSp>
        <p:nvGrpSpPr>
          <p:cNvPr id="5" name="Group 4"/>
          <p:cNvGrpSpPr/>
          <p:nvPr/>
        </p:nvGrpSpPr>
        <p:grpSpPr>
          <a:xfrm>
            <a:off x="812518" y="1876110"/>
            <a:ext cx="7320958" cy="1506415"/>
            <a:chOff x="175508" y="1134022"/>
            <a:chExt cx="8676743" cy="1707437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519511" y="1134022"/>
              <a:ext cx="5715179" cy="1707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SoNIH</a:t>
              </a:r>
              <a:endParaRPr lang="de-DE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636796" y="1940820"/>
              <a:ext cx="1266151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Notify</a:t>
              </a:r>
              <a:endParaRPr lang="de-DE" sz="1200" dirty="0" smtClean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User</a:t>
              </a:r>
            </a:p>
          </p:txBody>
        </p:sp>
        <p:cxnSp>
          <p:nvCxnSpPr>
            <p:cNvPr id="8" name="AutoShape 14"/>
            <p:cNvCxnSpPr>
              <a:cxnSpLocks noChangeShapeType="1"/>
              <a:stCxn id="20" idx="3"/>
              <a:endCxn id="7" idx="2"/>
            </p:cNvCxnSpPr>
            <p:nvPr/>
          </p:nvCxnSpPr>
          <p:spPr bwMode="auto">
            <a:xfrm>
              <a:off x="1258700" y="1760071"/>
              <a:ext cx="378096" cy="4498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404451" y="1576083"/>
              <a:ext cx="1447800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Google</a:t>
              </a: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(Tasks/</a:t>
              </a:r>
              <a:r>
                <a:rPr lang="de-DE" sz="1200" dirty="0" err="1" smtClean="0">
                  <a:solidFill>
                    <a:srgbClr val="000000"/>
                  </a:solidFill>
                </a:rPr>
                <a:t>Calendar</a:t>
              </a:r>
              <a:r>
                <a:rPr lang="de-DE" sz="1200" dirty="0" smtClea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16"/>
            <p:cNvCxnSpPr>
              <a:cxnSpLocks noChangeShapeType="1"/>
              <a:stCxn id="7" idx="6"/>
              <a:endCxn id="13" idx="2"/>
            </p:cNvCxnSpPr>
            <p:nvPr/>
          </p:nvCxnSpPr>
          <p:spPr bwMode="auto">
            <a:xfrm flipV="1">
              <a:off x="2902947" y="2118517"/>
              <a:ext cx="561744" cy="913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464691" y="1849435"/>
              <a:ext cx="1825048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Get</a:t>
              </a:r>
              <a:r>
                <a:rPr lang="de-DE" sz="1200" dirty="0" smtClean="0">
                  <a:solidFill>
                    <a:srgbClr val="000000"/>
                  </a:solidFill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</a:rPr>
                <a:t>next</a:t>
              </a:r>
              <a:r>
                <a:rPr lang="de-DE" sz="1200" dirty="0" smtClean="0">
                  <a:solidFill>
                    <a:srgbClr val="000000"/>
                  </a:solidFill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</a:rPr>
                <a:t>pending</a:t>
              </a:r>
              <a:r>
                <a:rPr lang="de-DE" sz="1200" dirty="0" smtClean="0">
                  <a:solidFill>
                    <a:srgbClr val="000000"/>
                  </a:solidFill>
                </a:rPr>
                <a:t> </a:t>
              </a:r>
              <a:r>
                <a:rPr lang="de-DE" sz="1200" dirty="0" err="1" smtClean="0">
                  <a:solidFill>
                    <a:srgbClr val="000000"/>
                  </a:solidFill>
                </a:rPr>
                <a:t>task</a:t>
              </a:r>
              <a:endParaRPr lang="de-DE" sz="12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15" name="AutoShape 16"/>
            <p:cNvCxnSpPr>
              <a:cxnSpLocks noChangeShapeType="1"/>
              <a:stCxn id="13" idx="6"/>
              <a:endCxn id="30" idx="2"/>
            </p:cNvCxnSpPr>
            <p:nvPr/>
          </p:nvCxnSpPr>
          <p:spPr bwMode="auto">
            <a:xfrm>
              <a:off x="5289739" y="2118517"/>
              <a:ext cx="185139" cy="2998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75508" y="1463208"/>
              <a:ext cx="1083192" cy="593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Deadline</a:t>
              </a:r>
            </a:p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Reminder</a:t>
              </a:r>
              <a:endParaRPr lang="de-DE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5474878" y="2149257"/>
              <a:ext cx="1306225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Get</a:t>
              </a:r>
              <a:r>
                <a:rPr lang="de-DE" sz="1200" dirty="0" smtClean="0">
                  <a:solidFill>
                    <a:srgbClr val="000000"/>
                  </a:solidFill>
                </a:rPr>
                <a:t> all Tasks</a:t>
              </a:r>
            </a:p>
          </p:txBody>
        </p:sp>
        <p:cxnSp>
          <p:nvCxnSpPr>
            <p:cNvPr id="31" name="AutoShape 16"/>
            <p:cNvCxnSpPr>
              <a:cxnSpLocks noChangeShapeType="1"/>
              <a:stCxn id="9" idx="1"/>
              <a:endCxn id="30" idx="6"/>
            </p:cNvCxnSpPr>
            <p:nvPr/>
          </p:nvCxnSpPr>
          <p:spPr bwMode="auto">
            <a:xfrm flipH="1">
              <a:off x="6781103" y="1872946"/>
              <a:ext cx="623348" cy="5453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503595" y="1276725"/>
              <a:ext cx="1283846" cy="5381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de-DE" sz="1200" dirty="0" err="1" smtClean="0">
                  <a:solidFill>
                    <a:srgbClr val="000000"/>
                  </a:solidFill>
                </a:rPr>
                <a:t>Resolve</a:t>
              </a:r>
              <a:endParaRPr lang="de-DE" sz="1200" dirty="0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Task</a:t>
              </a:r>
            </a:p>
          </p:txBody>
        </p:sp>
        <p:cxnSp>
          <p:nvCxnSpPr>
            <p:cNvPr id="33" name="AutoShape 14"/>
            <p:cNvCxnSpPr>
              <a:cxnSpLocks noChangeShapeType="1"/>
              <a:stCxn id="7" idx="0"/>
              <a:endCxn id="32" idx="2"/>
            </p:cNvCxnSpPr>
            <p:nvPr/>
          </p:nvCxnSpPr>
          <p:spPr bwMode="auto">
            <a:xfrm flipV="1">
              <a:off x="2269872" y="1545807"/>
              <a:ext cx="233723" cy="3950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4"/>
            <p:cNvCxnSpPr>
              <a:cxnSpLocks noChangeShapeType="1"/>
              <a:stCxn id="32" idx="6"/>
              <a:endCxn id="9" idx="1"/>
            </p:cNvCxnSpPr>
            <p:nvPr/>
          </p:nvCxnSpPr>
          <p:spPr bwMode="auto">
            <a:xfrm>
              <a:off x="3787441" y="1545807"/>
              <a:ext cx="3617010" cy="32713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feld 68"/>
            <p:cNvSpPr txBox="1"/>
            <p:nvPr/>
          </p:nvSpPr>
          <p:spPr>
            <a:xfrm>
              <a:off x="5004453" y="1882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include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  <p:sp>
          <p:nvSpPr>
            <p:cNvPr id="42" name="Textfeld 78"/>
            <p:cNvSpPr txBox="1"/>
            <p:nvPr/>
          </p:nvSpPr>
          <p:spPr>
            <a:xfrm>
              <a:off x="1488361" y="1560864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  <p:sp>
          <p:nvSpPr>
            <p:cNvPr id="43" name="Textfeld 68"/>
            <p:cNvSpPr txBox="1"/>
            <p:nvPr/>
          </p:nvSpPr>
          <p:spPr>
            <a:xfrm>
              <a:off x="2567803" y="1868663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include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6" t="36345" r="16945" b="27061"/>
          <a:stretch/>
        </p:blipFill>
        <p:spPr bwMode="auto">
          <a:xfrm>
            <a:off x="4290060" y="3884088"/>
            <a:ext cx="345948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uppieren 15"/>
          <p:cNvGrpSpPr/>
          <p:nvPr/>
        </p:nvGrpSpPr>
        <p:grpSpPr>
          <a:xfrm>
            <a:off x="7887720" y="3885584"/>
            <a:ext cx="1119007" cy="1272947"/>
            <a:chOff x="2971811" y="1404257"/>
            <a:chExt cx="1075936" cy="1195929"/>
          </a:xfrm>
        </p:grpSpPr>
        <p:sp>
          <p:nvSpPr>
            <p:cNvPr id="50" name="Abgerundetes Rechteck 4"/>
            <p:cNvSpPr/>
            <p:nvPr/>
          </p:nvSpPr>
          <p:spPr>
            <a:xfrm>
              <a:off x="2971811" y="1404257"/>
              <a:ext cx="1063112" cy="116431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2" name="Textfeld 7"/>
            <p:cNvSpPr txBox="1"/>
            <p:nvPr/>
          </p:nvSpPr>
          <p:spPr>
            <a:xfrm>
              <a:off x="3005602" y="142628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sz="1000" dirty="0" smtClean="0"/>
                <a:t>Suche </a:t>
              </a:r>
              <a:r>
                <a:rPr lang="de-DE" sz="1000" dirty="0" err="1" smtClean="0"/>
                <a:t>POI</a:t>
              </a:r>
              <a:endParaRPr lang="de-DE" sz="1000" dirty="0"/>
            </a:p>
          </p:txBody>
        </p:sp>
        <p:sp>
          <p:nvSpPr>
            <p:cNvPr id="53" name="Rechteck 8"/>
            <p:cNvSpPr/>
            <p:nvPr/>
          </p:nvSpPr>
          <p:spPr>
            <a:xfrm>
              <a:off x="3118315" y="1640885"/>
              <a:ext cx="581025" cy="148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4" name="Textfeld 9"/>
            <p:cNvSpPr txBox="1"/>
            <p:nvPr/>
          </p:nvSpPr>
          <p:spPr>
            <a:xfrm>
              <a:off x="2971811" y="1892300"/>
              <a:ext cx="10759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sz="1000" dirty="0" err="1" smtClean="0"/>
                <a:t>POI</a:t>
              </a:r>
              <a:r>
                <a:rPr lang="de-DE" sz="1000" dirty="0" smtClean="0"/>
                <a:t>-Kategorien</a:t>
              </a:r>
            </a:p>
            <a:p>
              <a:r>
                <a:rPr lang="de-DE" sz="1000" dirty="0" smtClean="0"/>
                <a:t>o Gebäude</a:t>
              </a:r>
            </a:p>
            <a:p>
              <a:r>
                <a:rPr lang="de-DE" sz="1000" dirty="0" smtClean="0"/>
                <a:t>o Mensen</a:t>
              </a:r>
            </a:p>
            <a:p>
              <a:r>
                <a:rPr lang="de-DE" sz="1000" dirty="0" smtClean="0"/>
                <a:t>o </a:t>
              </a:r>
              <a:r>
                <a:rPr lang="de-DE" sz="1000" dirty="0" smtClean="0">
                  <a:solidFill>
                    <a:srgbClr val="FF0000"/>
                  </a:solidFill>
                </a:rPr>
                <a:t>Veranstaltung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C:\Users\nc\AppData\Local\Temp\Google Ma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45" y="49794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nc\AppData\Local\Temp\Google Ma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3" y="47817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nc\AppData\Local\Temp\Google Ma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64" y="53832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 bwMode="auto">
          <a:xfrm>
            <a:off x="4372815" y="4160561"/>
            <a:ext cx="1020129" cy="6023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Karriermesse</a:t>
            </a:r>
            <a:endParaRPr lang="en-US" sz="11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22.1.2014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um 11 </a:t>
            </a:r>
            <a:r>
              <a:rPr kumimoji="0" lang="en-US" sz="11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Uhr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40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50" y="218918"/>
            <a:ext cx="6911975" cy="738664"/>
          </a:xfrm>
        </p:spPr>
        <p:txBody>
          <a:bodyPr/>
          <a:lstStyle/>
          <a:p>
            <a:r>
              <a:rPr lang="en-US" dirty="0" err="1" smtClean="0"/>
              <a:t>Anwendungsfalldiagramm</a:t>
            </a:r>
            <a:r>
              <a:rPr lang="en-US" dirty="0"/>
              <a:t>:</a:t>
            </a:r>
            <a:r>
              <a:rPr lang="en-US" dirty="0" smtClean="0"/>
              <a:t> Deadline Reminder </a:t>
            </a:r>
            <a:r>
              <a:rPr lang="en-US" dirty="0" err="1" smtClean="0"/>
              <a:t>mit</a:t>
            </a:r>
            <a:r>
              <a:rPr lang="en-US" dirty="0" smtClean="0"/>
              <a:t> Kit-Smart-Campus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BACHELOR-/STUDIEN-/MASTER-/DIPLOMARBEITEN</a:t>
            </a:r>
            <a:endParaRPr lang="de-DE" dirty="0"/>
          </a:p>
        </p:txBody>
      </p:sp>
      <p:cxnSp>
        <p:nvCxnSpPr>
          <p:cNvPr id="5" name="AutoShape 14"/>
          <p:cNvCxnSpPr>
            <a:cxnSpLocks noChangeShapeType="1"/>
            <a:endCxn id="42" idx="2"/>
          </p:cNvCxnSpPr>
          <p:nvPr/>
        </p:nvCxnSpPr>
        <p:spPr bwMode="auto">
          <a:xfrm flipV="1">
            <a:off x="1351957" y="3735327"/>
            <a:ext cx="1326260" cy="6840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13803" y="1385525"/>
            <a:ext cx="4743910" cy="40487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KIT-Smart-Campus-Anwendung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177496" y="2179544"/>
            <a:ext cx="2358944" cy="6257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Campusplan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nutzen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(</a:t>
            </a:r>
            <a:r>
              <a:rPr lang="de-DE" sz="1200" dirty="0" err="1">
                <a:solidFill>
                  <a:srgbClr val="000000"/>
                </a:solidFill>
              </a:rPr>
              <a:t>I</a:t>
            </a:r>
            <a:r>
              <a:rPr lang="de-DE" sz="1200" dirty="0" err="1" smtClean="0">
                <a:solidFill>
                  <a:srgbClr val="000000"/>
                </a:solidFill>
              </a:rPr>
              <a:t>nfoService</a:t>
            </a:r>
            <a:r>
              <a:rPr lang="de-DE" sz="1200" dirty="0" smtClean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878312" y="2478936"/>
            <a:ext cx="798511" cy="636588"/>
            <a:chOff x="584" y="1347"/>
            <a:chExt cx="503" cy="401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84" y="1574"/>
              <a:ext cx="50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Benutzer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761" y="1347"/>
              <a:ext cx="123" cy="252"/>
              <a:chOff x="1389" y="2645"/>
              <a:chExt cx="298" cy="768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538" y="2866"/>
                <a:ext cx="0" cy="3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1538" y="3214"/>
                <a:ext cx="149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1389" y="3214"/>
                <a:ext cx="149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389" y="3015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422" y="2645"/>
                <a:ext cx="221" cy="22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16" name="AutoShape 14"/>
          <p:cNvCxnSpPr>
            <a:cxnSpLocks noChangeShapeType="1"/>
            <a:stCxn id="14" idx="1"/>
            <a:endCxn id="7" idx="2"/>
          </p:cNvCxnSpPr>
          <p:nvPr/>
        </p:nvCxnSpPr>
        <p:spPr bwMode="auto">
          <a:xfrm flipV="1">
            <a:off x="1354561" y="2492423"/>
            <a:ext cx="822935" cy="1792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106626" y="3492726"/>
            <a:ext cx="1447801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MapService</a:t>
            </a:r>
            <a:endParaRPr lang="de-DE" sz="1200" dirty="0" smtClean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678217" y="4529904"/>
            <a:ext cx="1863725" cy="5381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Route ermitteln</a:t>
            </a:r>
            <a:br>
              <a:rPr lang="de-DE" sz="1200" dirty="0" smtClean="0">
                <a:solidFill>
                  <a:srgbClr val="000000"/>
                </a:solidFill>
              </a:rPr>
            </a:br>
            <a:r>
              <a:rPr lang="de-DE" sz="1200" dirty="0" smtClean="0">
                <a:solidFill>
                  <a:srgbClr val="000000"/>
                </a:solidFill>
              </a:rPr>
              <a:t>(</a:t>
            </a:r>
            <a:r>
              <a:rPr lang="de-DE" sz="1200" dirty="0" err="1" smtClean="0">
                <a:solidFill>
                  <a:srgbClr val="000000"/>
                </a:solidFill>
              </a:rPr>
              <a:t>RouteService</a:t>
            </a:r>
            <a:r>
              <a:rPr lang="de-DE" sz="12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746644" y="3500664"/>
            <a:ext cx="1877393" cy="5778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Campusplan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navigieren und anzeigen</a:t>
            </a:r>
          </a:p>
        </p:txBody>
      </p:sp>
      <p:cxnSp>
        <p:nvCxnSpPr>
          <p:cNvPr id="24" name="AutoShape 14"/>
          <p:cNvCxnSpPr>
            <a:cxnSpLocks noChangeShapeType="1"/>
            <a:stCxn id="14" idx="1"/>
            <a:endCxn id="19" idx="2"/>
          </p:cNvCxnSpPr>
          <p:nvPr/>
        </p:nvCxnSpPr>
        <p:spPr bwMode="auto">
          <a:xfrm>
            <a:off x="1354561" y="2671669"/>
            <a:ext cx="1323656" cy="21273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751321" y="4342334"/>
            <a:ext cx="1017568" cy="841376"/>
            <a:chOff x="513" y="1347"/>
            <a:chExt cx="641" cy="530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513" y="1586"/>
              <a:ext cx="6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sz="1200" dirty="0" smtClean="0">
                  <a:solidFill>
                    <a:srgbClr val="000000"/>
                  </a:solidFill>
                </a:rPr>
                <a:t>KIT-</a:t>
              </a:r>
              <a:br>
                <a:rPr lang="de-DE" sz="1200" dirty="0" smtClean="0">
                  <a:solidFill>
                    <a:srgbClr val="000000"/>
                  </a:solidFill>
                </a:rPr>
              </a:br>
              <a:r>
                <a:rPr lang="de-DE" sz="1200" dirty="0" smtClean="0">
                  <a:solidFill>
                    <a:srgbClr val="000000"/>
                  </a:solidFill>
                </a:rPr>
                <a:t>Angehöriger</a:t>
              </a:r>
            </a:p>
          </p:txBody>
        </p:sp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761" y="1347"/>
              <a:ext cx="123" cy="252"/>
              <a:chOff x="1389" y="2645"/>
              <a:chExt cx="298" cy="768"/>
            </a:xfrm>
          </p:grpSpPr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1538" y="2866"/>
                <a:ext cx="0" cy="3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1538" y="3214"/>
                <a:ext cx="149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 flipH="1">
                <a:off x="1389" y="3214"/>
                <a:ext cx="149" cy="1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1389" y="3015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auto">
              <a:xfrm>
                <a:off x="1422" y="2645"/>
                <a:ext cx="221" cy="22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de-DE" sz="12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3" name="Gleichschenkliges Dreieck 40"/>
          <p:cNvSpPr/>
          <p:nvPr/>
        </p:nvSpPr>
        <p:spPr bwMode="auto">
          <a:xfrm>
            <a:off x="1099851" y="3065361"/>
            <a:ext cx="306950" cy="116096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Gerade Verbindung 41"/>
          <p:cNvCxnSpPr>
            <a:stCxn id="33" idx="3"/>
          </p:cNvCxnSpPr>
          <p:nvPr/>
        </p:nvCxnSpPr>
        <p:spPr bwMode="auto">
          <a:xfrm flipH="1">
            <a:off x="1250724" y="3181457"/>
            <a:ext cx="2602" cy="10452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6"/>
          <p:cNvCxnSpPr>
            <a:cxnSpLocks noChangeShapeType="1"/>
            <a:stCxn id="20" idx="6"/>
            <a:endCxn id="17" idx="1"/>
          </p:cNvCxnSpPr>
          <p:nvPr/>
        </p:nvCxnSpPr>
        <p:spPr bwMode="auto">
          <a:xfrm>
            <a:off x="6624037" y="3789589"/>
            <a:ext cx="482589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7106627" y="4402004"/>
            <a:ext cx="1447800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LocationService</a:t>
            </a:r>
            <a:endParaRPr lang="de-DE" sz="1200" dirty="0" smtClean="0">
              <a:solidFill>
                <a:srgbClr val="000000"/>
              </a:solidFill>
            </a:endParaRPr>
          </a:p>
        </p:txBody>
      </p:sp>
      <p:cxnSp>
        <p:nvCxnSpPr>
          <p:cNvPr id="39" name="AutoShape 16"/>
          <p:cNvCxnSpPr>
            <a:cxnSpLocks noChangeShapeType="1"/>
            <a:stCxn id="19" idx="6"/>
            <a:endCxn id="38" idx="1"/>
          </p:cNvCxnSpPr>
          <p:nvPr/>
        </p:nvCxnSpPr>
        <p:spPr bwMode="auto">
          <a:xfrm flipV="1">
            <a:off x="4541942" y="4698867"/>
            <a:ext cx="2564685" cy="1001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50"/>
          <p:cNvCxnSpPr>
            <a:stCxn id="19" idx="6"/>
            <a:endCxn id="20" idx="2"/>
          </p:cNvCxnSpPr>
          <p:nvPr/>
        </p:nvCxnSpPr>
        <p:spPr bwMode="auto">
          <a:xfrm flipV="1">
            <a:off x="4541942" y="3789589"/>
            <a:ext cx="204702" cy="1009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2678217" y="3466245"/>
            <a:ext cx="1863725" cy="5381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Privaten </a:t>
            </a:r>
            <a:r>
              <a:rPr lang="de-DE" sz="1200" dirty="0" err="1" smtClean="0">
                <a:solidFill>
                  <a:srgbClr val="000000"/>
                </a:solidFill>
              </a:rPr>
              <a:t>POI</a:t>
            </a:r>
            <a:endParaRPr lang="de-DE" sz="1200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>
                <a:solidFill>
                  <a:srgbClr val="000000"/>
                </a:solidFill>
              </a:rPr>
              <a:t>b</a:t>
            </a:r>
            <a:r>
              <a:rPr lang="de-DE" sz="1200" dirty="0" smtClean="0">
                <a:solidFill>
                  <a:srgbClr val="000000"/>
                </a:solidFill>
              </a:rPr>
              <a:t>earbeiten</a:t>
            </a: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7106628" y="1672036"/>
            <a:ext cx="1447800" cy="707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</a:p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CampusResource</a:t>
            </a:r>
            <a:endParaRPr lang="de-DE" sz="12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Service</a:t>
            </a:r>
          </a:p>
        </p:txBody>
      </p:sp>
      <p:cxnSp>
        <p:nvCxnSpPr>
          <p:cNvPr id="44" name="AutoShape 16"/>
          <p:cNvCxnSpPr>
            <a:cxnSpLocks noChangeShapeType="1"/>
            <a:stCxn id="43" idx="1"/>
            <a:endCxn id="48" idx="6"/>
          </p:cNvCxnSpPr>
          <p:nvPr/>
        </p:nvCxnSpPr>
        <p:spPr bwMode="auto">
          <a:xfrm flipH="1" flipV="1">
            <a:off x="5726918" y="1991342"/>
            <a:ext cx="1379710" cy="3440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69"/>
          <p:cNvCxnSpPr>
            <a:stCxn id="7" idx="5"/>
            <a:endCxn id="20" idx="2"/>
          </p:cNvCxnSpPr>
          <p:nvPr/>
        </p:nvCxnSpPr>
        <p:spPr bwMode="auto">
          <a:xfrm>
            <a:off x="4190981" y="2713661"/>
            <a:ext cx="555663" cy="10759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71"/>
          <p:cNvCxnSpPr>
            <a:stCxn id="7" idx="0"/>
            <a:endCxn id="48" idx="2"/>
          </p:cNvCxnSpPr>
          <p:nvPr/>
        </p:nvCxnSpPr>
        <p:spPr bwMode="auto">
          <a:xfrm flipV="1">
            <a:off x="3356968" y="1991342"/>
            <a:ext cx="506225" cy="188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feld 72"/>
          <p:cNvSpPr txBox="1"/>
          <p:nvPr/>
        </p:nvSpPr>
        <p:spPr>
          <a:xfrm>
            <a:off x="3356968" y="303460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include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3863193" y="1722260"/>
            <a:ext cx="1863725" cy="5381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de-DE" sz="1200" dirty="0" err="1" smtClean="0">
                <a:solidFill>
                  <a:srgbClr val="000000"/>
                </a:solidFill>
              </a:rPr>
              <a:t>POI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smtClean="0">
                <a:solidFill>
                  <a:srgbClr val="000000"/>
                </a:solidFill>
              </a:rPr>
              <a:t>auswählen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und anzeigen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4746644" y="2557814"/>
            <a:ext cx="1863725" cy="53816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chemeClr val="accent4"/>
                </a:solidFill>
              </a:rPr>
              <a:t>POI</a:t>
            </a:r>
            <a:r>
              <a:rPr lang="de-DE" sz="1200" dirty="0">
                <a:solidFill>
                  <a:schemeClr val="accent4"/>
                </a:solidFill>
              </a:rPr>
              <a:t> </a:t>
            </a:r>
            <a:r>
              <a:rPr lang="de-DE" sz="1200" dirty="0" smtClean="0">
                <a:solidFill>
                  <a:schemeClr val="accent4"/>
                </a:solidFill>
              </a:rPr>
              <a:t>vormerken</a:t>
            </a:r>
          </a:p>
        </p:txBody>
      </p:sp>
      <p:cxnSp>
        <p:nvCxnSpPr>
          <p:cNvPr id="76" name="AutoShape 16"/>
          <p:cNvCxnSpPr>
            <a:cxnSpLocks noChangeShapeType="1"/>
            <a:stCxn id="75" idx="0"/>
            <a:endCxn id="48" idx="4"/>
          </p:cNvCxnSpPr>
          <p:nvPr/>
        </p:nvCxnSpPr>
        <p:spPr bwMode="auto">
          <a:xfrm flipH="1" flipV="1">
            <a:off x="4795056" y="2260423"/>
            <a:ext cx="883451" cy="29739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7106627" y="2502075"/>
            <a:ext cx="1693528" cy="7074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&lt;&lt;</a:t>
            </a:r>
            <a:r>
              <a:rPr lang="de-DE" sz="1200" dirty="0" err="1" smtClean="0">
                <a:solidFill>
                  <a:srgbClr val="000000"/>
                </a:solidFill>
              </a:rPr>
              <a:t>Actor</a:t>
            </a:r>
            <a:r>
              <a:rPr lang="de-DE" sz="1200" dirty="0" smtClean="0">
                <a:solidFill>
                  <a:srgbClr val="000000"/>
                </a:solidFill>
              </a:rPr>
              <a:t>&gt;&gt;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SoNIH</a:t>
            </a:r>
          </a:p>
          <a:p>
            <a:pPr algn="ctr" eaLnBrk="0" hangingPunct="0"/>
            <a:r>
              <a:rPr lang="de-DE" sz="1200" dirty="0" smtClean="0">
                <a:solidFill>
                  <a:srgbClr val="000000"/>
                </a:solidFill>
              </a:rPr>
              <a:t>(DeadLine Reminder)</a:t>
            </a:r>
          </a:p>
        </p:txBody>
      </p:sp>
      <p:cxnSp>
        <p:nvCxnSpPr>
          <p:cNvPr id="80" name="AutoShape 16"/>
          <p:cNvCxnSpPr>
            <a:cxnSpLocks noChangeShapeType="1"/>
            <a:stCxn id="79" idx="1"/>
            <a:endCxn id="75" idx="6"/>
          </p:cNvCxnSpPr>
          <p:nvPr/>
        </p:nvCxnSpPr>
        <p:spPr bwMode="auto">
          <a:xfrm flipH="1" flipV="1">
            <a:off x="6610369" y="2826896"/>
            <a:ext cx="496258" cy="288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2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vorlage_c&amp;m-konformes_dokument_09-11-06-all">
  <a:themeElements>
    <a:clrScheme name="kit-vorlage_c&amp;m-konformes_dokument_09-11-06-all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kit-vorlage_c&amp;m-konformes_dokument_09-11-06-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-vorlage_c&amp;m-konformes_dokument_09-11-06-all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orlage_cm-konformes_kit_dokument_10-11-16-pansa">
  <a:themeElements>
    <a:clrScheme name="vorlage_c&amp;m-konformes_kit_dokument_10-05-05-dikanski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vorlage_c&amp;m-konformes_kit_dokument_10-05-05-dikansk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_c&amp;m-konformes_kit_dokument_10-05-05-dikanski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0B351C027BE24DB052C274554E23DE" ma:contentTypeVersion="0" ma:contentTypeDescription="Ein neues Dokument erstellen." ma:contentTypeScope="" ma:versionID="66e2156ec08d4f404b1e63dfd37a43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EF6B77-2F88-4099-A624-69886EF01938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FF751B-2CAB-4FB9-891C-458DBFDA33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5AFE0-843B-4340-8D99-F0F1DA588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kit-vorlage_c&amp;m-konformes_dokument_09-11-06-all</Template>
  <TotalTime>0</TotalTime>
  <Words>1252</Words>
  <Application>Microsoft Office PowerPoint</Application>
  <PresentationFormat>On-screen Show (4:3)</PresentationFormat>
  <Paragraphs>307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kit-vorlage_c&amp;m-konformes_dokument_09-11-06-all</vt:lpstr>
      <vt:lpstr>vorlage_cm-konformes_kit_dokument_10-11-16-pansa</vt:lpstr>
      <vt:lpstr>Anfrage an SoNIH (Benutzersicht)</vt:lpstr>
      <vt:lpstr>REST API – Zusammensetzung einer URL</vt:lpstr>
      <vt:lpstr>REST Kunden – API (Betreibersicht) </vt:lpstr>
      <vt:lpstr>Kritik an einer SoNIH-Config Web App</vt:lpstr>
      <vt:lpstr>Kritik an einer SoNIH-Config Web App</vt:lpstr>
      <vt:lpstr>Kritik an einer SoNIH-Config Web App –  Verantwortung über die Konfigurationsdatei</vt:lpstr>
      <vt:lpstr>Anwendungsfall für eine grafische Oberfläche </vt:lpstr>
      <vt:lpstr>SoNIH und KIT-Smart-Campus – Anwendungfall: Deadline Reminder </vt:lpstr>
      <vt:lpstr>Anwendungsfalldiagramm: Deadline Reminder mit Kit-Smart-Campus</vt:lpstr>
      <vt:lpstr>Anwendungsfall: BigFile Sender </vt:lpstr>
      <vt:lpstr>Anwendungsfalldiagramm: BigFile Sender mit Kit-Smart-Campus </vt:lpstr>
      <vt:lpstr>Anwendungsfall: Social Backup</vt:lpstr>
      <vt:lpstr>Einsetzungs-Beispiel von Social Backup</vt:lpstr>
      <vt:lpstr>Weitere Einsatzmöglichkeiten von Social Backup in KIT-Smart-Campus</vt:lpstr>
    </vt:vector>
  </TitlesOfParts>
  <Company>Universitaet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Arbeit</dc:title>
  <dc:subject>Art der Arbeit</dc:subject>
  <dc:creator>C&amp;M (Prof. Abeck)</dc:creator>
  <cp:lastModifiedBy>nc</cp:lastModifiedBy>
  <cp:revision>123</cp:revision>
  <dcterms:created xsi:type="dcterms:W3CDTF">2009-11-19T08:54:24Z</dcterms:created>
  <dcterms:modified xsi:type="dcterms:W3CDTF">2014-01-20T10:35:51Z</dcterms:modified>
  <cp:category>C&amp;M-Vorlage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0x010100690B351C027BE24DB052C274554E23DE</vt:lpwstr>
  </property>
</Properties>
</file>