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1" r:id="rId6"/>
    <p:sldId id="279" r:id="rId7"/>
    <p:sldId id="322" r:id="rId8"/>
    <p:sldId id="283" r:id="rId9"/>
    <p:sldId id="324" r:id="rId10"/>
    <p:sldId id="325" r:id="rId11"/>
    <p:sldId id="326" r:id="rId12"/>
    <p:sldId id="307" r:id="rId13"/>
    <p:sldId id="327" r:id="rId14"/>
    <p:sldId id="328" r:id="rId15"/>
    <p:sldId id="321" r:id="rId16"/>
    <p:sldId id="329" r:id="rId17"/>
    <p:sldId id="330" r:id="rId18"/>
    <p:sldId id="332" r:id="rId19"/>
    <p:sldId id="333" r:id="rId20"/>
    <p:sldId id="308" r:id="rId21"/>
    <p:sldId id="334" r:id="rId22"/>
    <p:sldId id="335" r:id="rId23"/>
    <p:sldId id="337" r:id="rId24"/>
    <p:sldId id="336" r:id="rId25"/>
    <p:sldId id="316" r:id="rId26"/>
    <p:sldId id="339" r:id="rId27"/>
    <p:sldId id="338" r:id="rId28"/>
    <p:sldId id="323" r:id="rId29"/>
    <p:sldId id="32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4" autoAdjust="0"/>
    <p:restoredTop sz="94241" autoAdjust="0"/>
  </p:normalViewPr>
  <p:slideViewPr>
    <p:cSldViewPr snapToGrid="0">
      <p:cViewPr varScale="1">
        <p:scale>
          <a:sx n="79" d="100"/>
          <a:sy n="79" d="100"/>
        </p:scale>
        <p:origin x="102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4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5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448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4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587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6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34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83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6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4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3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7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0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9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4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4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81C6-BEC2-42BB-8EC7-3F68B0719734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0F21CB-0D1A-4304-8CCA-730A308C62AC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hfvbl_KbWo&amp;list=PLOeFnOV9YBa7dnrjpOG6lMpcyd7Wn7E8V&amp;index=1" TargetMode="External"/><Relationship Id="rId2" Type="http://schemas.openxmlformats.org/officeDocument/2006/relationships/hyperlink" Target="https://github.com/T0shik/aspnetcore3-authentication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V7VmhDiTSs" TargetMode="External"/><Relationship Id="rId2" Type="http://schemas.openxmlformats.org/officeDocument/2006/relationships/hyperlink" Target="https://github.com/Nchhabra-200460595/FinalProjectBDAT1001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8627" y="2405063"/>
            <a:ext cx="7767638" cy="1646237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BDAT1001 FINAL PROJECT: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2800" b="1" dirty="0"/>
              <a:t>PART1 :</a:t>
            </a:r>
            <a:r>
              <a:rPr lang="en-IN" sz="2800" b="1" dirty="0"/>
              <a:t>BUILD SECURE API 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746435" y="5098221"/>
            <a:ext cx="2941983" cy="109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chemeClr val="tx1"/>
                </a:solidFill>
                <a:latin typeface="+mj-lt"/>
              </a:rPr>
              <a:t>Submitted By:</a:t>
            </a:r>
            <a:br>
              <a:rPr lang="en-US" sz="2400" b="1" dirty="0">
                <a:solidFill>
                  <a:schemeClr val="tx1"/>
                </a:solidFill>
                <a:latin typeface="+mj-lt"/>
              </a:rPr>
            </a:b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Neelanjna Chhabra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+mj-lt"/>
              </a:rPr>
              <a:t>StudentID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: 200460595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JWT Steps (Contd.)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338347" y="1373270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933800" y="1321446"/>
            <a:ext cx="3455320" cy="2861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 </a:t>
            </a:r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Views 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folder &gt; </a:t>
            </a:r>
            <a:r>
              <a:rPr lang="en-IN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Login.cshtml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file, </a:t>
            </a:r>
            <a:r>
              <a:rPr lang="en-IN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Register.cshtml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files are present.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IN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Register.cshtml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contains the registration form which is used to register the user using the API service.</a:t>
            </a:r>
            <a:b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IN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Login.cshtml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allows user to enter their credentials.</a:t>
            </a:r>
            <a:b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Launching this, first takes us to the homepage and then we type /Home/Register in the </a:t>
            </a:r>
            <a:r>
              <a:rPr lang="en-IN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go to the registration page.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DA96F-E112-44B3-9093-3E36E0CE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77" y="2217420"/>
            <a:ext cx="6132210" cy="36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Page: 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449432-6693-401B-AEF0-2164EB0A75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1207" y="1454868"/>
            <a:ext cx="5673853" cy="3642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FE3F67-F1E0-4A2C-811F-7A8CA8E730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86250" y="3429000"/>
            <a:ext cx="7383780" cy="30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6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Verification: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338347" y="1373270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933800" y="1321446"/>
            <a:ext cx="3227384" cy="1523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be using the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PaperCut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Application for email verification Step.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A5342-B3BE-4FAD-BAB3-A0F0831B8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09" y="2439584"/>
            <a:ext cx="3100564" cy="1322187"/>
          </a:xfrm>
          <a:prstGeom prst="rect">
            <a:avLst/>
          </a:prstGeom>
        </p:spPr>
      </p:pic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91141235-88B9-4EB9-AEF3-E021574649E4}"/>
              </a:ext>
            </a:extLst>
          </p:cNvPr>
          <p:cNvSpPr txBox="1">
            <a:spLocks/>
          </p:cNvSpPr>
          <p:nvPr/>
        </p:nvSpPr>
        <p:spPr>
          <a:xfrm>
            <a:off x="6002369" y="1317012"/>
            <a:ext cx="3227384" cy="1523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Instead of signing in the users after registration, we want to verify their email to login to the site. The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HomeController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contains the verify email code.</a:t>
            </a:r>
          </a:p>
        </p:txBody>
      </p:sp>
      <p:grpSp>
        <p:nvGrpSpPr>
          <p:cNvPr id="12" name="Group 11" descr="Small circle with number 1 inside  indicating step 1">
            <a:extLst>
              <a:ext uri="{FF2B5EF4-FFF2-40B4-BE49-F238E27FC236}">
                <a16:creationId xmlns:a16="http://schemas.microsoft.com/office/drawing/2014/main" id="{15B1D676-7098-4941-BCE5-117AE7E1FAFF}"/>
              </a:ext>
            </a:extLst>
          </p:cNvPr>
          <p:cNvGrpSpPr/>
          <p:nvPr/>
        </p:nvGrpSpPr>
        <p:grpSpPr bwMode="blackWhite">
          <a:xfrm>
            <a:off x="5400859" y="1389560"/>
            <a:ext cx="558179" cy="409838"/>
            <a:chOff x="6953426" y="711274"/>
            <a:chExt cx="558179" cy="409838"/>
          </a:xfrm>
        </p:grpSpPr>
        <p:sp>
          <p:nvSpPr>
            <p:cNvPr id="13" name="Oval 12" descr="Small circle">
              <a:extLst>
                <a:ext uri="{FF2B5EF4-FFF2-40B4-BE49-F238E27FC236}">
                  <a16:creationId xmlns:a16="http://schemas.microsoft.com/office/drawing/2014/main" id="{87DC8F3C-8A36-4020-8AA8-52C585FDBB3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 descr="Number 1">
              <a:extLst>
                <a:ext uri="{FF2B5EF4-FFF2-40B4-BE49-F238E27FC236}">
                  <a16:creationId xmlns:a16="http://schemas.microsoft.com/office/drawing/2014/main" id="{BB3F6605-EC91-4330-A3C6-C35C73E73FA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FA547F1-F133-48D9-BB22-FAC705C7F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27" y="2604014"/>
            <a:ext cx="7691292" cy="37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Verification: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411464" y="1590516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97293" y="1548314"/>
            <a:ext cx="3227384" cy="1523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we enter the credentials, it automatically sends and email using the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PaperCut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Tool and a pop comes that the email has been sent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91141235-88B9-4EB9-AEF3-E021574649E4}"/>
              </a:ext>
            </a:extLst>
          </p:cNvPr>
          <p:cNvSpPr txBox="1">
            <a:spLocks/>
          </p:cNvSpPr>
          <p:nvPr/>
        </p:nvSpPr>
        <p:spPr>
          <a:xfrm>
            <a:off x="6002369" y="1317012"/>
            <a:ext cx="3227384" cy="843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Emailverification.cshtml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contains the code of the message that gets displayed.</a:t>
            </a:r>
          </a:p>
        </p:txBody>
      </p:sp>
      <p:grpSp>
        <p:nvGrpSpPr>
          <p:cNvPr id="12" name="Group 11" descr="Small circle with number 1 inside  indicating step 1">
            <a:extLst>
              <a:ext uri="{FF2B5EF4-FFF2-40B4-BE49-F238E27FC236}">
                <a16:creationId xmlns:a16="http://schemas.microsoft.com/office/drawing/2014/main" id="{15B1D676-7098-4941-BCE5-117AE7E1FAFF}"/>
              </a:ext>
            </a:extLst>
          </p:cNvPr>
          <p:cNvGrpSpPr/>
          <p:nvPr/>
        </p:nvGrpSpPr>
        <p:grpSpPr bwMode="blackWhite">
          <a:xfrm>
            <a:off x="5400859" y="1389560"/>
            <a:ext cx="558179" cy="409838"/>
            <a:chOff x="6953426" y="711274"/>
            <a:chExt cx="558179" cy="409838"/>
          </a:xfrm>
        </p:grpSpPr>
        <p:sp>
          <p:nvSpPr>
            <p:cNvPr id="13" name="Oval 12" descr="Small circle">
              <a:extLst>
                <a:ext uri="{FF2B5EF4-FFF2-40B4-BE49-F238E27FC236}">
                  <a16:creationId xmlns:a16="http://schemas.microsoft.com/office/drawing/2014/main" id="{87DC8F3C-8A36-4020-8AA8-52C585FDBB3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 descr="Number 1">
              <a:extLst>
                <a:ext uri="{FF2B5EF4-FFF2-40B4-BE49-F238E27FC236}">
                  <a16:creationId xmlns:a16="http://schemas.microsoft.com/office/drawing/2014/main" id="{BB3F6605-EC91-4330-A3C6-C35C73E73FA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7B44669-A1B7-4A09-B78F-AB1B83657C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9818" y="3661361"/>
            <a:ext cx="4364553" cy="2005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D38F1-4066-4815-ABD5-948A6D5F0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65" y="2457726"/>
            <a:ext cx="6172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Verification: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411464" y="1590516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97293" y="1548314"/>
            <a:ext cx="3227384" cy="1523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we enter the credentials, it automatically sends and email using the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PaperCut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Tool and a pop comes that the email has been sent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91141235-88B9-4EB9-AEF3-E021574649E4}"/>
              </a:ext>
            </a:extLst>
          </p:cNvPr>
          <p:cNvSpPr txBox="1">
            <a:spLocks/>
          </p:cNvSpPr>
          <p:nvPr/>
        </p:nvSpPr>
        <p:spPr>
          <a:xfrm>
            <a:off x="6002369" y="1317012"/>
            <a:ext cx="3227384" cy="843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Emailverification.cshtml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contains the code of the message that gets displayed.</a:t>
            </a:r>
          </a:p>
        </p:txBody>
      </p:sp>
      <p:grpSp>
        <p:nvGrpSpPr>
          <p:cNvPr id="12" name="Group 11" descr="Small circle with number 1 inside  indicating step 1">
            <a:extLst>
              <a:ext uri="{FF2B5EF4-FFF2-40B4-BE49-F238E27FC236}">
                <a16:creationId xmlns:a16="http://schemas.microsoft.com/office/drawing/2014/main" id="{15B1D676-7098-4941-BCE5-117AE7E1FAFF}"/>
              </a:ext>
            </a:extLst>
          </p:cNvPr>
          <p:cNvGrpSpPr/>
          <p:nvPr/>
        </p:nvGrpSpPr>
        <p:grpSpPr bwMode="blackWhite">
          <a:xfrm>
            <a:off x="5400859" y="1389560"/>
            <a:ext cx="558179" cy="409838"/>
            <a:chOff x="6953426" y="711274"/>
            <a:chExt cx="558179" cy="409838"/>
          </a:xfrm>
        </p:grpSpPr>
        <p:sp>
          <p:nvSpPr>
            <p:cNvPr id="13" name="Oval 12" descr="Small circle">
              <a:extLst>
                <a:ext uri="{FF2B5EF4-FFF2-40B4-BE49-F238E27FC236}">
                  <a16:creationId xmlns:a16="http://schemas.microsoft.com/office/drawing/2014/main" id="{87DC8F3C-8A36-4020-8AA8-52C585FDBB3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 descr="Number 1">
              <a:extLst>
                <a:ext uri="{FF2B5EF4-FFF2-40B4-BE49-F238E27FC236}">
                  <a16:creationId xmlns:a16="http://schemas.microsoft.com/office/drawing/2014/main" id="{BB3F6605-EC91-4330-A3C6-C35C73E73FA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7B44669-A1B7-4A09-B78F-AB1B83657C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38457" y="1966282"/>
            <a:ext cx="4364553" cy="1914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D38F1-4066-4815-ABD5-948A6D5F0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7" y="2844450"/>
            <a:ext cx="6172200" cy="38306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877E08-6118-45E7-92C5-661E1B0C47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43700" y="3917309"/>
            <a:ext cx="5207794" cy="2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Verification: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411464" y="1590516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97293" y="1548314"/>
            <a:ext cx="3227384" cy="1296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the user enters the name and password, the message that the email has been sent gets displayed.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91141235-88B9-4EB9-AEF3-E021574649E4}"/>
              </a:ext>
            </a:extLst>
          </p:cNvPr>
          <p:cNvSpPr txBox="1">
            <a:spLocks/>
          </p:cNvSpPr>
          <p:nvPr/>
        </p:nvSpPr>
        <p:spPr>
          <a:xfrm>
            <a:off x="6002369" y="1317012"/>
            <a:ext cx="3227384" cy="843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the email in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PaperCut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SMTP tool, and click on verify Email:</a:t>
            </a:r>
          </a:p>
        </p:txBody>
      </p:sp>
      <p:grpSp>
        <p:nvGrpSpPr>
          <p:cNvPr id="12" name="Group 11" descr="Small circle with number 1 inside  indicating step 1">
            <a:extLst>
              <a:ext uri="{FF2B5EF4-FFF2-40B4-BE49-F238E27FC236}">
                <a16:creationId xmlns:a16="http://schemas.microsoft.com/office/drawing/2014/main" id="{15B1D676-7098-4941-BCE5-117AE7E1FAFF}"/>
              </a:ext>
            </a:extLst>
          </p:cNvPr>
          <p:cNvGrpSpPr/>
          <p:nvPr/>
        </p:nvGrpSpPr>
        <p:grpSpPr bwMode="blackWhite">
          <a:xfrm>
            <a:off x="5400859" y="1389560"/>
            <a:ext cx="558179" cy="409838"/>
            <a:chOff x="6953426" y="711274"/>
            <a:chExt cx="558179" cy="409838"/>
          </a:xfrm>
        </p:grpSpPr>
        <p:sp>
          <p:nvSpPr>
            <p:cNvPr id="13" name="Oval 12" descr="Small circle">
              <a:extLst>
                <a:ext uri="{FF2B5EF4-FFF2-40B4-BE49-F238E27FC236}">
                  <a16:creationId xmlns:a16="http://schemas.microsoft.com/office/drawing/2014/main" id="{87DC8F3C-8A36-4020-8AA8-52C585FDBB3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 descr="Number 1">
              <a:extLst>
                <a:ext uri="{FF2B5EF4-FFF2-40B4-BE49-F238E27FC236}">
                  <a16:creationId xmlns:a16="http://schemas.microsoft.com/office/drawing/2014/main" id="{BB3F6605-EC91-4330-A3C6-C35C73E73FA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2B598DB-3431-4B7F-8AF1-CC95CFFA61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739" y="2772068"/>
            <a:ext cx="5515813" cy="31136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38A114-50C6-4194-B842-5DEFD1AE4F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82340" y="2480311"/>
            <a:ext cx="5913420" cy="39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Verification: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411464" y="1590516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140631" y="1477679"/>
            <a:ext cx="3227384" cy="843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the email has been verified, it gives below message, asks to login back again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91141235-88B9-4EB9-AEF3-E021574649E4}"/>
              </a:ext>
            </a:extLst>
          </p:cNvPr>
          <p:cNvSpPr txBox="1">
            <a:spLocks/>
          </p:cNvSpPr>
          <p:nvPr/>
        </p:nvSpPr>
        <p:spPr>
          <a:xfrm>
            <a:off x="6002369" y="1317012"/>
            <a:ext cx="3227384" cy="843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 descr="Small circle with number 1 inside  indicating step 1">
            <a:extLst>
              <a:ext uri="{FF2B5EF4-FFF2-40B4-BE49-F238E27FC236}">
                <a16:creationId xmlns:a16="http://schemas.microsoft.com/office/drawing/2014/main" id="{15B1D676-7098-4941-BCE5-117AE7E1FAFF}"/>
              </a:ext>
            </a:extLst>
          </p:cNvPr>
          <p:cNvGrpSpPr/>
          <p:nvPr/>
        </p:nvGrpSpPr>
        <p:grpSpPr bwMode="blackWhite">
          <a:xfrm>
            <a:off x="5400859" y="1389560"/>
            <a:ext cx="558179" cy="409838"/>
            <a:chOff x="6953426" y="711274"/>
            <a:chExt cx="558179" cy="409838"/>
          </a:xfrm>
        </p:grpSpPr>
        <p:sp>
          <p:nvSpPr>
            <p:cNvPr id="13" name="Oval 12" descr="Small circle">
              <a:extLst>
                <a:ext uri="{FF2B5EF4-FFF2-40B4-BE49-F238E27FC236}">
                  <a16:creationId xmlns:a16="http://schemas.microsoft.com/office/drawing/2014/main" id="{87DC8F3C-8A36-4020-8AA8-52C585FDBB3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 descr="Number 1">
              <a:extLst>
                <a:ext uri="{FF2B5EF4-FFF2-40B4-BE49-F238E27FC236}">
                  <a16:creationId xmlns:a16="http://schemas.microsoft.com/office/drawing/2014/main" id="{BB3F6605-EC91-4330-A3C6-C35C73E73FA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6964C4-1479-4FBC-8E04-3D4880AA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7" y="2710480"/>
            <a:ext cx="4848225" cy="3238907"/>
          </a:xfrm>
          <a:prstGeom prst="rect">
            <a:avLst/>
          </a:prstGeom>
        </p:spPr>
      </p:pic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14B840FF-6FD4-4ADA-9132-BEB1B574424E}"/>
              </a:ext>
            </a:extLst>
          </p:cNvPr>
          <p:cNvSpPr txBox="1">
            <a:spLocks/>
          </p:cNvSpPr>
          <p:nvPr/>
        </p:nvSpPr>
        <p:spPr>
          <a:xfrm>
            <a:off x="6293294" y="1353553"/>
            <a:ext cx="3227384" cy="445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 back window comes up: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425AB-4EAC-4CEE-AA02-6D3D203A8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828" y="2710479"/>
            <a:ext cx="5161659" cy="29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Implementation: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933799" y="1321446"/>
            <a:ext cx="3777097" cy="808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</a:t>
            </a:r>
            <a:r>
              <a:rPr lang="en-I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Oauth</a:t>
            </a: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folder under the Solutions project and add projects  - </a:t>
            </a:r>
            <a:r>
              <a:rPr lang="en-I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Client , Server.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58D51-14BE-4141-8BCE-9292D1B5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99" y="2380869"/>
            <a:ext cx="3714750" cy="4029075"/>
          </a:xfrm>
          <a:prstGeom prst="rect">
            <a:avLst/>
          </a:prstGeom>
        </p:spPr>
      </p:pic>
      <p:grpSp>
        <p:nvGrpSpPr>
          <p:cNvPr id="11" name="Group 10" descr="Small circle with number 1 inside  indicating step 1">
            <a:extLst>
              <a:ext uri="{FF2B5EF4-FFF2-40B4-BE49-F238E27FC236}">
                <a16:creationId xmlns:a16="http://schemas.microsoft.com/office/drawing/2014/main" id="{EDA5EF19-5E6F-4786-8D7E-A80C691D129A}"/>
              </a:ext>
            </a:extLst>
          </p:cNvPr>
          <p:cNvGrpSpPr/>
          <p:nvPr/>
        </p:nvGrpSpPr>
        <p:grpSpPr bwMode="blackWhite">
          <a:xfrm>
            <a:off x="5679948" y="1414194"/>
            <a:ext cx="558179" cy="409838"/>
            <a:chOff x="6953426" y="711274"/>
            <a:chExt cx="558179" cy="409838"/>
          </a:xfrm>
        </p:grpSpPr>
        <p:sp>
          <p:nvSpPr>
            <p:cNvPr id="12" name="Oval 11" descr="Small circle">
              <a:extLst>
                <a:ext uri="{FF2B5EF4-FFF2-40B4-BE49-F238E27FC236}">
                  <a16:creationId xmlns:a16="http://schemas.microsoft.com/office/drawing/2014/main" id="{173188A1-8494-4BFD-85AE-60EE2602C57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 descr="Number 1">
              <a:extLst>
                <a:ext uri="{FF2B5EF4-FFF2-40B4-BE49-F238E27FC236}">
                  <a16:creationId xmlns:a16="http://schemas.microsoft.com/office/drawing/2014/main" id="{3774CB3A-1F54-402D-B13A-189D061EFDB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4" name="Content Placeholder 17">
            <a:extLst>
              <a:ext uri="{FF2B5EF4-FFF2-40B4-BE49-F238E27FC236}">
                <a16:creationId xmlns:a16="http://schemas.microsoft.com/office/drawing/2014/main" id="{28A2BE85-387F-4A60-8A82-491E9C77C52B}"/>
              </a:ext>
            </a:extLst>
          </p:cNvPr>
          <p:cNvSpPr txBox="1">
            <a:spLocks/>
          </p:cNvSpPr>
          <p:nvPr/>
        </p:nvSpPr>
        <p:spPr>
          <a:xfrm>
            <a:off x="6309770" y="1330354"/>
            <a:ext cx="3777097" cy="808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 This is used to verify the token that is generated by the server side.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1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Implementation: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ontent Placeholder 17">
            <a:extLst>
              <a:ext uri="{FF2B5EF4-FFF2-40B4-BE49-F238E27FC236}">
                <a16:creationId xmlns:a16="http://schemas.microsoft.com/office/drawing/2014/main" id="{28A2BE85-387F-4A60-8A82-491E9C77C52B}"/>
              </a:ext>
            </a:extLst>
          </p:cNvPr>
          <p:cNvSpPr txBox="1">
            <a:spLocks/>
          </p:cNvSpPr>
          <p:nvPr/>
        </p:nvSpPr>
        <p:spPr>
          <a:xfrm>
            <a:off x="638175" y="1486320"/>
            <a:ext cx="10875663" cy="1358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This file contains the code about the access token and stores it.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this we discuss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create a client that can authenticate using the OAuth flow. Here we are authenticating the client and saving an access token which will then be used for authorization.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58A9B-546B-4B92-80AF-37E1EC8F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3024476"/>
            <a:ext cx="10687050" cy="3385468"/>
          </a:xfrm>
          <a:prstGeom prst="rect">
            <a:avLst/>
          </a:prstGeom>
        </p:spPr>
      </p:pic>
      <p:grpSp>
        <p:nvGrpSpPr>
          <p:cNvPr id="16" name="Group 15" descr="Small circle with number 1 inside  indicating step 1">
            <a:extLst>
              <a:ext uri="{FF2B5EF4-FFF2-40B4-BE49-F238E27FC236}">
                <a16:creationId xmlns:a16="http://schemas.microsoft.com/office/drawing/2014/main" id="{6A8666E8-D500-4653-959A-8DF8F1017043}"/>
              </a:ext>
            </a:extLst>
          </p:cNvPr>
          <p:cNvGrpSpPr/>
          <p:nvPr/>
        </p:nvGrpSpPr>
        <p:grpSpPr bwMode="blackWhite">
          <a:xfrm>
            <a:off x="119983" y="1646468"/>
            <a:ext cx="558179" cy="409838"/>
            <a:chOff x="6953426" y="711274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7944B76B-610C-4810-AB8D-576DC309B9D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 descr="Number 1">
              <a:extLst>
                <a:ext uri="{FF2B5EF4-FFF2-40B4-BE49-F238E27FC236}">
                  <a16:creationId xmlns:a16="http://schemas.microsoft.com/office/drawing/2014/main" id="{B97034B5-3184-4960-BF5D-33AF09B3CFF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1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Implementation: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 descr="Small circle with number 1 inside  indicating step 1">
            <a:extLst>
              <a:ext uri="{FF2B5EF4-FFF2-40B4-BE49-F238E27FC236}">
                <a16:creationId xmlns:a16="http://schemas.microsoft.com/office/drawing/2014/main" id="{6A8666E8-D500-4653-959A-8DF8F1017043}"/>
              </a:ext>
            </a:extLst>
          </p:cNvPr>
          <p:cNvGrpSpPr/>
          <p:nvPr/>
        </p:nvGrpSpPr>
        <p:grpSpPr bwMode="blackWhite">
          <a:xfrm>
            <a:off x="119983" y="1646468"/>
            <a:ext cx="558179" cy="409838"/>
            <a:chOff x="6953426" y="711274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7944B76B-610C-4810-AB8D-576DC309B9D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 descr="Number 1">
              <a:extLst>
                <a:ext uri="{FF2B5EF4-FFF2-40B4-BE49-F238E27FC236}">
                  <a16:creationId xmlns:a16="http://schemas.microsoft.com/office/drawing/2014/main" id="{B97034B5-3184-4960-BF5D-33AF09B3CFF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AF0F82BA-6B56-4101-8615-7073AF20C7C2}"/>
              </a:ext>
            </a:extLst>
          </p:cNvPr>
          <p:cNvSpPr txBox="1">
            <a:spLocks/>
          </p:cNvSpPr>
          <p:nvPr/>
        </p:nvSpPr>
        <p:spPr>
          <a:xfrm>
            <a:off x="638175" y="2032090"/>
            <a:ext cx="10875663" cy="545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559F95BF-5FFC-4FF7-9D66-141B2B1A535C}"/>
              </a:ext>
            </a:extLst>
          </p:cNvPr>
          <p:cNvSpPr txBox="1">
            <a:spLocks/>
          </p:cNvSpPr>
          <p:nvPr/>
        </p:nvSpPr>
        <p:spPr>
          <a:xfrm>
            <a:off x="790575" y="1638720"/>
            <a:ext cx="10875663" cy="545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This file contains the code about the token generation. Below is the output of the token generated, which will be used for authorisation.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F66AC3-BE1B-41EE-ABAF-800CDC38FE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2198" y="2474860"/>
            <a:ext cx="10387615" cy="31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6" y="318052"/>
            <a:ext cx="11525020" cy="770084"/>
          </a:xfrm>
        </p:spPr>
        <p:txBody>
          <a:bodyPr>
            <a:noAutofit/>
          </a:bodyPr>
          <a:lstStyle/>
          <a:p>
            <a:pPr algn="ctr" defTabSz="9144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67E4D6E-8593-4F3A-91CF-4AB180AA941B}"/>
              </a:ext>
            </a:extLst>
          </p:cNvPr>
          <p:cNvSpPr txBox="1">
            <a:spLocks/>
          </p:cNvSpPr>
          <p:nvPr/>
        </p:nvSpPr>
        <p:spPr>
          <a:xfrm>
            <a:off x="747018" y="1484243"/>
            <a:ext cx="4540600" cy="2676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Authentication and Authorization: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order to secure the Web API from unauthorized access, we will use Authentication and Authorization to control access to the Web API.</a:t>
            </a:r>
            <a:br>
              <a:rPr lang="en-US" sz="2000" b="1" dirty="0"/>
            </a:br>
            <a:endParaRPr lang="en-US" sz="16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Using JwtBearer Authentication in an API-only ASP.NET Core Project">
            <a:extLst>
              <a:ext uri="{FF2B5EF4-FFF2-40B4-BE49-F238E27FC236}">
                <a16:creationId xmlns:a16="http://schemas.microsoft.com/office/drawing/2014/main" id="{91FF1968-1E3A-404C-81B2-B8E2E0FD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36" y="2822713"/>
            <a:ext cx="3019425" cy="17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AD88899F-F2CA-4FDA-A0DE-8B8E5E102B4A}"/>
              </a:ext>
            </a:extLst>
          </p:cNvPr>
          <p:cNvSpPr txBox="1">
            <a:spLocks/>
          </p:cNvSpPr>
          <p:nvPr/>
        </p:nvSpPr>
        <p:spPr>
          <a:xfrm>
            <a:off x="683008" y="3167469"/>
            <a:ext cx="5150199" cy="3412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Final Project OBJECTIVES: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</a:rPr>
              <a:t> Explain how JWT is used in API security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</a:rPr>
              <a:t> Demonstrate your API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</a:rPr>
              <a:t> Acquire data from </a:t>
            </a:r>
            <a:r>
              <a:rPr lang="en-US" sz="1600" dirty="0" err="1">
                <a:solidFill>
                  <a:srgbClr val="000000"/>
                </a:solidFill>
              </a:rPr>
              <a:t>PostMan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</a:rPr>
              <a:t>Make a recommendation on which choice of Authentication method (OAuth, </a:t>
            </a:r>
            <a:r>
              <a:rPr lang="en-US" sz="1600" dirty="0" err="1">
                <a:solidFill>
                  <a:srgbClr val="000000"/>
                </a:solidFill>
              </a:rPr>
              <a:t>OpenId</a:t>
            </a:r>
            <a:r>
              <a:rPr lang="en-US" sz="1600" dirty="0">
                <a:solidFill>
                  <a:srgbClr val="000000"/>
                </a:solidFill>
              </a:rPr>
              <a:t>, or other) is best for API security.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Implementation: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AF0F82BA-6B56-4101-8615-7073AF20C7C2}"/>
              </a:ext>
            </a:extLst>
          </p:cNvPr>
          <p:cNvSpPr txBox="1">
            <a:spLocks/>
          </p:cNvSpPr>
          <p:nvPr/>
        </p:nvSpPr>
        <p:spPr>
          <a:xfrm>
            <a:off x="658168" y="1574539"/>
            <a:ext cx="10875663" cy="545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the Server, Client and API are setup we run the multiple </a:t>
            </a:r>
            <a:r>
              <a:rPr lang="en-I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startup</a:t>
            </a: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 which opens up the 3 webpages respectively.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3415B7-6242-49C5-A2AE-1580536FE2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4228" y="2303540"/>
            <a:ext cx="9969620" cy="42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2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Implementation: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8E081-688F-44A3-BEBA-76682892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1402080"/>
            <a:ext cx="3981450" cy="2794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0326E2-BB10-4EBC-AFC0-D7C04EFC44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43628" y="1491900"/>
            <a:ext cx="6092596" cy="25314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DCE30D-9A13-4120-8BA4-C532F5038A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7695" y="4408456"/>
            <a:ext cx="10560177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Acquire data from POSTMAN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933800" y="1321444"/>
            <a:ext cx="10767870" cy="873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latin typeface="Roboto Condensed Light" panose="020B0604020202020204" charset="0"/>
                <a:ea typeface="Roboto Condensed Light" panose="020B0604020202020204" charset="0"/>
              </a:rPr>
              <a:t>Enter the URL of the local webpage in GET functionality, Then enter the JWT token for </a:t>
            </a:r>
            <a:r>
              <a:rPr lang="en-US" sz="1050" dirty="0" err="1">
                <a:latin typeface="Roboto Condensed Light" panose="020B0604020202020204" charset="0"/>
                <a:ea typeface="Roboto Condensed Light" panose="020B0604020202020204" charset="0"/>
              </a:rPr>
              <a:t>Authorization.</a:t>
            </a:r>
            <a:r>
              <a:rPr lang="en-US" sz="1050" dirty="0" err="1">
                <a:latin typeface="Calibri" panose="020F0502020204030204" pitchFamily="34" charset="0"/>
                <a:ea typeface="Roboto Condensed Light" panose="020B0604020202020204" charset="0"/>
                <a:cs typeface="Calibri" panose="020F0502020204030204" pitchFamily="34" charset="0"/>
              </a:rPr>
              <a:t>If</a:t>
            </a:r>
            <a:r>
              <a:rPr lang="en-US" sz="1050" dirty="0">
                <a:latin typeface="Calibri" panose="020F0502020204030204" pitchFamily="34" charset="0"/>
                <a:ea typeface="Roboto Condensed Light" panose="020B0604020202020204" charset="0"/>
                <a:cs typeface="Calibri" panose="020F0502020204030204" pitchFamily="34" charset="0"/>
              </a:rPr>
              <a:t> the user is not authorized, data is not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ea typeface="Roboto Condensed Light" panose="020B0604020202020204" charset="0"/>
                <a:cs typeface="Calibri" panose="020F0502020204030204" pitchFamily="34" charset="0"/>
              </a:rPr>
              <a:t>Here we get STATUS 200,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dirty="0">
              <a:latin typeface="Calibri" panose="020F0502020204030204" pitchFamily="34" charset="0"/>
              <a:ea typeface="Roboto Condensed Light" panose="020B0604020202020204" charset="0"/>
              <a:cs typeface="Calibri" panose="020F0502020204030204" pitchFamily="34" charset="0"/>
            </a:endParaRPr>
          </a:p>
          <a:p>
            <a:pPr marL="285750" lvl="1" indent="-285750">
              <a:spcAft>
                <a:spcPts val="600"/>
              </a:spcAft>
              <a:defRPr/>
            </a:pP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spcAft>
                <a:spcPts val="600"/>
              </a:spcAft>
              <a:defRPr/>
            </a:pP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90330" y="2611979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D30A9-9A1F-4254-9A9A-0AF05727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52" y="2194833"/>
            <a:ext cx="9314688" cy="42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933800" y="1321444"/>
            <a:ext cx="10767870" cy="2945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OAuth can be considered as the best choice for authentication for API security because of the following reasons:</a:t>
            </a:r>
          </a:p>
          <a:p>
            <a:pPr marL="285750" lvl="1" indent="-285750">
              <a:spcAft>
                <a:spcPts val="600"/>
              </a:spcAft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 Time Consuming</a:t>
            </a: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spcAft>
                <a:spcPts val="600"/>
              </a:spcAft>
              <a:defRPr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Security: Since cryptography is used for token generation, there is less chance of security breach.</a:t>
            </a:r>
          </a:p>
          <a:p>
            <a:pPr marL="285750" lvl="1" indent="-285750">
              <a:spcAft>
                <a:spcPts val="600"/>
              </a:spcAft>
              <a:defRPr/>
            </a:pP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90330" y="2611979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933800" y="1321444"/>
            <a:ext cx="2763557" cy="5384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spcAft>
                <a:spcPts val="600"/>
              </a:spcAft>
              <a:defRPr/>
            </a:pP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90330" y="2611979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94212405-DAAB-4AF8-82DE-50B80947B84E}"/>
              </a:ext>
            </a:extLst>
          </p:cNvPr>
          <p:cNvSpPr txBox="1">
            <a:spLocks/>
          </p:cNvSpPr>
          <p:nvPr/>
        </p:nvSpPr>
        <p:spPr>
          <a:xfrm>
            <a:off x="1086200" y="1473844"/>
            <a:ext cx="9852992" cy="2391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  <a:defRPr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https://github.com/T0shik/aspnetcore3-authentication</a:t>
            </a: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spcAft>
                <a:spcPts val="600"/>
              </a:spcAft>
              <a:defRPr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https://www.youtube.com/watch?v=Fhfvbl_KbWo&amp;list=PLOeFnOV9YBa7dnrjpOG6lMpcyd7Wn7E8V&amp;index=1</a:t>
            </a: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Repository and VIDEO Link: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933800" y="1321444"/>
            <a:ext cx="2763557" cy="5384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spcAft>
                <a:spcPts val="600"/>
              </a:spcAft>
              <a:defRPr/>
            </a:pP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90330" y="2611979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94212405-DAAB-4AF8-82DE-50B80947B84E}"/>
              </a:ext>
            </a:extLst>
          </p:cNvPr>
          <p:cNvSpPr txBox="1">
            <a:spLocks/>
          </p:cNvSpPr>
          <p:nvPr/>
        </p:nvSpPr>
        <p:spPr>
          <a:xfrm>
            <a:off x="1086200" y="1473844"/>
            <a:ext cx="9852992" cy="1574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  <a:defRPr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project has been uploaded at: </a:t>
            </a:r>
            <a:b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https://github.com/Nchhabra-200460595/FinalProjectBDAT1001</a:t>
            </a: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spcAft>
                <a:spcPts val="600"/>
              </a:spcAft>
              <a:defRPr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have created a small video to explain the process and walkthrough it practically.</a:t>
            </a:r>
          </a:p>
          <a:p>
            <a:pPr marL="285750" lvl="1" indent="-285750">
              <a:spcAft>
                <a:spcPts val="600"/>
              </a:spcAft>
              <a:defRPr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video will be uploaded on YouTube and below is the link: </a:t>
            </a: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https://youtu.be/WV7VmhDiTSs</a:t>
            </a: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Making Money on YouTube Just Got Much Harder">
            <a:extLst>
              <a:ext uri="{FF2B5EF4-FFF2-40B4-BE49-F238E27FC236}">
                <a16:creationId xmlns:a16="http://schemas.microsoft.com/office/drawing/2014/main" id="{A99BB287-69AB-4354-AE68-E14F0DF8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21" y="3429000"/>
            <a:ext cx="2763557" cy="193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6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7"/>
          <p:cNvSpPr txBox="1">
            <a:spLocks/>
          </p:cNvSpPr>
          <p:nvPr/>
        </p:nvSpPr>
        <p:spPr>
          <a:xfrm>
            <a:off x="933800" y="1321444"/>
            <a:ext cx="2763557" cy="5384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spcAft>
                <a:spcPts val="600"/>
              </a:spcAft>
              <a:defRPr/>
            </a:pP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90330" y="2611979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12F33-BB96-4785-8857-77ABD114CB4F}"/>
              </a:ext>
            </a:extLst>
          </p:cNvPr>
          <p:cNvSpPr txBox="1"/>
          <p:nvPr/>
        </p:nvSpPr>
        <p:spPr>
          <a:xfrm>
            <a:off x="3419061" y="2611979"/>
            <a:ext cx="6228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583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119269"/>
            <a:ext cx="11061193" cy="968867"/>
          </a:xfrm>
        </p:spPr>
        <p:txBody>
          <a:bodyPr>
            <a:normAutofit fontScale="90000"/>
          </a:bodyPr>
          <a:lstStyle/>
          <a:p>
            <a:pPr marL="64135" algn="ctr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br>
              <a:rPr lang="en-US" sz="1800" b="1" dirty="0"/>
            </a:br>
            <a:r>
              <a:rPr lang="en-US" sz="3200" dirty="0">
                <a:solidFill>
                  <a:srgbClr val="000000"/>
                </a:solidFill>
              </a:rPr>
              <a:t>JWT is used in API security</a:t>
            </a:r>
            <a:br>
              <a:rPr lang="en-US" sz="1800" b="1" dirty="0"/>
            </a:b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7" y="1487040"/>
            <a:ext cx="6559826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b="1" dirty="0"/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521208" y="2126975"/>
            <a:ext cx="4504252" cy="986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6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Hosting uses HTTP Modules for its authentication. We will configure our project to use the authentication modules built in </a:t>
            </a:r>
            <a:r>
              <a:rPr lang="en-US" sz="6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  <a:r>
              <a:rPr lang="en-US" sz="6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n-US" sz="20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indent="0">
              <a:spcAft>
                <a:spcPts val="600"/>
              </a:spcAft>
              <a:buNone/>
              <a:defRPr/>
            </a:pPr>
            <a:endParaRPr lang="en-US" sz="20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indent="0">
              <a:spcAft>
                <a:spcPts val="600"/>
              </a:spcAft>
              <a:buNone/>
              <a:defRPr/>
            </a:pPr>
            <a:endParaRPr lang="en-US" sz="20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indent="0">
              <a:spcAft>
                <a:spcPts val="600"/>
              </a:spcAft>
              <a:buNone/>
              <a:defRPr/>
            </a:pPr>
            <a:b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1" indent="-34290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sz="20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ontent Placeholder 17">
            <a:extLst>
              <a:ext uri="{FF2B5EF4-FFF2-40B4-BE49-F238E27FC236}">
                <a16:creationId xmlns:a16="http://schemas.microsoft.com/office/drawing/2014/main" id="{8D2D1F05-4C63-43EA-B331-D03FA451E537}"/>
              </a:ext>
            </a:extLst>
          </p:cNvPr>
          <p:cNvSpPr txBox="1">
            <a:spLocks/>
          </p:cNvSpPr>
          <p:nvPr/>
        </p:nvSpPr>
        <p:spPr>
          <a:xfrm>
            <a:off x="846408" y="4731026"/>
            <a:ext cx="9264999" cy="135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3" name="Content Placeholder 17">
            <a:extLst>
              <a:ext uri="{FF2B5EF4-FFF2-40B4-BE49-F238E27FC236}">
                <a16:creationId xmlns:a16="http://schemas.microsoft.com/office/drawing/2014/main" id="{F62E18FD-8CBB-4AD6-9151-705D77D0EB2A}"/>
              </a:ext>
            </a:extLst>
          </p:cNvPr>
          <p:cNvSpPr txBox="1">
            <a:spLocks/>
          </p:cNvSpPr>
          <p:nvPr/>
        </p:nvSpPr>
        <p:spPr>
          <a:xfrm>
            <a:off x="558179" y="3815482"/>
            <a:ext cx="3731425" cy="1380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6400" dirty="0"/>
              <a:t>First we create a project selecting type as </a:t>
            </a:r>
            <a:r>
              <a:rPr lang="en-US" sz="6400" dirty="0" err="1"/>
              <a:t>ASP.Net</a:t>
            </a:r>
            <a:r>
              <a:rPr lang="en-US" sz="6400" dirty="0"/>
              <a:t> Core Web App, uncheck HTTP in that. Name it as : Solution.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n-US" sz="20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indent="0">
              <a:spcAft>
                <a:spcPts val="600"/>
              </a:spcAft>
              <a:buNone/>
              <a:defRPr/>
            </a:pPr>
            <a:endParaRPr lang="en-US" sz="20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indent="0">
              <a:spcAft>
                <a:spcPts val="600"/>
              </a:spcAft>
              <a:buNone/>
              <a:defRPr/>
            </a:pPr>
            <a:b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1" indent="-34290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sz="20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Group 33" descr="Small circle with number 1 inside  indicating step 1">
            <a:extLst>
              <a:ext uri="{FF2B5EF4-FFF2-40B4-BE49-F238E27FC236}">
                <a16:creationId xmlns:a16="http://schemas.microsoft.com/office/drawing/2014/main" id="{A85F04C9-D944-448F-98BD-C5CD9371941E}"/>
              </a:ext>
            </a:extLst>
          </p:cNvPr>
          <p:cNvGrpSpPr/>
          <p:nvPr/>
        </p:nvGrpSpPr>
        <p:grpSpPr bwMode="blackWhite">
          <a:xfrm>
            <a:off x="111566" y="3874134"/>
            <a:ext cx="558179" cy="409838"/>
            <a:chOff x="6953426" y="711274"/>
            <a:chExt cx="558179" cy="409838"/>
          </a:xfrm>
        </p:grpSpPr>
        <p:sp>
          <p:nvSpPr>
            <p:cNvPr id="35" name="Oval 34" descr="Small circle">
              <a:extLst>
                <a:ext uri="{FF2B5EF4-FFF2-40B4-BE49-F238E27FC236}">
                  <a16:creationId xmlns:a16="http://schemas.microsoft.com/office/drawing/2014/main" id="{48809144-2AC6-4F4C-91C0-252BFA38DAC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 descr="Number 1">
              <a:extLst>
                <a:ext uri="{FF2B5EF4-FFF2-40B4-BE49-F238E27FC236}">
                  <a16:creationId xmlns:a16="http://schemas.microsoft.com/office/drawing/2014/main" id="{15C2B614-1F12-4EBE-8427-7B703993BD9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46D3ADC-D29C-4DC7-8154-64EC10BA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187" y="1958189"/>
            <a:ext cx="6722226" cy="41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119269"/>
            <a:ext cx="11061193" cy="968867"/>
          </a:xfrm>
        </p:spPr>
        <p:txBody>
          <a:bodyPr>
            <a:normAutofit fontScale="90000"/>
          </a:bodyPr>
          <a:lstStyle/>
          <a:p>
            <a:pPr marL="64135" algn="ctr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br>
              <a:rPr lang="en-US" sz="1800" b="1" dirty="0"/>
            </a:br>
            <a:br>
              <a:rPr lang="en-US" sz="1600" b="1" dirty="0"/>
            </a:br>
            <a:r>
              <a:rPr lang="en-US" sz="2800" dirty="0">
                <a:solidFill>
                  <a:srgbClr val="000000"/>
                </a:solidFill>
              </a:rPr>
              <a:t>JWT is used in API security</a:t>
            </a:r>
            <a:br>
              <a:rPr lang="en-US" sz="1800" b="1" dirty="0"/>
            </a:b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7" y="1487040"/>
            <a:ext cx="6559826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FOLDER STRUCTURE: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629822" y="2346066"/>
            <a:ext cx="2958702" cy="986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6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6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  <a:r>
              <a:rPr lang="en-US" sz="6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project folder will ultimately look like :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n-US" sz="20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indent="0">
              <a:spcAft>
                <a:spcPts val="600"/>
              </a:spcAft>
              <a:buNone/>
              <a:defRPr/>
            </a:pPr>
            <a:endParaRPr lang="en-US" sz="20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indent="0">
              <a:spcAft>
                <a:spcPts val="600"/>
              </a:spcAft>
              <a:buNone/>
              <a:defRPr/>
            </a:pPr>
            <a:endParaRPr lang="en-US" sz="20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indent="0">
              <a:spcAft>
                <a:spcPts val="600"/>
              </a:spcAft>
              <a:buNone/>
              <a:defRPr/>
            </a:pPr>
            <a:b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1" indent="-34290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sz="20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ontent Placeholder 17">
            <a:extLst>
              <a:ext uri="{FF2B5EF4-FFF2-40B4-BE49-F238E27FC236}">
                <a16:creationId xmlns:a16="http://schemas.microsoft.com/office/drawing/2014/main" id="{8D2D1F05-4C63-43EA-B331-D03FA451E537}"/>
              </a:ext>
            </a:extLst>
          </p:cNvPr>
          <p:cNvSpPr txBox="1">
            <a:spLocks/>
          </p:cNvSpPr>
          <p:nvPr/>
        </p:nvSpPr>
        <p:spPr>
          <a:xfrm>
            <a:off x="846408" y="4731026"/>
            <a:ext cx="9264999" cy="135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41B61-6AAE-4638-82F8-3AE6AC7F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907" y="1385967"/>
            <a:ext cx="4664393" cy="50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JWT Steps (Contd.)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338347" y="1373270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933799" y="1321446"/>
            <a:ext cx="4585731" cy="891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folder under the project and give it a name as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&gt; create an </a:t>
            </a: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 named Basics in it: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556803" y="1421037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6404427" y="1352843"/>
            <a:ext cx="5377583" cy="860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under Basics folder:</a:t>
            </a:r>
            <a:b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N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Program.cs</a:t>
            </a: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default file that is created with this. It is the starting point of our application.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06A80-F560-4DE3-81E6-04C2BBDE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03" y="2496838"/>
            <a:ext cx="9246870" cy="37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JWT Steps (Contd.)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425428" y="155645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5250" y="1391257"/>
            <a:ext cx="10711322" cy="114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under Basics folder:</a:t>
            </a:r>
            <a:b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(ii) </a:t>
            </a:r>
            <a:r>
              <a:rPr lang="en-IN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Startup.cs</a:t>
            </a: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default file that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up services for the current application. It allows you to register services through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ConfigureServices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 and configure the HTTP request.</a:t>
            </a:r>
            <a:endParaRPr lang="en-IN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8AEEF-3085-4C86-95F4-4DD3948E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7" y="2548890"/>
            <a:ext cx="5954823" cy="3750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14A9D-5F85-4064-BC46-9720FE35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733" y="2456781"/>
            <a:ext cx="4891088" cy="37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JWT Steps (Contd.)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425428" y="155645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5250" y="1391257"/>
            <a:ext cx="10711322" cy="114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 Setup:</a:t>
            </a:r>
            <a:b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Create folder Controllers under Basics, and add two classes (</a:t>
            </a:r>
            <a:r>
              <a:rPr lang="en-IN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HomeController.cs</a:t>
            </a: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OperationsController.cs</a:t>
            </a: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(ii) The controller is added to handle HTTP requests.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F5641-E67A-4EAC-90AB-AA36C1CA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644" y="2537461"/>
            <a:ext cx="5515928" cy="3615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D344D-482F-42E3-9D16-4EA1C153B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0" y="2553750"/>
            <a:ext cx="5412037" cy="361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JWT Steps (Contd.)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425428" y="155645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5250" y="1391257"/>
            <a:ext cx="1071132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API Configuration :</a:t>
            </a:r>
            <a:b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By default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appsettings.json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configuration file, check that </a:t>
            </a: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AllowedHosts</a:t>
            </a: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": "*“. After adding all the required classes we launch Basics.</a:t>
            </a:r>
            <a:b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we first check – Are you allowed - Authorization  Who Are You ?- Authentication. The first launch takes us to the Homepage:</a:t>
            </a:r>
            <a:endParaRPr lang="en-IN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EEA0C3-1BBF-4C2D-9486-1CA161C15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711846"/>
            <a:ext cx="6253370" cy="3124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097594-E3CE-4945-9991-3CCDA47E18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5428" y="2711845"/>
            <a:ext cx="4329452" cy="29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0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5663" cy="640080"/>
          </a:xfrm>
        </p:spPr>
        <p:txBody>
          <a:bodyPr>
            <a:normAutofit/>
          </a:bodyPr>
          <a:lstStyle/>
          <a:p>
            <a:pPr marL="64135">
              <a:lnSpc>
                <a:spcPct val="115000"/>
              </a:lnSpc>
              <a:spcBef>
                <a:spcPts val="295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JWT Steps (Contd.)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338347" y="1373270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933800" y="1321446"/>
            <a:ext cx="3455320" cy="2107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folder,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project &gt; </a:t>
            </a:r>
            <a:r>
              <a:rPr lang="en-IN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IndentityExample</a:t>
            </a: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Before we proceed further, we will first be installing the nugget packages: </a:t>
            </a:r>
            <a:b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Microsoft.EntityFrameworkCore</a:t>
            </a:r>
            <a:r>
              <a: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IN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Microsoft.EntityFrameworkCore.InMemory</a:t>
            </a:r>
            <a:r>
              <a:rPr lang="en-I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935" marR="335915" indent="0">
              <a:lnSpc>
                <a:spcPct val="107000"/>
              </a:lnSpc>
              <a:spcBef>
                <a:spcPts val="115"/>
              </a:spcBef>
              <a:spcAft>
                <a:spcPts val="10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3123A-85F9-45B2-B472-D7265649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897" y="1690942"/>
            <a:ext cx="732149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1813</TotalTime>
  <Words>1065</Words>
  <Application>Microsoft Office PowerPoint</Application>
  <PresentationFormat>Widescreen</PresentationFormat>
  <Paragraphs>106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Roboto Condensed Light</vt:lpstr>
      <vt:lpstr>Segoe UI</vt:lpstr>
      <vt:lpstr>Segoe UI Semibold</vt:lpstr>
      <vt:lpstr>Trebuchet MS</vt:lpstr>
      <vt:lpstr>Wingdings</vt:lpstr>
      <vt:lpstr>Wingdings 3</vt:lpstr>
      <vt:lpstr>Facet</vt:lpstr>
      <vt:lpstr>BDAT1001 FINAL PROJECT: PART1 :BUILD SECURE API </vt:lpstr>
      <vt:lpstr>INTRODUCTION</vt:lpstr>
      <vt:lpstr> JWT is used in API security </vt:lpstr>
      <vt:lpstr>  JWT is used in API security </vt:lpstr>
      <vt:lpstr>JWT Steps (Contd.)</vt:lpstr>
      <vt:lpstr>JWT Steps (Contd.)</vt:lpstr>
      <vt:lpstr>JWT Steps (Contd.)</vt:lpstr>
      <vt:lpstr>JWT Steps (Contd.)</vt:lpstr>
      <vt:lpstr>JWT Steps (Contd.)</vt:lpstr>
      <vt:lpstr>JWT Steps (Contd.)</vt:lpstr>
      <vt:lpstr>Registration Page: </vt:lpstr>
      <vt:lpstr>Email Verification:</vt:lpstr>
      <vt:lpstr>Email Verification:</vt:lpstr>
      <vt:lpstr>Email Verification:</vt:lpstr>
      <vt:lpstr>Email Verification:</vt:lpstr>
      <vt:lpstr>Email Verification:</vt:lpstr>
      <vt:lpstr>Oauth Implementation:</vt:lpstr>
      <vt:lpstr>Oauth Implementation:</vt:lpstr>
      <vt:lpstr>Oauth Implementation:</vt:lpstr>
      <vt:lpstr>Oauth Implementation:</vt:lpstr>
      <vt:lpstr>Oauth Implementation:</vt:lpstr>
      <vt:lpstr>Acquire data from POSTMAN</vt:lpstr>
      <vt:lpstr>Recommendations</vt:lpstr>
      <vt:lpstr>References:</vt:lpstr>
      <vt:lpstr>Git Repository and VIDEO Link: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Neelanjna Chhabra</dc:creator>
  <cp:keywords/>
  <cp:lastModifiedBy>Neelanjna Chhabra</cp:lastModifiedBy>
  <cp:revision>81</cp:revision>
  <dcterms:created xsi:type="dcterms:W3CDTF">2021-04-03T22:03:03Z</dcterms:created>
  <dcterms:modified xsi:type="dcterms:W3CDTF">2021-04-21T07:33:11Z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