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4"/>
  </p:sldMasterIdLst>
  <p:notesMasterIdLst>
    <p:notesMasterId r:id="rId19"/>
  </p:notesMasterIdLst>
  <p:handoutMasterIdLst>
    <p:handoutMasterId r:id="rId20"/>
  </p:handoutMasterIdLst>
  <p:sldIdLst>
    <p:sldId id="256" r:id="rId5"/>
    <p:sldId id="347" r:id="rId6"/>
    <p:sldId id="271" r:id="rId7"/>
    <p:sldId id="279" r:id="rId8"/>
    <p:sldId id="340" r:id="rId9"/>
    <p:sldId id="341" r:id="rId10"/>
    <p:sldId id="342" r:id="rId11"/>
    <p:sldId id="343" r:id="rId12"/>
    <p:sldId id="344" r:id="rId13"/>
    <p:sldId id="345" r:id="rId14"/>
    <p:sldId id="346" r:id="rId15"/>
    <p:sldId id="338" r:id="rId16"/>
    <p:sldId id="323" r:id="rId17"/>
    <p:sldId id="32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94" autoAdjust="0"/>
    <p:restoredTop sz="94241" autoAdjust="0"/>
  </p:normalViewPr>
  <p:slideViewPr>
    <p:cSldViewPr snapToGrid="0">
      <p:cViewPr varScale="1">
        <p:scale>
          <a:sx n="79" d="100"/>
          <a:sy n="79" d="100"/>
        </p:scale>
        <p:origin x="102" y="2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5894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76405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0448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49647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3587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116365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6791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43134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4/20/2021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494483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4616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98244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0604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75230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71617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74205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7489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pPr/>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4844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dirty="0"/>
          </a:p>
        </p:txBody>
      </p:sp>
      <p:sp>
        <p:nvSpPr>
          <p:cNvPr id="5" name="Date Placeholder 4"/>
          <p:cNvSpPr>
            <a:spLocks noGrp="1"/>
          </p:cNvSpPr>
          <p:nvPr>
            <p:ph type="dt" sz="half" idx="10"/>
          </p:nvPr>
        </p:nvSpPr>
        <p:spPr/>
        <p:txBody>
          <a:bodyPr/>
          <a:lstStyle/>
          <a:p>
            <a:fld id="{8BEEBAAA-29B5-4AF5-BC5F-7E580C29002D}" type="datetimeFigureOut">
              <a:rPr lang="en-US" smtClean="0"/>
              <a:pPr/>
              <a:t>4/20/2021</a:t>
            </a:fld>
            <a:endParaRPr lang="en-US" dirty="0"/>
          </a:p>
        </p:txBody>
      </p:sp>
    </p:spTree>
    <p:extLst>
      <p:ext uri="{BB962C8B-B14F-4D97-AF65-F5344CB8AC3E}">
        <p14:creationId xmlns:p14="http://schemas.microsoft.com/office/powerpoint/2010/main" val="71074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EEBAAA-29B5-4AF5-BC5F-7E580C29002D}" type="datetimeFigureOut">
              <a:rPr lang="en-US" smtClean="0"/>
              <a:pPr/>
              <a:t>4/20/2021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60EDB8-5305-433F-BE41-D7A86D811DB3}" type="slidenum">
              <a:rPr lang="en-US" smtClean="0"/>
              <a:pPr/>
              <a:t>‹#›</a:t>
            </a:fld>
            <a:endParaRPr lang="en-US" dirty="0"/>
          </a:p>
        </p:txBody>
      </p:sp>
      <p:sp>
        <p:nvSpPr>
          <p:cNvPr id="18" name="Rectangle 17">
            <a:extLst>
              <a:ext uri="{FF2B5EF4-FFF2-40B4-BE49-F238E27FC236}">
                <a16:creationId xmlns:a16="http://schemas.microsoft.com/office/drawing/2014/main" id="{439681C6-BEC2-42BB-8EC7-3F68B0719734}"/>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29" name="Straight Connector 28">
            <a:extLst>
              <a:ext uri="{FF2B5EF4-FFF2-40B4-BE49-F238E27FC236}">
                <a16:creationId xmlns:a16="http://schemas.microsoft.com/office/drawing/2014/main" id="{180F21CB-0D1A-4304-8CCA-730A308C62AC}"/>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09414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51"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hyperlink" Target="https://gc.blackboard.com/webapps/blackboard/content/listContent.jsp?course_id=_309804_1&amp;content_id=_5773708_1"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chhabra-200460595/FinalProjectBDAT1001" TargetMode="Externa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8627" y="2405063"/>
            <a:ext cx="7767638" cy="1646237"/>
          </a:xfrm>
        </p:spPr>
        <p:txBody>
          <a:bodyPr anchor="ctr" anchorCtr="0">
            <a:normAutofit fontScale="90000"/>
          </a:bodyPr>
          <a:lstStyle/>
          <a:p>
            <a:r>
              <a:rPr lang="en-US" sz="4800" dirty="0">
                <a:solidFill>
                  <a:schemeClr val="tx1"/>
                </a:solidFill>
              </a:rPr>
              <a:t>BDAT1001 FINAL PROJECT:</a:t>
            </a:r>
            <a:br>
              <a:rPr lang="en-US" sz="4800" dirty="0">
                <a:solidFill>
                  <a:schemeClr val="tx1"/>
                </a:solidFill>
              </a:rPr>
            </a:br>
            <a:r>
              <a:rPr lang="en-IN" sz="2800" b="1" dirty="0"/>
              <a:t>PART 2: </a:t>
            </a:r>
            <a:r>
              <a:rPr lang="en-IN" sz="2800" dirty="0"/>
              <a:t>- Security Technologies Recommendations</a:t>
            </a:r>
            <a:endParaRPr lang="en-US" sz="4800" b="1" dirty="0">
              <a:solidFill>
                <a:schemeClr val="tx1"/>
              </a:solidFill>
            </a:endParaRPr>
          </a:p>
        </p:txBody>
      </p:sp>
      <p:sp>
        <p:nvSpPr>
          <p:cNvPr id="3" name="Subtitle 2"/>
          <p:cNvSpPr>
            <a:spLocks noGrp="1"/>
          </p:cNvSpPr>
          <p:nvPr>
            <p:ph type="subTitle" idx="4294967295"/>
          </p:nvPr>
        </p:nvSpPr>
        <p:spPr>
          <a:xfrm>
            <a:off x="8746435" y="5098221"/>
            <a:ext cx="2941983" cy="1096963"/>
          </a:xfrm>
        </p:spPr>
        <p:txBody>
          <a:bodyPr>
            <a:normAutofit fontScale="70000" lnSpcReduction="20000"/>
          </a:bodyPr>
          <a:lstStyle/>
          <a:p>
            <a:pPr marL="0" indent="0">
              <a:buNone/>
            </a:pPr>
            <a:r>
              <a:rPr lang="en-US" sz="2300" b="1" dirty="0">
                <a:solidFill>
                  <a:schemeClr val="tx1"/>
                </a:solidFill>
                <a:latin typeface="+mj-lt"/>
              </a:rPr>
              <a:t>Submitted By:</a:t>
            </a:r>
            <a:br>
              <a:rPr lang="en-US" sz="2400" b="1" dirty="0">
                <a:solidFill>
                  <a:schemeClr val="tx1"/>
                </a:solidFill>
                <a:latin typeface="+mj-lt"/>
              </a:rPr>
            </a:br>
            <a:br>
              <a:rPr lang="en-US" sz="2400" dirty="0">
                <a:solidFill>
                  <a:schemeClr val="tx1"/>
                </a:solidFill>
                <a:latin typeface="+mj-lt"/>
              </a:rPr>
            </a:br>
            <a:r>
              <a:rPr lang="en-US" sz="2400" dirty="0">
                <a:solidFill>
                  <a:schemeClr val="tx1"/>
                </a:solidFill>
                <a:latin typeface="+mj-lt"/>
              </a:rPr>
              <a:t>Neelanjna Chhabra</a:t>
            </a:r>
          </a:p>
          <a:p>
            <a:pPr marL="0" indent="0">
              <a:buNone/>
            </a:pPr>
            <a:r>
              <a:rPr lang="en-US" sz="2400" dirty="0" err="1">
                <a:solidFill>
                  <a:schemeClr val="tx1"/>
                </a:solidFill>
                <a:latin typeface="+mj-lt"/>
              </a:rPr>
              <a:t>StudentID</a:t>
            </a:r>
            <a:r>
              <a:rPr lang="en-US" sz="2400" dirty="0">
                <a:solidFill>
                  <a:schemeClr val="tx1"/>
                </a:solidFill>
                <a:latin typeface="+mj-lt"/>
              </a:rPr>
              <a:t>: 200460595</a:t>
            </a:r>
          </a:p>
          <a:p>
            <a:pPr marL="0" indent="0">
              <a:buNone/>
            </a:pPr>
            <a:endParaRPr lang="en-US" sz="2400" dirty="0">
              <a:solidFill>
                <a:schemeClr val="tx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170688"/>
            <a:ext cx="11061193" cy="917448"/>
          </a:xfrm>
        </p:spPr>
        <p:txBody>
          <a:bodyPr>
            <a:normAutofit/>
          </a:bodyPr>
          <a:lstStyle/>
          <a:p>
            <a:pPr marL="64135" algn="ctr">
              <a:lnSpc>
                <a:spcPct val="115000"/>
              </a:lnSpc>
              <a:spcBef>
                <a:spcPts val="295"/>
              </a:spcBef>
              <a:spcAft>
                <a:spcPts val="1000"/>
              </a:spcAft>
            </a:pPr>
            <a:br>
              <a:rPr lang="en-US" sz="1800" b="1" dirty="0"/>
            </a:br>
            <a:r>
              <a:rPr lang="en-US" dirty="0">
                <a:solidFill>
                  <a:srgbClr val="000000"/>
                </a:solidFill>
                <a:latin typeface="Calibri" panose="020F0502020204030204" pitchFamily="34" charset="0"/>
                <a:cs typeface="Calibri" panose="020F0502020204030204" pitchFamily="34" charset="0"/>
              </a:rPr>
              <a:t>Ques 7.</a:t>
            </a:r>
            <a:r>
              <a:rPr lang="en-US" dirty="0"/>
              <a:t> How should we store our data in our many locations? </a:t>
            </a:r>
            <a:endParaRPr lang="en-IN"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Content Placeholder 17"/>
          <p:cNvSpPr txBox="1">
            <a:spLocks/>
          </p:cNvSpPr>
          <p:nvPr/>
        </p:nvSpPr>
        <p:spPr>
          <a:xfrm>
            <a:off x="521207" y="1487040"/>
            <a:ext cx="6559826"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p>
        </p:txBody>
      </p:sp>
      <p:sp>
        <p:nvSpPr>
          <p:cNvPr id="21" name="Content Placeholder 17"/>
          <p:cNvSpPr txBox="1">
            <a:spLocks/>
          </p:cNvSpPr>
          <p:nvPr/>
        </p:nvSpPr>
        <p:spPr>
          <a:xfrm>
            <a:off x="842579" y="1633504"/>
            <a:ext cx="11061192" cy="434057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200" b="1" i="1" dirty="0">
                <a:solidFill>
                  <a:prstClr val="black">
                    <a:lumMod val="75000"/>
                    <a:lumOff val="25000"/>
                  </a:prstClr>
                </a:solidFill>
                <a:latin typeface="Calibri" panose="020F0502020204030204" pitchFamily="34" charset="0"/>
                <a:cs typeface="Calibri" panose="020F0502020204030204" pitchFamily="34" charset="0"/>
              </a:rPr>
              <a:t>Data is the key to kind of work. Without data we would not have any knowledge and we can proceed with our work. No organization can work without data, hence storage of data is very important for any individual or organization.</a:t>
            </a:r>
            <a:endParaRPr lang="en-US" sz="7200" dirty="0">
              <a:latin typeface="Roboto Condensed Light" panose="020B0604020202020204" charset="0"/>
              <a:ea typeface="Roboto Condensed Light" panose="020B0604020202020204" charset="0"/>
            </a:endParaRP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The different types of data storage are:</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CLOUD STORAGE: A BIG BOOM THESE DAYS is storing your data into cloud and giving restricted access to users to view it. </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DESKTOP STORAGE: For storing years of bulk data, we need </a:t>
            </a:r>
            <a:r>
              <a:rPr lang="en-US" sz="5600" i="1" dirty="0" err="1">
                <a:solidFill>
                  <a:prstClr val="black">
                    <a:lumMod val="75000"/>
                    <a:lumOff val="25000"/>
                  </a:prstClr>
                </a:solidFill>
                <a:latin typeface="Calibri" panose="020F0502020204030204" pitchFamily="34" charset="0"/>
                <a:cs typeface="Calibri" panose="020F0502020204030204" pitchFamily="34" charset="0"/>
              </a:rPr>
              <a:t>softwares</a:t>
            </a:r>
            <a:r>
              <a:rPr lang="en-US" sz="5600" i="1" dirty="0">
                <a:solidFill>
                  <a:prstClr val="black">
                    <a:lumMod val="75000"/>
                    <a:lumOff val="25000"/>
                  </a:prstClr>
                </a:solidFill>
                <a:latin typeface="Calibri" panose="020F0502020204030204" pitchFamily="34" charset="0"/>
                <a:cs typeface="Calibri" panose="020F0502020204030204" pitchFamily="34" charset="0"/>
              </a:rPr>
              <a:t> that can store large amount of data without hampering the other function of the computer. Hence desktops these days come with expandable memory slots.</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DATA CENTER STORE: Data center can load large amount of data. Mos of the companies have their data stored at the data center, which not only helps the companies to get the benefits of data centers features but these data centers can be operated at a lower cost.</a:t>
            </a:r>
          </a:p>
          <a:p>
            <a:pPr marL="0" indent="0">
              <a:buNone/>
            </a:pPr>
            <a:r>
              <a:rPr lang="en-US" sz="5600" i="1" dirty="0">
                <a:solidFill>
                  <a:prstClr val="black">
                    <a:lumMod val="75000"/>
                    <a:lumOff val="25000"/>
                  </a:prstClr>
                </a:solidFill>
                <a:latin typeface="Calibri" panose="020F0502020204030204" pitchFamily="34" charset="0"/>
                <a:cs typeface="Calibri" panose="020F0502020204030204" pitchFamily="34" charset="0"/>
              </a:rPr>
              <a:t>The best kind of storage is cloud storage, where there is no hassle of memory, manual data backups and data deletion.</a:t>
            </a:r>
          </a:p>
          <a:p>
            <a:pPr>
              <a:buFontTx/>
              <a:buChar char="-"/>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a:buFontTx/>
              <a:buChar char="-"/>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i="1" dirty="0">
              <a:solidFill>
                <a:prstClr val="black">
                  <a:lumMod val="75000"/>
                  <a:lumOff val="25000"/>
                </a:prstClr>
              </a:solidFill>
              <a:latin typeface="Calibri" panose="020F0502020204030204" pitchFamily="34" charset="0"/>
              <a:cs typeface="Calibri" panose="020F0502020204030204"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br>
              <a:rPr lang="en-US" sz="2000" dirty="0">
                <a:solidFill>
                  <a:prstClr val="black">
                    <a:lumMod val="75000"/>
                    <a:lumOff val="25000"/>
                  </a:prstClr>
                </a:solidFill>
                <a:latin typeface="Segoe UI" panose="020B0502040204020203" pitchFamily="34" charset="0"/>
                <a:cs typeface="Segoe UI" panose="020B0502040204020203" pitchFamily="34" charset="0"/>
              </a:rPr>
            </a:b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spcAft>
                <a:spcPts val="600"/>
              </a:spcAft>
              <a:buFont typeface="Wingdings" panose="05000000000000000000" pitchFamily="2" charset="2"/>
              <a:buChar char="§"/>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6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Content Placeholder 17">
            <a:extLst>
              <a:ext uri="{FF2B5EF4-FFF2-40B4-BE49-F238E27FC236}">
                <a16:creationId xmlns:a16="http://schemas.microsoft.com/office/drawing/2014/main" id="{8D2D1F05-4C63-43EA-B331-D03FA451E537}"/>
              </a:ext>
            </a:extLst>
          </p:cNvPr>
          <p:cNvSpPr txBox="1">
            <a:spLocks/>
          </p:cNvSpPr>
          <p:nvPr/>
        </p:nvSpPr>
        <p:spPr>
          <a:xfrm>
            <a:off x="846408" y="4731026"/>
            <a:ext cx="9264999" cy="135172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92305295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170688"/>
            <a:ext cx="11061193" cy="917448"/>
          </a:xfrm>
        </p:spPr>
        <p:txBody>
          <a:bodyPr>
            <a:normAutofit/>
          </a:bodyPr>
          <a:lstStyle/>
          <a:p>
            <a:pPr marL="64135" algn="ctr">
              <a:lnSpc>
                <a:spcPct val="115000"/>
              </a:lnSpc>
              <a:spcBef>
                <a:spcPts val="295"/>
              </a:spcBef>
              <a:spcAft>
                <a:spcPts val="1000"/>
              </a:spcAft>
            </a:pPr>
            <a:br>
              <a:rPr lang="en-US" sz="2000" b="1" dirty="0"/>
            </a:br>
            <a:r>
              <a:rPr lang="en-US" sz="2000" dirty="0">
                <a:solidFill>
                  <a:srgbClr val="000000"/>
                </a:solidFill>
                <a:latin typeface="Calibri" panose="020F0502020204030204" pitchFamily="34" charset="0"/>
                <a:cs typeface="Calibri" panose="020F0502020204030204" pitchFamily="34" charset="0"/>
              </a:rPr>
              <a:t>Ques 8.</a:t>
            </a:r>
            <a:r>
              <a:rPr lang="en-US" sz="2000" dirty="0"/>
              <a:t> </a:t>
            </a:r>
            <a:r>
              <a:rPr lang="en-US" sz="2000" b="0" i="0" u="none" strike="noStrike" baseline="0" dirty="0">
                <a:solidFill>
                  <a:srgbClr val="000000"/>
                </a:solidFill>
                <a:latin typeface="Roboto Condensed Light" panose="020B0604020202020204" charset="0"/>
                <a:ea typeface="Roboto Condensed Light" panose="020B0604020202020204" charset="0"/>
              </a:rPr>
              <a:t>What are the ethical concerns related to the transmission of personal data?</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Content Placeholder 17"/>
          <p:cNvSpPr txBox="1">
            <a:spLocks/>
          </p:cNvSpPr>
          <p:nvPr/>
        </p:nvSpPr>
        <p:spPr>
          <a:xfrm>
            <a:off x="521207" y="1487040"/>
            <a:ext cx="6559826"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p>
        </p:txBody>
      </p:sp>
      <p:sp>
        <p:nvSpPr>
          <p:cNvPr id="21" name="Content Placeholder 17"/>
          <p:cNvSpPr txBox="1">
            <a:spLocks/>
          </p:cNvSpPr>
          <p:nvPr/>
        </p:nvSpPr>
        <p:spPr>
          <a:xfrm>
            <a:off x="609601" y="1690685"/>
            <a:ext cx="11061192" cy="434057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200" b="1" i="1" dirty="0">
                <a:solidFill>
                  <a:prstClr val="black">
                    <a:lumMod val="75000"/>
                    <a:lumOff val="25000"/>
                  </a:prstClr>
                </a:solidFill>
                <a:latin typeface="Calibri" panose="020F0502020204030204" pitchFamily="34" charset="0"/>
                <a:cs typeface="Calibri" panose="020F0502020204030204" pitchFamily="34" charset="0"/>
              </a:rPr>
              <a:t>Since data is the core of every organization, there have been misuse of data lately. As more and more forms of data is being generated, the chances of hacking and breaching of data is also increasing. Therefore, its not only important to store the data but it is also important to ethically transmit that data over the internet.</a:t>
            </a:r>
            <a:endParaRPr lang="en-US" sz="7200" dirty="0">
              <a:latin typeface="Roboto Condensed Light" panose="020B0604020202020204" charset="0"/>
              <a:ea typeface="Roboto Condensed Light" panose="020B0604020202020204" charset="0"/>
            </a:endParaRP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The different ethical concerns involved in transmission are:</a:t>
            </a:r>
          </a:p>
          <a:p>
            <a:pPr marL="914400" lvl="7" indent="-914400">
              <a:lnSpc>
                <a:spcPts val="1800"/>
              </a:lnSpc>
              <a:spcBef>
                <a:spcPts val="1000"/>
              </a:spcBef>
              <a:spcAft>
                <a:spcPts val="1000"/>
              </a:spcAft>
              <a:buAutoNum type="arabicPeriod"/>
            </a:pPr>
            <a:r>
              <a:rPr lang="en-US" sz="5600" i="1" dirty="0">
                <a:solidFill>
                  <a:prstClr val="black">
                    <a:lumMod val="75000"/>
                    <a:lumOff val="25000"/>
                  </a:prstClr>
                </a:solidFill>
                <a:latin typeface="Calibri" panose="020F0502020204030204" pitchFamily="34" charset="0"/>
                <a:cs typeface="Calibri" panose="020F0502020204030204" pitchFamily="34" charset="0"/>
              </a:rPr>
              <a:t>Data Privacy: </a:t>
            </a:r>
            <a:br>
              <a:rPr lang="en-US" sz="5600" i="1" dirty="0">
                <a:solidFill>
                  <a:prstClr val="black">
                    <a:lumMod val="75000"/>
                    <a:lumOff val="25000"/>
                  </a:prstClr>
                </a:solidFill>
                <a:latin typeface="Calibri" panose="020F0502020204030204" pitchFamily="34" charset="0"/>
                <a:cs typeface="Calibri" panose="020F0502020204030204" pitchFamily="34" charset="0"/>
              </a:rPr>
            </a:br>
            <a:r>
              <a:rPr lang="en-US" sz="5600" i="1" dirty="0">
                <a:solidFill>
                  <a:prstClr val="black">
                    <a:lumMod val="75000"/>
                    <a:lumOff val="25000"/>
                  </a:prstClr>
                </a:solidFill>
                <a:latin typeface="Calibri" panose="020F0502020204030204" pitchFamily="34" charset="0"/>
                <a:cs typeface="Calibri" panose="020F0502020204030204" pitchFamily="34" charset="0"/>
              </a:rPr>
              <a:t>Personally identifiable information(PII) or other sensitive information is collected, stored, used either through the internet or digitally. While this data is transferred there can be changes of improper content being shared to wrong receiver.</a:t>
            </a:r>
          </a:p>
          <a:p>
            <a:pPr marL="914400" lvl="7" indent="-914400">
              <a:lnSpc>
                <a:spcPts val="1800"/>
              </a:lnSpc>
              <a:spcBef>
                <a:spcPts val="1000"/>
              </a:spcBef>
              <a:spcAft>
                <a:spcPts val="1000"/>
              </a:spcAft>
              <a:buAutoNum type="arabicPeriod"/>
            </a:pPr>
            <a:r>
              <a:rPr lang="en-US" sz="5600" i="1" dirty="0">
                <a:solidFill>
                  <a:prstClr val="black">
                    <a:lumMod val="75000"/>
                    <a:lumOff val="25000"/>
                  </a:prstClr>
                </a:solidFill>
                <a:latin typeface="Calibri" panose="020F0502020204030204" pitchFamily="34" charset="0"/>
                <a:cs typeface="Calibri" panose="020F0502020204030204" pitchFamily="34" charset="0"/>
              </a:rPr>
              <a:t>Data Protection: </a:t>
            </a:r>
            <a:br>
              <a:rPr lang="en-US" sz="5600" i="1" dirty="0">
                <a:solidFill>
                  <a:prstClr val="black">
                    <a:lumMod val="75000"/>
                    <a:lumOff val="25000"/>
                  </a:prstClr>
                </a:solidFill>
                <a:latin typeface="Calibri" panose="020F0502020204030204" pitchFamily="34" charset="0"/>
                <a:cs typeface="Calibri" panose="020F0502020204030204" pitchFamily="34" charset="0"/>
              </a:rPr>
            </a:br>
            <a:r>
              <a:rPr lang="en-US" sz="5600" i="1" dirty="0">
                <a:solidFill>
                  <a:prstClr val="black">
                    <a:lumMod val="75000"/>
                    <a:lumOff val="25000"/>
                  </a:prstClr>
                </a:solidFill>
                <a:latin typeface="Calibri" panose="020F0502020204030204" pitchFamily="34" charset="0"/>
                <a:cs typeface="Calibri" panose="020F0502020204030204" pitchFamily="34" charset="0"/>
              </a:rPr>
              <a:t>It refers to the strategies and processes you can use to secure the privacy, availability, and integrity of your data.</a:t>
            </a:r>
          </a:p>
          <a:p>
            <a:pPr marL="914400" lvl="7" indent="-914400">
              <a:lnSpc>
                <a:spcPts val="1800"/>
              </a:lnSpc>
              <a:spcBef>
                <a:spcPts val="1000"/>
              </a:spcBef>
              <a:spcAft>
                <a:spcPts val="1000"/>
              </a:spcAft>
              <a:buAutoNum type="arabicPeriod"/>
            </a:pPr>
            <a:r>
              <a:rPr lang="en-US" sz="5600" i="1" dirty="0">
                <a:solidFill>
                  <a:prstClr val="black">
                    <a:lumMod val="75000"/>
                    <a:lumOff val="25000"/>
                  </a:prstClr>
                </a:solidFill>
                <a:latin typeface="Calibri" panose="020F0502020204030204" pitchFamily="34" charset="0"/>
                <a:cs typeface="Calibri" panose="020F0502020204030204" pitchFamily="34" charset="0"/>
              </a:rPr>
              <a:t>Data confidentiality: </a:t>
            </a:r>
            <a:br>
              <a:rPr lang="en-US" sz="5600" i="1" dirty="0">
                <a:solidFill>
                  <a:prstClr val="black">
                    <a:lumMod val="75000"/>
                    <a:lumOff val="25000"/>
                  </a:prstClr>
                </a:solidFill>
                <a:latin typeface="Calibri" panose="020F0502020204030204" pitchFamily="34" charset="0"/>
                <a:cs typeface="Calibri" panose="020F0502020204030204" pitchFamily="34" charset="0"/>
              </a:rPr>
            </a:br>
            <a:r>
              <a:rPr lang="en-US" sz="5600" i="1" dirty="0">
                <a:solidFill>
                  <a:prstClr val="black">
                    <a:lumMod val="75000"/>
                    <a:lumOff val="25000"/>
                  </a:prstClr>
                </a:solidFill>
                <a:latin typeface="Calibri" panose="020F0502020204030204" pitchFamily="34" charset="0"/>
                <a:cs typeface="Calibri" panose="020F0502020204030204" pitchFamily="34" charset="0"/>
              </a:rPr>
              <a:t>It means protecting data against unintentional, unlawful, or unauthorized access, disclosure, or theft. </a:t>
            </a:r>
          </a:p>
          <a:p>
            <a:pPr>
              <a:buFontTx/>
              <a:buChar char="-"/>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i="1" dirty="0">
              <a:solidFill>
                <a:prstClr val="black">
                  <a:lumMod val="75000"/>
                  <a:lumOff val="25000"/>
                </a:prstClr>
              </a:solidFill>
              <a:latin typeface="Calibri" panose="020F0502020204030204" pitchFamily="34" charset="0"/>
              <a:cs typeface="Calibri" panose="020F0502020204030204"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br>
              <a:rPr lang="en-US" sz="2000" dirty="0">
                <a:solidFill>
                  <a:prstClr val="black">
                    <a:lumMod val="75000"/>
                    <a:lumOff val="25000"/>
                  </a:prstClr>
                </a:solidFill>
                <a:latin typeface="Segoe UI" panose="020B0502040204020203" pitchFamily="34" charset="0"/>
                <a:cs typeface="Segoe UI" panose="020B0502040204020203" pitchFamily="34" charset="0"/>
              </a:rPr>
            </a:b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spcAft>
                <a:spcPts val="600"/>
              </a:spcAft>
              <a:buFont typeface="Wingdings" panose="05000000000000000000" pitchFamily="2" charset="2"/>
              <a:buChar char="§"/>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6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Content Placeholder 17">
            <a:extLst>
              <a:ext uri="{FF2B5EF4-FFF2-40B4-BE49-F238E27FC236}">
                <a16:creationId xmlns:a16="http://schemas.microsoft.com/office/drawing/2014/main" id="{8D2D1F05-4C63-43EA-B331-D03FA451E537}"/>
              </a:ext>
            </a:extLst>
          </p:cNvPr>
          <p:cNvSpPr txBox="1">
            <a:spLocks/>
          </p:cNvSpPr>
          <p:nvPr/>
        </p:nvSpPr>
        <p:spPr>
          <a:xfrm>
            <a:off x="846408" y="4731026"/>
            <a:ext cx="9264999" cy="135172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8501240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0875663" cy="640080"/>
          </a:xfrm>
        </p:spPr>
        <p:txBody>
          <a:bodyPr>
            <a:normAutofit/>
          </a:bodyPr>
          <a:lstStyle/>
          <a:p>
            <a:pPr marL="64135">
              <a:lnSpc>
                <a:spcPct val="115000"/>
              </a:lnSpc>
              <a:spcBef>
                <a:spcPts val="295"/>
              </a:spcBef>
              <a:spcAft>
                <a:spcPts val="10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References:</a:t>
            </a:r>
          </a:p>
        </p:txBody>
      </p:sp>
      <p:sp>
        <p:nvSpPr>
          <p:cNvPr id="21" name="Content Placeholder 17"/>
          <p:cNvSpPr txBox="1">
            <a:spLocks/>
          </p:cNvSpPr>
          <p:nvPr/>
        </p:nvSpPr>
        <p:spPr>
          <a:xfrm>
            <a:off x="933800" y="1321444"/>
            <a:ext cx="2763557" cy="538415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solidFill>
                <a:prstClr val="black">
                  <a:lumMod val="75000"/>
                  <a:lumOff val="25000"/>
                </a:prstClr>
              </a:solidFill>
              <a:latin typeface="Segoe UI" panose="020B0502040204020203" pitchFamily="34" charset="0"/>
              <a:cs typeface="Segoe UI" panose="020B0502040204020203" pitchFamily="34" charset="0"/>
            </a:endParaRPr>
          </a:p>
          <a:p>
            <a:pPr marL="285750" lvl="1" indent="-285750">
              <a:spcAft>
                <a:spcPts val="600"/>
              </a:spcAft>
              <a:defRPr/>
            </a:pP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490330" y="2611979"/>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Content Placeholder 17">
            <a:extLst>
              <a:ext uri="{FF2B5EF4-FFF2-40B4-BE49-F238E27FC236}">
                <a16:creationId xmlns:a16="http://schemas.microsoft.com/office/drawing/2014/main" id="{94212405-DAAB-4AF8-82DE-50B80947B84E}"/>
              </a:ext>
            </a:extLst>
          </p:cNvPr>
          <p:cNvSpPr txBox="1">
            <a:spLocks/>
          </p:cNvSpPr>
          <p:nvPr/>
        </p:nvSpPr>
        <p:spPr>
          <a:xfrm>
            <a:off x="1086200" y="1473844"/>
            <a:ext cx="9852992" cy="239101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Aft>
                <a:spcPts val="600"/>
              </a:spcAft>
              <a:defRPr/>
            </a:pPr>
            <a:r>
              <a:rPr lang="en-IN" sz="1600" dirty="0">
                <a:solidFill>
                  <a:prstClr val="black">
                    <a:lumMod val="75000"/>
                    <a:lumOff val="25000"/>
                  </a:prstClr>
                </a:solidFill>
                <a:latin typeface="Segoe UI" panose="020B0502040204020203" pitchFamily="34" charset="0"/>
                <a:cs typeface="Segoe UI" panose="020B0502040204020203" pitchFamily="34" charset="0"/>
                <a:hlinkClick r:id="rId2"/>
              </a:rPr>
              <a:t>https://gc.blackboard.com/webapps/blackboard/content/listContent.jsp?course_id=_309804_1&amp;content_id=_5773708_1</a:t>
            </a:r>
          </a:p>
          <a:p>
            <a:pPr marL="285750" lvl="1" indent="-285750">
              <a:spcAft>
                <a:spcPts val="600"/>
              </a:spcAft>
              <a:defRPr/>
            </a:pPr>
            <a:r>
              <a:rPr lang="en-IN" sz="1600" dirty="0">
                <a:solidFill>
                  <a:prstClr val="black">
                    <a:lumMod val="75000"/>
                    <a:lumOff val="25000"/>
                  </a:prstClr>
                </a:solidFill>
                <a:latin typeface="Segoe UI" panose="020B0502040204020203" pitchFamily="34" charset="0"/>
                <a:cs typeface="Segoe UI" panose="020B0502040204020203" pitchFamily="34" charset="0"/>
                <a:hlinkClick r:id="rId2"/>
              </a:rPr>
              <a:t>https://ieeexplore.ieee.org/document/7292733</a:t>
            </a:r>
          </a:p>
        </p:txBody>
      </p:sp>
    </p:spTree>
    <p:extLst>
      <p:ext uri="{BB962C8B-B14F-4D97-AF65-F5344CB8AC3E}">
        <p14:creationId xmlns:p14="http://schemas.microsoft.com/office/powerpoint/2010/main" val="3782523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0875663" cy="640080"/>
          </a:xfrm>
        </p:spPr>
        <p:txBody>
          <a:bodyPr>
            <a:normAutofit/>
          </a:bodyPr>
          <a:lstStyle/>
          <a:p>
            <a:pPr marL="64135">
              <a:lnSpc>
                <a:spcPct val="115000"/>
              </a:lnSpc>
              <a:spcBef>
                <a:spcPts val="295"/>
              </a:spcBef>
              <a:spcAft>
                <a:spcPts val="10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Git Repository and VIDEO Link:</a:t>
            </a:r>
          </a:p>
        </p:txBody>
      </p:sp>
      <p:sp>
        <p:nvSpPr>
          <p:cNvPr id="21" name="Content Placeholder 17"/>
          <p:cNvSpPr txBox="1">
            <a:spLocks/>
          </p:cNvSpPr>
          <p:nvPr/>
        </p:nvSpPr>
        <p:spPr>
          <a:xfrm>
            <a:off x="933800" y="1321444"/>
            <a:ext cx="2763557" cy="538415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solidFill>
                <a:prstClr val="black">
                  <a:lumMod val="75000"/>
                  <a:lumOff val="25000"/>
                </a:prstClr>
              </a:solidFill>
              <a:latin typeface="Segoe UI" panose="020B0502040204020203" pitchFamily="34" charset="0"/>
              <a:cs typeface="Segoe UI" panose="020B0502040204020203" pitchFamily="34" charset="0"/>
            </a:endParaRPr>
          </a:p>
          <a:p>
            <a:pPr marL="285750" lvl="1" indent="-285750">
              <a:spcAft>
                <a:spcPts val="600"/>
              </a:spcAft>
              <a:defRPr/>
            </a:pP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490330" y="2611979"/>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Content Placeholder 17">
            <a:extLst>
              <a:ext uri="{FF2B5EF4-FFF2-40B4-BE49-F238E27FC236}">
                <a16:creationId xmlns:a16="http://schemas.microsoft.com/office/drawing/2014/main" id="{94212405-DAAB-4AF8-82DE-50B80947B84E}"/>
              </a:ext>
            </a:extLst>
          </p:cNvPr>
          <p:cNvSpPr txBox="1">
            <a:spLocks/>
          </p:cNvSpPr>
          <p:nvPr/>
        </p:nvSpPr>
        <p:spPr>
          <a:xfrm>
            <a:off x="1086200" y="1473844"/>
            <a:ext cx="9852992" cy="157415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lvl="1" indent="-285750">
              <a:spcAft>
                <a:spcPts val="600"/>
              </a:spcAft>
              <a:defRPr/>
            </a:pPr>
            <a:r>
              <a:rPr lang="en-IN" sz="1600" dirty="0">
                <a:solidFill>
                  <a:prstClr val="black">
                    <a:lumMod val="75000"/>
                    <a:lumOff val="25000"/>
                  </a:prstClr>
                </a:solidFill>
                <a:latin typeface="Segoe UI" panose="020B0502040204020203" pitchFamily="34" charset="0"/>
                <a:cs typeface="Segoe UI" panose="020B0502040204020203" pitchFamily="34" charset="0"/>
              </a:rPr>
              <a:t>My project has been uploaded at: </a:t>
            </a:r>
            <a:br>
              <a:rPr lang="en-IN" sz="1600" dirty="0">
                <a:solidFill>
                  <a:prstClr val="black">
                    <a:lumMod val="75000"/>
                    <a:lumOff val="25000"/>
                  </a:prstClr>
                </a:solidFill>
                <a:latin typeface="Segoe UI" panose="020B0502040204020203" pitchFamily="34" charset="0"/>
                <a:cs typeface="Segoe UI" panose="020B0502040204020203" pitchFamily="34" charset="0"/>
              </a:rPr>
            </a:br>
            <a:r>
              <a:rPr lang="en-IN" sz="1600" dirty="0">
                <a:solidFill>
                  <a:prstClr val="black">
                    <a:lumMod val="75000"/>
                    <a:lumOff val="25000"/>
                  </a:prstClr>
                </a:solidFill>
                <a:latin typeface="Segoe UI" panose="020B0502040204020203" pitchFamily="34" charset="0"/>
                <a:cs typeface="Segoe UI" panose="020B0502040204020203" pitchFamily="34" charset="0"/>
                <a:hlinkClick r:id="rId2"/>
              </a:rPr>
              <a:t>https://github.com/Nchhabra-200460595/FinalProjectBDAT1001</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a:p>
            <a:pPr marL="285750" lvl="1" indent="-285750">
              <a:spcAft>
                <a:spcPts val="600"/>
              </a:spcAft>
              <a:defRPr/>
            </a:pPr>
            <a:r>
              <a:rPr lang="en-IN" sz="1600" dirty="0">
                <a:solidFill>
                  <a:prstClr val="black">
                    <a:lumMod val="75000"/>
                    <a:lumOff val="25000"/>
                  </a:prstClr>
                </a:solidFill>
                <a:latin typeface="Segoe UI" panose="020B0502040204020203" pitchFamily="34" charset="0"/>
                <a:cs typeface="Segoe UI" panose="020B0502040204020203" pitchFamily="34" charset="0"/>
              </a:rPr>
              <a:t>I have created a small video to explain the process and walkthrough it practically.</a:t>
            </a:r>
          </a:p>
          <a:p>
            <a:pPr marL="285750" lvl="1" indent="-285750">
              <a:spcAft>
                <a:spcPts val="600"/>
              </a:spcAft>
              <a:defRPr/>
            </a:pPr>
            <a:r>
              <a:rPr lang="en-IN" sz="1600" dirty="0">
                <a:solidFill>
                  <a:prstClr val="black">
                    <a:lumMod val="75000"/>
                    <a:lumOff val="25000"/>
                  </a:prstClr>
                </a:solidFill>
                <a:latin typeface="Segoe UI" panose="020B0502040204020203" pitchFamily="34" charset="0"/>
                <a:cs typeface="Segoe UI" panose="020B0502040204020203" pitchFamily="34" charset="0"/>
              </a:rPr>
              <a:t>The video will be uploaded on YouTube and I’ll also attach the link here:</a:t>
            </a:r>
          </a:p>
        </p:txBody>
      </p:sp>
      <p:pic>
        <p:nvPicPr>
          <p:cNvPr id="1026" name="Picture 2" descr="Making Money on YouTube Just Got Much Harder">
            <a:extLst>
              <a:ext uri="{FF2B5EF4-FFF2-40B4-BE49-F238E27FC236}">
                <a16:creationId xmlns:a16="http://schemas.microsoft.com/office/drawing/2014/main" id="{A99BB287-69AB-4354-AE68-E14F0DF8E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221" y="3429000"/>
            <a:ext cx="2763557" cy="193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68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17"/>
          <p:cNvSpPr txBox="1">
            <a:spLocks/>
          </p:cNvSpPr>
          <p:nvPr/>
        </p:nvSpPr>
        <p:spPr>
          <a:xfrm>
            <a:off x="933800" y="1321444"/>
            <a:ext cx="2763557" cy="538415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solidFill>
                <a:prstClr val="black">
                  <a:lumMod val="75000"/>
                  <a:lumOff val="25000"/>
                </a:prstClr>
              </a:solidFill>
              <a:latin typeface="Segoe UI" panose="020B0502040204020203" pitchFamily="34" charset="0"/>
              <a:cs typeface="Segoe UI" panose="020B0502040204020203" pitchFamily="34" charset="0"/>
            </a:endParaRPr>
          </a:p>
          <a:p>
            <a:pPr marL="285750" lvl="1" indent="-285750">
              <a:spcAft>
                <a:spcPts val="600"/>
              </a:spcAft>
              <a:defRPr/>
            </a:pP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490330" y="2611979"/>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EF712F33-BB96-4785-8857-77ABD114CB4F}"/>
              </a:ext>
            </a:extLst>
          </p:cNvPr>
          <p:cNvSpPr txBox="1"/>
          <p:nvPr/>
        </p:nvSpPr>
        <p:spPr>
          <a:xfrm>
            <a:off x="3419061" y="2611979"/>
            <a:ext cx="6228522" cy="1200329"/>
          </a:xfrm>
          <a:prstGeom prst="rect">
            <a:avLst/>
          </a:prstGeom>
          <a:noFill/>
        </p:spPr>
        <p:txBody>
          <a:bodyPr wrap="square" rtlCol="0">
            <a:spAutoFit/>
          </a:bodyPr>
          <a:lstStyle/>
          <a:p>
            <a:pPr algn="ctr"/>
            <a:r>
              <a:rPr lang="en-IN" sz="7200" dirty="0"/>
              <a:t>THANK YOU</a:t>
            </a:r>
          </a:p>
        </p:txBody>
      </p:sp>
    </p:spTree>
    <p:extLst>
      <p:ext uri="{BB962C8B-B14F-4D97-AF65-F5344CB8AC3E}">
        <p14:creationId xmlns:p14="http://schemas.microsoft.com/office/powerpoint/2010/main" val="2875837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6" y="318052"/>
            <a:ext cx="11525020" cy="770084"/>
          </a:xfrm>
        </p:spPr>
        <p:txBody>
          <a:bodyPr>
            <a:noAutofit/>
          </a:bodyPr>
          <a:lstStyle/>
          <a:p>
            <a:pPr algn="ctr" defTabSz="914400">
              <a:lnSpc>
                <a:spcPts val="1800"/>
              </a:lnSpc>
              <a:spcBef>
                <a:spcPts val="1000"/>
              </a:spcBef>
              <a:spcAft>
                <a:spcPts val="1000"/>
              </a:spcAft>
            </a:pPr>
            <a:r>
              <a:rPr lang="en-US" sz="3600" b="1" dirty="0">
                <a:solidFill>
                  <a:schemeClr val="tx1">
                    <a:lumMod val="75000"/>
                    <a:lumOff val="25000"/>
                  </a:schemeClr>
                </a:solidFill>
                <a:latin typeface="+mn-lt"/>
                <a:ea typeface="+mn-ea"/>
                <a:cs typeface="+mn-cs"/>
              </a:rPr>
              <a:t>Introduction</a:t>
            </a:r>
          </a:p>
        </p:txBody>
      </p:sp>
      <p:sp>
        <p:nvSpPr>
          <p:cNvPr id="7" name="Content Placeholder 17">
            <a:extLst>
              <a:ext uri="{FF2B5EF4-FFF2-40B4-BE49-F238E27FC236}">
                <a16:creationId xmlns:a16="http://schemas.microsoft.com/office/drawing/2014/main" id="{E67E4D6E-8593-4F3A-91CF-4AB180AA941B}"/>
              </a:ext>
            </a:extLst>
          </p:cNvPr>
          <p:cNvSpPr txBox="1">
            <a:spLocks/>
          </p:cNvSpPr>
          <p:nvPr/>
        </p:nvSpPr>
        <p:spPr>
          <a:xfrm>
            <a:off x="747018" y="1680635"/>
            <a:ext cx="10628118" cy="446413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alibri" panose="020F0502020204030204" pitchFamily="34" charset="0"/>
                <a:cs typeface="Calibri" panose="020F0502020204030204" pitchFamily="34" charset="0"/>
              </a:rPr>
              <a:t>ABOUT MYSELF:</a:t>
            </a:r>
          </a:p>
          <a:p>
            <a:pPr marL="0" lvl="0" indent="0" algn="l" rtl="0">
              <a:spcBef>
                <a:spcPts val="0"/>
              </a:spcBef>
              <a:spcAft>
                <a:spcPts val="0"/>
              </a:spcAft>
              <a:buNone/>
            </a:pPr>
            <a:endParaRPr lang="en-US" sz="20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2000" dirty="0">
                <a:latin typeface="Calibri" panose="020F0502020204030204" pitchFamily="34" charset="0"/>
                <a:cs typeface="Calibri" panose="020F0502020204030204" pitchFamily="34" charset="0"/>
              </a:rPr>
              <a:t>My name is Neelanjna Chhabra. I have done my Bachelors in Computer Science Engineering from Punjab Technical University and I am currently pursuing my post graduation in  Big Data Analytics at Georgian College.</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2000" dirty="0">
                <a:latin typeface="Calibri" panose="020F0502020204030204" pitchFamily="34" charset="0"/>
                <a:cs typeface="Calibri" panose="020F0502020204030204" pitchFamily="34" charset="0"/>
              </a:rPr>
              <a:t>I have over 5 years of work experience as a software developer at UnitedHealth Group.</a:t>
            </a:r>
          </a:p>
          <a:p>
            <a:pPr marL="0" lvl="0" indent="0" algn="l" rtl="0">
              <a:spcBef>
                <a:spcPts val="0"/>
              </a:spcBef>
              <a:spcAft>
                <a:spcPts val="0"/>
              </a:spcAft>
              <a:buNone/>
            </a:pPr>
            <a:endParaRPr lang="en-US" sz="20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2000" dirty="0">
                <a:latin typeface="Calibri" panose="020F0502020204030204" pitchFamily="34" charset="0"/>
                <a:cs typeface="Calibri" panose="020F0502020204030204" pitchFamily="34" charset="0"/>
              </a:rPr>
              <a:t>Student ID: 200460595</a:t>
            </a:r>
          </a:p>
          <a:p>
            <a:pPr marL="0" indent="0">
              <a:buNone/>
            </a:pPr>
            <a:endParaRPr lang="en-US" sz="2000" b="1" dirty="0">
              <a:latin typeface="Calibri" panose="020F0502020204030204" pitchFamily="34" charset="0"/>
              <a:cs typeface="Calibri" panose="020F0502020204030204" pitchFamily="34" charset="0"/>
            </a:endParaRPr>
          </a:p>
          <a:p>
            <a:pPr marL="0" indent="0">
              <a:buNone/>
            </a:pPr>
            <a:endParaRPr lang="en-US" dirty="0"/>
          </a:p>
        </p:txBody>
      </p:sp>
      <p:sp>
        <p:nvSpPr>
          <p:cNvPr id="9" name="Content Placeholder 17">
            <a:extLst>
              <a:ext uri="{FF2B5EF4-FFF2-40B4-BE49-F238E27FC236}">
                <a16:creationId xmlns:a16="http://schemas.microsoft.com/office/drawing/2014/main" id="{AD88899F-F2CA-4FDA-A0DE-8B8E5E102B4A}"/>
              </a:ext>
            </a:extLst>
          </p:cNvPr>
          <p:cNvSpPr txBox="1">
            <a:spLocks/>
          </p:cNvSpPr>
          <p:nvPr/>
        </p:nvSpPr>
        <p:spPr>
          <a:xfrm>
            <a:off x="655577" y="3240156"/>
            <a:ext cx="5150199" cy="34121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6640452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6" y="318052"/>
            <a:ext cx="11525020" cy="770084"/>
          </a:xfrm>
        </p:spPr>
        <p:txBody>
          <a:bodyPr>
            <a:noAutofit/>
          </a:bodyPr>
          <a:lstStyle/>
          <a:p>
            <a:pPr algn="ctr" defTabSz="914400">
              <a:lnSpc>
                <a:spcPts val="1800"/>
              </a:lnSpc>
              <a:spcBef>
                <a:spcPts val="1000"/>
              </a:spcBef>
              <a:spcAft>
                <a:spcPts val="1000"/>
              </a:spcAft>
            </a:pPr>
            <a:r>
              <a:rPr lang="en-US" sz="3600" b="1" dirty="0">
                <a:solidFill>
                  <a:schemeClr val="tx1">
                    <a:lumMod val="75000"/>
                    <a:lumOff val="25000"/>
                  </a:schemeClr>
                </a:solidFill>
                <a:latin typeface="+mn-lt"/>
                <a:ea typeface="+mn-ea"/>
                <a:cs typeface="+mn-cs"/>
              </a:rPr>
              <a:t>Questions</a:t>
            </a:r>
          </a:p>
        </p:txBody>
      </p:sp>
      <p:sp>
        <p:nvSpPr>
          <p:cNvPr id="7" name="Content Placeholder 17">
            <a:extLst>
              <a:ext uri="{FF2B5EF4-FFF2-40B4-BE49-F238E27FC236}">
                <a16:creationId xmlns:a16="http://schemas.microsoft.com/office/drawing/2014/main" id="{E67E4D6E-8593-4F3A-91CF-4AB180AA941B}"/>
              </a:ext>
            </a:extLst>
          </p:cNvPr>
          <p:cNvSpPr txBox="1">
            <a:spLocks/>
          </p:cNvSpPr>
          <p:nvPr/>
        </p:nvSpPr>
        <p:spPr>
          <a:xfrm>
            <a:off x="747018" y="1680635"/>
            <a:ext cx="10628118" cy="446413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alibri" panose="020F0502020204030204" pitchFamily="34" charset="0"/>
                <a:cs typeface="Calibri" panose="020F0502020204030204" pitchFamily="34" charset="0"/>
              </a:rPr>
              <a:t>1. How can we transfer personal data securely within their network?</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2. What security protocol is best for transferring personal files?</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3. Can we encode and encrypt images? </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4. Our database cannot be moved from the site and we need to be able to access it externally using a secure API. Can you explain the architecture of a secure API? </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5. Can you recommend a secure framework for coding an API? </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6. What data interchange format should we use while transferring data between locations? </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7. How should we store our data in our many locations?</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8. What are the ethical concerns related to the transmission of personal data?</a:t>
            </a:r>
            <a:endParaRPr lang="en-US" sz="2000" b="1" dirty="0">
              <a:latin typeface="Calibri" panose="020F0502020204030204" pitchFamily="34" charset="0"/>
              <a:cs typeface="Calibri" panose="020F0502020204030204" pitchFamily="34" charset="0"/>
            </a:endParaRPr>
          </a:p>
          <a:p>
            <a:pPr marL="0" indent="0">
              <a:buNone/>
            </a:pPr>
            <a:endParaRPr lang="en-US" dirty="0"/>
          </a:p>
        </p:txBody>
      </p:sp>
      <p:sp>
        <p:nvSpPr>
          <p:cNvPr id="9" name="Content Placeholder 17">
            <a:extLst>
              <a:ext uri="{FF2B5EF4-FFF2-40B4-BE49-F238E27FC236}">
                <a16:creationId xmlns:a16="http://schemas.microsoft.com/office/drawing/2014/main" id="{AD88899F-F2CA-4FDA-A0DE-8B8E5E102B4A}"/>
              </a:ext>
            </a:extLst>
          </p:cNvPr>
          <p:cNvSpPr txBox="1">
            <a:spLocks/>
          </p:cNvSpPr>
          <p:nvPr/>
        </p:nvSpPr>
        <p:spPr>
          <a:xfrm>
            <a:off x="655577" y="3240156"/>
            <a:ext cx="5150199" cy="34121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170688"/>
            <a:ext cx="11061193" cy="917448"/>
          </a:xfrm>
        </p:spPr>
        <p:txBody>
          <a:bodyPr>
            <a:normAutofit fontScale="90000"/>
          </a:bodyPr>
          <a:lstStyle/>
          <a:p>
            <a:pPr marL="64135" algn="ctr">
              <a:lnSpc>
                <a:spcPct val="115000"/>
              </a:lnSpc>
              <a:spcBef>
                <a:spcPts val="295"/>
              </a:spcBef>
              <a:spcAft>
                <a:spcPts val="1000"/>
              </a:spcAft>
            </a:pPr>
            <a:br>
              <a:rPr lang="en-US" sz="1800" b="1" dirty="0"/>
            </a:br>
            <a:r>
              <a:rPr lang="en-US" sz="2700" dirty="0">
                <a:solidFill>
                  <a:srgbClr val="000000"/>
                </a:solidFill>
              </a:rPr>
              <a:t>Ques 1. How can we transfer personal data securely within their network?</a:t>
            </a:r>
            <a:br>
              <a:rPr lang="en-US" sz="1800" b="1" dirty="0"/>
            </a:b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Content Placeholder 17"/>
          <p:cNvSpPr txBox="1">
            <a:spLocks/>
          </p:cNvSpPr>
          <p:nvPr/>
        </p:nvSpPr>
        <p:spPr>
          <a:xfrm>
            <a:off x="521207" y="1487040"/>
            <a:ext cx="6559826"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p>
        </p:txBody>
      </p:sp>
      <p:sp>
        <p:nvSpPr>
          <p:cNvPr id="21" name="Content Placeholder 17"/>
          <p:cNvSpPr txBox="1">
            <a:spLocks/>
          </p:cNvSpPr>
          <p:nvPr/>
        </p:nvSpPr>
        <p:spPr>
          <a:xfrm>
            <a:off x="1182623" y="1633505"/>
            <a:ext cx="10721147" cy="192656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400" i="1" dirty="0">
                <a:solidFill>
                  <a:prstClr val="black">
                    <a:lumMod val="75000"/>
                    <a:lumOff val="25000"/>
                  </a:prstClr>
                </a:solidFill>
                <a:latin typeface="Calibri" panose="020F0502020204030204" pitchFamily="34" charset="0"/>
                <a:cs typeface="Calibri" panose="020F0502020204030204" pitchFamily="34" charset="0"/>
              </a:rPr>
              <a:t>File Transfer or Sharing of personal data can be done using any of the following ways:</a:t>
            </a:r>
            <a:br>
              <a:rPr lang="en-US" sz="5600" i="1" dirty="0">
                <a:solidFill>
                  <a:prstClr val="black">
                    <a:lumMod val="75000"/>
                    <a:lumOff val="25000"/>
                  </a:prstClr>
                </a:solidFill>
                <a:latin typeface="Calibri" panose="020F0502020204030204" pitchFamily="34" charset="0"/>
                <a:cs typeface="Calibri" panose="020F0502020204030204" pitchFamily="34" charset="0"/>
              </a:rPr>
            </a:br>
            <a:br>
              <a:rPr lang="en-US" sz="5600" b="1" i="1" dirty="0">
                <a:solidFill>
                  <a:prstClr val="black">
                    <a:lumMod val="75000"/>
                    <a:lumOff val="25000"/>
                  </a:prstClr>
                </a:solidFill>
                <a:latin typeface="Calibri" panose="020F0502020204030204" pitchFamily="34" charset="0"/>
                <a:cs typeface="Calibri" panose="020F0502020204030204" pitchFamily="34" charset="0"/>
              </a:rPr>
            </a:br>
            <a:r>
              <a:rPr lang="pt-BR" sz="5600" b="1" i="1" dirty="0">
                <a:solidFill>
                  <a:prstClr val="black">
                    <a:lumMod val="75000"/>
                    <a:lumOff val="25000"/>
                  </a:prstClr>
                </a:solidFill>
                <a:latin typeface="Calibri" panose="020F0502020204030204" pitchFamily="34" charset="0"/>
                <a:cs typeface="Calibri" panose="020F0502020204030204" pitchFamily="34" charset="0"/>
              </a:rPr>
              <a:t>File transfer protocol programs (FTP):</a:t>
            </a:r>
            <a:br>
              <a:rPr lang="pt-BR" sz="5600" b="1" i="1" dirty="0">
                <a:solidFill>
                  <a:prstClr val="black">
                    <a:lumMod val="75000"/>
                    <a:lumOff val="25000"/>
                  </a:prstClr>
                </a:solidFill>
                <a:latin typeface="Calibri" panose="020F0502020204030204" pitchFamily="34" charset="0"/>
                <a:cs typeface="Calibri" panose="020F0502020204030204" pitchFamily="34" charset="0"/>
              </a:rPr>
            </a:br>
            <a:r>
              <a:rPr lang="en-US" sz="5600" i="1" dirty="0">
                <a:solidFill>
                  <a:prstClr val="black">
                    <a:lumMod val="75000"/>
                    <a:lumOff val="25000"/>
                  </a:prstClr>
                </a:solidFill>
                <a:latin typeface="Calibri" panose="020F0502020204030204" pitchFamily="34" charset="0"/>
                <a:cs typeface="Calibri" panose="020F0502020204030204" pitchFamily="34" charset="0"/>
              </a:rPr>
              <a:t>The most common file transfer method for file transfers is  File Transfer Protocol or FTP. </a:t>
            </a:r>
            <a:br>
              <a:rPr lang="en-US" sz="5600" i="1" dirty="0">
                <a:solidFill>
                  <a:prstClr val="black">
                    <a:lumMod val="75000"/>
                    <a:lumOff val="25000"/>
                  </a:prstClr>
                </a:solidFill>
                <a:latin typeface="Calibri" panose="020F0502020204030204" pitchFamily="34" charset="0"/>
                <a:cs typeface="Calibri" panose="020F0502020204030204" pitchFamily="34" charset="0"/>
              </a:rPr>
            </a:br>
            <a:r>
              <a:rPr lang="en-US" sz="5600" i="1" dirty="0">
                <a:solidFill>
                  <a:prstClr val="black">
                    <a:lumMod val="75000"/>
                    <a:lumOff val="25000"/>
                  </a:prstClr>
                </a:solidFill>
                <a:latin typeface="Calibri" panose="020F0502020204030204" pitchFamily="34" charset="0"/>
                <a:cs typeface="Calibri" panose="020F0502020204030204" pitchFamily="34" charset="0"/>
              </a:rPr>
              <a:t>FTP is used to access  files among a set number of users with a password.</a:t>
            </a:r>
            <a:br>
              <a:rPr lang="en-US" sz="5600" i="1" dirty="0">
                <a:solidFill>
                  <a:prstClr val="black">
                    <a:lumMod val="75000"/>
                    <a:lumOff val="25000"/>
                  </a:prstClr>
                </a:solidFill>
                <a:latin typeface="Calibri" panose="020F0502020204030204" pitchFamily="34" charset="0"/>
                <a:cs typeface="Calibri" panose="020F0502020204030204" pitchFamily="34" charset="0"/>
              </a:rPr>
            </a:br>
            <a:r>
              <a:rPr lang="en-US" sz="5600" i="1" dirty="0">
                <a:solidFill>
                  <a:prstClr val="black">
                    <a:lumMod val="75000"/>
                    <a:lumOff val="25000"/>
                  </a:prstClr>
                </a:solidFill>
                <a:latin typeface="Calibri" panose="020F0502020204030204" pitchFamily="34" charset="0"/>
                <a:cs typeface="Calibri" panose="020F0502020204030204" pitchFamily="34" charset="0"/>
              </a:rPr>
              <a:t> The users can then have access to the files shared from an FTP server site. Many FTP sites offer public file sharing to view and download files using a public password. </a:t>
            </a:r>
            <a:r>
              <a:rPr lang="en-US" sz="5600" i="1" dirty="0" err="1">
                <a:solidFill>
                  <a:prstClr val="black">
                    <a:lumMod val="75000"/>
                    <a:lumOff val="25000"/>
                  </a:prstClr>
                </a:solidFill>
                <a:latin typeface="Calibri" panose="020F0502020204030204" pitchFamily="34" charset="0"/>
                <a:cs typeface="Calibri" panose="020F0502020204030204" pitchFamily="34" charset="0"/>
              </a:rPr>
              <a:t>Eg</a:t>
            </a:r>
            <a:r>
              <a:rPr lang="en-US" sz="5600" i="1" dirty="0">
                <a:solidFill>
                  <a:prstClr val="black">
                    <a:lumMod val="75000"/>
                    <a:lumOff val="25000"/>
                  </a:prstClr>
                </a:solidFill>
                <a:latin typeface="Calibri" panose="020F0502020204030204" pitchFamily="34" charset="0"/>
                <a:cs typeface="Calibri" panose="020F0502020204030204" pitchFamily="34" charset="0"/>
              </a:rPr>
              <a:t>: </a:t>
            </a:r>
            <a:r>
              <a:rPr lang="en-US" sz="5600" i="1" dirty="0" err="1">
                <a:solidFill>
                  <a:prstClr val="black">
                    <a:lumMod val="75000"/>
                    <a:lumOff val="25000"/>
                  </a:prstClr>
                </a:solidFill>
                <a:latin typeface="Calibri" panose="020F0502020204030204" pitchFamily="34" charset="0"/>
                <a:cs typeface="Calibri" panose="020F0502020204030204" pitchFamily="34" charset="0"/>
              </a:rPr>
              <a:t>Filezilla</a:t>
            </a:r>
            <a:br>
              <a:rPr lang="en-US" sz="5600" i="1" dirty="0">
                <a:solidFill>
                  <a:prstClr val="black">
                    <a:lumMod val="75000"/>
                    <a:lumOff val="25000"/>
                  </a:prstClr>
                </a:solidFill>
                <a:latin typeface="Calibri" panose="020F0502020204030204" pitchFamily="34" charset="0"/>
                <a:cs typeface="Calibri" panose="020F0502020204030204" pitchFamily="34" charset="0"/>
              </a:rPr>
            </a:b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i="1" dirty="0">
              <a:solidFill>
                <a:prstClr val="black">
                  <a:lumMod val="75000"/>
                  <a:lumOff val="25000"/>
                </a:prstClr>
              </a:solidFill>
              <a:latin typeface="Calibri" panose="020F0502020204030204" pitchFamily="34" charset="0"/>
              <a:cs typeface="Calibri" panose="020F0502020204030204"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br>
              <a:rPr lang="en-US" sz="2000" dirty="0">
                <a:solidFill>
                  <a:prstClr val="black">
                    <a:lumMod val="75000"/>
                    <a:lumOff val="25000"/>
                  </a:prstClr>
                </a:solidFill>
                <a:latin typeface="Segoe UI" panose="020B0502040204020203" pitchFamily="34" charset="0"/>
                <a:cs typeface="Segoe UI" panose="020B0502040204020203" pitchFamily="34" charset="0"/>
              </a:rPr>
            </a:b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spcAft>
                <a:spcPts val="600"/>
              </a:spcAft>
              <a:buFont typeface="Wingdings" panose="05000000000000000000" pitchFamily="2" charset="2"/>
              <a:buChar char="§"/>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6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Content Placeholder 17">
            <a:extLst>
              <a:ext uri="{FF2B5EF4-FFF2-40B4-BE49-F238E27FC236}">
                <a16:creationId xmlns:a16="http://schemas.microsoft.com/office/drawing/2014/main" id="{8D2D1F05-4C63-43EA-B331-D03FA451E537}"/>
              </a:ext>
            </a:extLst>
          </p:cNvPr>
          <p:cNvSpPr txBox="1">
            <a:spLocks/>
          </p:cNvSpPr>
          <p:nvPr/>
        </p:nvSpPr>
        <p:spPr>
          <a:xfrm>
            <a:off x="846408" y="4731026"/>
            <a:ext cx="9264999" cy="135172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pSp>
        <p:nvGrpSpPr>
          <p:cNvPr id="34" name="Group 33" descr="Small circle with number 1 inside  indicating step 1">
            <a:extLst>
              <a:ext uri="{FF2B5EF4-FFF2-40B4-BE49-F238E27FC236}">
                <a16:creationId xmlns:a16="http://schemas.microsoft.com/office/drawing/2014/main" id="{A85F04C9-D944-448F-98BD-C5CD9371941E}"/>
              </a:ext>
            </a:extLst>
          </p:cNvPr>
          <p:cNvGrpSpPr/>
          <p:nvPr/>
        </p:nvGrpSpPr>
        <p:grpSpPr bwMode="blackWhite">
          <a:xfrm>
            <a:off x="288229" y="1753270"/>
            <a:ext cx="558179" cy="409838"/>
            <a:chOff x="6953426" y="711274"/>
            <a:chExt cx="558179" cy="409838"/>
          </a:xfrm>
        </p:grpSpPr>
        <p:sp>
          <p:nvSpPr>
            <p:cNvPr id="35" name="Oval 34" descr="Small circle">
              <a:extLst>
                <a:ext uri="{FF2B5EF4-FFF2-40B4-BE49-F238E27FC236}">
                  <a16:creationId xmlns:a16="http://schemas.microsoft.com/office/drawing/2014/main" id="{48809144-2AC6-4F4C-91C0-252BFA38DAC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descr="Number 1">
              <a:extLst>
                <a:ext uri="{FF2B5EF4-FFF2-40B4-BE49-F238E27FC236}">
                  <a16:creationId xmlns:a16="http://schemas.microsoft.com/office/drawing/2014/main" id="{15C2B614-1F12-4EBE-8427-7B703993BD9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a:extLst>
              <a:ext uri="{FF2B5EF4-FFF2-40B4-BE49-F238E27FC236}">
                <a16:creationId xmlns:a16="http://schemas.microsoft.com/office/drawing/2014/main" id="{80E92DCE-58DB-4BCC-895E-33961887003F}"/>
              </a:ext>
            </a:extLst>
          </p:cNvPr>
          <p:cNvSpPr txBox="1">
            <a:spLocks/>
          </p:cNvSpPr>
          <p:nvPr/>
        </p:nvSpPr>
        <p:spPr>
          <a:xfrm>
            <a:off x="1182622" y="3767746"/>
            <a:ext cx="10721147" cy="192656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5600" b="1" i="1" dirty="0">
                <a:solidFill>
                  <a:prstClr val="black">
                    <a:lumMod val="75000"/>
                    <a:lumOff val="25000"/>
                  </a:prstClr>
                </a:solidFill>
                <a:latin typeface="Calibri" panose="020F0502020204030204" pitchFamily="34" charset="0"/>
                <a:cs typeface="Calibri" panose="020F0502020204030204" pitchFamily="34" charset="0"/>
              </a:rPr>
              <a:t>Peer-to-peer networks:</a:t>
            </a:r>
            <a:br>
              <a:rPr lang="en-IN" sz="5600" b="1" i="1" dirty="0">
                <a:solidFill>
                  <a:prstClr val="black">
                    <a:lumMod val="75000"/>
                    <a:lumOff val="25000"/>
                  </a:prstClr>
                </a:solidFill>
                <a:latin typeface="Calibri" panose="020F0502020204030204" pitchFamily="34" charset="0"/>
                <a:cs typeface="Calibri" panose="020F0502020204030204" pitchFamily="34" charset="0"/>
              </a:rPr>
            </a:br>
            <a:r>
              <a:rPr lang="en-IN" sz="5600" i="1" dirty="0">
                <a:solidFill>
                  <a:prstClr val="black">
                    <a:lumMod val="75000"/>
                    <a:lumOff val="25000"/>
                  </a:prstClr>
                </a:solidFill>
                <a:latin typeface="Calibri" panose="020F0502020204030204" pitchFamily="34" charset="0"/>
                <a:cs typeface="Calibri" panose="020F0502020204030204" pitchFamily="34" charset="0"/>
              </a:rPr>
              <a:t>In p</a:t>
            </a:r>
            <a:r>
              <a:rPr lang="en-US" sz="5600" i="1" dirty="0" err="1">
                <a:solidFill>
                  <a:prstClr val="black">
                    <a:lumMod val="75000"/>
                    <a:lumOff val="25000"/>
                  </a:prstClr>
                </a:solidFill>
                <a:latin typeface="Calibri" panose="020F0502020204030204" pitchFamily="34" charset="0"/>
                <a:cs typeface="Calibri" panose="020F0502020204030204" pitchFamily="34" charset="0"/>
              </a:rPr>
              <a:t>eer</a:t>
            </a:r>
            <a:r>
              <a:rPr lang="en-US" sz="5600" i="1" dirty="0">
                <a:solidFill>
                  <a:prstClr val="black">
                    <a:lumMod val="75000"/>
                    <a:lumOff val="25000"/>
                  </a:prstClr>
                </a:solidFill>
                <a:latin typeface="Calibri" panose="020F0502020204030204" pitchFamily="34" charset="0"/>
                <a:cs typeface="Calibri" panose="020F0502020204030204" pitchFamily="34" charset="0"/>
              </a:rPr>
              <a:t>-to-peer networking  - computer hardware and software communicate without the need for a central server. This type of file sharing indicates direction of digital files over a p2p network. In this files are located on one’s local computer and shared with other members rather than on the main server. For example: Skype or  instant messaging service.</a:t>
            </a:r>
          </a:p>
          <a:p>
            <a:pPr marL="0" indent="0">
              <a:buNone/>
            </a:pPr>
            <a:br>
              <a:rPr lang="en-US" sz="5600" i="1" dirty="0">
                <a:solidFill>
                  <a:prstClr val="black">
                    <a:lumMod val="75000"/>
                    <a:lumOff val="25000"/>
                  </a:prstClr>
                </a:solidFill>
                <a:latin typeface="Calibri" panose="020F0502020204030204" pitchFamily="34" charset="0"/>
                <a:cs typeface="Calibri" panose="020F0502020204030204" pitchFamily="34" charset="0"/>
              </a:rPr>
            </a:b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i="1" dirty="0">
              <a:solidFill>
                <a:prstClr val="black">
                  <a:lumMod val="75000"/>
                  <a:lumOff val="25000"/>
                </a:prstClr>
              </a:solidFill>
              <a:latin typeface="Calibri" panose="020F0502020204030204" pitchFamily="34" charset="0"/>
              <a:cs typeface="Calibri" panose="020F0502020204030204"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br>
              <a:rPr lang="en-US" sz="2000" dirty="0">
                <a:solidFill>
                  <a:prstClr val="black">
                    <a:lumMod val="75000"/>
                    <a:lumOff val="25000"/>
                  </a:prstClr>
                </a:solidFill>
                <a:latin typeface="Segoe UI" panose="020B0502040204020203" pitchFamily="34" charset="0"/>
                <a:cs typeface="Segoe UI" panose="020B0502040204020203" pitchFamily="34" charset="0"/>
              </a:rPr>
            </a:b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spcAft>
                <a:spcPts val="600"/>
              </a:spcAft>
              <a:buFont typeface="Wingdings" panose="05000000000000000000" pitchFamily="2" charset="2"/>
              <a:buChar char="§"/>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6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7" name="Group 16" descr="Small circle with number 1 inside  indicating step 1">
            <a:extLst>
              <a:ext uri="{FF2B5EF4-FFF2-40B4-BE49-F238E27FC236}">
                <a16:creationId xmlns:a16="http://schemas.microsoft.com/office/drawing/2014/main" id="{F0CD6E2C-C319-4807-8E12-38F8E6FE0222}"/>
              </a:ext>
            </a:extLst>
          </p:cNvPr>
          <p:cNvGrpSpPr/>
          <p:nvPr/>
        </p:nvGrpSpPr>
        <p:grpSpPr bwMode="blackWhite">
          <a:xfrm>
            <a:off x="364325" y="3705890"/>
            <a:ext cx="558179" cy="409838"/>
            <a:chOff x="6953426" y="711274"/>
            <a:chExt cx="558179" cy="409838"/>
          </a:xfrm>
        </p:grpSpPr>
        <p:sp>
          <p:nvSpPr>
            <p:cNvPr id="18" name="Oval 17" descr="Small circle">
              <a:extLst>
                <a:ext uri="{FF2B5EF4-FFF2-40B4-BE49-F238E27FC236}">
                  <a16:creationId xmlns:a16="http://schemas.microsoft.com/office/drawing/2014/main" id="{20C4CCFE-6B5C-474A-A376-E099A7BFA54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descr="Number 1">
              <a:extLst>
                <a:ext uri="{FF2B5EF4-FFF2-40B4-BE49-F238E27FC236}">
                  <a16:creationId xmlns:a16="http://schemas.microsoft.com/office/drawing/2014/main" id="{B0724667-BEF5-4111-B211-C84268AF242D}"/>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170688"/>
            <a:ext cx="11061193" cy="917448"/>
          </a:xfrm>
        </p:spPr>
        <p:txBody>
          <a:bodyPr>
            <a:normAutofit/>
          </a:bodyPr>
          <a:lstStyle/>
          <a:p>
            <a:pPr marL="64135" algn="ctr">
              <a:lnSpc>
                <a:spcPct val="115000"/>
              </a:lnSpc>
              <a:spcBef>
                <a:spcPts val="295"/>
              </a:spcBef>
              <a:spcAft>
                <a:spcPts val="1000"/>
              </a:spcAft>
            </a:pPr>
            <a:br>
              <a:rPr lang="en-US" sz="1800" b="1" dirty="0"/>
            </a:br>
            <a:r>
              <a:rPr lang="en-US" dirty="0">
                <a:solidFill>
                  <a:srgbClr val="000000"/>
                </a:solidFill>
                <a:latin typeface="Calibri" panose="020F0502020204030204" pitchFamily="34" charset="0"/>
                <a:cs typeface="Calibri" panose="020F0502020204030204" pitchFamily="34" charset="0"/>
              </a:rPr>
              <a:t>Ques 2. </a:t>
            </a:r>
            <a:r>
              <a:rPr lang="en-US" dirty="0">
                <a:latin typeface="Calibri" panose="020F0502020204030204" pitchFamily="34" charset="0"/>
                <a:cs typeface="Calibri" panose="020F0502020204030204" pitchFamily="34" charset="0"/>
              </a:rPr>
              <a:t>What security protocol is best for transferring personal files? </a:t>
            </a:r>
            <a:endParaRPr lang="en-IN"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Content Placeholder 17"/>
          <p:cNvSpPr txBox="1">
            <a:spLocks/>
          </p:cNvSpPr>
          <p:nvPr/>
        </p:nvSpPr>
        <p:spPr>
          <a:xfrm>
            <a:off x="521207" y="1487040"/>
            <a:ext cx="6559826"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p>
        </p:txBody>
      </p:sp>
      <p:sp>
        <p:nvSpPr>
          <p:cNvPr id="21" name="Content Placeholder 17"/>
          <p:cNvSpPr txBox="1">
            <a:spLocks/>
          </p:cNvSpPr>
          <p:nvPr/>
        </p:nvSpPr>
        <p:spPr>
          <a:xfrm>
            <a:off x="1182623" y="1633504"/>
            <a:ext cx="10721147" cy="434057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400" i="1" dirty="0">
                <a:solidFill>
                  <a:prstClr val="black">
                    <a:lumMod val="75000"/>
                    <a:lumOff val="25000"/>
                  </a:prstClr>
                </a:solidFill>
                <a:latin typeface="Calibri" panose="020F0502020204030204" pitchFamily="34" charset="0"/>
                <a:cs typeface="Calibri" panose="020F0502020204030204" pitchFamily="34" charset="0"/>
              </a:rPr>
              <a:t>The best security protocol for transferring personal files is - </a:t>
            </a:r>
            <a:r>
              <a:rPr lang="en-IN" sz="6400" b="1" i="1" dirty="0">
                <a:solidFill>
                  <a:prstClr val="black">
                    <a:lumMod val="75000"/>
                    <a:lumOff val="25000"/>
                  </a:prstClr>
                </a:solidFill>
                <a:latin typeface="Calibri" panose="020F0502020204030204" pitchFamily="34" charset="0"/>
                <a:cs typeface="Calibri" panose="020F0502020204030204" pitchFamily="34" charset="0"/>
              </a:rPr>
              <a:t>SSH File Transfer Protocol</a:t>
            </a:r>
            <a:br>
              <a:rPr lang="en-US" sz="5600" i="1" dirty="0">
                <a:solidFill>
                  <a:prstClr val="black">
                    <a:lumMod val="75000"/>
                    <a:lumOff val="25000"/>
                  </a:prstClr>
                </a:solidFill>
                <a:latin typeface="Calibri" panose="020F0502020204030204" pitchFamily="34" charset="0"/>
                <a:cs typeface="Calibri" panose="020F0502020204030204" pitchFamily="34" charset="0"/>
              </a:rPr>
            </a:br>
            <a:br>
              <a:rPr lang="en-US" sz="5600" b="1" i="1" dirty="0">
                <a:solidFill>
                  <a:prstClr val="black">
                    <a:lumMod val="75000"/>
                    <a:lumOff val="25000"/>
                  </a:prstClr>
                </a:solidFill>
                <a:latin typeface="Calibri" panose="020F0502020204030204" pitchFamily="34" charset="0"/>
                <a:cs typeface="Calibri" panose="020F0502020204030204" pitchFamily="34" charset="0"/>
              </a:rPr>
            </a:br>
            <a:r>
              <a:rPr lang="pt-BR" sz="5600" b="1" i="1" dirty="0">
                <a:solidFill>
                  <a:prstClr val="black">
                    <a:lumMod val="75000"/>
                    <a:lumOff val="25000"/>
                  </a:prstClr>
                </a:solidFill>
                <a:latin typeface="Calibri" panose="020F0502020204030204" pitchFamily="34" charset="0"/>
                <a:cs typeface="Calibri" panose="020F0502020204030204" pitchFamily="34" charset="0"/>
              </a:rPr>
              <a:t>SFTP:</a:t>
            </a:r>
            <a:br>
              <a:rPr lang="pt-BR" sz="5600" b="1" i="1" dirty="0">
                <a:solidFill>
                  <a:prstClr val="black">
                    <a:lumMod val="75000"/>
                    <a:lumOff val="25000"/>
                  </a:prstClr>
                </a:solidFill>
                <a:latin typeface="Calibri" panose="020F0502020204030204" pitchFamily="34" charset="0"/>
                <a:cs typeface="Calibri" panose="020F0502020204030204" pitchFamily="34" charset="0"/>
              </a:rPr>
            </a:br>
            <a:r>
              <a:rPr lang="en-US" sz="6000" i="1" dirty="0">
                <a:solidFill>
                  <a:prstClr val="black">
                    <a:lumMod val="75000"/>
                    <a:lumOff val="25000"/>
                  </a:prstClr>
                </a:solidFill>
                <a:latin typeface="Calibri" panose="020F0502020204030204" pitchFamily="34" charset="0"/>
                <a:cs typeface="Calibri" panose="020F0502020204030204" pitchFamily="34" charset="0"/>
              </a:rPr>
              <a:t>- </a:t>
            </a:r>
            <a:r>
              <a:rPr lang="en-IN" sz="6000" i="1" dirty="0">
                <a:solidFill>
                  <a:prstClr val="black">
                    <a:lumMod val="75000"/>
                    <a:lumOff val="25000"/>
                  </a:prstClr>
                </a:solidFill>
                <a:latin typeface="Calibri" panose="020F0502020204030204" pitchFamily="34" charset="0"/>
                <a:cs typeface="Calibri" panose="020F0502020204030204" pitchFamily="34" charset="0"/>
              </a:rPr>
              <a:t>The </a:t>
            </a:r>
            <a:r>
              <a:rPr lang="en-US" sz="5600" i="1" dirty="0">
                <a:solidFill>
                  <a:prstClr val="black">
                    <a:lumMod val="75000"/>
                    <a:lumOff val="25000"/>
                  </a:prstClr>
                </a:solidFill>
                <a:latin typeface="Calibri" panose="020F0502020204030204" pitchFamily="34" charset="0"/>
                <a:cs typeface="Calibri" panose="020F0502020204030204" pitchFamily="34" charset="0"/>
              </a:rPr>
              <a:t>Secure File Transfer Protocol or SFTP protocol is packaged with Secure Shell (SSH)  that works in the same way but over a safe connection. Over SFTP, we can send data to the recipient over a secure network and this prevents any unauthorized access to other users. In this the files are sent and managed over TCP/IP Network.</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The best part here is that the sender sends data which gets encrypted over the server and then the server sends this data to the authenticated client.</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This type of encryption helps to prevent any type of passwords or other PHI/ sensitive information from being exposed to client in the form if plain text.</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Since SFTP is secure, it is being replaced by FTP/CFT in many organizations.</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SFTP is platform independent and firewall friendly.</a:t>
            </a:r>
            <a:br>
              <a:rPr lang="en-US" sz="5600" i="1" dirty="0">
                <a:solidFill>
                  <a:prstClr val="black">
                    <a:lumMod val="75000"/>
                    <a:lumOff val="25000"/>
                  </a:prstClr>
                </a:solidFill>
                <a:latin typeface="Calibri" panose="020F0502020204030204" pitchFamily="34" charset="0"/>
                <a:cs typeface="Calibri" panose="020F0502020204030204" pitchFamily="34" charset="0"/>
              </a:rPr>
            </a:b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i="1" dirty="0">
              <a:solidFill>
                <a:prstClr val="black">
                  <a:lumMod val="75000"/>
                  <a:lumOff val="25000"/>
                </a:prstClr>
              </a:solidFill>
              <a:latin typeface="Calibri" panose="020F0502020204030204" pitchFamily="34" charset="0"/>
              <a:cs typeface="Calibri" panose="020F0502020204030204"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br>
              <a:rPr lang="en-US" sz="2000" dirty="0">
                <a:solidFill>
                  <a:prstClr val="black">
                    <a:lumMod val="75000"/>
                    <a:lumOff val="25000"/>
                  </a:prstClr>
                </a:solidFill>
                <a:latin typeface="Segoe UI" panose="020B0502040204020203" pitchFamily="34" charset="0"/>
                <a:cs typeface="Segoe UI" panose="020B0502040204020203" pitchFamily="34" charset="0"/>
              </a:rPr>
            </a:b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spcAft>
                <a:spcPts val="600"/>
              </a:spcAft>
              <a:buFont typeface="Wingdings" panose="05000000000000000000" pitchFamily="2" charset="2"/>
              <a:buChar char="§"/>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6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Content Placeholder 17">
            <a:extLst>
              <a:ext uri="{FF2B5EF4-FFF2-40B4-BE49-F238E27FC236}">
                <a16:creationId xmlns:a16="http://schemas.microsoft.com/office/drawing/2014/main" id="{8D2D1F05-4C63-43EA-B331-D03FA451E537}"/>
              </a:ext>
            </a:extLst>
          </p:cNvPr>
          <p:cNvSpPr txBox="1">
            <a:spLocks/>
          </p:cNvSpPr>
          <p:nvPr/>
        </p:nvSpPr>
        <p:spPr>
          <a:xfrm>
            <a:off x="846408" y="4731026"/>
            <a:ext cx="9264999" cy="135172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5896938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170688"/>
            <a:ext cx="11061193" cy="917448"/>
          </a:xfrm>
        </p:spPr>
        <p:txBody>
          <a:bodyPr>
            <a:normAutofit/>
          </a:bodyPr>
          <a:lstStyle/>
          <a:p>
            <a:pPr marL="64135" algn="ctr">
              <a:lnSpc>
                <a:spcPct val="115000"/>
              </a:lnSpc>
              <a:spcBef>
                <a:spcPts val="295"/>
              </a:spcBef>
              <a:spcAft>
                <a:spcPts val="1000"/>
              </a:spcAft>
            </a:pPr>
            <a:br>
              <a:rPr lang="en-US" sz="1800" b="1" dirty="0"/>
            </a:br>
            <a:r>
              <a:rPr lang="en-US" dirty="0">
                <a:solidFill>
                  <a:srgbClr val="000000"/>
                </a:solidFill>
                <a:latin typeface="Calibri" panose="020F0502020204030204" pitchFamily="34" charset="0"/>
                <a:cs typeface="Calibri" panose="020F0502020204030204" pitchFamily="34" charset="0"/>
              </a:rPr>
              <a:t>Ques 3. </a:t>
            </a:r>
            <a:r>
              <a:rPr lang="en-US" dirty="0"/>
              <a:t>Can we encode and encrypt images?</a:t>
            </a:r>
            <a:endParaRPr lang="en-IN"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Content Placeholder 17"/>
          <p:cNvSpPr txBox="1">
            <a:spLocks/>
          </p:cNvSpPr>
          <p:nvPr/>
        </p:nvSpPr>
        <p:spPr>
          <a:xfrm>
            <a:off x="521207" y="1487040"/>
            <a:ext cx="6559826"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p>
        </p:txBody>
      </p:sp>
      <p:sp>
        <p:nvSpPr>
          <p:cNvPr id="21" name="Content Placeholder 17"/>
          <p:cNvSpPr txBox="1">
            <a:spLocks/>
          </p:cNvSpPr>
          <p:nvPr/>
        </p:nvSpPr>
        <p:spPr>
          <a:xfrm>
            <a:off x="1182623" y="1633504"/>
            <a:ext cx="10721147" cy="434057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i="1" dirty="0">
                <a:solidFill>
                  <a:prstClr val="black">
                    <a:lumMod val="75000"/>
                    <a:lumOff val="25000"/>
                  </a:prstClr>
                </a:solidFill>
                <a:latin typeface="Calibri" panose="020F0502020204030204" pitchFamily="34" charset="0"/>
                <a:cs typeface="Calibri" panose="020F0502020204030204" pitchFamily="34" charset="0"/>
              </a:rPr>
              <a:t>Yes, images can be encoded and encrypted</a:t>
            </a:r>
            <a:r>
              <a:rPr lang="en-US" sz="5600" b="1" i="1" dirty="0">
                <a:solidFill>
                  <a:prstClr val="black">
                    <a:lumMod val="75000"/>
                    <a:lumOff val="25000"/>
                  </a:prstClr>
                </a:solidFill>
                <a:latin typeface="Calibri" panose="020F0502020204030204" pitchFamily="34" charset="0"/>
                <a:cs typeface="Calibri" panose="020F0502020204030204" pitchFamily="34" charset="0"/>
              </a:rPr>
              <a:t>:</a:t>
            </a:r>
            <a:endParaRPr lang="en-US" sz="6600" dirty="0">
              <a:latin typeface="Roboto Condensed Light" panose="020B0604020202020204" charset="0"/>
              <a:ea typeface="Roboto Condensed Light" panose="020B0604020202020204" charset="0"/>
            </a:endParaRPr>
          </a:p>
          <a:p>
            <a:pPr marL="0" indent="0">
              <a:buNone/>
            </a:pPr>
            <a:r>
              <a:rPr lang="en-US" sz="5600" i="1" dirty="0">
                <a:solidFill>
                  <a:prstClr val="black">
                    <a:lumMod val="75000"/>
                    <a:lumOff val="25000"/>
                  </a:prstClr>
                </a:solidFill>
                <a:latin typeface="Calibri" panose="020F0502020204030204" pitchFamily="34" charset="0"/>
                <a:cs typeface="Calibri" panose="020F0502020204030204" pitchFamily="34" charset="0"/>
              </a:rPr>
              <a:t>There are several ways and algorithms through which we can encrypt our images.</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Images can be encrypted in the same way as the binary data or text files are encrypted. For image encryption, we use public key cryptography.</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In the process of cryptography, the plain image is converted into single byte data blocks and then these blocks are replaced with encrypted values.</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The encrypted image and  key are sent to the recipient preventing any security violations.</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The software key, is then decrypted using a decryption software to decipher/decode the encoded image. </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The common image cryptography algorithms include RSA, DSA and MR(MAGIC RECTANGLE)</a:t>
            </a: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i="1" dirty="0">
              <a:solidFill>
                <a:prstClr val="black">
                  <a:lumMod val="75000"/>
                  <a:lumOff val="25000"/>
                </a:prstClr>
              </a:solidFill>
              <a:latin typeface="Calibri" panose="020F0502020204030204" pitchFamily="34" charset="0"/>
              <a:cs typeface="Calibri" panose="020F0502020204030204"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br>
              <a:rPr lang="en-US" sz="2000" dirty="0">
                <a:solidFill>
                  <a:prstClr val="black">
                    <a:lumMod val="75000"/>
                    <a:lumOff val="25000"/>
                  </a:prstClr>
                </a:solidFill>
                <a:latin typeface="Segoe UI" panose="020B0502040204020203" pitchFamily="34" charset="0"/>
                <a:cs typeface="Segoe UI" panose="020B0502040204020203" pitchFamily="34" charset="0"/>
              </a:rPr>
            </a:b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spcAft>
                <a:spcPts val="600"/>
              </a:spcAft>
              <a:buFont typeface="Wingdings" panose="05000000000000000000" pitchFamily="2" charset="2"/>
              <a:buChar char="§"/>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6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Content Placeholder 17">
            <a:extLst>
              <a:ext uri="{FF2B5EF4-FFF2-40B4-BE49-F238E27FC236}">
                <a16:creationId xmlns:a16="http://schemas.microsoft.com/office/drawing/2014/main" id="{8D2D1F05-4C63-43EA-B331-D03FA451E537}"/>
              </a:ext>
            </a:extLst>
          </p:cNvPr>
          <p:cNvSpPr txBox="1">
            <a:spLocks/>
          </p:cNvSpPr>
          <p:nvPr/>
        </p:nvSpPr>
        <p:spPr>
          <a:xfrm>
            <a:off x="846408" y="4731026"/>
            <a:ext cx="9264999" cy="135172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2607207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170688"/>
            <a:ext cx="11061193" cy="917448"/>
          </a:xfrm>
        </p:spPr>
        <p:txBody>
          <a:bodyPr>
            <a:normAutofit fontScale="90000"/>
          </a:bodyPr>
          <a:lstStyle/>
          <a:p>
            <a:pPr marL="64135" algn="ctr">
              <a:lnSpc>
                <a:spcPct val="115000"/>
              </a:lnSpc>
              <a:spcBef>
                <a:spcPts val="295"/>
              </a:spcBef>
              <a:spcAft>
                <a:spcPts val="1000"/>
              </a:spcAft>
            </a:pPr>
            <a:br>
              <a:rPr lang="en-US" sz="1800" b="1" dirty="0"/>
            </a:br>
            <a:r>
              <a:rPr lang="en-US" sz="2000" dirty="0">
                <a:solidFill>
                  <a:srgbClr val="000000"/>
                </a:solidFill>
                <a:latin typeface="Calibri" panose="020F0502020204030204" pitchFamily="34" charset="0"/>
                <a:cs typeface="Calibri" panose="020F0502020204030204" pitchFamily="34" charset="0"/>
              </a:rPr>
              <a:t>Ques 4.</a:t>
            </a:r>
            <a:r>
              <a:rPr lang="en-US" sz="2000" dirty="0"/>
              <a:t> Our database cannot be moved from the site and we need to be able to access it externally using a secure API. Can you explain the architecture of a secure API?</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Content Placeholder 17"/>
          <p:cNvSpPr txBox="1">
            <a:spLocks/>
          </p:cNvSpPr>
          <p:nvPr/>
        </p:nvSpPr>
        <p:spPr>
          <a:xfrm>
            <a:off x="521207" y="1487040"/>
            <a:ext cx="6559826"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p>
        </p:txBody>
      </p:sp>
      <p:sp>
        <p:nvSpPr>
          <p:cNvPr id="21" name="Content Placeholder 17"/>
          <p:cNvSpPr txBox="1">
            <a:spLocks/>
          </p:cNvSpPr>
          <p:nvPr/>
        </p:nvSpPr>
        <p:spPr>
          <a:xfrm>
            <a:off x="1182623" y="1633504"/>
            <a:ext cx="10721147" cy="434057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User with interact with the client app</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Client app will raise a sign-in request to the API</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API will create a JWT Token</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API will return the JWT token to the client app</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Client will verify the data given by the user</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If the data matches, client app will send a further request with JWT</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This is the sequence of the protocol flow in the API architecture</a:t>
            </a: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i="1" dirty="0">
              <a:solidFill>
                <a:prstClr val="black">
                  <a:lumMod val="75000"/>
                  <a:lumOff val="25000"/>
                </a:prstClr>
              </a:solidFill>
              <a:latin typeface="Calibri" panose="020F0502020204030204" pitchFamily="34" charset="0"/>
              <a:cs typeface="Calibri" panose="020F0502020204030204"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br>
              <a:rPr lang="en-US" sz="2000" dirty="0">
                <a:solidFill>
                  <a:prstClr val="black">
                    <a:lumMod val="75000"/>
                    <a:lumOff val="25000"/>
                  </a:prstClr>
                </a:solidFill>
                <a:latin typeface="Segoe UI" panose="020B0502040204020203" pitchFamily="34" charset="0"/>
                <a:cs typeface="Segoe UI" panose="020B0502040204020203" pitchFamily="34" charset="0"/>
              </a:rPr>
            </a:b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spcAft>
                <a:spcPts val="600"/>
              </a:spcAft>
              <a:buFont typeface="Wingdings" panose="05000000000000000000" pitchFamily="2" charset="2"/>
              <a:buChar char="§"/>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6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Content Placeholder 17">
            <a:extLst>
              <a:ext uri="{FF2B5EF4-FFF2-40B4-BE49-F238E27FC236}">
                <a16:creationId xmlns:a16="http://schemas.microsoft.com/office/drawing/2014/main" id="{8D2D1F05-4C63-43EA-B331-D03FA451E537}"/>
              </a:ext>
            </a:extLst>
          </p:cNvPr>
          <p:cNvSpPr txBox="1">
            <a:spLocks/>
          </p:cNvSpPr>
          <p:nvPr/>
        </p:nvSpPr>
        <p:spPr>
          <a:xfrm>
            <a:off x="846408" y="4731026"/>
            <a:ext cx="9264999" cy="135172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067174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170688"/>
            <a:ext cx="11061193" cy="917448"/>
          </a:xfrm>
        </p:spPr>
        <p:txBody>
          <a:bodyPr>
            <a:normAutofit/>
          </a:bodyPr>
          <a:lstStyle/>
          <a:p>
            <a:pPr marL="64135" algn="ctr">
              <a:lnSpc>
                <a:spcPct val="115000"/>
              </a:lnSpc>
              <a:spcBef>
                <a:spcPts val="295"/>
              </a:spcBef>
              <a:spcAft>
                <a:spcPts val="1000"/>
              </a:spcAft>
            </a:pPr>
            <a:br>
              <a:rPr lang="en-US" sz="1800" b="1" dirty="0"/>
            </a:br>
            <a:r>
              <a:rPr lang="en-US" dirty="0">
                <a:solidFill>
                  <a:srgbClr val="000000"/>
                </a:solidFill>
                <a:latin typeface="Calibri" panose="020F0502020204030204" pitchFamily="34" charset="0"/>
                <a:cs typeface="Calibri" panose="020F0502020204030204" pitchFamily="34" charset="0"/>
              </a:rPr>
              <a:t>Ques 5.</a:t>
            </a:r>
            <a:r>
              <a:rPr lang="en-US" dirty="0"/>
              <a:t> Can you recommend a secure framework for coding an API?</a:t>
            </a:r>
            <a:endParaRPr lang="en-IN"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Content Placeholder 17"/>
          <p:cNvSpPr txBox="1">
            <a:spLocks/>
          </p:cNvSpPr>
          <p:nvPr/>
        </p:nvSpPr>
        <p:spPr>
          <a:xfrm>
            <a:off x="521207" y="1487040"/>
            <a:ext cx="6559826"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p>
        </p:txBody>
      </p:sp>
      <p:sp>
        <p:nvSpPr>
          <p:cNvPr id="21" name="Content Placeholder 17"/>
          <p:cNvSpPr txBox="1">
            <a:spLocks/>
          </p:cNvSpPr>
          <p:nvPr/>
        </p:nvSpPr>
        <p:spPr>
          <a:xfrm>
            <a:off x="842579" y="1633504"/>
            <a:ext cx="11061192" cy="434057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200" b="1" i="1" dirty="0">
                <a:solidFill>
                  <a:prstClr val="black">
                    <a:lumMod val="75000"/>
                    <a:lumOff val="25000"/>
                  </a:prstClr>
                </a:solidFill>
                <a:latin typeface="Calibri" panose="020F0502020204030204" pitchFamily="34" charset="0"/>
                <a:cs typeface="Calibri" panose="020F0502020204030204" pitchFamily="34" charset="0"/>
              </a:rPr>
              <a:t>For creating a secure API framework, we create an API using the security protocols, adding the </a:t>
            </a:r>
            <a:r>
              <a:rPr lang="en-US" sz="7200" b="1" i="1" dirty="0" err="1">
                <a:solidFill>
                  <a:prstClr val="black">
                    <a:lumMod val="75000"/>
                    <a:lumOff val="25000"/>
                  </a:prstClr>
                </a:solidFill>
                <a:latin typeface="Calibri" panose="020F0502020204030204" pitchFamily="34" charset="0"/>
                <a:cs typeface="Calibri" panose="020F0502020204030204" pitchFamily="34" charset="0"/>
              </a:rPr>
              <a:t>Oauth</a:t>
            </a:r>
            <a:r>
              <a:rPr lang="en-US" sz="7200" b="1" i="1" dirty="0">
                <a:solidFill>
                  <a:prstClr val="black">
                    <a:lumMod val="75000"/>
                    <a:lumOff val="25000"/>
                  </a:prstClr>
                </a:solidFill>
                <a:latin typeface="Calibri" panose="020F0502020204030204" pitchFamily="34" charset="0"/>
                <a:cs typeface="Calibri" panose="020F0502020204030204" pitchFamily="34" charset="0"/>
              </a:rPr>
              <a:t> authentication using JWT token generation.</a:t>
            </a:r>
            <a:endParaRPr lang="en-US" sz="7200" dirty="0">
              <a:latin typeface="Roboto Condensed Light" panose="020B0604020202020204" charset="0"/>
              <a:ea typeface="Roboto Condensed Light" panose="020B0604020202020204" charset="0"/>
            </a:endParaRPr>
          </a:p>
          <a:p>
            <a:pPr marL="0" indent="0">
              <a:buNone/>
            </a:pPr>
            <a:r>
              <a:rPr lang="en-US" sz="5600" i="1" dirty="0">
                <a:solidFill>
                  <a:prstClr val="black">
                    <a:lumMod val="75000"/>
                    <a:lumOff val="25000"/>
                  </a:prstClr>
                </a:solidFill>
                <a:latin typeface="Calibri" panose="020F0502020204030204" pitchFamily="34" charset="0"/>
                <a:cs typeface="Calibri" panose="020F0502020204030204" pitchFamily="34" charset="0"/>
              </a:rPr>
              <a:t>BEST FRAMWERKS FOR CODING AN API :</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DJANGO</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AWS EC2 INSTANCE</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SPRINGBOOT</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NODE.JS</a:t>
            </a:r>
          </a:p>
          <a:p>
            <a:pPr>
              <a:buFontTx/>
              <a:buChar char="-"/>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i="1" dirty="0">
              <a:solidFill>
                <a:prstClr val="black">
                  <a:lumMod val="75000"/>
                  <a:lumOff val="25000"/>
                </a:prstClr>
              </a:solidFill>
              <a:latin typeface="Calibri" panose="020F0502020204030204" pitchFamily="34" charset="0"/>
              <a:cs typeface="Calibri" panose="020F0502020204030204"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br>
              <a:rPr lang="en-US" sz="2000" dirty="0">
                <a:solidFill>
                  <a:prstClr val="black">
                    <a:lumMod val="75000"/>
                    <a:lumOff val="25000"/>
                  </a:prstClr>
                </a:solidFill>
                <a:latin typeface="Segoe UI" panose="020B0502040204020203" pitchFamily="34" charset="0"/>
                <a:cs typeface="Segoe UI" panose="020B0502040204020203" pitchFamily="34" charset="0"/>
              </a:rPr>
            </a:b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spcAft>
                <a:spcPts val="600"/>
              </a:spcAft>
              <a:buFont typeface="Wingdings" panose="05000000000000000000" pitchFamily="2" charset="2"/>
              <a:buChar char="§"/>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6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Content Placeholder 17">
            <a:extLst>
              <a:ext uri="{FF2B5EF4-FFF2-40B4-BE49-F238E27FC236}">
                <a16:creationId xmlns:a16="http://schemas.microsoft.com/office/drawing/2014/main" id="{8D2D1F05-4C63-43EA-B331-D03FA451E537}"/>
              </a:ext>
            </a:extLst>
          </p:cNvPr>
          <p:cNvSpPr txBox="1">
            <a:spLocks/>
          </p:cNvSpPr>
          <p:nvPr/>
        </p:nvSpPr>
        <p:spPr>
          <a:xfrm>
            <a:off x="846408" y="4731026"/>
            <a:ext cx="9264999" cy="135172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4874981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170688"/>
            <a:ext cx="11061193" cy="917448"/>
          </a:xfrm>
        </p:spPr>
        <p:txBody>
          <a:bodyPr>
            <a:normAutofit fontScale="90000"/>
          </a:bodyPr>
          <a:lstStyle/>
          <a:p>
            <a:pPr marL="64135" algn="ctr">
              <a:lnSpc>
                <a:spcPct val="115000"/>
              </a:lnSpc>
              <a:spcBef>
                <a:spcPts val="295"/>
              </a:spcBef>
              <a:spcAft>
                <a:spcPts val="1000"/>
              </a:spcAft>
            </a:pPr>
            <a:br>
              <a:rPr lang="en-US" sz="1800" b="1" dirty="0"/>
            </a:br>
            <a:r>
              <a:rPr lang="en-US" dirty="0">
                <a:solidFill>
                  <a:srgbClr val="000000"/>
                </a:solidFill>
                <a:latin typeface="Calibri" panose="020F0502020204030204" pitchFamily="34" charset="0"/>
                <a:cs typeface="Calibri" panose="020F0502020204030204" pitchFamily="34" charset="0"/>
              </a:rPr>
              <a:t>Ques 6.</a:t>
            </a:r>
            <a:r>
              <a:rPr lang="en-US" dirty="0"/>
              <a:t> What data interchange format should we use while transferring data between locations?</a:t>
            </a:r>
            <a:endParaRPr lang="en-IN"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Content Placeholder 17"/>
          <p:cNvSpPr txBox="1">
            <a:spLocks/>
          </p:cNvSpPr>
          <p:nvPr/>
        </p:nvSpPr>
        <p:spPr>
          <a:xfrm>
            <a:off x="521207" y="1487040"/>
            <a:ext cx="6559826"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800" b="1" dirty="0"/>
          </a:p>
        </p:txBody>
      </p:sp>
      <p:sp>
        <p:nvSpPr>
          <p:cNvPr id="21" name="Content Placeholder 17"/>
          <p:cNvSpPr txBox="1">
            <a:spLocks/>
          </p:cNvSpPr>
          <p:nvPr/>
        </p:nvSpPr>
        <p:spPr>
          <a:xfrm>
            <a:off x="842579" y="1633504"/>
            <a:ext cx="11061192" cy="434057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200" b="1" i="1" dirty="0">
                <a:solidFill>
                  <a:prstClr val="black">
                    <a:lumMod val="75000"/>
                    <a:lumOff val="25000"/>
                  </a:prstClr>
                </a:solidFill>
                <a:latin typeface="Calibri" panose="020F0502020204030204" pitchFamily="34" charset="0"/>
                <a:cs typeface="Calibri" panose="020F0502020204030204" pitchFamily="34" charset="0"/>
              </a:rPr>
              <a:t>The best ways to </a:t>
            </a:r>
            <a:r>
              <a:rPr lang="en-US" sz="7200" b="1" i="1" dirty="0" err="1">
                <a:solidFill>
                  <a:prstClr val="black">
                    <a:lumMod val="75000"/>
                    <a:lumOff val="25000"/>
                  </a:prstClr>
                </a:solidFill>
                <a:latin typeface="Calibri" panose="020F0502020204030204" pitchFamily="34" charset="0"/>
                <a:cs typeface="Calibri" panose="020F0502020204030204" pitchFamily="34" charset="0"/>
              </a:rPr>
              <a:t>tranfer</a:t>
            </a:r>
            <a:r>
              <a:rPr lang="en-US" sz="7200" b="1" i="1" dirty="0">
                <a:solidFill>
                  <a:prstClr val="black">
                    <a:lumMod val="75000"/>
                    <a:lumOff val="25000"/>
                  </a:prstClr>
                </a:solidFill>
                <a:latin typeface="Calibri" panose="020F0502020204030204" pitchFamily="34" charset="0"/>
                <a:cs typeface="Calibri" panose="020F0502020204030204" pitchFamily="34" charset="0"/>
              </a:rPr>
              <a:t> data between locations is either sending the data in xml format or a JSON file.</a:t>
            </a:r>
            <a:endParaRPr lang="en-US" sz="7200" dirty="0">
              <a:latin typeface="Roboto Condensed Light" panose="020B0604020202020204" charset="0"/>
              <a:ea typeface="Roboto Condensed Light" panose="020B0604020202020204" charset="0"/>
            </a:endParaRP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Initially data was being transferred in xml format using SOAP request. The xml data can be parsed easily and also includes start and end tags for user understandability. Since the XML software parsing process was cumbersome and takes to long to transmit, hence now the files are being sent in JSON format.</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JSON stands for Java Script Object Notation and is based on the JavaScript language . It is a  human-readable collection of data that can be </a:t>
            </a:r>
            <a:r>
              <a:rPr lang="en-US" sz="5600" i="1" dirty="0" err="1">
                <a:solidFill>
                  <a:prstClr val="black">
                    <a:lumMod val="75000"/>
                    <a:lumOff val="25000"/>
                  </a:prstClr>
                </a:solidFill>
                <a:latin typeface="Calibri" panose="020F0502020204030204" pitchFamily="34" charset="0"/>
                <a:cs typeface="Calibri" panose="020F0502020204030204" pitchFamily="34" charset="0"/>
              </a:rPr>
              <a:t>accesed</a:t>
            </a:r>
            <a:r>
              <a:rPr lang="en-US" sz="5600" i="1" dirty="0">
                <a:solidFill>
                  <a:prstClr val="black">
                    <a:lumMod val="75000"/>
                    <a:lumOff val="25000"/>
                  </a:prstClr>
                </a:solidFill>
                <a:latin typeface="Calibri" panose="020F0502020204030204" pitchFamily="34" charset="0"/>
                <a:cs typeface="Calibri" panose="020F0502020204030204" pitchFamily="34" charset="0"/>
              </a:rPr>
              <a:t> in a logical manner.</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JSON – de facto format is much more compact than XML and is more readable as compared to an xml file.</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JSON uses a map data structure rather than the tree structure of  XML. The key/value pairs can limit what you can do, but you get a predictable and easy-to-understand data model.</a:t>
            </a:r>
          </a:p>
          <a:p>
            <a:pPr>
              <a:buFontTx/>
              <a:buChar char="-"/>
            </a:pPr>
            <a:r>
              <a:rPr lang="en-US" sz="5600" i="1" dirty="0">
                <a:solidFill>
                  <a:prstClr val="black">
                    <a:lumMod val="75000"/>
                    <a:lumOff val="25000"/>
                  </a:prstClr>
                </a:solidFill>
                <a:latin typeface="Calibri" panose="020F0502020204030204" pitchFamily="34" charset="0"/>
                <a:cs typeface="Calibri" panose="020F0502020204030204" pitchFamily="34" charset="0"/>
              </a:rPr>
              <a:t>JSON maps directly to domain objects as compared to the complex xml structure.</a:t>
            </a:r>
          </a:p>
          <a:p>
            <a:pPr>
              <a:buFontTx/>
              <a:buChar char="-"/>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a:buFontTx/>
              <a:buChar char="-"/>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a:buFontTx/>
              <a:buChar char="-"/>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sz="5600" i="1" dirty="0">
              <a:solidFill>
                <a:prstClr val="black">
                  <a:lumMod val="75000"/>
                  <a:lumOff val="25000"/>
                </a:prstClr>
              </a:solidFill>
              <a:latin typeface="Calibri" panose="020F0502020204030204" pitchFamily="34" charset="0"/>
              <a:cs typeface="Calibri" panose="020F0502020204030204" pitchFamily="34" charset="0"/>
            </a:endParaRPr>
          </a:p>
          <a:p>
            <a:pPr marL="0" indent="0">
              <a:buNone/>
            </a:pPr>
            <a:endParaRPr lang="en-US" i="1" dirty="0">
              <a:solidFill>
                <a:prstClr val="black">
                  <a:lumMod val="75000"/>
                  <a:lumOff val="25000"/>
                </a:prstClr>
              </a:solidFill>
              <a:latin typeface="Calibri" panose="020F0502020204030204" pitchFamily="34" charset="0"/>
              <a:cs typeface="Calibri" panose="020F0502020204030204"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1" indent="0">
              <a:spcAft>
                <a:spcPts val="600"/>
              </a:spcAft>
              <a:buNone/>
              <a:defRPr/>
            </a:pPr>
            <a:br>
              <a:rPr lang="en-US" sz="2000" dirty="0">
                <a:solidFill>
                  <a:prstClr val="black">
                    <a:lumMod val="75000"/>
                    <a:lumOff val="25000"/>
                  </a:prstClr>
                </a:solidFill>
                <a:latin typeface="Segoe UI" panose="020B0502040204020203" pitchFamily="34" charset="0"/>
                <a:cs typeface="Segoe UI" panose="020B0502040204020203" pitchFamily="34" charset="0"/>
              </a:rPr>
            </a:b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a:p>
            <a:pPr marL="342900" lvl="1" indent="-342900">
              <a:spcAft>
                <a:spcPts val="600"/>
              </a:spcAft>
              <a:buFont typeface="Wingdings" panose="05000000000000000000" pitchFamily="2" charset="2"/>
              <a:buChar char="§"/>
              <a:defRPr/>
            </a:pPr>
            <a:endParaRPr lang="en-US" sz="2000" i="1"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6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749935" marR="335915" indent="0">
              <a:lnSpc>
                <a:spcPct val="107000"/>
              </a:lnSpc>
              <a:spcBef>
                <a:spcPts val="115"/>
              </a:spcBef>
              <a:spcAft>
                <a:spcPts val="1000"/>
              </a:spcAft>
              <a:buNone/>
            </a:pP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Content Placeholder 17">
            <a:extLst>
              <a:ext uri="{FF2B5EF4-FFF2-40B4-BE49-F238E27FC236}">
                <a16:creationId xmlns:a16="http://schemas.microsoft.com/office/drawing/2014/main" id="{8D2D1F05-4C63-43EA-B331-D03FA451E537}"/>
              </a:ext>
            </a:extLst>
          </p:cNvPr>
          <p:cNvSpPr txBox="1">
            <a:spLocks/>
          </p:cNvSpPr>
          <p:nvPr/>
        </p:nvSpPr>
        <p:spPr>
          <a:xfrm>
            <a:off x="846408" y="4731026"/>
            <a:ext cx="9264999" cy="135172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5381001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2206</TotalTime>
  <Words>1585</Words>
  <Application>Microsoft Office PowerPoint</Application>
  <PresentationFormat>Widescreen</PresentationFormat>
  <Paragraphs>145</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Roboto Condensed Light</vt:lpstr>
      <vt:lpstr>Segoe UI</vt:lpstr>
      <vt:lpstr>Segoe UI Semibold</vt:lpstr>
      <vt:lpstr>Trebuchet MS</vt:lpstr>
      <vt:lpstr>Wingdings</vt:lpstr>
      <vt:lpstr>Wingdings 3</vt:lpstr>
      <vt:lpstr>Facet</vt:lpstr>
      <vt:lpstr>BDAT1001 FINAL PROJECT: PART 2: - Security Technologies Recommendations</vt:lpstr>
      <vt:lpstr>Introduction</vt:lpstr>
      <vt:lpstr>Questions</vt:lpstr>
      <vt:lpstr> Ques 1. How can we transfer personal data securely within their network? </vt:lpstr>
      <vt:lpstr> Ques 2. What security protocol is best for transferring personal files? </vt:lpstr>
      <vt:lpstr> Ques 3. Can we encode and encrypt images?</vt:lpstr>
      <vt:lpstr> Ques 4. Our database cannot be moved from the site and we need to be able to access it externally using a secure API. Can you explain the architecture of a secure API?</vt:lpstr>
      <vt:lpstr> Ques 5. Can you recommend a secure framework for coding an API?</vt:lpstr>
      <vt:lpstr> Ques 6. What data interchange format should we use while transferring data between locations?</vt:lpstr>
      <vt:lpstr> Ques 7. How should we store our data in our many locations? </vt:lpstr>
      <vt:lpstr> Ques 8. What are the ethical concerns related to the transmission of personal data?</vt:lpstr>
      <vt:lpstr>References:</vt:lpstr>
      <vt:lpstr>Git Repository and VIDEO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Neelanjna Chhabra</dc:creator>
  <cp:keywords/>
  <cp:lastModifiedBy>Neelanjna Chhabra</cp:lastModifiedBy>
  <cp:revision>87</cp:revision>
  <dcterms:created xsi:type="dcterms:W3CDTF">2021-04-03T22:03:03Z</dcterms:created>
  <dcterms:modified xsi:type="dcterms:W3CDTF">2021-04-21T07:30:11Z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