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2D7B3-8D0D-469A-A094-28BDA3221865}" v="3997" dt="2021-05-31T17:14:13.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5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6/3/2021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6/3/2021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6/3/2021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6/3/2021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6/3/2021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6/3/2021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a:lstStyle/>
          <a:p>
            <a:r>
              <a:rPr lang="uk-UA" dirty="0">
                <a:cs typeface="Calibri Light"/>
              </a:rPr>
              <a:t>Презентація проекту </a:t>
            </a:r>
            <a:br>
              <a:rPr lang="uk-UA" dirty="0">
                <a:cs typeface="Calibri Light"/>
              </a:rPr>
            </a:br>
            <a:r>
              <a:rPr lang="uk-UA" dirty="0">
                <a:cs typeface="Calibri Light"/>
              </a:rPr>
              <a:t>«Візуальна новела»</a:t>
            </a:r>
            <a:endParaRPr lang="uk-UA" dirty="0"/>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a:bodyPr>
          <a:lstStyle/>
          <a:p>
            <a:r>
              <a:rPr lang="tr-TR"/>
              <a:t>Підготувала група проекту "Візуальна новела"</a:t>
            </a:r>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C3FE5EB-5A46-4027-A246-B8C5801B0A42}"/>
              </a:ext>
            </a:extLst>
          </p:cNvPr>
          <p:cNvSpPr>
            <a:spLocks noGrp="1"/>
          </p:cNvSpPr>
          <p:nvPr>
            <p:ph type="title"/>
          </p:nvPr>
        </p:nvSpPr>
        <p:spPr>
          <a:xfrm>
            <a:off x="7874928" y="1124998"/>
            <a:ext cx="3456122" cy="4589717"/>
          </a:xfrm>
        </p:spPr>
        <p:txBody>
          <a:bodyPr>
            <a:normAutofit/>
          </a:bodyPr>
          <a:lstStyle/>
          <a:p>
            <a:pPr algn="l"/>
            <a:r>
              <a:rPr lang="ru-RU" sz="4800">
                <a:cs typeface="Calibri Light"/>
              </a:rPr>
              <a:t>Висновок</a:t>
            </a:r>
            <a:endParaRPr lang="ru-RU" sz="4800"/>
          </a:p>
        </p:txBody>
      </p:sp>
      <p:sp>
        <p:nvSpPr>
          <p:cNvPr id="3" name="Объект 2">
            <a:extLst>
              <a:ext uri="{FF2B5EF4-FFF2-40B4-BE49-F238E27FC236}">
                <a16:creationId xmlns:a16="http://schemas.microsoft.com/office/drawing/2014/main" id="{81AE369A-0B59-4D79-B23B-EAE8C341A35B}"/>
              </a:ext>
            </a:extLst>
          </p:cNvPr>
          <p:cNvSpPr>
            <a:spLocks noGrp="1"/>
          </p:cNvSpPr>
          <p:nvPr>
            <p:ph idx="1"/>
          </p:nvPr>
        </p:nvSpPr>
        <p:spPr>
          <a:xfrm>
            <a:off x="798577" y="794042"/>
            <a:ext cx="5427137" cy="5248622"/>
          </a:xfrm>
        </p:spPr>
        <p:txBody>
          <a:bodyPr>
            <a:normAutofit/>
          </a:bodyPr>
          <a:lstStyle/>
          <a:p>
            <a:pPr marL="0" indent="0">
              <a:buNone/>
            </a:pPr>
            <a:r>
              <a:rPr lang="ru-RU" sz="1600"/>
              <a:t>Підсумовуючи усе сказане :</a:t>
            </a:r>
          </a:p>
          <a:p>
            <a:pPr marL="0" indent="0">
              <a:buNone/>
            </a:pPr>
            <a:r>
              <a:rPr lang="ru-RU" sz="1600"/>
              <a:t>- Візуальні новели є одим із жанрів текстових відеоігор.</a:t>
            </a:r>
          </a:p>
          <a:p>
            <a:pPr marL="0" indent="0">
              <a:buNone/>
            </a:pPr>
            <a:r>
              <a:rPr lang="ru-RU" sz="1600" dirty="0"/>
              <a:t>- Процес створення та структуру новели можна умовно поділити на три частини : написання сценарію, створення фонів, спрайтів а також звуків і музики і </a:t>
            </a:r>
            <a:r>
              <a:rPr lang="ru-RU" sz="1600"/>
              <a:t>написання коду.</a:t>
            </a:r>
            <a:endParaRPr lang="ru-RU" sz="1600" dirty="0"/>
          </a:p>
          <a:p>
            <a:pPr marL="0" indent="0">
              <a:buNone/>
            </a:pPr>
            <a:endParaRPr lang="ru-RU" sz="1600" dirty="0"/>
          </a:p>
        </p:txBody>
      </p:sp>
    </p:spTree>
    <p:extLst>
      <p:ext uri="{BB962C8B-B14F-4D97-AF65-F5344CB8AC3E}">
        <p14:creationId xmlns:p14="http://schemas.microsoft.com/office/powerpoint/2010/main" val="365949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C3FE5EB-5A46-4027-A246-B8C5801B0A42}"/>
              </a:ext>
            </a:extLst>
          </p:cNvPr>
          <p:cNvSpPr>
            <a:spLocks noGrp="1"/>
          </p:cNvSpPr>
          <p:nvPr>
            <p:ph type="title"/>
          </p:nvPr>
        </p:nvSpPr>
        <p:spPr>
          <a:xfrm>
            <a:off x="7874928" y="1124998"/>
            <a:ext cx="3456122" cy="4589717"/>
          </a:xfrm>
        </p:spPr>
        <p:txBody>
          <a:bodyPr>
            <a:normAutofit/>
          </a:bodyPr>
          <a:lstStyle/>
          <a:p>
            <a:pPr algn="r"/>
            <a:r>
              <a:rPr lang="ru-RU" sz="4800" dirty="0">
                <a:cs typeface="Calibri Light"/>
              </a:rPr>
              <a:t>Над проектом </a:t>
            </a:r>
            <a:r>
              <a:rPr lang="ru-RU" sz="4800" dirty="0" err="1">
                <a:cs typeface="Calibri Light"/>
              </a:rPr>
              <a:t>працювали</a:t>
            </a:r>
            <a:r>
              <a:rPr lang="ru-RU" sz="4800" dirty="0">
                <a:cs typeface="Calibri Light"/>
              </a:rPr>
              <a:t> </a:t>
            </a:r>
            <a:endParaRPr lang="ru-RU" sz="4800" dirty="0"/>
          </a:p>
        </p:txBody>
      </p:sp>
      <p:sp>
        <p:nvSpPr>
          <p:cNvPr id="3" name="Объект 2">
            <a:extLst>
              <a:ext uri="{FF2B5EF4-FFF2-40B4-BE49-F238E27FC236}">
                <a16:creationId xmlns:a16="http://schemas.microsoft.com/office/drawing/2014/main" id="{81AE369A-0B59-4D79-B23B-EAE8C341A35B}"/>
              </a:ext>
            </a:extLst>
          </p:cNvPr>
          <p:cNvSpPr>
            <a:spLocks noGrp="1"/>
          </p:cNvSpPr>
          <p:nvPr>
            <p:ph idx="1"/>
          </p:nvPr>
        </p:nvSpPr>
        <p:spPr>
          <a:xfrm>
            <a:off x="798577" y="794042"/>
            <a:ext cx="5427137" cy="5248622"/>
          </a:xfrm>
        </p:spPr>
        <p:txBody>
          <a:bodyPr>
            <a:normAutofit/>
          </a:bodyPr>
          <a:lstStyle/>
          <a:p>
            <a:pPr marL="0" indent="0">
              <a:buNone/>
            </a:pPr>
            <a:r>
              <a:rPr lang="ru-RU" sz="1600" dirty="0" err="1"/>
              <a:t>Білецька</a:t>
            </a:r>
            <a:r>
              <a:rPr lang="ru-RU" sz="1600" dirty="0"/>
              <a:t> </a:t>
            </a:r>
            <a:r>
              <a:rPr lang="ru-RU" sz="1600" dirty="0" err="1"/>
              <a:t>Вікторія</a:t>
            </a:r>
            <a:r>
              <a:rPr lang="ru-RU" sz="1600" dirty="0"/>
              <a:t> – </a:t>
            </a:r>
            <a:r>
              <a:rPr lang="ru-RU" sz="1600" dirty="0" err="1"/>
              <a:t>спрайти</a:t>
            </a:r>
            <a:r>
              <a:rPr lang="ru-RU" sz="1600" dirty="0"/>
              <a:t> </a:t>
            </a:r>
            <a:r>
              <a:rPr lang="ru-RU" sz="1600" dirty="0" err="1"/>
              <a:t>персонажів</a:t>
            </a:r>
            <a:r>
              <a:rPr lang="ru-RU" sz="1600" dirty="0"/>
              <a:t>, фони </a:t>
            </a:r>
            <a:r>
              <a:rPr lang="ru-RU" sz="1600" dirty="0" err="1"/>
              <a:t>локацій</a:t>
            </a:r>
            <a:endParaRPr lang="ru-RU" sz="1600" dirty="0"/>
          </a:p>
          <a:p>
            <a:pPr marL="0" indent="0">
              <a:buNone/>
            </a:pPr>
            <a:r>
              <a:rPr lang="ru-RU" sz="1600" dirty="0" err="1"/>
              <a:t>Єщеркіна</a:t>
            </a:r>
            <a:r>
              <a:rPr lang="ru-RU" sz="1600" dirty="0"/>
              <a:t> Яна – </a:t>
            </a:r>
            <a:r>
              <a:rPr lang="ru-RU" sz="1600" dirty="0" err="1"/>
              <a:t>сценарій</a:t>
            </a:r>
            <a:r>
              <a:rPr lang="ru-RU" sz="1600" dirty="0"/>
              <a:t>, код, фони </a:t>
            </a:r>
            <a:r>
              <a:rPr lang="ru-RU" sz="1600" dirty="0" err="1"/>
              <a:t>локацій</a:t>
            </a:r>
            <a:endParaRPr lang="ru-RU" sz="1600" dirty="0"/>
          </a:p>
          <a:p>
            <a:pPr marL="0" indent="0">
              <a:buNone/>
            </a:pPr>
            <a:r>
              <a:rPr lang="ru-RU" sz="1600" dirty="0"/>
              <a:t>Крисова Дар</a:t>
            </a:r>
            <a:r>
              <a:rPr lang="en-US" sz="1600" dirty="0"/>
              <a:t>’</a:t>
            </a:r>
            <a:r>
              <a:rPr lang="uk-UA" sz="1600" dirty="0"/>
              <a:t>я – фони локацій та код</a:t>
            </a:r>
          </a:p>
          <a:p>
            <a:pPr marL="0" indent="0">
              <a:buNone/>
            </a:pPr>
            <a:r>
              <a:rPr lang="uk-UA" sz="1600" dirty="0" err="1"/>
              <a:t>Матяшевич</a:t>
            </a:r>
            <a:r>
              <a:rPr lang="uk-UA" sz="1600" dirty="0"/>
              <a:t> Микита – візуальні ефекти для фонів</a:t>
            </a:r>
          </a:p>
          <a:p>
            <a:pPr marL="0" indent="0">
              <a:buNone/>
            </a:pPr>
            <a:r>
              <a:rPr lang="uk-UA" sz="1600" dirty="0" err="1"/>
              <a:t>Стафікопуло</a:t>
            </a:r>
            <a:r>
              <a:rPr lang="uk-UA" sz="1600" dirty="0"/>
              <a:t> Ярослав – сценарій, презентація</a:t>
            </a:r>
          </a:p>
          <a:p>
            <a:pPr marL="0" indent="0">
              <a:buNone/>
            </a:pPr>
            <a:r>
              <a:rPr lang="uk-UA" sz="1600" dirty="0"/>
              <a:t> </a:t>
            </a:r>
            <a:endParaRPr lang="ru-RU" sz="1600" dirty="0"/>
          </a:p>
          <a:p>
            <a:pPr marL="0" indent="0">
              <a:buNone/>
            </a:pPr>
            <a:endParaRPr lang="ru-RU" sz="1600" dirty="0"/>
          </a:p>
        </p:txBody>
      </p:sp>
    </p:spTree>
    <p:extLst>
      <p:ext uri="{BB962C8B-B14F-4D97-AF65-F5344CB8AC3E}">
        <p14:creationId xmlns:p14="http://schemas.microsoft.com/office/powerpoint/2010/main" val="410099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E2C912-7EA3-4CE3-AB61-5098656CEF78}"/>
              </a:ext>
            </a:extLst>
          </p:cNvPr>
          <p:cNvSpPr>
            <a:spLocks noGrp="1"/>
          </p:cNvSpPr>
          <p:nvPr>
            <p:ph type="title"/>
          </p:nvPr>
        </p:nvSpPr>
        <p:spPr/>
        <p:txBody>
          <a:bodyPr/>
          <a:lstStyle/>
          <a:p>
            <a:r>
              <a:rPr lang="ru-RU">
                <a:cs typeface="Calibri Light"/>
              </a:rPr>
              <a:t>Зміст</a:t>
            </a:r>
            <a:endParaRPr lang="ru-RU"/>
          </a:p>
        </p:txBody>
      </p:sp>
      <p:sp>
        <p:nvSpPr>
          <p:cNvPr id="3" name="Объект 2">
            <a:extLst>
              <a:ext uri="{FF2B5EF4-FFF2-40B4-BE49-F238E27FC236}">
                <a16:creationId xmlns:a16="http://schemas.microsoft.com/office/drawing/2014/main" id="{144E0A51-CEA0-4473-9A2C-FA9799D676B9}"/>
              </a:ext>
            </a:extLst>
          </p:cNvPr>
          <p:cNvSpPr>
            <a:spLocks noGrp="1"/>
          </p:cNvSpPr>
          <p:nvPr>
            <p:ph idx="1"/>
          </p:nvPr>
        </p:nvSpPr>
        <p:spPr/>
        <p:txBody>
          <a:bodyPr/>
          <a:lstStyle/>
          <a:p>
            <a:pPr marL="0" indent="0">
              <a:buNone/>
            </a:pPr>
            <a:r>
              <a:rPr lang="ru-RU"/>
              <a:t>1. Тема проекту</a:t>
            </a:r>
          </a:p>
          <a:p>
            <a:pPr marL="0" indent="0">
              <a:buNone/>
            </a:pPr>
            <a:r>
              <a:rPr lang="ru-RU"/>
              <a:t>2. Етапи виконання</a:t>
            </a:r>
            <a:endParaRPr lang="ru-RU" dirty="0"/>
          </a:p>
          <a:p>
            <a:pPr marL="0" indent="0">
              <a:buNone/>
            </a:pPr>
            <a:r>
              <a:rPr lang="ru-RU"/>
              <a:t>2.1. Сценарій</a:t>
            </a:r>
          </a:p>
          <a:p>
            <a:pPr marL="0" indent="0">
              <a:buNone/>
            </a:pPr>
            <a:r>
              <a:rPr lang="ru-RU"/>
              <a:t>2.2. Графічне оформлення</a:t>
            </a:r>
            <a:endParaRPr lang="ru-RU" dirty="0"/>
          </a:p>
          <a:p>
            <a:pPr marL="0" indent="0">
              <a:buNone/>
            </a:pPr>
            <a:r>
              <a:rPr lang="ru-RU"/>
              <a:t>2.3. Код</a:t>
            </a:r>
            <a:endParaRPr lang="ru-RU" dirty="0"/>
          </a:p>
          <a:p>
            <a:pPr marL="0" indent="0">
              <a:buNone/>
            </a:pPr>
            <a:r>
              <a:rPr lang="ru-RU"/>
              <a:t>3. Висновок</a:t>
            </a:r>
            <a:endParaRPr lang="ru-RU" dirty="0"/>
          </a:p>
          <a:p>
            <a:pPr marL="0" indent="0">
              <a:buNone/>
            </a:pPr>
            <a:r>
              <a:rPr lang="ru-RU"/>
              <a:t>4. Титри (?)</a:t>
            </a:r>
            <a:endParaRPr lang="ru-RU" dirty="0"/>
          </a:p>
        </p:txBody>
      </p:sp>
    </p:spTree>
    <p:extLst>
      <p:ext uri="{BB962C8B-B14F-4D97-AF65-F5344CB8AC3E}">
        <p14:creationId xmlns:p14="http://schemas.microsoft.com/office/powerpoint/2010/main" val="307842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Shape 43">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Shape 45">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Shape 47">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28A620EC-B26D-48B3-88FB-23807CA7D31D}"/>
              </a:ext>
            </a:extLst>
          </p:cNvPr>
          <p:cNvSpPr>
            <a:spLocks noGrp="1"/>
          </p:cNvSpPr>
          <p:nvPr>
            <p:ph type="title"/>
          </p:nvPr>
        </p:nvSpPr>
        <p:spPr>
          <a:xfrm>
            <a:off x="7874928" y="1124998"/>
            <a:ext cx="3456122" cy="4589717"/>
          </a:xfrm>
        </p:spPr>
        <p:txBody>
          <a:bodyPr>
            <a:normAutofit/>
          </a:bodyPr>
          <a:lstStyle/>
          <a:p>
            <a:pPr algn="l"/>
            <a:r>
              <a:rPr lang="ru-RU" sz="4800">
                <a:cs typeface="Calibri Light"/>
              </a:rPr>
              <a:t>Тема</a:t>
            </a:r>
          </a:p>
        </p:txBody>
      </p:sp>
      <p:sp>
        <p:nvSpPr>
          <p:cNvPr id="3" name="Объект 2">
            <a:extLst>
              <a:ext uri="{FF2B5EF4-FFF2-40B4-BE49-F238E27FC236}">
                <a16:creationId xmlns:a16="http://schemas.microsoft.com/office/drawing/2014/main" id="{A6E07A43-B284-46E5-8630-F220F34ADE9E}"/>
              </a:ext>
            </a:extLst>
          </p:cNvPr>
          <p:cNvSpPr>
            <a:spLocks noGrp="1"/>
          </p:cNvSpPr>
          <p:nvPr>
            <p:ph idx="1"/>
          </p:nvPr>
        </p:nvSpPr>
        <p:spPr>
          <a:xfrm>
            <a:off x="798577" y="794042"/>
            <a:ext cx="5427137" cy="5248622"/>
          </a:xfrm>
        </p:spPr>
        <p:txBody>
          <a:bodyPr>
            <a:normAutofit/>
          </a:bodyPr>
          <a:lstStyle/>
          <a:p>
            <a:pPr marL="0" indent="0">
              <a:buNone/>
            </a:pPr>
            <a:r>
              <a:rPr lang="ru-RU" sz="1600" dirty="0"/>
              <a:t>Візуальні новели - жанр відеоігор </a:t>
            </a:r>
            <a:r>
              <a:rPr lang="ru-RU" sz="1600" dirty="0">
                <a:ea typeface="+mn-lt"/>
                <a:cs typeface="+mn-lt"/>
              </a:rPr>
              <a:t>в якому гравцеві </a:t>
            </a:r>
            <a:r>
              <a:rPr lang="ru-RU" sz="1600">
                <a:ea typeface="+mn-lt"/>
                <a:cs typeface="+mn-lt"/>
              </a:rPr>
              <a:t>демонструється історія за допомогою виводу на екран </a:t>
            </a:r>
            <a:r>
              <a:rPr lang="ru-RU" sz="1600" dirty="0">
                <a:ea typeface="+mn-lt"/>
                <a:cs typeface="+mn-lt"/>
              </a:rPr>
              <a:t>статичних зображень, тексту і звуків.</a:t>
            </a:r>
          </a:p>
          <a:p>
            <a:pPr marL="0" indent="0">
              <a:buNone/>
            </a:pPr>
            <a:r>
              <a:rPr lang="ru-RU" sz="1600" dirty="0"/>
              <a:t>Особливість візуальної новели в її низькій інтерактивності : усе, що може робити гравець, це читати текст та іноді </a:t>
            </a:r>
            <a:r>
              <a:rPr lang="ru-RU" sz="1600"/>
              <a:t>вибирати варіанти відповіді у діалогах з персонажами гри для іншого варіанту розвитку подій сюжету</a:t>
            </a:r>
            <a:r>
              <a:rPr lang="ru-RU" sz="1600" dirty="0"/>
              <a:t>.</a:t>
            </a:r>
          </a:p>
          <a:p>
            <a:pPr marL="0" indent="0">
              <a:buNone/>
            </a:pPr>
            <a:r>
              <a:rPr lang="ru-RU" sz="1600"/>
              <a:t>Не дивлячись на велику кількість ігор цього жанру, його можна назвати непопулярним або нішевим.</a:t>
            </a:r>
            <a:endParaRPr lang="ru-RU" sz="1600" dirty="0"/>
          </a:p>
        </p:txBody>
      </p:sp>
    </p:spTree>
    <p:extLst>
      <p:ext uri="{BB962C8B-B14F-4D97-AF65-F5344CB8AC3E}">
        <p14:creationId xmlns:p14="http://schemas.microsoft.com/office/powerpoint/2010/main" val="218759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4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9"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7" name="Group 7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72" name="Rectangle 7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3"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0" name="Rectangle 75">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77">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9"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80"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5"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6"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extBox 1">
            <a:extLst>
              <a:ext uri="{FF2B5EF4-FFF2-40B4-BE49-F238E27FC236}">
                <a16:creationId xmlns:a16="http://schemas.microsoft.com/office/drawing/2014/main" id="{C28BE69B-798A-488E-A16D-90897D37E0E8}"/>
              </a:ext>
            </a:extLst>
          </p:cNvPr>
          <p:cNvSpPr txBox="1"/>
          <p:nvPr/>
        </p:nvSpPr>
        <p:spPr>
          <a:xfrm>
            <a:off x="4067177" y="2161348"/>
            <a:ext cx="6677551" cy="38904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120000"/>
              </a:lnSpc>
              <a:spcAft>
                <a:spcPts val="600"/>
              </a:spcAft>
              <a:buClr>
                <a:schemeClr val="accent1"/>
              </a:buClr>
              <a:buSzPct val="110000"/>
            </a:pPr>
            <a:r>
              <a:rPr lang="en-US" sz="1600"/>
              <a:t>Ми вибрали цей жанр для нашого проекту за декількох причин.</a:t>
            </a:r>
            <a:endParaRPr lang="ru-RU"/>
          </a:p>
          <a:p>
            <a:pPr defTabSz="914400">
              <a:lnSpc>
                <a:spcPct val="120000"/>
              </a:lnSpc>
              <a:spcAft>
                <a:spcPts val="600"/>
              </a:spcAft>
              <a:buClr>
                <a:schemeClr val="accent1"/>
              </a:buClr>
              <a:buSzPct val="110000"/>
            </a:pPr>
            <a:r>
              <a:rPr lang="en-US" sz="1600" dirty="0"/>
              <a:t>По-перше, код візуальної новели простий у реалізації, а </a:t>
            </a:r>
            <a:r>
              <a:rPr lang="en-US" sz="1600"/>
              <a:t>також існує декілька конструкторів і середовищ спеціально для створення новели.</a:t>
            </a:r>
          </a:p>
          <a:p>
            <a:pPr defTabSz="914400">
              <a:lnSpc>
                <a:spcPct val="120000"/>
              </a:lnSpc>
              <a:spcAft>
                <a:spcPts val="600"/>
              </a:spcAft>
              <a:buClr>
                <a:schemeClr val="accent1"/>
              </a:buClr>
              <a:buSzPct val="110000"/>
            </a:pPr>
            <a:r>
              <a:rPr lang="en-US" sz="1600" dirty="0"/>
              <a:t>По-друге, візуальна новела може бути цікавою навіть якщо вона виглядає простою та незатійливою, її якість залежить від того яким </a:t>
            </a:r>
            <a:r>
              <a:rPr lang="en-US" sz="1600"/>
              <a:t>цікавим вийде текст та як гарно зможуть розробники оформити, здавалося б, прості діалогові вікна.</a:t>
            </a:r>
          </a:p>
          <a:p>
            <a:pPr defTabSz="914400">
              <a:lnSpc>
                <a:spcPct val="120000"/>
              </a:lnSpc>
              <a:spcAft>
                <a:spcPts val="600"/>
              </a:spcAft>
            </a:pPr>
            <a:r>
              <a:rPr lang="en-US" sz="1600"/>
              <a:t>Тож ми зупинилися на цьому.</a:t>
            </a:r>
            <a:endParaRPr lang="en-US" sz="1600" dirty="0"/>
          </a:p>
        </p:txBody>
      </p:sp>
    </p:spTree>
    <p:extLst>
      <p:ext uri="{BB962C8B-B14F-4D97-AF65-F5344CB8AC3E}">
        <p14:creationId xmlns:p14="http://schemas.microsoft.com/office/powerpoint/2010/main" val="100082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7B1E6470-D234-44E2-96FC-9278D49A059F}"/>
              </a:ext>
            </a:extLst>
          </p:cNvPr>
          <p:cNvSpPr>
            <a:spLocks noGrp="1"/>
          </p:cNvSpPr>
          <p:nvPr>
            <p:ph type="title"/>
          </p:nvPr>
        </p:nvSpPr>
        <p:spPr>
          <a:xfrm>
            <a:off x="7874928" y="1124998"/>
            <a:ext cx="3456122" cy="4589717"/>
          </a:xfrm>
        </p:spPr>
        <p:txBody>
          <a:bodyPr>
            <a:normAutofit/>
          </a:bodyPr>
          <a:lstStyle/>
          <a:p>
            <a:pPr algn="l"/>
            <a:r>
              <a:rPr lang="ru-RU" sz="4800">
                <a:cs typeface="Calibri Light"/>
              </a:rPr>
              <a:t>Етапи</a:t>
            </a:r>
            <a:endParaRPr lang="ru-RU" sz="4800"/>
          </a:p>
        </p:txBody>
      </p:sp>
      <p:sp>
        <p:nvSpPr>
          <p:cNvPr id="3" name="Объект 2">
            <a:extLst>
              <a:ext uri="{FF2B5EF4-FFF2-40B4-BE49-F238E27FC236}">
                <a16:creationId xmlns:a16="http://schemas.microsoft.com/office/drawing/2014/main" id="{DA45CC13-5B0E-43CB-9F08-E2F0690F0E25}"/>
              </a:ext>
            </a:extLst>
          </p:cNvPr>
          <p:cNvSpPr>
            <a:spLocks noGrp="1"/>
          </p:cNvSpPr>
          <p:nvPr>
            <p:ph idx="1"/>
          </p:nvPr>
        </p:nvSpPr>
        <p:spPr>
          <a:xfrm>
            <a:off x="798577" y="794042"/>
            <a:ext cx="5427137" cy="5248622"/>
          </a:xfrm>
        </p:spPr>
        <p:txBody>
          <a:bodyPr>
            <a:normAutofit/>
          </a:bodyPr>
          <a:lstStyle/>
          <a:p>
            <a:pPr marL="0" indent="0">
              <a:buNone/>
            </a:pPr>
            <a:r>
              <a:rPr lang="ru-RU" sz="1600" dirty="0"/>
              <a:t>Процесс створення новели можна поділити на три </a:t>
            </a:r>
            <a:r>
              <a:rPr lang="ru-RU" sz="1600"/>
              <a:t>частини:</a:t>
            </a:r>
          </a:p>
          <a:p>
            <a:pPr marL="0" indent="0">
              <a:buNone/>
            </a:pPr>
            <a:r>
              <a:rPr lang="ru-RU" sz="1600"/>
              <a:t>- Сценарій</a:t>
            </a:r>
            <a:endParaRPr lang="ru-RU" sz="1600" dirty="0"/>
          </a:p>
          <a:p>
            <a:pPr marL="0" indent="0">
              <a:buNone/>
            </a:pPr>
            <a:r>
              <a:rPr lang="ru-RU" sz="1600"/>
              <a:t>- Графічне та звукове оформлення</a:t>
            </a:r>
            <a:endParaRPr lang="ru-RU" sz="1600" dirty="0"/>
          </a:p>
          <a:p>
            <a:pPr marL="0" indent="0">
              <a:buNone/>
            </a:pPr>
            <a:r>
              <a:rPr lang="ru-RU" sz="1600"/>
              <a:t>- Код</a:t>
            </a:r>
          </a:p>
          <a:p>
            <a:pPr marL="0" indent="0">
              <a:buNone/>
            </a:pPr>
            <a:r>
              <a:rPr lang="ru-RU" sz="1600" dirty="0"/>
              <a:t>Зважаючи на просту будову новели, кожна з частин не </a:t>
            </a:r>
            <a:r>
              <a:rPr lang="ru-RU" sz="1600"/>
              <a:t>має бути гірше інших двох частин, бо інакше це дуже сильно вдарить по іммерсивності та якості проекту в цілому. </a:t>
            </a:r>
            <a:endParaRPr lang="ru-RU" sz="1600" dirty="0"/>
          </a:p>
          <a:p>
            <a:pPr marL="0" indent="0">
              <a:buNone/>
            </a:pPr>
            <a:endParaRPr lang="ru-RU" sz="1600" dirty="0"/>
          </a:p>
        </p:txBody>
      </p:sp>
    </p:spTree>
    <p:extLst>
      <p:ext uri="{BB962C8B-B14F-4D97-AF65-F5344CB8AC3E}">
        <p14:creationId xmlns:p14="http://schemas.microsoft.com/office/powerpoint/2010/main" val="98464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B3967C5D-950C-450C-8019-FB9B2A3DD9A8}"/>
              </a:ext>
            </a:extLst>
          </p:cNvPr>
          <p:cNvSpPr>
            <a:spLocks noGrp="1"/>
          </p:cNvSpPr>
          <p:nvPr>
            <p:ph type="title"/>
          </p:nvPr>
        </p:nvSpPr>
        <p:spPr>
          <a:xfrm>
            <a:off x="7874928" y="1124998"/>
            <a:ext cx="3456122" cy="4589717"/>
          </a:xfrm>
        </p:spPr>
        <p:txBody>
          <a:bodyPr>
            <a:normAutofit/>
          </a:bodyPr>
          <a:lstStyle/>
          <a:p>
            <a:pPr algn="l"/>
            <a:r>
              <a:rPr lang="ru-RU" sz="4800">
                <a:cs typeface="Calibri Light"/>
              </a:rPr>
              <a:t>Сценарій</a:t>
            </a:r>
            <a:endParaRPr lang="ru-RU" sz="4800"/>
          </a:p>
        </p:txBody>
      </p:sp>
      <p:sp>
        <p:nvSpPr>
          <p:cNvPr id="3" name="Объект 2">
            <a:extLst>
              <a:ext uri="{FF2B5EF4-FFF2-40B4-BE49-F238E27FC236}">
                <a16:creationId xmlns:a16="http://schemas.microsoft.com/office/drawing/2014/main" id="{747B6EBB-B862-458F-B38B-1A5143F21667}"/>
              </a:ext>
            </a:extLst>
          </p:cNvPr>
          <p:cNvSpPr>
            <a:spLocks noGrp="1"/>
          </p:cNvSpPr>
          <p:nvPr>
            <p:ph idx="1"/>
          </p:nvPr>
        </p:nvSpPr>
        <p:spPr>
          <a:xfrm>
            <a:off x="798577" y="794042"/>
            <a:ext cx="5427137" cy="5248622"/>
          </a:xfrm>
        </p:spPr>
        <p:txBody>
          <a:bodyPr>
            <a:normAutofit/>
          </a:bodyPr>
          <a:lstStyle/>
          <a:p>
            <a:pPr marL="0" indent="0">
              <a:buNone/>
            </a:pPr>
            <a:r>
              <a:rPr lang="ru-RU" sz="1600" dirty="0"/>
              <a:t>Основну частину усієї новели та, якщо можна так це назвати, її геймплей, становлять діалоги. Читання це головне заняття гравця на протязі усієї гри і її успіх та якість залежить від того чи може текст захопити свого </a:t>
            </a:r>
            <a:r>
              <a:rPr lang="ru-RU" sz="1600"/>
              <a:t>читача, чи не здасться йому історія нудною, банальною та повною дір. </a:t>
            </a:r>
          </a:p>
          <a:p>
            <a:pPr marL="0" indent="0">
              <a:buNone/>
            </a:pPr>
            <a:endParaRPr lang="ru-RU" sz="1600" dirty="0"/>
          </a:p>
        </p:txBody>
      </p:sp>
    </p:spTree>
    <p:extLst>
      <p:ext uri="{BB962C8B-B14F-4D97-AF65-F5344CB8AC3E}">
        <p14:creationId xmlns:p14="http://schemas.microsoft.com/office/powerpoint/2010/main" val="286568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47004A84-F85D-451D-B6BC-9A0D3422D85F}"/>
              </a:ext>
            </a:extLst>
          </p:cNvPr>
          <p:cNvSpPr>
            <a:spLocks noGrp="1"/>
          </p:cNvSpPr>
          <p:nvPr>
            <p:ph type="title"/>
          </p:nvPr>
        </p:nvSpPr>
        <p:spPr>
          <a:xfrm>
            <a:off x="7874928" y="1124998"/>
            <a:ext cx="3608522" cy="4589717"/>
          </a:xfrm>
        </p:spPr>
        <p:txBody>
          <a:bodyPr>
            <a:normAutofit/>
          </a:bodyPr>
          <a:lstStyle/>
          <a:p>
            <a:pPr algn="l"/>
            <a:r>
              <a:rPr lang="ru-RU" sz="4800">
                <a:cs typeface="Calibri Light"/>
              </a:rPr>
              <a:t>Оформлення</a:t>
            </a:r>
            <a:endParaRPr lang="ru-RU" sz="4800"/>
          </a:p>
        </p:txBody>
      </p:sp>
      <p:sp>
        <p:nvSpPr>
          <p:cNvPr id="3" name="Объект 2">
            <a:extLst>
              <a:ext uri="{FF2B5EF4-FFF2-40B4-BE49-F238E27FC236}">
                <a16:creationId xmlns:a16="http://schemas.microsoft.com/office/drawing/2014/main" id="{83FCEEF0-1992-4D3B-8FA8-864CB54DFFE8}"/>
              </a:ext>
            </a:extLst>
          </p:cNvPr>
          <p:cNvSpPr>
            <a:spLocks noGrp="1"/>
          </p:cNvSpPr>
          <p:nvPr>
            <p:ph idx="1"/>
          </p:nvPr>
        </p:nvSpPr>
        <p:spPr>
          <a:xfrm>
            <a:off x="798577" y="794042"/>
            <a:ext cx="5427137" cy="5248622"/>
          </a:xfrm>
        </p:spPr>
        <p:txBody>
          <a:bodyPr>
            <a:normAutofit/>
          </a:bodyPr>
          <a:lstStyle/>
          <a:p>
            <a:pPr marL="0" indent="0">
              <a:buNone/>
            </a:pPr>
            <a:r>
              <a:rPr lang="ru-RU" sz="1600" dirty="0"/>
              <a:t>Графічне та звукове оформлення є другою частиною, що чіпялеться за відчуття гравця. Без цієї частини вся новела є всього лиш купкою тексту, який можна просто прочитати. Те що гравець бачить, та те що він чує і є тим що формує його перше враження, і, що </a:t>
            </a:r>
            <a:r>
              <a:rPr lang="ru-RU" sz="1600"/>
              <a:t>найважливіше, дозволяють відчути атмосферу одного моменту та всієї історії.</a:t>
            </a:r>
            <a:endParaRPr lang="ru-RU" sz="1600" dirty="0"/>
          </a:p>
        </p:txBody>
      </p:sp>
    </p:spTree>
    <p:extLst>
      <p:ext uri="{BB962C8B-B14F-4D97-AF65-F5344CB8AC3E}">
        <p14:creationId xmlns:p14="http://schemas.microsoft.com/office/powerpoint/2010/main" val="13062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BA24A377-364B-4581-A225-C6AF93C7A083}"/>
              </a:ext>
            </a:extLst>
          </p:cNvPr>
          <p:cNvSpPr>
            <a:spLocks noGrp="1"/>
          </p:cNvSpPr>
          <p:nvPr>
            <p:ph type="title"/>
          </p:nvPr>
        </p:nvSpPr>
        <p:spPr>
          <a:xfrm>
            <a:off x="7874928" y="1124998"/>
            <a:ext cx="3456122" cy="4589717"/>
          </a:xfrm>
        </p:spPr>
        <p:txBody>
          <a:bodyPr>
            <a:normAutofit/>
          </a:bodyPr>
          <a:lstStyle/>
          <a:p>
            <a:pPr algn="l"/>
            <a:r>
              <a:rPr lang="ru-RU" sz="4800">
                <a:cs typeface="Calibri Light"/>
              </a:rPr>
              <a:t>Код</a:t>
            </a:r>
            <a:endParaRPr lang="ru-RU" sz="4800"/>
          </a:p>
        </p:txBody>
      </p:sp>
      <p:sp>
        <p:nvSpPr>
          <p:cNvPr id="3" name="Объект 2">
            <a:extLst>
              <a:ext uri="{FF2B5EF4-FFF2-40B4-BE49-F238E27FC236}">
                <a16:creationId xmlns:a16="http://schemas.microsoft.com/office/drawing/2014/main" id="{8E624031-2639-44C6-994E-3C58E160F6AB}"/>
              </a:ext>
            </a:extLst>
          </p:cNvPr>
          <p:cNvSpPr>
            <a:spLocks noGrp="1"/>
          </p:cNvSpPr>
          <p:nvPr>
            <p:ph idx="1"/>
          </p:nvPr>
        </p:nvSpPr>
        <p:spPr>
          <a:xfrm>
            <a:off x="798577" y="794042"/>
            <a:ext cx="5427137" cy="5248622"/>
          </a:xfrm>
        </p:spPr>
        <p:txBody>
          <a:bodyPr>
            <a:normAutofit/>
          </a:bodyPr>
          <a:lstStyle/>
          <a:p>
            <a:pPr marL="0" indent="0">
              <a:buNone/>
            </a:pPr>
            <a:r>
              <a:rPr lang="ru-RU" sz="1600" dirty="0"/>
              <a:t>З цим усе просто. Код є всім цим водночас, і текстом і оформленням. Без функціонуючого коду програми гра просто не буде працювати, що зведе нанівець усю ідею яку хотів донести до гравця автор, тож, очевидно, якою би не була простою за структурою новела, без навичок </a:t>
            </a:r>
            <a:r>
              <a:rPr lang="ru-RU" sz="1600"/>
              <a:t>програмування неможливо створити щось гарне та працююче.</a:t>
            </a:r>
          </a:p>
          <a:p>
            <a:pPr marL="0" indent="0">
              <a:buNone/>
            </a:pPr>
            <a:r>
              <a:rPr lang="ru-RU" sz="1600" dirty="0"/>
              <a:t>В розробці нашої новели ми скористалися середовищем </a:t>
            </a:r>
            <a:r>
              <a:rPr lang="ru-RU" sz="1600"/>
              <a:t>Ren'Py, що працює на основі мови Python.</a:t>
            </a:r>
            <a:endParaRPr lang="ru-RU" sz="1600" dirty="0"/>
          </a:p>
        </p:txBody>
      </p:sp>
    </p:spTree>
    <p:extLst>
      <p:ext uri="{BB962C8B-B14F-4D97-AF65-F5344CB8AC3E}">
        <p14:creationId xmlns:p14="http://schemas.microsoft.com/office/powerpoint/2010/main" val="412592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5"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1" name="Rectangle 30">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8"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extBox 1">
            <a:extLst>
              <a:ext uri="{FF2B5EF4-FFF2-40B4-BE49-F238E27FC236}">
                <a16:creationId xmlns:a16="http://schemas.microsoft.com/office/drawing/2014/main" id="{018B4FE0-2F05-482A-8ED3-9A551B923EF0}"/>
              </a:ext>
            </a:extLst>
          </p:cNvPr>
          <p:cNvSpPr txBox="1"/>
          <p:nvPr/>
        </p:nvSpPr>
        <p:spPr>
          <a:xfrm>
            <a:off x="4067177" y="2161348"/>
            <a:ext cx="6677551" cy="38904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120000"/>
              </a:lnSpc>
              <a:spcAft>
                <a:spcPts val="600"/>
              </a:spcAft>
              <a:buClr>
                <a:schemeClr val="accent1"/>
              </a:buClr>
              <a:buSzPct val="110000"/>
            </a:pPr>
            <a:r>
              <a:rPr lang="en-US" sz="1600" dirty="0"/>
              <a:t>Ці три частини і створюють цілісну картинку однієї візуальної новели. Вони працюють в комплексі і, як вже казалося раніше, одна </a:t>
            </a:r>
            <a:r>
              <a:rPr lang="en-US" sz="1600"/>
              <a:t>частина не може повністью замінити собою іншу. Саме пропрацювання кожної з цих частин і було основною частиною нашого проекту.</a:t>
            </a:r>
            <a:endParaRPr lang="en-US" sz="1600" dirty="0"/>
          </a:p>
        </p:txBody>
      </p:sp>
    </p:spTree>
    <p:extLst>
      <p:ext uri="{BB962C8B-B14F-4D97-AF65-F5344CB8AC3E}">
        <p14:creationId xmlns:p14="http://schemas.microsoft.com/office/powerpoint/2010/main" val="371360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3</TotalTime>
  <Words>568</Words>
  <Application>Microsoft Office PowerPoint</Application>
  <PresentationFormat>Широкоэкранный</PresentationFormat>
  <Paragraphs>43</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Calibri Light</vt:lpstr>
      <vt:lpstr>Rockwell</vt:lpstr>
      <vt:lpstr>Wingdings</vt:lpstr>
      <vt:lpstr>Atlas</vt:lpstr>
      <vt:lpstr>Презентація проекту  «Візуальна новела»</vt:lpstr>
      <vt:lpstr>Зміст</vt:lpstr>
      <vt:lpstr>Тема</vt:lpstr>
      <vt:lpstr>Презентация PowerPoint</vt:lpstr>
      <vt:lpstr>Етапи</vt:lpstr>
      <vt:lpstr>Сценарій</vt:lpstr>
      <vt:lpstr>Оформлення</vt:lpstr>
      <vt:lpstr>Код</vt:lpstr>
      <vt:lpstr>Презентация PowerPoint</vt:lpstr>
      <vt:lpstr>Висновок</vt:lpstr>
      <vt:lpstr>Над проектом працювали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pc</dc:creator>
  <cp:lastModifiedBy>Крисова Дар`я Дмитрівна</cp:lastModifiedBy>
  <cp:revision>308</cp:revision>
  <dcterms:created xsi:type="dcterms:W3CDTF">2021-05-31T10:26:04Z</dcterms:created>
  <dcterms:modified xsi:type="dcterms:W3CDTF">2021-06-03T09:25:25Z</dcterms:modified>
</cp:coreProperties>
</file>