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erriweather"/>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95134c6ad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95134c6ad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95134c6a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95134c6a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95134c6ad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95134c6ad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95134c6a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95134c6a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95134c6ad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95134c6ad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95134c6a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95134c6a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95134c6a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95134c6a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23100"/>
            <a:ext cx="8520600" cy="1184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600">
                <a:latin typeface="Merriweather"/>
                <a:ea typeface="Merriweather"/>
                <a:cs typeface="Merriweather"/>
                <a:sym typeface="Merriweather"/>
              </a:rPr>
              <a:t>Big Mountain Ski Resort</a:t>
            </a:r>
            <a:endParaRPr sz="4600">
              <a:latin typeface="Merriweather"/>
              <a:ea typeface="Merriweather"/>
              <a:cs typeface="Merriweather"/>
              <a:sym typeface="Merriweather"/>
            </a:endParaRPr>
          </a:p>
        </p:txBody>
      </p:sp>
      <p:sp>
        <p:nvSpPr>
          <p:cNvPr id="55" name="Google Shape;55;p13"/>
          <p:cNvSpPr txBox="1"/>
          <p:nvPr>
            <p:ph idx="1" type="subTitle"/>
          </p:nvPr>
        </p:nvSpPr>
        <p:spPr>
          <a:xfrm>
            <a:off x="311700" y="1607200"/>
            <a:ext cx="8520600" cy="96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 sz="1800">
                <a:solidFill>
                  <a:schemeClr val="dk1"/>
                </a:solidFill>
                <a:latin typeface="Times New Roman"/>
                <a:ea typeface="Times New Roman"/>
                <a:cs typeface="Times New Roman"/>
                <a:sym typeface="Times New Roman"/>
              </a:rPr>
              <a:t>Problem: How can Big Mountain increase ticket cost or decrease operating cost to select a better value for their ticket price and capitalize on its assets?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56" name="Google Shape;56;p13"/>
          <p:cNvSpPr txBox="1"/>
          <p:nvPr/>
        </p:nvSpPr>
        <p:spPr>
          <a:xfrm>
            <a:off x="614975" y="2571750"/>
            <a:ext cx="4933800" cy="19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Times New Roman"/>
                <a:ea typeface="Times New Roman"/>
                <a:cs typeface="Times New Roman"/>
                <a:sym typeface="Times New Roman"/>
              </a:rPr>
              <a:t>Contents by Page:</a:t>
            </a:r>
            <a:endParaRPr b="1" sz="18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t/>
            </a:r>
            <a:endParaRPr b="1" sz="18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b="1" lang="en" sz="1800">
                <a:solidFill>
                  <a:schemeClr val="accent2"/>
                </a:solidFill>
                <a:latin typeface="Times New Roman"/>
                <a:ea typeface="Times New Roman"/>
                <a:cs typeface="Times New Roman"/>
                <a:sym typeface="Times New Roman"/>
              </a:rPr>
              <a:t>2. Problem identification</a:t>
            </a:r>
            <a:endParaRPr b="1" sz="18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b="1" lang="en" sz="1800">
                <a:solidFill>
                  <a:schemeClr val="accent2"/>
                </a:solidFill>
                <a:latin typeface="Times New Roman"/>
                <a:ea typeface="Times New Roman"/>
                <a:cs typeface="Times New Roman"/>
                <a:sym typeface="Times New Roman"/>
              </a:rPr>
              <a:t>3. Recommendation</a:t>
            </a:r>
            <a:endParaRPr b="1" sz="18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b="1" lang="en" sz="1800">
                <a:solidFill>
                  <a:schemeClr val="accent2"/>
                </a:solidFill>
                <a:latin typeface="Times New Roman"/>
                <a:ea typeface="Times New Roman"/>
                <a:cs typeface="Times New Roman"/>
                <a:sym typeface="Times New Roman"/>
              </a:rPr>
              <a:t>4. Findings to support Recommendation</a:t>
            </a:r>
            <a:endParaRPr b="1" sz="18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b="1" lang="en" sz="1800">
                <a:solidFill>
                  <a:schemeClr val="accent2"/>
                </a:solidFill>
                <a:latin typeface="Times New Roman"/>
                <a:ea typeface="Times New Roman"/>
                <a:cs typeface="Times New Roman"/>
                <a:sym typeface="Times New Roman"/>
              </a:rPr>
              <a:t>5. Models and Analysis to support Findings</a:t>
            </a:r>
            <a:endParaRPr b="1" sz="1800">
              <a:solidFill>
                <a:schemeClr val="accent2"/>
              </a:solidFill>
              <a:latin typeface="Times New Roman"/>
              <a:ea typeface="Times New Roman"/>
              <a:cs typeface="Times New Roman"/>
              <a:sym typeface="Times New Roman"/>
            </a:endParaRPr>
          </a:p>
          <a:p>
            <a:pPr indent="457200" lvl="0" marL="0" rtl="0" algn="l">
              <a:spcBef>
                <a:spcPts val="0"/>
              </a:spcBef>
              <a:spcAft>
                <a:spcPts val="0"/>
              </a:spcAft>
              <a:buNone/>
            </a:pPr>
            <a:r>
              <a:rPr b="1" lang="en" sz="1800">
                <a:solidFill>
                  <a:schemeClr val="accent2"/>
                </a:solidFill>
                <a:latin typeface="Times New Roman"/>
                <a:ea typeface="Times New Roman"/>
                <a:cs typeface="Times New Roman"/>
                <a:sym typeface="Times New Roman"/>
              </a:rPr>
              <a:t>6. Summary</a:t>
            </a:r>
            <a:endParaRPr b="1" sz="1800">
              <a:solidFill>
                <a:schemeClr val="accent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611">
                <a:latin typeface="Merriweather"/>
                <a:ea typeface="Merriweather"/>
                <a:cs typeface="Merriweather"/>
                <a:sym typeface="Merriweather"/>
              </a:rPr>
              <a:t>Problem Identification</a:t>
            </a:r>
            <a:endParaRPr sz="4611">
              <a:latin typeface="Merriweather"/>
              <a:ea typeface="Merriweather"/>
              <a:cs typeface="Merriweather"/>
              <a:sym typeface="Merriweather"/>
            </a:endParaRPr>
          </a:p>
        </p:txBody>
      </p:sp>
      <p:sp>
        <p:nvSpPr>
          <p:cNvPr id="62" name="Google Shape;62;p14"/>
          <p:cNvSpPr txBox="1"/>
          <p:nvPr>
            <p:ph idx="1" type="body"/>
          </p:nvPr>
        </p:nvSpPr>
        <p:spPr>
          <a:xfrm>
            <a:off x="274320" y="1371600"/>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500">
                <a:solidFill>
                  <a:schemeClr val="dk1"/>
                </a:solidFill>
              </a:rPr>
              <a:t>Can we implement a more data driven business strategy?</a:t>
            </a:r>
            <a:endParaRPr sz="2500">
              <a:solidFill>
                <a:schemeClr val="dk1"/>
              </a:solidFill>
            </a:endParaRPr>
          </a:p>
          <a:p>
            <a:pPr indent="-327818" lvl="0" marL="914400" rtl="0" algn="l">
              <a:spcBef>
                <a:spcPts val="1200"/>
              </a:spcBef>
              <a:spcAft>
                <a:spcPts val="0"/>
              </a:spcAft>
              <a:buClr>
                <a:schemeClr val="dk1"/>
              </a:buClr>
              <a:buSzPct val="100000"/>
              <a:buAutoNum type="arabicPeriod"/>
            </a:pPr>
            <a:r>
              <a:rPr b="1" lang="en" sz="2500">
                <a:solidFill>
                  <a:schemeClr val="dk1"/>
                </a:solidFill>
              </a:rPr>
              <a:t>Need better </a:t>
            </a:r>
            <a:r>
              <a:rPr b="1" lang="en" sz="2500">
                <a:solidFill>
                  <a:schemeClr val="dk1"/>
                </a:solidFill>
              </a:rPr>
              <a:t>ticket</a:t>
            </a:r>
            <a:r>
              <a:rPr b="1" lang="en" sz="2500">
                <a:solidFill>
                  <a:schemeClr val="dk1"/>
                </a:solidFill>
              </a:rPr>
              <a:t> pricing</a:t>
            </a:r>
            <a:endParaRPr b="1" sz="2500">
              <a:solidFill>
                <a:schemeClr val="dk1"/>
              </a:solidFill>
            </a:endParaRPr>
          </a:p>
          <a:p>
            <a:pPr indent="-327818" lvl="1" marL="1371600" rtl="0" algn="l">
              <a:spcBef>
                <a:spcPts val="0"/>
              </a:spcBef>
              <a:spcAft>
                <a:spcPts val="0"/>
              </a:spcAft>
              <a:buClr>
                <a:schemeClr val="dk1"/>
              </a:buClr>
              <a:buSzPct val="100000"/>
              <a:buAutoNum type="alphaLcPeriod"/>
            </a:pPr>
            <a:r>
              <a:rPr lang="en" sz="2500">
                <a:solidFill>
                  <a:schemeClr val="dk1"/>
                </a:solidFill>
              </a:rPr>
              <a:t>Ticket price based solely off premium of average ticket price</a:t>
            </a:r>
            <a:endParaRPr sz="2500">
              <a:solidFill>
                <a:schemeClr val="dk1"/>
              </a:solidFill>
            </a:endParaRPr>
          </a:p>
          <a:p>
            <a:pPr indent="0" lvl="0" marL="0" rtl="0" algn="l">
              <a:spcBef>
                <a:spcPts val="1200"/>
              </a:spcBef>
              <a:spcAft>
                <a:spcPts val="0"/>
              </a:spcAft>
              <a:buNone/>
            </a:pPr>
            <a:r>
              <a:t/>
            </a:r>
            <a:endParaRPr sz="2500">
              <a:solidFill>
                <a:schemeClr val="dk1"/>
              </a:solidFill>
            </a:endParaRPr>
          </a:p>
          <a:p>
            <a:pPr indent="-327818" lvl="0" marL="914400" rtl="0" algn="l">
              <a:spcBef>
                <a:spcPts val="1200"/>
              </a:spcBef>
              <a:spcAft>
                <a:spcPts val="0"/>
              </a:spcAft>
              <a:buClr>
                <a:schemeClr val="dk1"/>
              </a:buClr>
              <a:buSzPct val="100000"/>
              <a:buAutoNum type="arabicPeriod"/>
            </a:pPr>
            <a:r>
              <a:rPr b="1" lang="en" sz="2500">
                <a:solidFill>
                  <a:schemeClr val="dk1"/>
                </a:solidFill>
              </a:rPr>
              <a:t>Big Mountain does not capitalize on facilities and features</a:t>
            </a:r>
            <a:endParaRPr b="1" sz="2500">
              <a:solidFill>
                <a:schemeClr val="dk1"/>
              </a:solidFill>
            </a:endParaRPr>
          </a:p>
          <a:p>
            <a:pPr indent="-327818" lvl="1" marL="1371600" rtl="0" algn="l">
              <a:spcBef>
                <a:spcPts val="0"/>
              </a:spcBef>
              <a:spcAft>
                <a:spcPts val="0"/>
              </a:spcAft>
              <a:buClr>
                <a:schemeClr val="dk1"/>
              </a:buClr>
              <a:buSzPct val="100000"/>
              <a:buAutoNum type="alphaLcPeriod"/>
            </a:pPr>
            <a:r>
              <a:rPr lang="en" sz="2500">
                <a:solidFill>
                  <a:schemeClr val="dk1"/>
                </a:solidFill>
              </a:rPr>
              <a:t>Although premium ticket price, could still be undervaluing ticket cost</a:t>
            </a:r>
            <a:endParaRPr sz="2500">
              <a:solidFill>
                <a:schemeClr val="dk1"/>
              </a:solidFill>
            </a:endParaRPr>
          </a:p>
          <a:p>
            <a:pPr indent="0" lvl="0" marL="0" rtl="0" algn="l">
              <a:spcBef>
                <a:spcPts val="1200"/>
              </a:spcBef>
              <a:spcAft>
                <a:spcPts val="0"/>
              </a:spcAft>
              <a:buNone/>
            </a:pPr>
            <a:r>
              <a:t/>
            </a:r>
            <a:endParaRPr sz="2500">
              <a:solidFill>
                <a:schemeClr val="dk1"/>
              </a:solidFill>
            </a:endParaRPr>
          </a:p>
          <a:p>
            <a:pPr indent="-327818" lvl="0" marL="914400" rtl="0" algn="l">
              <a:spcBef>
                <a:spcPts val="1200"/>
              </a:spcBef>
              <a:spcAft>
                <a:spcPts val="0"/>
              </a:spcAft>
              <a:buClr>
                <a:schemeClr val="dk1"/>
              </a:buClr>
              <a:buSzPct val="100000"/>
              <a:buAutoNum type="arabicPeriod"/>
            </a:pPr>
            <a:r>
              <a:rPr b="1" lang="en" sz="2500">
                <a:solidFill>
                  <a:schemeClr val="dk1"/>
                </a:solidFill>
              </a:rPr>
              <a:t>What data can we provide to support ticket cost?</a:t>
            </a:r>
            <a:endParaRPr b="1" sz="2500">
              <a:solidFill>
                <a:schemeClr val="dk1"/>
              </a:solidFill>
            </a:endParaRPr>
          </a:p>
          <a:p>
            <a:pPr indent="-327818" lvl="1" marL="1371600" rtl="0" algn="l">
              <a:spcBef>
                <a:spcPts val="0"/>
              </a:spcBef>
              <a:spcAft>
                <a:spcPts val="0"/>
              </a:spcAft>
              <a:buClr>
                <a:schemeClr val="dk1"/>
              </a:buClr>
              <a:buSzPct val="100000"/>
              <a:buAutoNum type="alphaLcPeriod"/>
            </a:pPr>
            <a:r>
              <a:rPr lang="en" sz="2500">
                <a:solidFill>
                  <a:schemeClr val="dk1"/>
                </a:solidFill>
              </a:rPr>
              <a:t>What data can be found and applied to support the cause?</a:t>
            </a:r>
            <a:endParaRPr sz="2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Merriweather"/>
                <a:ea typeface="Merriweather"/>
                <a:cs typeface="Merriweather"/>
                <a:sym typeface="Merriweather"/>
              </a:rPr>
              <a:t>Recommendations and Key Findings</a:t>
            </a:r>
            <a:endParaRPr sz="3600">
              <a:latin typeface="Merriweather"/>
              <a:ea typeface="Merriweather"/>
              <a:cs typeface="Merriweather"/>
              <a:sym typeface="Merriweather"/>
            </a:endParaRPr>
          </a:p>
        </p:txBody>
      </p:sp>
      <p:sp>
        <p:nvSpPr>
          <p:cNvPr id="68" name="Google Shape;68;p15"/>
          <p:cNvSpPr txBox="1"/>
          <p:nvPr>
            <p:ph idx="1" type="body"/>
          </p:nvPr>
        </p:nvSpPr>
        <p:spPr>
          <a:xfrm>
            <a:off x="274320" y="1371600"/>
            <a:ext cx="8520600" cy="307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With the data given, this is what our models suggested:</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Big Mountain is undervaluing their ticket price by close to $15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Vertical drop, # of runs, # of chairs, snow making, and fast quads are the biggest positives when it comes to facilities (Big Mountain excels at these)</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In the scenario suggested, I believe it will have a big impact on decision making (next slide)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latin typeface="Merriweather"/>
                <a:ea typeface="Merriweather"/>
                <a:cs typeface="Merriweather"/>
                <a:sym typeface="Merriweather"/>
              </a:rPr>
              <a:t>Model and Analysis Support</a:t>
            </a:r>
            <a:endParaRPr sz="4600">
              <a:latin typeface="Merriweather"/>
              <a:ea typeface="Merriweather"/>
              <a:cs typeface="Merriweather"/>
              <a:sym typeface="Merriweather"/>
            </a:endParaRPr>
          </a:p>
        </p:txBody>
      </p:sp>
      <p:sp>
        <p:nvSpPr>
          <p:cNvPr id="74" name="Google Shape;74;p16"/>
          <p:cNvSpPr txBox="1"/>
          <p:nvPr>
            <p:ph idx="1" type="body"/>
          </p:nvPr>
        </p:nvSpPr>
        <p:spPr>
          <a:xfrm>
            <a:off x="274325" y="1371600"/>
            <a:ext cx="3136200" cy="346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To explain on the right, we used our model to predict the ticket price based on the features of Big Mountain and came to the suggestion that Big Mountain is actually undervaluing their tickets but close to $15. Although there is a margin for error for close to $10, this still suggests there is room for an increase in ticket price.</a:t>
            </a:r>
            <a:endParaRPr sz="1600">
              <a:solidFill>
                <a:schemeClr val="dk1"/>
              </a:solidFill>
            </a:endParaRPr>
          </a:p>
        </p:txBody>
      </p:sp>
      <p:pic>
        <p:nvPicPr>
          <p:cNvPr id="75" name="Google Shape;75;p16"/>
          <p:cNvPicPr preferRelativeResize="0"/>
          <p:nvPr/>
        </p:nvPicPr>
        <p:blipFill>
          <a:blip r:embed="rId3">
            <a:alphaModFix/>
          </a:blip>
          <a:stretch>
            <a:fillRect/>
          </a:stretch>
        </p:blipFill>
        <p:spPr>
          <a:xfrm>
            <a:off x="3410525" y="1371600"/>
            <a:ext cx="5581074" cy="346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latin typeface="Merriweather"/>
                <a:ea typeface="Merriweather"/>
                <a:cs typeface="Merriweather"/>
                <a:sym typeface="Merriweather"/>
              </a:rPr>
              <a:t>Model and Analysis Support</a:t>
            </a:r>
            <a:endParaRPr sz="4600">
              <a:latin typeface="Merriweather"/>
              <a:ea typeface="Merriweather"/>
              <a:cs typeface="Merriweather"/>
              <a:sym typeface="Merriweather"/>
            </a:endParaRPr>
          </a:p>
        </p:txBody>
      </p:sp>
      <p:sp>
        <p:nvSpPr>
          <p:cNvPr id="81" name="Google Shape;81;p17"/>
          <p:cNvSpPr txBox="1"/>
          <p:nvPr>
            <p:ph idx="1" type="body"/>
          </p:nvPr>
        </p:nvSpPr>
        <p:spPr>
          <a:xfrm>
            <a:off x="274325" y="1371600"/>
            <a:ext cx="3136200" cy="346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solidFill>
                  <a:schemeClr val="dk1"/>
                </a:solidFill>
              </a:rPr>
              <a:t>Secondly, </a:t>
            </a:r>
            <a:r>
              <a:rPr lang="en" sz="1600">
                <a:solidFill>
                  <a:schemeClr val="dk1"/>
                </a:solidFill>
              </a:rPr>
              <a:t>on two separate models it shows identical features that have the most impact and percentage of importance.</a:t>
            </a:r>
            <a:endParaRPr sz="1600">
              <a:solidFill>
                <a:schemeClr val="dk1"/>
              </a:solidFill>
            </a:endParaRPr>
          </a:p>
          <a:p>
            <a:pPr indent="0" lvl="0" marL="0" rtl="0" algn="l">
              <a:spcBef>
                <a:spcPts val="1200"/>
              </a:spcBef>
              <a:spcAft>
                <a:spcPts val="0"/>
              </a:spcAft>
              <a:buNone/>
            </a:pPr>
            <a:r>
              <a:rPr lang="en" sz="1600">
                <a:solidFill>
                  <a:schemeClr val="dk1"/>
                </a:solidFill>
              </a:rPr>
              <a:t>Vertical Drop, Snow making, # of chairs, # of runs and fast quads are amongst the most impactful. </a:t>
            </a:r>
            <a:endParaRPr sz="1600">
              <a:solidFill>
                <a:schemeClr val="dk1"/>
              </a:solidFill>
            </a:endParaRPr>
          </a:p>
          <a:p>
            <a:pPr indent="0" lvl="0" marL="0" rtl="0" algn="l">
              <a:spcBef>
                <a:spcPts val="1200"/>
              </a:spcBef>
              <a:spcAft>
                <a:spcPts val="0"/>
              </a:spcAft>
              <a:buNone/>
            </a:pPr>
            <a:r>
              <a:rPr lang="en" sz="1600">
                <a:solidFill>
                  <a:schemeClr val="dk1"/>
                </a:solidFill>
              </a:rPr>
              <a:t>The next slide will provide diagrams that support Big Mountain ranks highly in these categories.</a:t>
            </a:r>
            <a:endParaRPr sz="1600">
              <a:solidFill>
                <a:schemeClr val="dk1"/>
              </a:solidFill>
            </a:endParaRPr>
          </a:p>
          <a:p>
            <a:pPr indent="0" lvl="0" marL="0" rtl="0" algn="l">
              <a:spcBef>
                <a:spcPts val="1200"/>
              </a:spcBef>
              <a:spcAft>
                <a:spcPts val="1200"/>
              </a:spcAft>
              <a:buNone/>
            </a:pPr>
            <a:r>
              <a:rPr lang="en" sz="1600">
                <a:solidFill>
                  <a:schemeClr val="dk1"/>
                </a:solidFill>
              </a:rPr>
              <a:t> (Red line depicts Big Mountain)</a:t>
            </a:r>
            <a:endParaRPr sz="1600">
              <a:solidFill>
                <a:schemeClr val="dk1"/>
              </a:solidFill>
            </a:endParaRPr>
          </a:p>
        </p:txBody>
      </p:sp>
      <p:pic>
        <p:nvPicPr>
          <p:cNvPr id="82" name="Google Shape;82;p17"/>
          <p:cNvPicPr preferRelativeResize="0"/>
          <p:nvPr/>
        </p:nvPicPr>
        <p:blipFill>
          <a:blip r:embed="rId3">
            <a:alphaModFix/>
          </a:blip>
          <a:stretch>
            <a:fillRect/>
          </a:stretch>
        </p:blipFill>
        <p:spPr>
          <a:xfrm>
            <a:off x="3410525" y="1803025"/>
            <a:ext cx="3048000" cy="2038350"/>
          </a:xfrm>
          <a:prstGeom prst="rect">
            <a:avLst/>
          </a:prstGeom>
          <a:noFill/>
          <a:ln>
            <a:noFill/>
          </a:ln>
        </p:spPr>
      </p:pic>
      <p:pic>
        <p:nvPicPr>
          <p:cNvPr id="83" name="Google Shape;83;p17"/>
          <p:cNvPicPr preferRelativeResize="0"/>
          <p:nvPr/>
        </p:nvPicPr>
        <p:blipFill>
          <a:blip r:embed="rId4">
            <a:alphaModFix/>
          </a:blip>
          <a:stretch>
            <a:fillRect/>
          </a:stretch>
        </p:blipFill>
        <p:spPr>
          <a:xfrm>
            <a:off x="5869375" y="1803026"/>
            <a:ext cx="3136200" cy="303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457200" y="228600"/>
            <a:ext cx="3657599" cy="2286000"/>
          </a:xfrm>
          <a:prstGeom prst="rect">
            <a:avLst/>
          </a:prstGeom>
          <a:noFill/>
          <a:ln>
            <a:noFill/>
          </a:ln>
        </p:spPr>
      </p:pic>
      <p:pic>
        <p:nvPicPr>
          <p:cNvPr id="89" name="Google Shape;89;p18"/>
          <p:cNvPicPr preferRelativeResize="0"/>
          <p:nvPr/>
        </p:nvPicPr>
        <p:blipFill>
          <a:blip r:embed="rId4">
            <a:alphaModFix/>
          </a:blip>
          <a:stretch>
            <a:fillRect/>
          </a:stretch>
        </p:blipFill>
        <p:spPr>
          <a:xfrm>
            <a:off x="4800600" y="228600"/>
            <a:ext cx="3657599" cy="2286000"/>
          </a:xfrm>
          <a:prstGeom prst="rect">
            <a:avLst/>
          </a:prstGeom>
          <a:noFill/>
          <a:ln>
            <a:noFill/>
          </a:ln>
        </p:spPr>
      </p:pic>
      <p:pic>
        <p:nvPicPr>
          <p:cNvPr id="90" name="Google Shape;90;p18"/>
          <p:cNvPicPr preferRelativeResize="0"/>
          <p:nvPr/>
        </p:nvPicPr>
        <p:blipFill>
          <a:blip r:embed="rId5">
            <a:alphaModFix/>
          </a:blip>
          <a:stretch>
            <a:fillRect/>
          </a:stretch>
        </p:blipFill>
        <p:spPr>
          <a:xfrm>
            <a:off x="457200" y="2514600"/>
            <a:ext cx="3657599" cy="2286000"/>
          </a:xfrm>
          <a:prstGeom prst="rect">
            <a:avLst/>
          </a:prstGeom>
          <a:noFill/>
          <a:ln>
            <a:noFill/>
          </a:ln>
        </p:spPr>
      </p:pic>
      <p:pic>
        <p:nvPicPr>
          <p:cNvPr id="91" name="Google Shape;91;p18"/>
          <p:cNvPicPr preferRelativeResize="0"/>
          <p:nvPr/>
        </p:nvPicPr>
        <p:blipFill>
          <a:blip r:embed="rId6">
            <a:alphaModFix/>
          </a:blip>
          <a:stretch>
            <a:fillRect/>
          </a:stretch>
        </p:blipFill>
        <p:spPr>
          <a:xfrm>
            <a:off x="4800600" y="2514600"/>
            <a:ext cx="3657600" cy="22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latin typeface="Merriweather"/>
                <a:ea typeface="Merriweather"/>
                <a:cs typeface="Merriweather"/>
                <a:sym typeface="Merriweather"/>
              </a:rPr>
              <a:t>Model and Analysis Support</a:t>
            </a:r>
            <a:endParaRPr sz="4600">
              <a:latin typeface="Merriweather"/>
              <a:ea typeface="Merriweather"/>
              <a:cs typeface="Merriweather"/>
              <a:sym typeface="Merriweather"/>
            </a:endParaRPr>
          </a:p>
        </p:txBody>
      </p:sp>
      <p:sp>
        <p:nvSpPr>
          <p:cNvPr id="97" name="Google Shape;97;p19"/>
          <p:cNvSpPr txBox="1"/>
          <p:nvPr>
            <p:ph idx="1" type="body"/>
          </p:nvPr>
        </p:nvSpPr>
        <p:spPr>
          <a:xfrm>
            <a:off x="274325" y="1371600"/>
            <a:ext cx="3108900" cy="3464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sz="1600">
                <a:solidFill>
                  <a:schemeClr val="dk1"/>
                </a:solidFill>
              </a:rPr>
              <a:t>With the top diagram showcasing the loss of revenue/ticket price if we were to remove runs, the suggested scenario can improve revenue and ticket price.</a:t>
            </a:r>
            <a:endParaRPr sz="1600">
              <a:solidFill>
                <a:schemeClr val="dk1"/>
              </a:solidFill>
            </a:endParaRPr>
          </a:p>
          <a:p>
            <a:pPr indent="0" lvl="0" marL="0" rtl="0" algn="l">
              <a:spcBef>
                <a:spcPts val="1200"/>
              </a:spcBef>
              <a:spcAft>
                <a:spcPts val="0"/>
              </a:spcAft>
              <a:buNone/>
            </a:pPr>
            <a:r>
              <a:rPr lang="en" sz="1600">
                <a:solidFill>
                  <a:schemeClr val="dk1"/>
                </a:solidFill>
              </a:rPr>
              <a:t>Scenario that can increase ticket price and revenue:</a:t>
            </a:r>
            <a:endParaRPr sz="1600">
              <a:solidFill>
                <a:schemeClr val="dk1"/>
              </a:solidFill>
            </a:endParaRPr>
          </a:p>
          <a:p>
            <a:pPr indent="0" lvl="0" marL="0" rtl="0" algn="l">
              <a:spcBef>
                <a:spcPts val="1200"/>
              </a:spcBef>
              <a:spcAft>
                <a:spcPts val="0"/>
              </a:spcAft>
              <a:buNone/>
            </a:pPr>
            <a:r>
              <a:rPr lang="en" sz="1400">
                <a:solidFill>
                  <a:schemeClr val="dk1"/>
                </a:solidFill>
                <a:highlight>
                  <a:srgbClr val="FFFFFF"/>
                </a:highlight>
              </a:rPr>
              <a:t>↑ runs by 1</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 vertical drop by 150</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 increase # of chairs</a:t>
            </a:r>
            <a:endParaRPr sz="1400">
              <a:solidFill>
                <a:schemeClr val="dk1"/>
              </a:solidFill>
              <a:highlight>
                <a:srgbClr val="FFFFFF"/>
              </a:highlight>
            </a:endParaRPr>
          </a:p>
          <a:p>
            <a:pPr indent="0" lvl="0" marL="0" rtl="0" algn="l">
              <a:spcBef>
                <a:spcPts val="1200"/>
              </a:spcBef>
              <a:spcAft>
                <a:spcPts val="1200"/>
              </a:spcAft>
              <a:buNone/>
            </a:pPr>
            <a:r>
              <a:rPr lang="en" sz="1400">
                <a:solidFill>
                  <a:schemeClr val="dk1"/>
                </a:solidFill>
                <a:highlight>
                  <a:srgbClr val="FFFFFF"/>
                </a:highlight>
              </a:rPr>
              <a:t>Our model suggests doing this supports an increase of ticket price by $2, totalling an increased revenue seasonally by $3.47 million.</a:t>
            </a:r>
            <a:endParaRPr sz="1400">
              <a:solidFill>
                <a:schemeClr val="dk1"/>
              </a:solidFill>
              <a:highlight>
                <a:srgbClr val="FFFFFF"/>
              </a:highlight>
            </a:endParaRPr>
          </a:p>
        </p:txBody>
      </p:sp>
      <p:pic>
        <p:nvPicPr>
          <p:cNvPr id="98" name="Google Shape;98;p19"/>
          <p:cNvPicPr preferRelativeResize="0"/>
          <p:nvPr/>
        </p:nvPicPr>
        <p:blipFill>
          <a:blip r:embed="rId3">
            <a:alphaModFix/>
          </a:blip>
          <a:stretch>
            <a:fillRect/>
          </a:stretch>
        </p:blipFill>
        <p:spPr>
          <a:xfrm>
            <a:off x="3620025" y="1285200"/>
            <a:ext cx="5212274" cy="1803700"/>
          </a:xfrm>
          <a:prstGeom prst="rect">
            <a:avLst/>
          </a:prstGeom>
          <a:noFill/>
          <a:ln>
            <a:noFill/>
          </a:ln>
        </p:spPr>
      </p:pic>
      <p:pic>
        <p:nvPicPr>
          <p:cNvPr id="99" name="Google Shape;99;p19"/>
          <p:cNvPicPr preferRelativeResize="0"/>
          <p:nvPr/>
        </p:nvPicPr>
        <p:blipFill>
          <a:blip r:embed="rId4">
            <a:alphaModFix/>
          </a:blip>
          <a:stretch>
            <a:fillRect/>
          </a:stretch>
        </p:blipFill>
        <p:spPr>
          <a:xfrm>
            <a:off x="3683913" y="3228657"/>
            <a:ext cx="5084500" cy="152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latin typeface="Merriweather"/>
                <a:ea typeface="Merriweather"/>
                <a:cs typeface="Merriweather"/>
                <a:sym typeface="Merriweather"/>
              </a:rPr>
              <a:t>Summary</a:t>
            </a:r>
            <a:endParaRPr sz="4600">
              <a:latin typeface="Merriweather"/>
              <a:ea typeface="Merriweather"/>
              <a:cs typeface="Merriweather"/>
              <a:sym typeface="Merriweather"/>
            </a:endParaRPr>
          </a:p>
        </p:txBody>
      </p:sp>
      <p:sp>
        <p:nvSpPr>
          <p:cNvPr id="105" name="Google Shape;105;p20"/>
          <p:cNvSpPr txBox="1"/>
          <p:nvPr>
            <p:ph idx="1" type="body"/>
          </p:nvPr>
        </p:nvSpPr>
        <p:spPr>
          <a:xfrm>
            <a:off x="274320" y="1371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Blue Mountain has all the most impactful features when it comes down to facilities amongst its league of resorts.</a:t>
            </a:r>
            <a:endParaRPr>
              <a:solidFill>
                <a:schemeClr val="dk1"/>
              </a:solidFill>
            </a:endParaRPr>
          </a:p>
          <a:p>
            <a:pPr indent="0" lvl="0" marL="0" rtl="0" algn="l">
              <a:spcBef>
                <a:spcPts val="1200"/>
              </a:spcBef>
              <a:spcAft>
                <a:spcPts val="0"/>
              </a:spcAft>
              <a:buNone/>
            </a:pPr>
            <a:r>
              <a:rPr lang="en">
                <a:solidFill>
                  <a:schemeClr val="dk1"/>
                </a:solidFill>
              </a:rPr>
              <a:t>With the collected data, we can be confident in increasing ticket prices without backlash of overpricing.</a:t>
            </a:r>
            <a:endParaRPr>
              <a:solidFill>
                <a:schemeClr val="dk1"/>
              </a:solidFill>
            </a:endParaRPr>
          </a:p>
          <a:p>
            <a:pPr indent="0" lvl="0" marL="0" rtl="0" algn="l">
              <a:spcBef>
                <a:spcPts val="1200"/>
              </a:spcBef>
              <a:spcAft>
                <a:spcPts val="1200"/>
              </a:spcAft>
              <a:buNone/>
            </a:pPr>
            <a:r>
              <a:rPr lang="en">
                <a:solidFill>
                  <a:schemeClr val="dk1"/>
                </a:solidFill>
              </a:rPr>
              <a:t>A next step could be lessen/remove facilities that negatively impact ticket cost, which can help cut operation costs while keeping the ticket price up.</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