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56" r:id="rId5"/>
    <p:sldId id="264" r:id="rId6"/>
    <p:sldId id="265" r:id="rId7"/>
    <p:sldId id="267" r:id="rId8"/>
    <p:sldId id="268" r:id="rId9"/>
    <p:sldId id="266"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493917-A000-427D-85C2-59FADAABDD8A}" v="16" dt="2023-10-30T19:08:47.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102" d="100"/>
          <a:sy n="102" d="100"/>
        </p:scale>
        <p:origin x="40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19:06:39.704"/>
    </inkml:context>
    <inkml:brush xml:id="br0">
      <inkml:brushProperty name="width" value="0.025" units="cm"/>
      <inkml:brushProperty name="height" value="0.025" units="cm"/>
    </inkml:brush>
  </inkml:definitions>
  <inkml:trace contextRef="#ctx0" brushRef="#br0">1 0 24575,'0'8'0,"0"15"0,0 8 0,0 2 0,0 0 0,0-1 0,0-3 0,0-2 0,0-1 0,0-1 0,0-5-8191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19:06:44.243"/>
    </inkml:context>
    <inkml:brush xml:id="br0">
      <inkml:brushProperty name="width" value="0.025" units="cm"/>
      <inkml:brushProperty name="height" value="0.02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19:06:46.460"/>
    </inkml:context>
    <inkml:brush xml:id="br0">
      <inkml:brushProperty name="width" value="0.025" units="cm"/>
      <inkml:brushProperty name="height" value="0.025" units="cm"/>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19:06:51.839"/>
    </inkml:context>
    <inkml:brush xml:id="br0">
      <inkml:brushProperty name="width" value="0.025" units="cm"/>
      <inkml:brushProperty name="height" value="0.025" units="cm"/>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9B7EDA-B862-461A-B0B8-CB4390968989}"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08D1D2-D79B-44F4-B138-2928DA984D5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110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B7EDA-B862-461A-B0B8-CB4390968989}"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08D1D2-D79B-44F4-B138-2928DA984D55}" type="slidenum">
              <a:rPr lang="en-IN" smtClean="0"/>
              <a:t>‹#›</a:t>
            </a:fld>
            <a:endParaRPr lang="en-IN"/>
          </a:p>
        </p:txBody>
      </p:sp>
    </p:spTree>
    <p:extLst>
      <p:ext uri="{BB962C8B-B14F-4D97-AF65-F5344CB8AC3E}">
        <p14:creationId xmlns:p14="http://schemas.microsoft.com/office/powerpoint/2010/main" val="2654609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B7EDA-B862-461A-B0B8-CB4390968989}"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08D1D2-D79B-44F4-B138-2928DA984D55}" type="slidenum">
              <a:rPr lang="en-IN" smtClean="0"/>
              <a:t>‹#›</a:t>
            </a:fld>
            <a:endParaRPr lang="en-IN"/>
          </a:p>
        </p:txBody>
      </p:sp>
    </p:spTree>
    <p:extLst>
      <p:ext uri="{BB962C8B-B14F-4D97-AF65-F5344CB8AC3E}">
        <p14:creationId xmlns:p14="http://schemas.microsoft.com/office/powerpoint/2010/main" val="3441210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B7EDA-B862-461A-B0B8-CB4390968989}"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08D1D2-D79B-44F4-B138-2928DA984D55}" type="slidenum">
              <a:rPr lang="en-IN" smtClean="0"/>
              <a:t>‹#›</a:t>
            </a:fld>
            <a:endParaRPr lang="en-IN"/>
          </a:p>
        </p:txBody>
      </p:sp>
    </p:spTree>
    <p:extLst>
      <p:ext uri="{BB962C8B-B14F-4D97-AF65-F5344CB8AC3E}">
        <p14:creationId xmlns:p14="http://schemas.microsoft.com/office/powerpoint/2010/main" val="2447136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B7EDA-B862-461A-B0B8-CB4390968989}"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08D1D2-D79B-44F4-B138-2928DA984D5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339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B7EDA-B862-461A-B0B8-CB4390968989}"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08D1D2-D79B-44F4-B138-2928DA984D55}" type="slidenum">
              <a:rPr lang="en-IN" smtClean="0"/>
              <a:t>‹#›</a:t>
            </a:fld>
            <a:endParaRPr lang="en-IN"/>
          </a:p>
        </p:txBody>
      </p:sp>
    </p:spTree>
    <p:extLst>
      <p:ext uri="{BB962C8B-B14F-4D97-AF65-F5344CB8AC3E}">
        <p14:creationId xmlns:p14="http://schemas.microsoft.com/office/powerpoint/2010/main" val="2235565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B7EDA-B862-461A-B0B8-CB4390968989}" type="datetimeFigureOut">
              <a:rPr lang="en-IN" smtClean="0"/>
              <a:t>05-11-2023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08D1D2-D79B-44F4-B138-2928DA984D55}" type="slidenum">
              <a:rPr lang="en-IN" smtClean="0"/>
              <a:t>‹#›</a:t>
            </a:fld>
            <a:endParaRPr lang="en-IN"/>
          </a:p>
        </p:txBody>
      </p:sp>
    </p:spTree>
    <p:extLst>
      <p:ext uri="{BB962C8B-B14F-4D97-AF65-F5344CB8AC3E}">
        <p14:creationId xmlns:p14="http://schemas.microsoft.com/office/powerpoint/2010/main" val="1100764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9B7EDA-B862-461A-B0B8-CB4390968989}" type="datetimeFigureOut">
              <a:rPr lang="en-IN" smtClean="0"/>
              <a:t>05-11-2023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08D1D2-D79B-44F4-B138-2928DA984D55}" type="slidenum">
              <a:rPr lang="en-IN" smtClean="0"/>
              <a:t>‹#›</a:t>
            </a:fld>
            <a:endParaRPr lang="en-IN"/>
          </a:p>
        </p:txBody>
      </p:sp>
    </p:spTree>
    <p:extLst>
      <p:ext uri="{BB962C8B-B14F-4D97-AF65-F5344CB8AC3E}">
        <p14:creationId xmlns:p14="http://schemas.microsoft.com/office/powerpoint/2010/main" val="86521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9B7EDA-B862-461A-B0B8-CB4390968989}" type="datetimeFigureOut">
              <a:rPr lang="en-IN" smtClean="0"/>
              <a:t>05-11-2023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D08D1D2-D79B-44F4-B138-2928DA984D55}" type="slidenum">
              <a:rPr lang="en-IN" smtClean="0"/>
              <a:t>‹#›</a:t>
            </a:fld>
            <a:endParaRPr lang="en-IN"/>
          </a:p>
        </p:txBody>
      </p:sp>
    </p:spTree>
    <p:extLst>
      <p:ext uri="{BB962C8B-B14F-4D97-AF65-F5344CB8AC3E}">
        <p14:creationId xmlns:p14="http://schemas.microsoft.com/office/powerpoint/2010/main" val="1152350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9B7EDA-B862-461A-B0B8-CB4390968989}" type="datetimeFigureOut">
              <a:rPr lang="en-IN" smtClean="0"/>
              <a:t>05-11-2023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D08D1D2-D79B-44F4-B138-2928DA984D55}" type="slidenum">
              <a:rPr lang="en-IN" smtClean="0"/>
              <a:t>‹#›</a:t>
            </a:fld>
            <a:endParaRPr lang="en-IN"/>
          </a:p>
        </p:txBody>
      </p:sp>
    </p:spTree>
    <p:extLst>
      <p:ext uri="{BB962C8B-B14F-4D97-AF65-F5344CB8AC3E}">
        <p14:creationId xmlns:p14="http://schemas.microsoft.com/office/powerpoint/2010/main" val="1145283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9B7EDA-B862-461A-B0B8-CB4390968989}"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08D1D2-D79B-44F4-B138-2928DA984D55}" type="slidenum">
              <a:rPr lang="en-IN" smtClean="0"/>
              <a:t>‹#›</a:t>
            </a:fld>
            <a:endParaRPr lang="en-IN"/>
          </a:p>
        </p:txBody>
      </p:sp>
    </p:spTree>
    <p:extLst>
      <p:ext uri="{BB962C8B-B14F-4D97-AF65-F5344CB8AC3E}">
        <p14:creationId xmlns:p14="http://schemas.microsoft.com/office/powerpoint/2010/main" val="1162654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9B7EDA-B862-461A-B0B8-CB4390968989}" type="datetimeFigureOut">
              <a:rPr lang="en-IN" smtClean="0"/>
              <a:t>05-11-2023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D08D1D2-D79B-44F4-B138-2928DA984D5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62233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4.png"/><Relationship Id="rId4" Type="http://schemas.openxmlformats.org/officeDocument/2006/relationships/customXml" Target="../ink/ink1.xml"/><Relationship Id="rId9" Type="http://schemas.openxmlformats.org/officeDocument/2006/relationships/customXml" Target="../ink/ink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50C9-86E6-9F3A-24BD-6B6226F23692}"/>
              </a:ext>
            </a:extLst>
          </p:cNvPr>
          <p:cNvSpPr>
            <a:spLocks noGrp="1"/>
          </p:cNvSpPr>
          <p:nvPr>
            <p:ph type="ctrTitle"/>
          </p:nvPr>
        </p:nvSpPr>
        <p:spPr>
          <a:xfrm>
            <a:off x="1200508" y="465827"/>
            <a:ext cx="9572445" cy="3604854"/>
          </a:xfrm>
        </p:spPr>
        <p:txBody>
          <a:bodyPr>
            <a:normAutofit fontScale="90000"/>
          </a:bodyPr>
          <a:lstStyle/>
          <a:p>
            <a:r>
              <a:rPr lang="en-US" dirty="0"/>
              <a:t>Project Title: Deadlock Detection and Handling Simulator Using Resource Allocation Graph </a:t>
            </a:r>
            <a:endParaRPr lang="en-IN" dirty="0"/>
          </a:p>
        </p:txBody>
      </p:sp>
      <p:sp>
        <p:nvSpPr>
          <p:cNvPr id="3" name="Subtitle 2">
            <a:extLst>
              <a:ext uri="{FF2B5EF4-FFF2-40B4-BE49-F238E27FC236}">
                <a16:creationId xmlns:a16="http://schemas.microsoft.com/office/drawing/2014/main" id="{BF1B05BD-58D5-9778-15AF-1490C2DC60CE}"/>
              </a:ext>
            </a:extLst>
          </p:cNvPr>
          <p:cNvSpPr>
            <a:spLocks noGrp="1"/>
          </p:cNvSpPr>
          <p:nvPr>
            <p:ph type="subTitle" idx="1"/>
          </p:nvPr>
        </p:nvSpPr>
        <p:spPr>
          <a:xfrm>
            <a:off x="1156667" y="4383832"/>
            <a:ext cx="6528052" cy="1954338"/>
          </a:xfrm>
        </p:spPr>
        <p:txBody>
          <a:bodyPr>
            <a:noAutofit/>
          </a:bodyPr>
          <a:lstStyle/>
          <a:p>
            <a:r>
              <a:rPr lang="en-US" sz="1400" b="1" dirty="0"/>
              <a:t>Team members:</a:t>
            </a:r>
          </a:p>
          <a:p>
            <a:r>
              <a:rPr lang="en-US" sz="1400" b="1" dirty="0"/>
              <a:t>M </a:t>
            </a:r>
            <a:r>
              <a:rPr lang="en-US" sz="1400" b="1" dirty="0" err="1"/>
              <a:t>Manideep</a:t>
            </a:r>
            <a:r>
              <a:rPr lang="en-US" sz="1400" b="1" dirty="0"/>
              <a:t> </a:t>
            </a:r>
            <a:r>
              <a:rPr lang="en-US" sz="1400" b="1" dirty="0" err="1"/>
              <a:t>reddy</a:t>
            </a:r>
            <a:r>
              <a:rPr lang="en-US" sz="1400" b="1" dirty="0"/>
              <a:t> -22BAI1316</a:t>
            </a:r>
          </a:p>
          <a:p>
            <a:r>
              <a:rPr lang="en-US" sz="1400" b="1" dirty="0"/>
              <a:t>E Nikhileswar Reddy – 22BAI1237</a:t>
            </a:r>
          </a:p>
          <a:p>
            <a:r>
              <a:rPr lang="en-US" sz="1400" b="1" dirty="0"/>
              <a:t>Ch Yogesh – 22BAI1358</a:t>
            </a:r>
          </a:p>
          <a:p>
            <a:r>
              <a:rPr lang="en-US" sz="1400" b="1" dirty="0"/>
              <a:t>S Pavan </a:t>
            </a:r>
            <a:r>
              <a:rPr lang="en-US" sz="1400" b="1" dirty="0" err="1"/>
              <a:t>Sashank</a:t>
            </a:r>
            <a:r>
              <a:rPr lang="en-US" sz="1400" b="1" dirty="0"/>
              <a:t> – 22BAI1389</a:t>
            </a:r>
          </a:p>
          <a:p>
            <a:r>
              <a:rPr lang="en-US" sz="1400" b="1" dirty="0"/>
              <a:t> </a:t>
            </a:r>
          </a:p>
        </p:txBody>
      </p:sp>
    </p:spTree>
    <p:extLst>
      <p:ext uri="{BB962C8B-B14F-4D97-AF65-F5344CB8AC3E}">
        <p14:creationId xmlns:p14="http://schemas.microsoft.com/office/powerpoint/2010/main" val="154617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13F9-B734-8E08-4F00-673716F8347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AA42405-4EA3-11AC-FC78-E18E843692BA}"/>
              </a:ext>
            </a:extLst>
          </p:cNvPr>
          <p:cNvSpPr>
            <a:spLocks noGrp="1"/>
          </p:cNvSpPr>
          <p:nvPr>
            <p:ph idx="1"/>
          </p:nvPr>
        </p:nvSpPr>
        <p:spPr/>
        <p:txBody>
          <a:bodyPr>
            <a:normAutofit/>
          </a:bodyPr>
          <a:lstStyle/>
          <a:p>
            <a:r>
              <a:rPr lang="en-US" sz="2800" dirty="0"/>
              <a:t>The Deadlock Detection and Handling Simulator Using Resource Allocation Graph (RAG) is an innovative software solution designed to address the critical issue of deadlocks in computer systems. Deadlocks occur when processes are unable to proceed because they are waiting for resources held by other processes, creating a circular waiting condition. Detecting and resolving deadlocks is essential for maintaining the stability and efficiency of computer systems, especially in multi-user or multi-tasking environments</a:t>
            </a:r>
            <a:endParaRPr lang="en-IN" sz="2800" dirty="0"/>
          </a:p>
        </p:txBody>
      </p:sp>
    </p:spTree>
    <p:extLst>
      <p:ext uri="{BB962C8B-B14F-4D97-AF65-F5344CB8AC3E}">
        <p14:creationId xmlns:p14="http://schemas.microsoft.com/office/powerpoint/2010/main" val="3462675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E4CA-B5B2-F89C-9F57-93A0C3B0BC61}"/>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21A3F58D-E900-636E-C9FB-AC97C2C0EAAF}"/>
              </a:ext>
            </a:extLst>
          </p:cNvPr>
          <p:cNvSpPr>
            <a:spLocks noGrp="1"/>
          </p:cNvSpPr>
          <p:nvPr>
            <p:ph idx="1"/>
          </p:nvPr>
        </p:nvSpPr>
        <p:spPr/>
        <p:txBody>
          <a:bodyPr/>
          <a:lstStyle/>
          <a:p>
            <a:r>
              <a:rPr lang="en-US" dirty="0"/>
              <a:t>The project provided primarily uses the following methods and techniques for deadlock detection and handling:</a:t>
            </a:r>
          </a:p>
          <a:p>
            <a:r>
              <a:rPr lang="en-US" dirty="0"/>
              <a:t>1. Deadlock Detection:    Resource Allocation Graph (RAG): The project uses a Resource Allocation Graph to represent the current state of resource allocation and requests in the system. Threads and resources are represented as nodes, and edges represent resource requests.</a:t>
            </a:r>
          </a:p>
          <a:p>
            <a:r>
              <a:rPr lang="en-US" dirty="0"/>
              <a:t>2. Deadlock Handling (Prevention/Resolution):    Lock Hierarchy: The project establishes a locking hierarchy by assigning unique priorities to locks. Threads are required to request locks in a specific order based on their priorities. This approach prevents circular waiting and potential deadlocks.</a:t>
            </a:r>
            <a:endParaRPr lang="en-IN" dirty="0"/>
          </a:p>
        </p:txBody>
      </p:sp>
    </p:spTree>
    <p:extLst>
      <p:ext uri="{BB962C8B-B14F-4D97-AF65-F5344CB8AC3E}">
        <p14:creationId xmlns:p14="http://schemas.microsoft.com/office/powerpoint/2010/main" val="2443839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D6B0-6190-D274-6B9D-19815CC439D5}"/>
              </a:ext>
            </a:extLst>
          </p:cNvPr>
          <p:cNvSpPr>
            <a:spLocks noGrp="1"/>
          </p:cNvSpPr>
          <p:nvPr>
            <p:ph type="title"/>
          </p:nvPr>
        </p:nvSpPr>
        <p:spPr>
          <a:xfrm>
            <a:off x="1097280" y="286603"/>
            <a:ext cx="10058400" cy="1341781"/>
          </a:xfrm>
        </p:spPr>
        <p:txBody>
          <a:bodyPr>
            <a:normAutofit/>
          </a:bodyPr>
          <a:lstStyle/>
          <a:p>
            <a:r>
              <a:rPr lang="en-IN" dirty="0"/>
              <a:t>Implementation</a:t>
            </a:r>
          </a:p>
        </p:txBody>
      </p:sp>
      <p:sp>
        <p:nvSpPr>
          <p:cNvPr id="3" name="Content Placeholder 2">
            <a:extLst>
              <a:ext uri="{FF2B5EF4-FFF2-40B4-BE49-F238E27FC236}">
                <a16:creationId xmlns:a16="http://schemas.microsoft.com/office/drawing/2014/main" id="{049669DC-88DF-D50F-01FA-81FCAAE15623}"/>
              </a:ext>
            </a:extLst>
          </p:cNvPr>
          <p:cNvSpPr>
            <a:spLocks noGrp="1"/>
          </p:cNvSpPr>
          <p:nvPr>
            <p:ph idx="1"/>
          </p:nvPr>
        </p:nvSpPr>
        <p:spPr>
          <a:xfrm>
            <a:off x="1097280" y="1866378"/>
            <a:ext cx="10058400" cy="4002716"/>
          </a:xfrm>
        </p:spPr>
        <p:txBody>
          <a:bodyPr>
            <a:normAutofit fontScale="92500" lnSpcReduction="20000"/>
          </a:bodyPr>
          <a:lstStyle/>
          <a:p>
            <a:r>
              <a:rPr lang="en-US" dirty="0"/>
              <a:t>1. Implementation of Read-Write Locks:   - Implement the read-write lock mechanism using classes </a:t>
            </a:r>
            <a:r>
              <a:rPr lang="en-US" dirty="0" err="1"/>
              <a:t>ReadWriteLock</a:t>
            </a:r>
            <a:r>
              <a:rPr lang="en-US" dirty="0"/>
              <a:t> and </a:t>
            </a:r>
            <a:r>
              <a:rPr lang="en-US" dirty="0" err="1"/>
              <a:t>RecursiveReadWriteLock</a:t>
            </a:r>
            <a:r>
              <a:rPr lang="en-US" dirty="0"/>
              <a:t>.   - These locks allow multiple threads to read simultaneously but ensure exclusive access for writing.</a:t>
            </a:r>
          </a:p>
          <a:p>
            <a:r>
              <a:rPr lang="en-US" dirty="0"/>
              <a:t>2. Deadlock Detection:   - Implement the </a:t>
            </a:r>
            <a:r>
              <a:rPr lang="en-US" dirty="0" err="1"/>
              <a:t>DeadlockChecker</a:t>
            </a:r>
            <a:r>
              <a:rPr lang="en-US" dirty="0"/>
              <a:t> class which provides methods to check for potential deadlocks.   - Utilize the concept of resource allocation graph to detect cycles, indicating potential deadlocks.   - When a thread requests a lock, it's represented as a node in the graph. If a cycle forms, there's a deadlock.</a:t>
            </a:r>
          </a:p>
          <a:p>
            <a:r>
              <a:rPr lang="en-US" dirty="0"/>
              <a:t>3. Preventing Deadlocks:   - Implement logic to prevent deadlocks by defining a hierarchy for acquiring locks.   - Assign a unique priority to each lock. Locks are acquired in a specific order based on their priorities.   - Ensure that threads always request locks in the predetermined order to prevent circular waiting, a necessary condition for deadlocks.</a:t>
            </a:r>
          </a:p>
          <a:p>
            <a:r>
              <a:rPr lang="en-US" dirty="0"/>
              <a:t>4. Testing:  - Create test cases to validate the correctness of the deadlock detection and prevention mechanisms.   - Include scenarios with multiple threads attempting to acquire different locks concurrently.   - Ensure that the program operates correctly, preventing deadlocks and allowing threads to execute safely.</a:t>
            </a:r>
            <a:endParaRPr lang="en-IN" dirty="0"/>
          </a:p>
        </p:txBody>
      </p:sp>
    </p:spTree>
    <p:extLst>
      <p:ext uri="{BB962C8B-B14F-4D97-AF65-F5344CB8AC3E}">
        <p14:creationId xmlns:p14="http://schemas.microsoft.com/office/powerpoint/2010/main" val="3004340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8E7A76-BD93-E99C-F585-92A93D9EF746}"/>
              </a:ext>
            </a:extLst>
          </p:cNvPr>
          <p:cNvSpPr txBox="1"/>
          <p:nvPr/>
        </p:nvSpPr>
        <p:spPr>
          <a:xfrm>
            <a:off x="233819" y="169101"/>
            <a:ext cx="11724361" cy="6186309"/>
          </a:xfrm>
          <a:prstGeom prst="rect">
            <a:avLst/>
          </a:prstGeom>
          <a:noFill/>
        </p:spPr>
        <p:txBody>
          <a:bodyPr wrap="square" rtlCol="0">
            <a:spAutoFit/>
          </a:bodyPr>
          <a:lstStyle/>
          <a:p>
            <a:r>
              <a:rPr lang="en-US" dirty="0"/>
              <a:t> </a:t>
            </a:r>
            <a:r>
              <a:rPr lang="en-US" b="1" dirty="0"/>
              <a:t>Test Functions:</a:t>
            </a:r>
          </a:p>
          <a:p>
            <a:r>
              <a:rPr lang="en-US" dirty="0"/>
              <a:t>Test 1 (test1):- Creates a mutex m1.- Tests basic locking and unlocking operations.</a:t>
            </a:r>
          </a:p>
          <a:p>
            <a:r>
              <a:rPr lang="en-US" dirty="0"/>
              <a:t> Test 2 (test2):- Creates two mutexes m1 and m2.- Tests locking, unlocking, and concurrency between two mutexes.</a:t>
            </a:r>
          </a:p>
          <a:p>
            <a:r>
              <a:rPr lang="en-US" dirty="0"/>
              <a:t> Test 3 (test3):- Creates a recursive mutex m1.- Tests recursive locking and unlocking operations.</a:t>
            </a:r>
          </a:p>
          <a:p>
            <a:r>
              <a:rPr lang="en-US" dirty="0"/>
              <a:t> Test 4 (test4):- Creates a recursive mutex m1 and a non-recursive mutex m2.- Tests interactions between recursive and non-recursive locks.</a:t>
            </a:r>
          </a:p>
          <a:p>
            <a:r>
              <a:rPr lang="en-US" dirty="0"/>
              <a:t>Test 5 (test5):- Creates a </a:t>
            </a:r>
            <a:r>
              <a:rPr lang="en-US" dirty="0" err="1"/>
              <a:t>ReadWriteLock</a:t>
            </a:r>
            <a:r>
              <a:rPr lang="en-US" dirty="0"/>
              <a:t> object m1.- Tests read and write locking and unlocking operations.</a:t>
            </a:r>
          </a:p>
          <a:p>
            <a:r>
              <a:rPr lang="en-US" dirty="0"/>
              <a:t>Test 6 (test6):- Creates a </a:t>
            </a:r>
            <a:r>
              <a:rPr lang="en-US" dirty="0" err="1"/>
              <a:t>RecursiveReadWriteLock</a:t>
            </a:r>
            <a:r>
              <a:rPr lang="en-US" dirty="0"/>
              <a:t> object m1.- Tests recursive read and write locking and unlocking operations.</a:t>
            </a:r>
          </a:p>
          <a:p>
            <a:r>
              <a:rPr lang="en-US" dirty="0"/>
              <a:t>Test 7 (test7):- Uses multiple threads to perform various read and write lock operations.- Tests concurrent locking and unlocking operations on </a:t>
            </a:r>
            <a:r>
              <a:rPr lang="en-US" dirty="0" err="1"/>
              <a:t>ReadWriteLock</a:t>
            </a:r>
            <a:r>
              <a:rPr lang="en-US" dirty="0"/>
              <a:t> and </a:t>
            </a:r>
            <a:r>
              <a:rPr lang="en-US" dirty="0" err="1"/>
              <a:t>RecursiveReadWriteLock</a:t>
            </a:r>
            <a:r>
              <a:rPr lang="en-US" dirty="0"/>
              <a:t> objects.</a:t>
            </a:r>
          </a:p>
          <a:p>
            <a:r>
              <a:rPr lang="en-US" dirty="0"/>
              <a:t>Test 8 (test8):- Uses multiple threads to perform recursive lock operations on two recursive mutexes.- Tests concurrent recursive locking and unlocking operations.</a:t>
            </a:r>
          </a:p>
          <a:p>
            <a:r>
              <a:rPr lang="en-US" dirty="0"/>
              <a:t>Output:- For each test, the program prints whether the test passed or failed.- At the end, it prints whether all tests passed or if there were failures.</a:t>
            </a:r>
          </a:p>
          <a:p>
            <a:r>
              <a:rPr lang="en-US" b="1" dirty="0"/>
              <a:t>Project Configuration:-</a:t>
            </a:r>
          </a:p>
          <a:p>
            <a:r>
              <a:rPr lang="en-US" dirty="0"/>
              <a:t> QT += core: Adds the Qt Core module to the project.-</a:t>
            </a:r>
          </a:p>
          <a:p>
            <a:r>
              <a:rPr lang="en-US" dirty="0"/>
              <a:t> QT -= </a:t>
            </a:r>
            <a:r>
              <a:rPr lang="en-US" dirty="0" err="1"/>
              <a:t>gui</a:t>
            </a:r>
            <a:r>
              <a:rPr lang="en-US" dirty="0"/>
              <a:t>: Removes the Qt Gui module from the project.-</a:t>
            </a:r>
          </a:p>
          <a:p>
            <a:r>
              <a:rPr lang="en-US" dirty="0"/>
              <a:t> CONFIG += </a:t>
            </a:r>
            <a:r>
              <a:rPr lang="en-US" dirty="0" err="1"/>
              <a:t>c++</a:t>
            </a:r>
            <a:r>
              <a:rPr lang="en-US" dirty="0"/>
              <a:t>11: Enables C++11 features.-</a:t>
            </a:r>
          </a:p>
          <a:p>
            <a:r>
              <a:rPr lang="en-US" dirty="0"/>
              <a:t> TARGET = </a:t>
            </a:r>
            <a:r>
              <a:rPr lang="en-US" dirty="0" err="1"/>
              <a:t>DeadlockChecker</a:t>
            </a:r>
            <a:r>
              <a:rPr lang="en-US" dirty="0"/>
              <a:t>: Sets the name of the target executable to "</a:t>
            </a:r>
            <a:r>
              <a:rPr lang="en-US" dirty="0" err="1"/>
              <a:t>DeadlockChecker</a:t>
            </a:r>
            <a:r>
              <a:rPr lang="en-US" dirty="0"/>
              <a:t>".-</a:t>
            </a:r>
          </a:p>
          <a:p>
            <a:r>
              <a:rPr lang="en-US" dirty="0"/>
              <a:t> CONFIG += console: Configures the project as a console application.-</a:t>
            </a:r>
          </a:p>
          <a:p>
            <a:r>
              <a:rPr lang="en-US" dirty="0"/>
              <a:t> CONFIG -= </a:t>
            </a:r>
            <a:r>
              <a:rPr lang="en-US" dirty="0" err="1"/>
              <a:t>app_bundle</a:t>
            </a:r>
            <a:r>
              <a:rPr lang="en-US" dirty="0"/>
              <a:t>: Ensures that the application is not built as an app bundle (specific to macOS).</a:t>
            </a:r>
            <a:endParaRPr lang="en-IN" dirty="0"/>
          </a:p>
        </p:txBody>
      </p:sp>
    </p:spTree>
    <p:extLst>
      <p:ext uri="{BB962C8B-B14F-4D97-AF65-F5344CB8AC3E}">
        <p14:creationId xmlns:p14="http://schemas.microsoft.com/office/powerpoint/2010/main" val="2420943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B26462-8D6F-DB8B-22D8-F0A607099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02328"/>
            <a:ext cx="12192000" cy="3906430"/>
          </a:xfrm>
          <a:prstGeom prst="rect">
            <a:avLst/>
          </a:prstGeom>
        </p:spPr>
      </p:pic>
      <p:pic>
        <p:nvPicPr>
          <p:cNvPr id="7" name="Picture 6">
            <a:extLst>
              <a:ext uri="{FF2B5EF4-FFF2-40B4-BE49-F238E27FC236}">
                <a16:creationId xmlns:a16="http://schemas.microsoft.com/office/drawing/2014/main" id="{11A285DD-8394-5D5A-0063-37120E5E8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68" y="858559"/>
            <a:ext cx="5913632" cy="1310754"/>
          </a:xfrm>
          <a:prstGeom prst="rect">
            <a:avLst/>
          </a:prstGeom>
        </p:spPr>
      </p:pic>
      <p:cxnSp>
        <p:nvCxnSpPr>
          <p:cNvPr id="18" name="Straight Connector 17">
            <a:extLst>
              <a:ext uri="{FF2B5EF4-FFF2-40B4-BE49-F238E27FC236}">
                <a16:creationId xmlns:a16="http://schemas.microsoft.com/office/drawing/2014/main" id="{A217AA7C-FB74-F74B-116F-D7FFCCEB7BD8}"/>
              </a:ext>
            </a:extLst>
          </p:cNvPr>
          <p:cNvCxnSpPr>
            <a:cxnSpLocks/>
            <a:stCxn id="7" idx="3"/>
          </p:cNvCxnSpPr>
          <p:nvPr/>
        </p:nvCxnSpPr>
        <p:spPr>
          <a:xfrm>
            <a:off x="6096000" y="1513936"/>
            <a:ext cx="0" cy="815196"/>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5C82DF09-04A7-659B-91DB-DBF94BECD2BB}"/>
              </a:ext>
            </a:extLst>
          </p:cNvPr>
          <p:cNvCxnSpPr>
            <a:stCxn id="3" idx="0"/>
          </p:cNvCxnSpPr>
          <p:nvPr/>
        </p:nvCxnSpPr>
        <p:spPr>
          <a:xfrm flipH="1">
            <a:off x="422694" y="2502328"/>
            <a:ext cx="5673306"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99737E16-2878-0B09-494F-E0322A0DCB50}"/>
              </a:ext>
            </a:extLst>
          </p:cNvPr>
          <p:cNvCxnSpPr/>
          <p:nvPr/>
        </p:nvCxnSpPr>
        <p:spPr>
          <a:xfrm>
            <a:off x="414068" y="2502328"/>
            <a:ext cx="0" cy="106900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3B11B8A8-1E3A-3BA7-C155-44B0D6C45AAF}"/>
              </a:ext>
            </a:extLst>
          </p:cNvPr>
          <p:cNvCxnSpPr>
            <a:endCxn id="3" idx="0"/>
          </p:cNvCxnSpPr>
          <p:nvPr/>
        </p:nvCxnSpPr>
        <p:spPr>
          <a:xfrm>
            <a:off x="6096000" y="2329132"/>
            <a:ext cx="0" cy="173196"/>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A6CA5B86-BB72-A6DD-7923-24C88240FE28}"/>
              </a:ext>
            </a:extLst>
          </p:cNvPr>
          <p:cNvCxnSpPr>
            <a:stCxn id="7" idx="3"/>
            <a:endCxn id="7" idx="3"/>
          </p:cNvCxnSpPr>
          <p:nvPr/>
        </p:nvCxnSpPr>
        <p:spPr>
          <a:xfrm>
            <a:off x="6096000" y="151393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E1AB7C7-3A39-7DAD-A94D-2A6464BB3D92}"/>
              </a:ext>
            </a:extLst>
          </p:cNvPr>
          <p:cNvCxnSpPr>
            <a:stCxn id="7" idx="3"/>
          </p:cNvCxnSpPr>
          <p:nvPr/>
        </p:nvCxnSpPr>
        <p:spPr>
          <a:xfrm>
            <a:off x="6096000" y="1513936"/>
            <a:ext cx="0" cy="133709"/>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33" name="Ink 32">
                <a:extLst>
                  <a:ext uri="{FF2B5EF4-FFF2-40B4-BE49-F238E27FC236}">
                    <a16:creationId xmlns:a16="http://schemas.microsoft.com/office/drawing/2014/main" id="{F612C420-CF87-2E9C-995E-B07D52A22034}"/>
                  </a:ext>
                </a:extLst>
              </p14:cNvPr>
              <p14:cNvContentPartPr/>
              <p14:nvPr/>
            </p14:nvContentPartPr>
            <p14:xfrm>
              <a:off x="6098638" y="1475124"/>
              <a:ext cx="360" cy="103680"/>
            </p14:xfrm>
          </p:contentPart>
        </mc:Choice>
        <mc:Fallback xmlns="">
          <p:pic>
            <p:nvPicPr>
              <p:cNvPr id="33" name="Ink 32">
                <a:extLst>
                  <a:ext uri="{FF2B5EF4-FFF2-40B4-BE49-F238E27FC236}">
                    <a16:creationId xmlns:a16="http://schemas.microsoft.com/office/drawing/2014/main" id="{F612C420-CF87-2E9C-995E-B07D52A22034}"/>
                  </a:ext>
                </a:extLst>
              </p:cNvPr>
              <p:cNvPicPr/>
              <p:nvPr/>
            </p:nvPicPr>
            <p:blipFill>
              <a:blip r:embed="rId5"/>
              <a:stretch>
                <a:fillRect/>
              </a:stretch>
            </p:blipFill>
            <p:spPr>
              <a:xfrm>
                <a:off x="6094318" y="1470804"/>
                <a:ext cx="9000" cy="112320"/>
              </a:xfrm>
              <a:prstGeom prst="rect">
                <a:avLst/>
              </a:prstGeom>
            </p:spPr>
          </p:pic>
        </mc:Fallback>
      </mc:AlternateContent>
      <p:grpSp>
        <p:nvGrpSpPr>
          <p:cNvPr id="38" name="Group 37">
            <a:extLst>
              <a:ext uri="{FF2B5EF4-FFF2-40B4-BE49-F238E27FC236}">
                <a16:creationId xmlns:a16="http://schemas.microsoft.com/office/drawing/2014/main" id="{20E774F4-371F-7D34-05E4-AAF8937391B9}"/>
              </a:ext>
            </a:extLst>
          </p:cNvPr>
          <p:cNvGrpSpPr/>
          <p:nvPr/>
        </p:nvGrpSpPr>
        <p:grpSpPr>
          <a:xfrm>
            <a:off x="6098638" y="1448844"/>
            <a:ext cx="360" cy="26640"/>
            <a:chOff x="6098638" y="1448844"/>
            <a:chExt cx="360" cy="26640"/>
          </a:xfrm>
        </p:grpSpPr>
        <mc:AlternateContent xmlns:mc="http://schemas.openxmlformats.org/markup-compatibility/2006" xmlns:p14="http://schemas.microsoft.com/office/powerpoint/2010/main">
          <mc:Choice Requires="p14">
            <p:contentPart p14:bwMode="auto" r:id="rId6">
              <p14:nvContentPartPr>
                <p14:cNvPr id="34" name="Ink 33">
                  <a:extLst>
                    <a:ext uri="{FF2B5EF4-FFF2-40B4-BE49-F238E27FC236}">
                      <a16:creationId xmlns:a16="http://schemas.microsoft.com/office/drawing/2014/main" id="{A48CBBE6-92D5-AC50-9C9B-F47A16F09A22}"/>
                    </a:ext>
                  </a:extLst>
                </p14:cNvPr>
                <p14:cNvContentPartPr/>
                <p14:nvPr/>
              </p14:nvContentPartPr>
              <p14:xfrm>
                <a:off x="6098638" y="1448844"/>
                <a:ext cx="360" cy="360"/>
              </p14:xfrm>
            </p:contentPart>
          </mc:Choice>
          <mc:Fallback xmlns="">
            <p:pic>
              <p:nvPicPr>
                <p:cNvPr id="34" name="Ink 33">
                  <a:extLst>
                    <a:ext uri="{FF2B5EF4-FFF2-40B4-BE49-F238E27FC236}">
                      <a16:creationId xmlns:a16="http://schemas.microsoft.com/office/drawing/2014/main" id="{A48CBBE6-92D5-AC50-9C9B-F47A16F09A22}"/>
                    </a:ext>
                  </a:extLst>
                </p:cNvPr>
                <p:cNvPicPr/>
                <p:nvPr/>
              </p:nvPicPr>
              <p:blipFill>
                <a:blip r:embed="rId7"/>
                <a:stretch>
                  <a:fillRect/>
                </a:stretch>
              </p:blipFill>
              <p:spPr>
                <a:xfrm>
                  <a:off x="6094318" y="1444524"/>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5" name="Ink 34">
                  <a:extLst>
                    <a:ext uri="{FF2B5EF4-FFF2-40B4-BE49-F238E27FC236}">
                      <a16:creationId xmlns:a16="http://schemas.microsoft.com/office/drawing/2014/main" id="{33E8A208-ACA8-E26B-D59E-E1EA8B1FCD32}"/>
                    </a:ext>
                  </a:extLst>
                </p14:cNvPr>
                <p14:cNvContentPartPr/>
                <p14:nvPr/>
              </p14:nvContentPartPr>
              <p14:xfrm>
                <a:off x="6098638" y="1457844"/>
                <a:ext cx="360" cy="360"/>
              </p14:xfrm>
            </p:contentPart>
          </mc:Choice>
          <mc:Fallback xmlns="">
            <p:pic>
              <p:nvPicPr>
                <p:cNvPr id="35" name="Ink 34">
                  <a:extLst>
                    <a:ext uri="{FF2B5EF4-FFF2-40B4-BE49-F238E27FC236}">
                      <a16:creationId xmlns:a16="http://schemas.microsoft.com/office/drawing/2014/main" id="{33E8A208-ACA8-E26B-D59E-E1EA8B1FCD32}"/>
                    </a:ext>
                  </a:extLst>
                </p:cNvPr>
                <p:cNvPicPr/>
                <p:nvPr/>
              </p:nvPicPr>
              <p:blipFill>
                <a:blip r:embed="rId7"/>
                <a:stretch>
                  <a:fillRect/>
                </a:stretch>
              </p:blipFill>
              <p:spPr>
                <a:xfrm>
                  <a:off x="6094318" y="1453524"/>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7" name="Ink 36">
                  <a:extLst>
                    <a:ext uri="{FF2B5EF4-FFF2-40B4-BE49-F238E27FC236}">
                      <a16:creationId xmlns:a16="http://schemas.microsoft.com/office/drawing/2014/main" id="{77E2ED8B-92B3-96E5-3AF0-807EA85EE644}"/>
                    </a:ext>
                  </a:extLst>
                </p14:cNvPr>
                <p14:cNvContentPartPr/>
                <p14:nvPr/>
              </p14:nvContentPartPr>
              <p14:xfrm>
                <a:off x="6098638" y="1475124"/>
                <a:ext cx="360" cy="360"/>
              </p14:xfrm>
            </p:contentPart>
          </mc:Choice>
          <mc:Fallback xmlns="">
            <p:pic>
              <p:nvPicPr>
                <p:cNvPr id="37" name="Ink 36">
                  <a:extLst>
                    <a:ext uri="{FF2B5EF4-FFF2-40B4-BE49-F238E27FC236}">
                      <a16:creationId xmlns:a16="http://schemas.microsoft.com/office/drawing/2014/main" id="{77E2ED8B-92B3-96E5-3AF0-807EA85EE644}"/>
                    </a:ext>
                  </a:extLst>
                </p:cNvPr>
                <p:cNvPicPr/>
                <p:nvPr/>
              </p:nvPicPr>
              <p:blipFill>
                <a:blip r:embed="rId7"/>
                <a:stretch>
                  <a:fillRect/>
                </a:stretch>
              </p:blipFill>
              <p:spPr>
                <a:xfrm>
                  <a:off x="6094318" y="1470804"/>
                  <a:ext cx="9000" cy="9000"/>
                </a:xfrm>
                <a:prstGeom prst="rect">
                  <a:avLst/>
                </a:prstGeom>
              </p:spPr>
            </p:pic>
          </mc:Fallback>
        </mc:AlternateContent>
      </p:grpSp>
      <p:sp>
        <p:nvSpPr>
          <p:cNvPr id="39" name="Isosceles Triangle 38">
            <a:extLst>
              <a:ext uri="{FF2B5EF4-FFF2-40B4-BE49-F238E27FC236}">
                <a16:creationId xmlns:a16="http://schemas.microsoft.com/office/drawing/2014/main" id="{5F6F7410-2303-38BA-B6CD-3AD2933A3DB5}"/>
              </a:ext>
            </a:extLst>
          </p:cNvPr>
          <p:cNvSpPr/>
          <p:nvPr/>
        </p:nvSpPr>
        <p:spPr>
          <a:xfrm rot="10600931">
            <a:off x="370935" y="3482148"/>
            <a:ext cx="103517" cy="86264"/>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1" name="TextBox 40">
            <a:extLst>
              <a:ext uri="{FF2B5EF4-FFF2-40B4-BE49-F238E27FC236}">
                <a16:creationId xmlns:a16="http://schemas.microsoft.com/office/drawing/2014/main" id="{7A0569FA-DE3B-E14D-10EC-DB7321E00C61}"/>
              </a:ext>
            </a:extLst>
          </p:cNvPr>
          <p:cNvSpPr txBox="1"/>
          <p:nvPr/>
        </p:nvSpPr>
        <p:spPr>
          <a:xfrm>
            <a:off x="7513608" y="1507473"/>
            <a:ext cx="4114799" cy="707886"/>
          </a:xfrm>
          <a:prstGeom prst="rect">
            <a:avLst/>
          </a:prstGeom>
          <a:noFill/>
        </p:spPr>
        <p:txBody>
          <a:bodyPr wrap="square" rtlCol="0">
            <a:spAutoFit/>
          </a:bodyPr>
          <a:lstStyle/>
          <a:p>
            <a:r>
              <a:rPr lang="en-US" dirty="0"/>
              <a:t>  </a:t>
            </a:r>
            <a:r>
              <a:rPr lang="en-US" sz="4000" dirty="0"/>
              <a:t>Flowchart</a:t>
            </a:r>
            <a:endParaRPr lang="en-IN" sz="4000" dirty="0"/>
          </a:p>
        </p:txBody>
      </p:sp>
    </p:spTree>
    <p:extLst>
      <p:ext uri="{BB962C8B-B14F-4D97-AF65-F5344CB8AC3E}">
        <p14:creationId xmlns:p14="http://schemas.microsoft.com/office/powerpoint/2010/main" val="2453671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7DECBC-80CF-30CF-1571-4F9D36CAD552}"/>
              </a:ext>
            </a:extLst>
          </p:cNvPr>
          <p:cNvSpPr txBox="1"/>
          <p:nvPr/>
        </p:nvSpPr>
        <p:spPr>
          <a:xfrm>
            <a:off x="3144033" y="2041742"/>
            <a:ext cx="5567819" cy="1569660"/>
          </a:xfrm>
          <a:prstGeom prst="rect">
            <a:avLst/>
          </a:prstGeom>
          <a:noFill/>
        </p:spPr>
        <p:txBody>
          <a:bodyPr wrap="square" rtlCol="0">
            <a:spAutoFit/>
          </a:bodyPr>
          <a:lstStyle/>
          <a:p>
            <a:r>
              <a:rPr lang="en-IN" sz="9600" b="1" dirty="0"/>
              <a:t>Thank You </a:t>
            </a:r>
          </a:p>
        </p:txBody>
      </p:sp>
    </p:spTree>
    <p:extLst>
      <p:ext uri="{BB962C8B-B14F-4D97-AF65-F5344CB8AC3E}">
        <p14:creationId xmlns:p14="http://schemas.microsoft.com/office/powerpoint/2010/main" val="51416640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8235392F109814CA7B42E20733937DD" ma:contentTypeVersion="11" ma:contentTypeDescription="Create a new document." ma:contentTypeScope="" ma:versionID="cfc80817a1f18409f3da6bcb97e0dd5a">
  <xsd:schema xmlns:xsd="http://www.w3.org/2001/XMLSchema" xmlns:xs="http://www.w3.org/2001/XMLSchema" xmlns:p="http://schemas.microsoft.com/office/2006/metadata/properties" xmlns:ns3="635f5ccc-b106-40ad-ad51-13be9260173e" xmlns:ns4="76f8a703-d8d1-4365-b3d9-3422b48c7239" targetNamespace="http://schemas.microsoft.com/office/2006/metadata/properties" ma:root="true" ma:fieldsID="d247375f5dbff601d9021e1c2c2a0952" ns3:_="" ns4:_="">
    <xsd:import namespace="635f5ccc-b106-40ad-ad51-13be9260173e"/>
    <xsd:import namespace="76f8a703-d8d1-4365-b3d9-3422b48c723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5f5ccc-b106-40ad-ad51-13be926017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_activity" ma:index="14" nillable="true" ma:displayName="_activity" ma:hidden="true" ma:internalName="_activity">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6f8a703-d8d1-4365-b3d9-3422b48c723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35f5ccc-b106-40ad-ad51-13be9260173e" xsi:nil="true"/>
  </documentManagement>
</p:properties>
</file>

<file path=customXml/itemProps1.xml><?xml version="1.0" encoding="utf-8"?>
<ds:datastoreItem xmlns:ds="http://schemas.openxmlformats.org/officeDocument/2006/customXml" ds:itemID="{7A4D3758-DE91-47B6-8367-1BE030B766C3}">
  <ds:schemaRefs>
    <ds:schemaRef ds:uri="http://schemas.microsoft.com/sharepoint/v3/contenttype/forms"/>
  </ds:schemaRefs>
</ds:datastoreItem>
</file>

<file path=customXml/itemProps2.xml><?xml version="1.0" encoding="utf-8"?>
<ds:datastoreItem xmlns:ds="http://schemas.openxmlformats.org/officeDocument/2006/customXml" ds:itemID="{645AAD45-A0E3-4C12-962C-608C418FE1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5f5ccc-b106-40ad-ad51-13be9260173e"/>
    <ds:schemaRef ds:uri="76f8a703-d8d1-4365-b3d9-3422b48c72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006345-46E6-4268-94FA-DC5A07F91E65}">
  <ds:schemaRefs>
    <ds:schemaRef ds:uri="http://www.w3.org/XML/1998/namespace"/>
    <ds:schemaRef ds:uri="http://schemas.microsoft.com/office/2006/documentManagement/types"/>
    <ds:schemaRef ds:uri="http://purl.org/dc/elements/1.1/"/>
    <ds:schemaRef ds:uri="http://purl.org/dc/dcmitype/"/>
    <ds:schemaRef ds:uri="http://schemas.microsoft.com/office/infopath/2007/PartnerControls"/>
    <ds:schemaRef ds:uri="http://purl.org/dc/terms/"/>
    <ds:schemaRef ds:uri="http://schemas.openxmlformats.org/package/2006/metadata/core-properties"/>
    <ds:schemaRef ds:uri="76f8a703-d8d1-4365-b3d9-3422b48c7239"/>
    <ds:schemaRef ds:uri="635f5ccc-b106-40ad-ad51-13be9260173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Retrospect</Template>
  <TotalTime>142</TotalTime>
  <Words>751</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Calibri Light</vt:lpstr>
      <vt:lpstr>Retrospect</vt:lpstr>
      <vt:lpstr>Project Title: Deadlock Detection and Handling Simulator Using Resource Allocation Graph </vt:lpstr>
      <vt:lpstr>INTRODUCTION</vt:lpstr>
      <vt:lpstr>METHODOLOGY</vt:lpstr>
      <vt:lpstr>Implementation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Tharun Sai</dc:creator>
  <cp:lastModifiedBy>Nikhileswar Reddy</cp:lastModifiedBy>
  <cp:revision>9</cp:revision>
  <dcterms:created xsi:type="dcterms:W3CDTF">2023-10-30T17:07:51Z</dcterms:created>
  <dcterms:modified xsi:type="dcterms:W3CDTF">2023-11-05T15:57:13Z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0x010100B8235392F109814CA7B42E20733937DD</vt:lpwstr>
  </property>
</Properties>
</file>