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0" r:id="rId5"/>
    <p:sldId id="281" r:id="rId6"/>
    <p:sldId id="282" r:id="rId7"/>
    <p:sldId id="257" r:id="rId8"/>
    <p:sldId id="277" r:id="rId9"/>
    <p:sldId id="274" r:id="rId10"/>
    <p:sldId id="275" r:id="rId11"/>
    <p:sldId id="284" r:id="rId12"/>
    <p:sldId id="260" r:id="rId13"/>
    <p:sldId id="283" r:id="rId14"/>
    <p:sldId id="261" r:id="rId15"/>
    <p:sldId id="263" r:id="rId16"/>
    <p:sldId id="264" r:id="rId17"/>
    <p:sldId id="265" r:id="rId18"/>
    <p:sldId id="268" r:id="rId19"/>
    <p:sldId id="27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Stijl, thema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2A54C80-263E-416B-A8E0-580EDEADCBDC}"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E3EA4F2-057E-420A-B048-B51473795E0D}"/>
              </a:ext>
            </a:extLst>
          </p:cNvPr>
          <p:cNvPicPr>
            <a:picLocks noChangeAspect="1"/>
          </p:cNvPicPr>
          <p:nvPr/>
        </p:nvPicPr>
        <p:blipFill rotWithShape="1">
          <a:blip r:embed="rId2"/>
          <a:srcRect l="22686" t="9091" r="18243"/>
          <a:stretch/>
        </p:blipFill>
        <p:spPr>
          <a:xfrm>
            <a:off x="6585002" y="2004164"/>
            <a:ext cx="5606998" cy="4853836"/>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el 1"/>
          <p:cNvSpPr>
            <a:spLocks noGrp="1"/>
          </p:cNvSpPr>
          <p:nvPr>
            <p:ph type="ctrTitle"/>
          </p:nvPr>
        </p:nvSpPr>
        <p:spPr>
          <a:xfrm>
            <a:off x="668866" y="2391508"/>
            <a:ext cx="5497471" cy="1656251"/>
          </a:xfrm>
        </p:spPr>
        <p:txBody>
          <a:bodyPr>
            <a:noAutofit/>
          </a:bodyPr>
          <a:lstStyle/>
          <a:p>
            <a:pPr>
              <a:lnSpc>
                <a:spcPct val="90000"/>
              </a:lnSpc>
            </a:pPr>
            <a:r>
              <a:rPr lang="nl-NL" sz="3200" b="1" dirty="0"/>
              <a:t>Dialoog voor en door jongeren wijk Overvecht   Stichting ASHA Utrecht</a:t>
            </a:r>
            <a:endParaRPr lang="nl-NL" sz="3200" dirty="0"/>
          </a:p>
        </p:txBody>
      </p:sp>
      <p:sp>
        <p:nvSpPr>
          <p:cNvPr id="3" name="Ondertitel 2"/>
          <p:cNvSpPr>
            <a:spLocks noGrp="1"/>
          </p:cNvSpPr>
          <p:nvPr>
            <p:ph type="subTitle" idx="1"/>
          </p:nvPr>
        </p:nvSpPr>
        <p:spPr>
          <a:xfrm>
            <a:off x="677335" y="4050831"/>
            <a:ext cx="4079721" cy="1096901"/>
          </a:xfrm>
        </p:spPr>
        <p:txBody>
          <a:bodyPr>
            <a:normAutofit fontScale="92500" lnSpcReduction="20000"/>
          </a:bodyPr>
          <a:lstStyle/>
          <a:p>
            <a:r>
              <a:rPr lang="nl-NL" sz="2800" b="1" dirty="0"/>
              <a:t>De wijk is van jouw/Veilig voelen in je wijk, 3 december 2018</a:t>
            </a:r>
          </a:p>
          <a:p>
            <a:endParaRPr lang="nl-NL" sz="2800" b="1" dirty="0"/>
          </a:p>
        </p:txBody>
      </p:sp>
      <p:cxnSp>
        <p:nvCxnSpPr>
          <p:cNvPr id="11" name="Straight Connector 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732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DC746169-4C75-4A30-8AFE-2F8465AC37B3}"/>
              </a:ext>
            </a:extLst>
          </p:cNvPr>
          <p:cNvSpPr/>
          <p:nvPr/>
        </p:nvSpPr>
        <p:spPr>
          <a:xfrm>
            <a:off x="73152" y="128016"/>
            <a:ext cx="30084979" cy="1107996"/>
          </a:xfrm>
          <a:prstGeom prst="rect">
            <a:avLst/>
          </a:prstGeom>
        </p:spPr>
        <p:txBody>
          <a:bodyPr wrap="square">
            <a:spAutoFit/>
          </a:bodyPr>
          <a:lstStyle/>
          <a:p>
            <a:endParaRPr lang="nl-NL" sz="4800" dirty="0"/>
          </a:p>
          <a:p>
            <a:pPr marL="285750" indent="-285750">
              <a:buFont typeface="Arial" panose="020B0604020202020204" pitchFamily="34" charset="0"/>
              <a:buChar char="•"/>
            </a:pPr>
            <a:endParaRPr lang="nl-NL" dirty="0"/>
          </a:p>
        </p:txBody>
      </p:sp>
      <p:sp>
        <p:nvSpPr>
          <p:cNvPr id="3" name="Tekstvak 2">
            <a:extLst>
              <a:ext uri="{FF2B5EF4-FFF2-40B4-BE49-F238E27FC236}">
                <a16:creationId xmlns:a16="http://schemas.microsoft.com/office/drawing/2014/main" id="{98586F60-BC7E-42E8-B72B-5DD798842C84}"/>
              </a:ext>
            </a:extLst>
          </p:cNvPr>
          <p:cNvSpPr txBox="1"/>
          <p:nvPr/>
        </p:nvSpPr>
        <p:spPr>
          <a:xfrm>
            <a:off x="445274" y="477079"/>
            <a:ext cx="9764202" cy="6678751"/>
          </a:xfrm>
          <a:prstGeom prst="rect">
            <a:avLst/>
          </a:prstGeom>
          <a:noFill/>
        </p:spPr>
        <p:txBody>
          <a:bodyPr wrap="square" rtlCol="0">
            <a:spAutoFit/>
          </a:bodyPr>
          <a:lstStyle/>
          <a:p>
            <a:pPr marL="285750" indent="-285750">
              <a:buFont typeface="Arial" panose="020B0604020202020204" pitchFamily="34" charset="0"/>
              <a:buChar char="•"/>
            </a:pPr>
            <a:endParaRPr lang="nl-NL" b="1" dirty="0"/>
          </a:p>
          <a:p>
            <a:pPr marL="285750" indent="-285750">
              <a:buFont typeface="Arial" panose="020B0604020202020204" pitchFamily="34" charset="0"/>
              <a:buChar char="•"/>
            </a:pPr>
            <a:r>
              <a:rPr lang="nl-NL" sz="2800" b="1" dirty="0"/>
              <a:t>Werk vinden in de wijk en winkels nu beter dan twee jaren terug</a:t>
            </a:r>
          </a:p>
          <a:p>
            <a:pPr marL="285750" indent="-285750">
              <a:buFont typeface="Arial" panose="020B0604020202020204" pitchFamily="34" charset="0"/>
              <a:buChar char="•"/>
            </a:pPr>
            <a:r>
              <a:rPr lang="nl-NL" sz="2800" b="1" dirty="0"/>
              <a:t>Stageplaatsen moeilijk te vinden, je wordt niet aangenomen</a:t>
            </a:r>
          </a:p>
          <a:p>
            <a:pPr marL="285750" indent="-285750">
              <a:buFont typeface="Arial" panose="020B0604020202020204" pitchFamily="34" charset="0"/>
              <a:buChar char="•"/>
            </a:pPr>
            <a:r>
              <a:rPr lang="nl-NL" sz="2800" b="1" dirty="0"/>
              <a:t>Je krijgt geen antwoord op sollicitatie</a:t>
            </a:r>
          </a:p>
          <a:p>
            <a:pPr marL="285750" indent="-285750">
              <a:buFont typeface="Arial" panose="020B0604020202020204" pitchFamily="34" charset="0"/>
              <a:buChar char="•"/>
            </a:pPr>
            <a:r>
              <a:rPr lang="nl-NL" sz="2800" b="1" dirty="0"/>
              <a:t>Opleiding stopt bij niet tijdig vinden stage</a:t>
            </a:r>
          </a:p>
          <a:p>
            <a:pPr marL="285750" indent="-285750">
              <a:buFont typeface="Arial" panose="020B0604020202020204" pitchFamily="34" charset="0"/>
              <a:buChar char="•"/>
            </a:pPr>
            <a:r>
              <a:rPr lang="nl-NL" sz="2800" b="1" dirty="0"/>
              <a:t>Er zijn geen eerlijke kansen</a:t>
            </a:r>
          </a:p>
          <a:p>
            <a:pPr marL="285750" indent="-285750">
              <a:buFont typeface="Arial" panose="020B0604020202020204" pitchFamily="34" charset="0"/>
              <a:buChar char="•"/>
            </a:pPr>
            <a:r>
              <a:rPr lang="nl-NL" sz="2800" b="1" dirty="0"/>
              <a:t>Weinig vertrouwen in de gemeente en politie</a:t>
            </a:r>
          </a:p>
          <a:p>
            <a:pPr marL="285750" indent="-285750">
              <a:buFont typeface="Arial" panose="020B0604020202020204" pitchFamily="34" charset="0"/>
              <a:buChar char="•"/>
            </a:pPr>
            <a:r>
              <a:rPr lang="nl-NL" sz="2800" b="1" dirty="0"/>
              <a:t>Politie helt niet, die helpen je in de problemen</a:t>
            </a:r>
          </a:p>
          <a:p>
            <a:pPr marL="285750" indent="-285750">
              <a:buFont typeface="Arial" panose="020B0604020202020204" pitchFamily="34" charset="0"/>
              <a:buChar char="•"/>
            </a:pPr>
            <a:r>
              <a:rPr lang="nl-NL" sz="2800" b="1" dirty="0"/>
              <a:t>Buurteam en school snapt niet dat je als jongere mantelzorger bent</a:t>
            </a:r>
          </a:p>
          <a:p>
            <a:pPr marL="285750" indent="-285750">
              <a:buFont typeface="Arial" panose="020B0604020202020204" pitchFamily="34" charset="0"/>
              <a:buChar char="•"/>
            </a:pPr>
            <a:r>
              <a:rPr lang="nl-NL" sz="2800" b="1" dirty="0"/>
              <a:t>Weinig contact met buurtbewoners</a:t>
            </a:r>
          </a:p>
          <a:p>
            <a:pPr marL="285750" indent="-285750">
              <a:buFont typeface="Arial" panose="020B0604020202020204" pitchFamily="34" charset="0"/>
              <a:buChar char="•"/>
            </a:pPr>
            <a:r>
              <a:rPr lang="nl-NL" sz="2800" b="1" dirty="0"/>
              <a:t>Mensen met name zijn bang voor ons ‘tasje steviger vasthouden)</a:t>
            </a:r>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365973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00C30B-A12A-49E1-89D3-2700583BBD84}"/>
              </a:ext>
            </a:extLst>
          </p:cNvPr>
          <p:cNvSpPr>
            <a:spLocks noGrp="1"/>
          </p:cNvSpPr>
          <p:nvPr>
            <p:ph type="title"/>
          </p:nvPr>
        </p:nvSpPr>
        <p:spPr/>
        <p:txBody>
          <a:bodyPr>
            <a:normAutofit fontScale="90000"/>
          </a:bodyPr>
          <a:lstStyle/>
          <a:p>
            <a:r>
              <a:rPr lang="nl-NL" b="1" dirty="0"/>
              <a:t>Hoe is de situatie nu? Wat vind je van de wijk?</a:t>
            </a:r>
            <a:br>
              <a:rPr lang="nl-NL" b="1" dirty="0"/>
            </a:br>
            <a:endParaRPr lang="nl-NL" dirty="0"/>
          </a:p>
        </p:txBody>
      </p:sp>
      <p:sp>
        <p:nvSpPr>
          <p:cNvPr id="3" name="Tijdelijke aanduiding voor inhoud 2">
            <a:extLst>
              <a:ext uri="{FF2B5EF4-FFF2-40B4-BE49-F238E27FC236}">
                <a16:creationId xmlns:a16="http://schemas.microsoft.com/office/drawing/2014/main" id="{8B27CB2A-0F60-43FE-A6E1-4F652565D9F8}"/>
              </a:ext>
            </a:extLst>
          </p:cNvPr>
          <p:cNvSpPr>
            <a:spLocks noGrp="1"/>
          </p:cNvSpPr>
          <p:nvPr>
            <p:ph sz="half" idx="1"/>
          </p:nvPr>
        </p:nvSpPr>
        <p:spPr/>
        <p:txBody>
          <a:bodyPr>
            <a:normAutofit fontScale="92500"/>
          </a:bodyPr>
          <a:lstStyle/>
          <a:p>
            <a:r>
              <a:rPr lang="nl-NL" sz="2400" dirty="0"/>
              <a:t>Veel criminaliteit en ook </a:t>
            </a:r>
            <a:r>
              <a:rPr lang="nl-NL" sz="2400" dirty="0" err="1"/>
              <a:t>onveilgheid</a:t>
            </a:r>
            <a:r>
              <a:rPr lang="nl-NL" sz="2400" dirty="0"/>
              <a:t>, gebruik lachgas (overal </a:t>
            </a:r>
            <a:r>
              <a:rPr lang="nl-NL" sz="2400"/>
              <a:t>liggen patronen) </a:t>
            </a:r>
            <a:r>
              <a:rPr lang="nl-NL" sz="2400" dirty="0"/>
              <a:t>en </a:t>
            </a:r>
            <a:r>
              <a:rPr lang="nl-NL" sz="2400" dirty="0" err="1"/>
              <a:t>schiet-incidenten</a:t>
            </a:r>
            <a:endParaRPr lang="nl-NL" sz="2400" dirty="0"/>
          </a:p>
          <a:p>
            <a:r>
              <a:rPr lang="nl-NL" sz="2400" dirty="0"/>
              <a:t>De media vaak negatief over geweld en dikke kinderen</a:t>
            </a:r>
          </a:p>
          <a:p>
            <a:r>
              <a:rPr lang="nl-NL" sz="2400" dirty="0"/>
              <a:t>Armoede en onrust</a:t>
            </a:r>
          </a:p>
          <a:p>
            <a:r>
              <a:rPr lang="nl-NL" sz="2400" dirty="0"/>
              <a:t>Veel ouderen en eenzaamheid</a:t>
            </a:r>
          </a:p>
          <a:p>
            <a:endParaRPr lang="nl-NL" dirty="0"/>
          </a:p>
        </p:txBody>
      </p:sp>
      <p:sp>
        <p:nvSpPr>
          <p:cNvPr id="4" name="Tijdelijke aanduiding voor inhoud 3">
            <a:extLst>
              <a:ext uri="{FF2B5EF4-FFF2-40B4-BE49-F238E27FC236}">
                <a16:creationId xmlns:a16="http://schemas.microsoft.com/office/drawing/2014/main" id="{37321C44-1AF2-4849-A443-0D58D5E09930}"/>
              </a:ext>
            </a:extLst>
          </p:cNvPr>
          <p:cNvSpPr>
            <a:spLocks noGrp="1"/>
          </p:cNvSpPr>
          <p:nvPr>
            <p:ph sz="half" idx="2"/>
          </p:nvPr>
        </p:nvSpPr>
        <p:spPr/>
        <p:txBody>
          <a:bodyPr>
            <a:noAutofit/>
          </a:bodyPr>
          <a:lstStyle/>
          <a:p>
            <a:r>
              <a:rPr lang="nl-NL" sz="2400" dirty="0"/>
              <a:t>Meer cultuur en kunst in culturele instellingen, er is weinig</a:t>
            </a:r>
          </a:p>
          <a:p>
            <a:r>
              <a:rPr lang="nl-NL" sz="2400" dirty="0"/>
              <a:t>We leven langs elkaar</a:t>
            </a:r>
          </a:p>
          <a:p>
            <a:r>
              <a:rPr lang="nl-NL" sz="2400" dirty="0"/>
              <a:t>Op school en werk zie je elkaar, maar daarbuiten stopt het</a:t>
            </a:r>
          </a:p>
          <a:p>
            <a:r>
              <a:rPr lang="nl-NL" sz="2400" dirty="0"/>
              <a:t>Studenten doen niet voor de wijk</a:t>
            </a:r>
          </a:p>
        </p:txBody>
      </p:sp>
    </p:spTree>
    <p:extLst>
      <p:ext uri="{BB962C8B-B14F-4D97-AF65-F5344CB8AC3E}">
        <p14:creationId xmlns:p14="http://schemas.microsoft.com/office/powerpoint/2010/main" val="420714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nl-NL" sz="4000" b="1" dirty="0"/>
              <a:t>Wat kan beter en hoe kan het beter?</a:t>
            </a:r>
            <a:br>
              <a:rPr lang="nl-NL" sz="4000" b="1" dirty="0"/>
            </a:br>
            <a:endParaRPr lang="nl-NL" sz="4000" dirty="0"/>
          </a:p>
        </p:txBody>
      </p:sp>
      <p:sp>
        <p:nvSpPr>
          <p:cNvPr id="3" name="Tijdelijke aanduiding voor inhoud 2"/>
          <p:cNvSpPr>
            <a:spLocks noGrp="1"/>
          </p:cNvSpPr>
          <p:nvPr>
            <p:ph idx="1"/>
          </p:nvPr>
        </p:nvSpPr>
        <p:spPr/>
        <p:txBody>
          <a:bodyPr>
            <a:normAutofit fontScale="70000" lnSpcReduction="20000"/>
          </a:bodyPr>
          <a:lstStyle/>
          <a:p>
            <a:pPr>
              <a:buFont typeface="Courier New" panose="02070309020205020404" pitchFamily="49" charset="0"/>
              <a:buChar char="o"/>
            </a:pPr>
            <a:r>
              <a:rPr lang="nl-NL" sz="3200" dirty="0"/>
              <a:t>Contacten stimuleren</a:t>
            </a:r>
          </a:p>
          <a:p>
            <a:pPr>
              <a:buFont typeface="Courier New" panose="02070309020205020404" pitchFamily="49" charset="0"/>
              <a:buChar char="o"/>
            </a:pPr>
            <a:r>
              <a:rPr lang="nl-NL" sz="3200" dirty="0"/>
              <a:t>Op school heb ik nauwelijks autochtonen in de klas </a:t>
            </a:r>
          </a:p>
          <a:p>
            <a:pPr>
              <a:buFont typeface="Courier New" panose="02070309020205020404" pitchFamily="49" charset="0"/>
              <a:buChar char="o"/>
            </a:pPr>
            <a:r>
              <a:rPr lang="nl-NL" sz="3200" dirty="0"/>
              <a:t>School mengen, ik wil ook anderen leren kennen</a:t>
            </a:r>
          </a:p>
          <a:p>
            <a:pPr>
              <a:buFont typeface="Courier New" panose="02070309020205020404" pitchFamily="49" charset="0"/>
              <a:buChar char="o"/>
            </a:pPr>
            <a:r>
              <a:rPr lang="nl-NL" sz="3200" dirty="0"/>
              <a:t>Ouders van alle groepen laten praten en nadenken </a:t>
            </a:r>
          </a:p>
          <a:p>
            <a:pPr>
              <a:buFont typeface="Courier New" panose="02070309020205020404" pitchFamily="49" charset="0"/>
              <a:buChar char="o"/>
            </a:pPr>
            <a:r>
              <a:rPr lang="nl-NL" sz="3200" dirty="0"/>
              <a:t>Meer nieuwbouw, veel is oud en onverzorgd</a:t>
            </a:r>
          </a:p>
          <a:p>
            <a:pPr>
              <a:buFont typeface="Courier New" panose="02070309020205020404" pitchFamily="49" charset="0"/>
              <a:buChar char="o"/>
            </a:pPr>
            <a:r>
              <a:rPr lang="nl-NL" sz="3200" dirty="0"/>
              <a:t>Politiek moet meer met mensen doen</a:t>
            </a:r>
          </a:p>
          <a:p>
            <a:pPr>
              <a:buFont typeface="Courier New" panose="02070309020205020404" pitchFamily="49" charset="0"/>
              <a:buChar char="o"/>
            </a:pPr>
            <a:r>
              <a:rPr lang="nl-NL" sz="3200" dirty="0"/>
              <a:t>Buurteam moet meer jongeren en allochtonen aannemen</a:t>
            </a:r>
          </a:p>
          <a:p>
            <a:pPr>
              <a:buFont typeface="Courier New" panose="02070309020205020404" pitchFamily="49" charset="0"/>
              <a:buChar char="o"/>
            </a:pPr>
            <a:r>
              <a:rPr lang="nl-NL" sz="3200" dirty="0"/>
              <a:t>Boosheid/ontevredenheid weg halen</a:t>
            </a:r>
          </a:p>
          <a:p>
            <a:pPr>
              <a:buFont typeface="Courier New" panose="02070309020205020404" pitchFamily="49" charset="0"/>
              <a:buChar char="o"/>
            </a:pPr>
            <a:r>
              <a:rPr lang="nl-NL" sz="3200" dirty="0"/>
              <a:t>Veel meer kennismaken/praten en eten met elkaar </a:t>
            </a:r>
          </a:p>
          <a:p>
            <a:pPr>
              <a:buFont typeface="Courier New" panose="02070309020205020404" pitchFamily="49" charset="0"/>
              <a:buChar char="o"/>
            </a:pPr>
            <a:endParaRPr lang="nl-NL" dirty="0"/>
          </a:p>
          <a:p>
            <a:pPr>
              <a:buFont typeface="Courier New" panose="02070309020205020404" pitchFamily="49" charset="0"/>
              <a:buChar char="o"/>
            </a:pPr>
            <a:endParaRPr lang="nl-NL" dirty="0"/>
          </a:p>
        </p:txBody>
      </p:sp>
    </p:spTree>
    <p:extLst>
      <p:ext uri="{BB962C8B-B14F-4D97-AF65-F5344CB8AC3E}">
        <p14:creationId xmlns:p14="http://schemas.microsoft.com/office/powerpoint/2010/main" val="51630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1E86F6-C208-438A-AC71-51BADFA77787}"/>
              </a:ext>
            </a:extLst>
          </p:cNvPr>
          <p:cNvSpPr>
            <a:spLocks noGrp="1"/>
          </p:cNvSpPr>
          <p:nvPr>
            <p:ph type="title"/>
          </p:nvPr>
        </p:nvSpPr>
        <p:spPr/>
        <p:txBody>
          <a:bodyPr>
            <a:noAutofit/>
          </a:bodyPr>
          <a:lstStyle/>
          <a:p>
            <a:r>
              <a:rPr lang="nl-NL" sz="4400" b="1" dirty="0"/>
              <a:t>Wat kan je in deze betekenen?</a:t>
            </a:r>
            <a:br>
              <a:rPr lang="nl-NL" sz="4400" b="1" dirty="0"/>
            </a:br>
            <a:endParaRPr lang="nl-NL" sz="4400" dirty="0"/>
          </a:p>
        </p:txBody>
      </p:sp>
      <p:sp>
        <p:nvSpPr>
          <p:cNvPr id="3" name="Tijdelijke aanduiding voor inhoud 2">
            <a:extLst>
              <a:ext uri="{FF2B5EF4-FFF2-40B4-BE49-F238E27FC236}">
                <a16:creationId xmlns:a16="http://schemas.microsoft.com/office/drawing/2014/main" id="{AEC8DEFC-768A-48E0-BECB-568B6EE46919}"/>
              </a:ext>
            </a:extLst>
          </p:cNvPr>
          <p:cNvSpPr>
            <a:spLocks noGrp="1"/>
          </p:cNvSpPr>
          <p:nvPr>
            <p:ph idx="1"/>
          </p:nvPr>
        </p:nvSpPr>
        <p:spPr/>
        <p:txBody>
          <a:bodyPr>
            <a:normAutofit fontScale="70000" lnSpcReduction="20000"/>
          </a:bodyPr>
          <a:lstStyle/>
          <a:p>
            <a:r>
              <a:rPr lang="nl-NL" sz="2400" dirty="0"/>
              <a:t>Ik kan niet veel, maar samen kunnen we meer</a:t>
            </a:r>
          </a:p>
          <a:p>
            <a:r>
              <a:rPr lang="nl-NL" sz="2400" dirty="0"/>
              <a:t>Meehelpen de buurt schoon te maken, ik doe mee, maar de gemeente moet meehelpen</a:t>
            </a:r>
          </a:p>
          <a:p>
            <a:r>
              <a:rPr lang="nl-NL" sz="2400" dirty="0"/>
              <a:t>Burendag niet alleen twee keren per jaar, maar elke dag</a:t>
            </a:r>
          </a:p>
          <a:p>
            <a:r>
              <a:rPr lang="nl-NL" sz="2400" dirty="0"/>
              <a:t>Een actie van jongeren om veiligheid in het verkeer</a:t>
            </a:r>
          </a:p>
          <a:p>
            <a:r>
              <a:rPr lang="nl-NL" sz="2400" dirty="0"/>
              <a:t>Ouderen gaan slecht om met vuilstorten, jongeren moeten een project bedenken</a:t>
            </a:r>
          </a:p>
          <a:p>
            <a:r>
              <a:rPr lang="nl-NL" sz="2400" dirty="0"/>
              <a:t>We moeten werkgevers gaan spreken, ze moeten eerlijk zijn, wij zijn geboren en getogen hier</a:t>
            </a:r>
          </a:p>
          <a:p>
            <a:r>
              <a:rPr lang="nl-NL" sz="2400" dirty="0"/>
              <a:t>Politie kan beter normaal doen “ik wil ze vertellen over mijn situatie”</a:t>
            </a:r>
          </a:p>
          <a:p>
            <a:r>
              <a:rPr lang="nl-NL" sz="2400" dirty="0"/>
              <a:t>Meer voorlichting over schadelijke effecten lachgas</a:t>
            </a:r>
          </a:p>
          <a:p>
            <a:r>
              <a:rPr lang="nl-NL" sz="2400" dirty="0"/>
              <a:t>Ik wil helpen bij voorlichting over gezonde voeding </a:t>
            </a:r>
          </a:p>
          <a:p>
            <a:endParaRPr lang="nl-NL" dirty="0"/>
          </a:p>
        </p:txBody>
      </p:sp>
    </p:spTree>
    <p:extLst>
      <p:ext uri="{BB962C8B-B14F-4D97-AF65-F5344CB8AC3E}">
        <p14:creationId xmlns:p14="http://schemas.microsoft.com/office/powerpoint/2010/main" val="413552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nl-NL" sz="7200" dirty="0"/>
              <a:t>Uitspraken</a:t>
            </a:r>
          </a:p>
        </p:txBody>
      </p:sp>
      <p:sp>
        <p:nvSpPr>
          <p:cNvPr id="3" name="Tijdelijke aanduiding voor inhoud 2"/>
          <p:cNvSpPr>
            <a:spLocks noGrp="1"/>
          </p:cNvSpPr>
          <p:nvPr>
            <p:ph idx="1"/>
          </p:nvPr>
        </p:nvSpPr>
        <p:spPr>
          <a:xfrm>
            <a:off x="0" y="1855177"/>
            <a:ext cx="10413187" cy="3439004"/>
          </a:xfrm>
        </p:spPr>
        <p:txBody>
          <a:bodyPr>
            <a:normAutofit/>
          </a:bodyPr>
          <a:lstStyle/>
          <a:p>
            <a:pPr marL="0" indent="0">
              <a:buNone/>
            </a:pPr>
            <a:endParaRPr lang="nl-NL" i="1" dirty="0"/>
          </a:p>
          <a:p>
            <a:pPr marL="0" indent="0">
              <a:buNone/>
            </a:pPr>
            <a:endParaRPr lang="nl-NL" i="1" dirty="0"/>
          </a:p>
          <a:p>
            <a:pPr marL="0" indent="0" algn="ctr">
              <a:buNone/>
            </a:pPr>
            <a:r>
              <a:rPr lang="nl-NL" sz="5300" i="1" dirty="0"/>
              <a:t>“Als ik met een groep vrienden loop kijkt men al aan van daar heb je ze weer.”</a:t>
            </a:r>
          </a:p>
          <a:p>
            <a:pPr marL="0" indent="0">
              <a:buNone/>
            </a:pPr>
            <a:endParaRPr lang="nl-NL" i="1" dirty="0"/>
          </a:p>
          <a:p>
            <a:pPr marL="0" indent="0">
              <a:buNone/>
            </a:pPr>
            <a:endParaRPr lang="nl-NL" i="1" dirty="0"/>
          </a:p>
          <a:p>
            <a:pPr marL="0" indent="0">
              <a:buNone/>
            </a:pPr>
            <a:endParaRPr lang="nl-NL" i="1" dirty="0"/>
          </a:p>
        </p:txBody>
      </p:sp>
    </p:spTree>
    <p:extLst>
      <p:ext uri="{BB962C8B-B14F-4D97-AF65-F5344CB8AC3E}">
        <p14:creationId xmlns:p14="http://schemas.microsoft.com/office/powerpoint/2010/main" val="156576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nl-NL" sz="6000" dirty="0"/>
              <a:t>Uitspraken</a:t>
            </a:r>
            <a:br>
              <a:rPr lang="nl-NL" dirty="0"/>
            </a:br>
            <a:endParaRPr lang="nl-NL" dirty="0"/>
          </a:p>
        </p:txBody>
      </p:sp>
      <p:sp>
        <p:nvSpPr>
          <p:cNvPr id="3" name="Tijdelijke aanduiding voor inhoud 2"/>
          <p:cNvSpPr>
            <a:spLocks noGrp="1"/>
          </p:cNvSpPr>
          <p:nvPr>
            <p:ph idx="1"/>
          </p:nvPr>
        </p:nvSpPr>
        <p:spPr/>
        <p:txBody>
          <a:bodyPr>
            <a:normAutofit/>
          </a:bodyPr>
          <a:lstStyle/>
          <a:p>
            <a:pPr algn="ctr">
              <a:buNone/>
            </a:pPr>
            <a:r>
              <a:rPr lang="nl-NL" sz="3600" i="1" dirty="0"/>
              <a:t>“We worden altijd als probleem benaderd, waarom toch? Praten jullie ook met autochtone jongeren”</a:t>
            </a:r>
            <a:endParaRPr lang="nl-NL"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nl-NL" sz="6000" dirty="0"/>
              <a:t>Uitspraken</a:t>
            </a:r>
            <a:br>
              <a:rPr lang="nl-NL" dirty="0"/>
            </a:br>
            <a:endParaRPr lang="nl-NL" dirty="0"/>
          </a:p>
        </p:txBody>
      </p:sp>
      <p:sp>
        <p:nvSpPr>
          <p:cNvPr id="3" name="Tijdelijke aanduiding voor inhoud 2"/>
          <p:cNvSpPr>
            <a:spLocks noGrp="1"/>
          </p:cNvSpPr>
          <p:nvPr>
            <p:ph idx="1"/>
          </p:nvPr>
        </p:nvSpPr>
        <p:spPr>
          <a:xfrm>
            <a:off x="272562" y="1723292"/>
            <a:ext cx="9653954" cy="2716987"/>
          </a:xfrm>
        </p:spPr>
        <p:txBody>
          <a:bodyPr>
            <a:normAutofit/>
          </a:bodyPr>
          <a:lstStyle/>
          <a:p>
            <a:pPr algn="ctr"/>
            <a:endParaRPr lang="nl-NL" dirty="0"/>
          </a:p>
          <a:p>
            <a:pPr algn="ctr">
              <a:buNone/>
            </a:pPr>
            <a:r>
              <a:rPr lang="nl-NL" sz="3600" i="1" dirty="0"/>
              <a:t>“Iedereen zeurt over de verkeerde opvoeding van de “buitenlandse jongeren” dat is niet altijd waar, de meesten hebben het goed en zijn netjes opgevoed, kijk naar mij”</a:t>
            </a:r>
            <a:endParaRPr lang="nl-NL" sz="3600" dirty="0"/>
          </a:p>
        </p:txBody>
      </p:sp>
      <p:pic>
        <p:nvPicPr>
          <p:cNvPr id="9218" name="Picture 2" descr="Afbeeldingsresultaat voor samen boekje lezen moeder en kinderen"/>
          <p:cNvPicPr>
            <a:picLocks noChangeAspect="1" noChangeArrowheads="1"/>
          </p:cNvPicPr>
          <p:nvPr/>
        </p:nvPicPr>
        <p:blipFill>
          <a:blip r:embed="rId2"/>
          <a:srcRect/>
          <a:stretch>
            <a:fillRect/>
          </a:stretch>
        </p:blipFill>
        <p:spPr bwMode="auto">
          <a:xfrm>
            <a:off x="3228765" y="4505498"/>
            <a:ext cx="3318593" cy="2348942"/>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364" y="565265"/>
            <a:ext cx="8596668" cy="1320800"/>
          </a:xfrm>
        </p:spPr>
        <p:txBody>
          <a:bodyPr>
            <a:noAutofit/>
          </a:bodyPr>
          <a:lstStyle/>
          <a:p>
            <a:pPr algn="ctr"/>
            <a:r>
              <a:rPr lang="nl-NL" sz="6000" dirty="0"/>
              <a:t>Uitspraken</a:t>
            </a:r>
          </a:p>
        </p:txBody>
      </p:sp>
      <p:sp>
        <p:nvSpPr>
          <p:cNvPr id="3" name="Tijdelijke aanduiding voor inhoud 2"/>
          <p:cNvSpPr>
            <a:spLocks noGrp="1"/>
          </p:cNvSpPr>
          <p:nvPr>
            <p:ph idx="1"/>
          </p:nvPr>
        </p:nvSpPr>
        <p:spPr>
          <a:xfrm>
            <a:off x="439615" y="2892669"/>
            <a:ext cx="9258300" cy="2857500"/>
          </a:xfrm>
        </p:spPr>
        <p:txBody>
          <a:bodyPr>
            <a:normAutofit/>
          </a:bodyPr>
          <a:lstStyle/>
          <a:p>
            <a:pPr algn="ctr">
              <a:buNone/>
            </a:pPr>
            <a:r>
              <a:rPr lang="nl-NL" sz="4400" dirty="0"/>
              <a:t>“Geef ons een eerlijke kans en vertrouwen dan zie je ook dat het goed komt</a:t>
            </a:r>
            <a:r>
              <a:rPr lang="nl-NL" sz="4400" i="1" dirty="0"/>
              <a:t>”</a:t>
            </a:r>
            <a:endParaRPr lang="nl-NL" sz="4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6600" dirty="0"/>
              <a:t>Aanbevelingen</a:t>
            </a:r>
          </a:p>
        </p:txBody>
      </p:sp>
      <p:sp>
        <p:nvSpPr>
          <p:cNvPr id="3" name="Tijdelijke aanduiding voor inhoud 2"/>
          <p:cNvSpPr>
            <a:spLocks noGrp="1"/>
          </p:cNvSpPr>
          <p:nvPr>
            <p:ph idx="1"/>
          </p:nvPr>
        </p:nvSpPr>
        <p:spPr/>
        <p:txBody>
          <a:bodyPr>
            <a:normAutofit fontScale="92500"/>
          </a:bodyPr>
          <a:lstStyle/>
          <a:p>
            <a:pPr>
              <a:buAutoNum type="arabicPeriod"/>
            </a:pPr>
            <a:r>
              <a:rPr lang="nl-NL" sz="2800" b="1" dirty="0"/>
              <a:t>Sluit aan op cultuur, achtergrond en belangstelling van de jongeren; </a:t>
            </a:r>
          </a:p>
          <a:p>
            <a:pPr>
              <a:buAutoNum type="arabicPeriod"/>
            </a:pPr>
            <a:r>
              <a:rPr lang="nl-NL" sz="2800" b="1" dirty="0"/>
              <a:t>Hou rekening met de leefwereld van de jongeren;</a:t>
            </a:r>
          </a:p>
          <a:p>
            <a:pPr>
              <a:buAutoNum type="arabicPeriod"/>
            </a:pPr>
            <a:r>
              <a:rPr lang="nl-NL" sz="2800" b="1" dirty="0"/>
              <a:t>Zorg voor meer stage en werk voor de jongeren;</a:t>
            </a:r>
          </a:p>
          <a:p>
            <a:pPr>
              <a:buAutoNum type="arabicPeriod"/>
            </a:pPr>
            <a:r>
              <a:rPr lang="nl-NL" sz="2800" b="1" dirty="0"/>
              <a:t>Geef de jongeren ook de kans zelf met ideeën te komen; </a:t>
            </a:r>
          </a:p>
          <a:p>
            <a:pPr>
              <a:buAutoNum type="arabicPeriod"/>
            </a:pPr>
            <a:r>
              <a:rPr lang="nl-NL" sz="2800" b="1" dirty="0"/>
              <a:t>Werk </a:t>
            </a:r>
            <a:r>
              <a:rPr lang="nl-NL" sz="2800" b="1" dirty="0" err="1"/>
              <a:t>outreachend</a:t>
            </a:r>
            <a:r>
              <a:rPr lang="nl-NL" sz="2800" b="1" dirty="0"/>
              <a:t> en creëer een gezamenlijk aanbod.</a:t>
            </a:r>
          </a:p>
          <a:p>
            <a:pPr>
              <a:buAutoNum type="arabicPeriod"/>
            </a:pPr>
            <a:endParaRPr lang="nl-NL" sz="2800" b="1" dirty="0"/>
          </a:p>
          <a:p>
            <a:pPr>
              <a:buAutoNum type="arabicPeriod"/>
            </a:pPr>
            <a:endParaRPr lang="nl-NL" sz="2800" b="1" dirty="0"/>
          </a:p>
          <a:p>
            <a:pPr>
              <a:buNone/>
            </a:pPr>
            <a:endParaRPr lang="nl-NL" b="1" dirty="0"/>
          </a:p>
          <a:p>
            <a:pPr>
              <a:buAutoNum type="arabicPeriod"/>
            </a:pPr>
            <a:endParaRPr lang="nl-NL" b="1" dirty="0"/>
          </a:p>
          <a:p>
            <a:endParaRPr lang="nl-NL" b="1" dirty="0"/>
          </a:p>
          <a:p>
            <a:endParaRPr lang="nl-N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FA92D02B-ECEA-4BCD-A76D-7067F80C819D}"/>
              </a:ext>
            </a:extLst>
          </p:cNvPr>
          <p:cNvSpPr/>
          <p:nvPr/>
        </p:nvSpPr>
        <p:spPr>
          <a:xfrm>
            <a:off x="723901" y="495300"/>
            <a:ext cx="8420100" cy="2462213"/>
          </a:xfrm>
          <a:prstGeom prst="rect">
            <a:avLst/>
          </a:prstGeom>
        </p:spPr>
        <p:txBody>
          <a:bodyPr wrap="square">
            <a:spAutoFit/>
          </a:bodyPr>
          <a:lstStyle/>
          <a:p>
            <a:r>
              <a:rPr lang="nl-NL" sz="3200" dirty="0">
                <a:solidFill>
                  <a:srgbClr val="000000"/>
                </a:solidFill>
                <a:latin typeface="Helvetica Neue"/>
              </a:rPr>
              <a:t>”</a:t>
            </a:r>
            <a:r>
              <a:rPr lang="nl-NL" sz="3200" dirty="0"/>
              <a:t> Vriendschap vergroot het geluk en vermindert ellende, door onze vreugden te verdubbelen, en ons verdriet te delen” </a:t>
            </a:r>
          </a:p>
          <a:p>
            <a:r>
              <a:rPr lang="nl-NL" dirty="0"/>
              <a:t>Marcus Cicero, Romeinse staatsman</a:t>
            </a:r>
            <a:endParaRPr lang="nl-NL" sz="4000" dirty="0">
              <a:solidFill>
                <a:srgbClr val="000000"/>
              </a:solidFill>
              <a:latin typeface="Helvetica Neue"/>
            </a:endParaRPr>
          </a:p>
          <a:p>
            <a:endParaRPr lang="nl-NL" sz="4000" dirty="0"/>
          </a:p>
        </p:txBody>
      </p:sp>
      <p:pic>
        <p:nvPicPr>
          <p:cNvPr id="5" name="Afbeelding 4">
            <a:extLst>
              <a:ext uri="{FF2B5EF4-FFF2-40B4-BE49-F238E27FC236}">
                <a16:creationId xmlns:a16="http://schemas.microsoft.com/office/drawing/2014/main" id="{106786E3-E42C-4D52-9B28-E2AF86F32EA8}"/>
              </a:ext>
            </a:extLst>
          </p:cNvPr>
          <p:cNvPicPr>
            <a:picLocks noChangeAspect="1"/>
          </p:cNvPicPr>
          <p:nvPr/>
        </p:nvPicPr>
        <p:blipFill>
          <a:blip r:embed="rId2"/>
          <a:stretch>
            <a:fillRect/>
          </a:stretch>
        </p:blipFill>
        <p:spPr>
          <a:xfrm>
            <a:off x="1422399" y="2338696"/>
            <a:ext cx="6517054" cy="3681103"/>
          </a:xfrm>
          <a:prstGeom prst="rect">
            <a:avLst/>
          </a:prstGeom>
        </p:spPr>
      </p:pic>
    </p:spTree>
    <p:extLst>
      <p:ext uri="{BB962C8B-B14F-4D97-AF65-F5344CB8AC3E}">
        <p14:creationId xmlns:p14="http://schemas.microsoft.com/office/powerpoint/2010/main" val="46556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606381-1BCD-44A7-A32A-D114BE662647}"/>
              </a:ext>
            </a:extLst>
          </p:cNvPr>
          <p:cNvSpPr>
            <a:spLocks noGrp="1"/>
          </p:cNvSpPr>
          <p:nvPr>
            <p:ph type="title"/>
          </p:nvPr>
        </p:nvSpPr>
        <p:spPr/>
        <p:txBody>
          <a:bodyPr/>
          <a:lstStyle/>
          <a:p>
            <a:r>
              <a:rPr lang="nl-NL" dirty="0"/>
              <a:t>Programma 3 december 2018</a:t>
            </a:r>
            <a:br>
              <a:rPr lang="nl-NL" dirty="0"/>
            </a:br>
            <a:endParaRPr lang="nl-NL" dirty="0"/>
          </a:p>
        </p:txBody>
      </p:sp>
      <p:sp>
        <p:nvSpPr>
          <p:cNvPr id="3" name="Tijdelijke aanduiding voor inhoud 2">
            <a:extLst>
              <a:ext uri="{FF2B5EF4-FFF2-40B4-BE49-F238E27FC236}">
                <a16:creationId xmlns:a16="http://schemas.microsoft.com/office/drawing/2014/main" id="{2D295332-386B-42F8-8A18-368B1829142F}"/>
              </a:ext>
            </a:extLst>
          </p:cNvPr>
          <p:cNvSpPr>
            <a:spLocks noGrp="1"/>
          </p:cNvSpPr>
          <p:nvPr>
            <p:ph idx="1"/>
          </p:nvPr>
        </p:nvSpPr>
        <p:spPr/>
        <p:txBody>
          <a:bodyPr>
            <a:normAutofit lnSpcReduction="10000"/>
          </a:bodyPr>
          <a:lstStyle/>
          <a:p>
            <a:r>
              <a:rPr lang="nl-NL" sz="3600" dirty="0"/>
              <a:t>Samen pizza eten</a:t>
            </a:r>
          </a:p>
          <a:p>
            <a:r>
              <a:rPr lang="nl-NL" sz="3600" dirty="0"/>
              <a:t>Presentatie uitkomsten dialogen met jongeren op straat 27 nov en 1 dec</a:t>
            </a:r>
          </a:p>
          <a:p>
            <a:r>
              <a:rPr lang="nl-NL" sz="3600" dirty="0"/>
              <a:t>Vragen</a:t>
            </a:r>
          </a:p>
          <a:p>
            <a:r>
              <a:rPr lang="nl-NL" sz="3600" dirty="0"/>
              <a:t>In dialoog met elkaar </a:t>
            </a:r>
          </a:p>
          <a:p>
            <a:r>
              <a:rPr lang="nl-NL" sz="3600" dirty="0"/>
              <a:t>Afsluiting</a:t>
            </a:r>
          </a:p>
          <a:p>
            <a:endParaRPr lang="nl-NL" sz="3600" dirty="0"/>
          </a:p>
          <a:p>
            <a:endParaRPr lang="nl-NL" dirty="0"/>
          </a:p>
        </p:txBody>
      </p:sp>
    </p:spTree>
    <p:extLst>
      <p:ext uri="{BB962C8B-B14F-4D97-AF65-F5344CB8AC3E}">
        <p14:creationId xmlns:p14="http://schemas.microsoft.com/office/powerpoint/2010/main" val="9160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1486" y="1989513"/>
            <a:ext cx="8596668" cy="1320800"/>
          </a:xfrm>
        </p:spPr>
        <p:txBody>
          <a:bodyPr>
            <a:normAutofit/>
          </a:bodyPr>
          <a:lstStyle/>
          <a:p>
            <a:pPr algn="ctr"/>
            <a:r>
              <a:rPr lang="nl-NL" sz="8000" dirty="0"/>
              <a:t>Vragen?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08FAC-690A-4A2B-A6AB-EC1E936D2990}"/>
              </a:ext>
            </a:extLst>
          </p:cNvPr>
          <p:cNvSpPr>
            <a:spLocks noGrp="1"/>
          </p:cNvSpPr>
          <p:nvPr>
            <p:ph type="title"/>
          </p:nvPr>
        </p:nvSpPr>
        <p:spPr/>
        <p:txBody>
          <a:bodyPr>
            <a:normAutofit fontScale="90000"/>
          </a:bodyPr>
          <a:lstStyle/>
          <a:p>
            <a:pPr marL="0" indent="0"/>
            <a:r>
              <a:rPr lang="nl-NL" b="1" dirty="0"/>
              <a:t>DIALOOG VOOR EN DOOR JONGEREN</a:t>
            </a:r>
            <a:br>
              <a:rPr lang="nl-NL" dirty="0"/>
            </a:br>
            <a:r>
              <a:rPr lang="nl-NL" b="1" dirty="0"/>
              <a:t>De wijk is ook van jou/Veilig voelen in de wijk</a:t>
            </a:r>
            <a:br>
              <a:rPr lang="nl-NL" dirty="0"/>
            </a:br>
            <a:endParaRPr lang="nl-NL" dirty="0"/>
          </a:p>
        </p:txBody>
      </p:sp>
      <p:sp>
        <p:nvSpPr>
          <p:cNvPr id="3" name="Tijdelijke aanduiding voor inhoud 2">
            <a:extLst>
              <a:ext uri="{FF2B5EF4-FFF2-40B4-BE49-F238E27FC236}">
                <a16:creationId xmlns:a16="http://schemas.microsoft.com/office/drawing/2014/main" id="{C92E849B-CFCF-4AFE-AFFE-472ECCB49C94}"/>
              </a:ext>
            </a:extLst>
          </p:cNvPr>
          <p:cNvSpPr>
            <a:spLocks noGrp="1"/>
          </p:cNvSpPr>
          <p:nvPr>
            <p:ph idx="1"/>
          </p:nvPr>
        </p:nvSpPr>
        <p:spPr/>
        <p:txBody>
          <a:bodyPr>
            <a:normAutofit fontScale="25000" lnSpcReduction="20000"/>
          </a:bodyPr>
          <a:lstStyle/>
          <a:p>
            <a:r>
              <a:rPr lang="nl-NL" b="1" dirty="0"/>
              <a:t> </a:t>
            </a:r>
            <a:endParaRPr lang="nl-NL" dirty="0"/>
          </a:p>
          <a:p>
            <a:pPr lvl="0"/>
            <a:r>
              <a:rPr lang="nl-NL" sz="12800" b="1" dirty="0"/>
              <a:t>Hoe is de situatie nu? Wat vind je van de wijk?</a:t>
            </a:r>
          </a:p>
          <a:p>
            <a:pPr marL="0" indent="0">
              <a:buNone/>
            </a:pPr>
            <a:r>
              <a:rPr lang="nl-NL" sz="9600" dirty="0"/>
              <a:t>(Zit je op school, werk je, zoek je werk, genoeg te doen voor jongeren, voel jij je thuis in Overvecht, merk je in je eigen omgeving dat jongeren boos, ongelukkig en ontevreden zijn?)</a:t>
            </a:r>
          </a:p>
          <a:p>
            <a:r>
              <a:rPr lang="nl-NL" sz="9800" dirty="0"/>
              <a:t> </a:t>
            </a:r>
            <a:r>
              <a:rPr lang="nl-NL" sz="12800" b="1" dirty="0"/>
              <a:t>Wat kan beter en hoe kan het beter?</a:t>
            </a:r>
          </a:p>
          <a:p>
            <a:pPr marL="0" indent="0">
              <a:buNone/>
            </a:pPr>
            <a:r>
              <a:rPr lang="nl-NL" sz="9600" dirty="0"/>
              <a:t>(heb je oplossingen/heb je voorbeelden)</a:t>
            </a:r>
          </a:p>
          <a:p>
            <a:r>
              <a:rPr lang="nl-NL" sz="9600" dirty="0"/>
              <a:t> </a:t>
            </a:r>
            <a:r>
              <a:rPr lang="nl-NL" sz="9800" dirty="0"/>
              <a:t> </a:t>
            </a:r>
            <a:r>
              <a:rPr lang="nl-NL" sz="12800" b="1" dirty="0"/>
              <a:t>Wat kan je in deze betekenen?</a:t>
            </a:r>
          </a:p>
          <a:p>
            <a:pPr marL="0" indent="0">
              <a:buNone/>
            </a:pPr>
            <a:r>
              <a:rPr lang="nl-NL" sz="9600" dirty="0"/>
              <a:t>(wil je meedenken/meedoen)</a:t>
            </a:r>
          </a:p>
          <a:p>
            <a:pPr marL="0" indent="0">
              <a:buNone/>
            </a:pPr>
            <a:r>
              <a:rPr lang="nl-NL" sz="9600" dirty="0"/>
              <a:t> </a:t>
            </a:r>
          </a:p>
        </p:txBody>
      </p:sp>
    </p:spTree>
    <p:extLst>
      <p:ext uri="{BB962C8B-B14F-4D97-AF65-F5344CB8AC3E}">
        <p14:creationId xmlns:p14="http://schemas.microsoft.com/office/powerpoint/2010/main" val="362944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614D0-CA6F-4BC6-986E-A6B7FA8D2AC5}"/>
              </a:ext>
            </a:extLst>
          </p:cNvPr>
          <p:cNvSpPr>
            <a:spLocks noGrp="1"/>
          </p:cNvSpPr>
          <p:nvPr>
            <p:ph type="title"/>
          </p:nvPr>
        </p:nvSpPr>
        <p:spPr/>
        <p:txBody>
          <a:bodyPr>
            <a:normAutofit fontScale="90000"/>
          </a:bodyPr>
          <a:lstStyle/>
          <a:p>
            <a:r>
              <a:rPr lang="nl-NL" sz="2700" dirty="0"/>
              <a:t>Onderzoek “Hoe schatten professionals in of adolescenten (jongeren) aan het radicaliseren zijn of extremistisch gedrag vertonen?</a:t>
            </a:r>
            <a:r>
              <a:rPr lang="nl-NL" sz="2800" dirty="0"/>
              <a:t> </a:t>
            </a:r>
            <a:r>
              <a:rPr lang="nl-NL" sz="1800" dirty="0"/>
              <a:t>Dina el </a:t>
            </a:r>
            <a:r>
              <a:rPr lang="nl-NL" sz="1800" dirty="0" err="1"/>
              <a:t>Khoulati</a:t>
            </a:r>
            <a:r>
              <a:rPr lang="nl-NL" sz="1800" dirty="0"/>
              <a:t>, Hanane </a:t>
            </a:r>
            <a:r>
              <a:rPr lang="nl-NL" sz="1800" dirty="0" err="1"/>
              <a:t>Tsouli</a:t>
            </a:r>
            <a:r>
              <a:rPr lang="nl-NL" sz="1800" dirty="0"/>
              <a:t> en Ilhame </a:t>
            </a:r>
            <a:r>
              <a:rPr lang="nl-NL" sz="1800" dirty="0" err="1"/>
              <a:t>Azouagh</a:t>
            </a:r>
            <a:r>
              <a:rPr lang="nl-NL" sz="1800" dirty="0"/>
              <a:t> (HU </a:t>
            </a:r>
            <a:r>
              <a:rPr lang="nl-NL" sz="1800" dirty="0" err="1"/>
              <a:t>Social</a:t>
            </a:r>
            <a:r>
              <a:rPr lang="nl-NL" sz="1800" dirty="0"/>
              <a:t> </a:t>
            </a:r>
            <a:r>
              <a:rPr lang="nl-NL" sz="1800" dirty="0" err="1"/>
              <a:t>Work</a:t>
            </a:r>
            <a:r>
              <a:rPr lang="nl-NL" sz="1800" dirty="0"/>
              <a:t>)</a:t>
            </a:r>
            <a:br>
              <a:rPr lang="nl-NL" sz="2800" dirty="0"/>
            </a:br>
            <a:br>
              <a:rPr lang="nl-NL" sz="2700" dirty="0"/>
            </a:br>
            <a:br>
              <a:rPr lang="nl-NL" dirty="0"/>
            </a:br>
            <a:endParaRPr lang="nl-NL" dirty="0"/>
          </a:p>
        </p:txBody>
      </p:sp>
      <p:sp>
        <p:nvSpPr>
          <p:cNvPr id="3" name="Tijdelijke aanduiding voor inhoud 2">
            <a:extLst>
              <a:ext uri="{FF2B5EF4-FFF2-40B4-BE49-F238E27FC236}">
                <a16:creationId xmlns:a16="http://schemas.microsoft.com/office/drawing/2014/main" id="{541E6226-C78C-49A7-BC4B-918D38576985}"/>
              </a:ext>
            </a:extLst>
          </p:cNvPr>
          <p:cNvSpPr>
            <a:spLocks noGrp="1"/>
          </p:cNvSpPr>
          <p:nvPr>
            <p:ph idx="1"/>
          </p:nvPr>
        </p:nvSpPr>
        <p:spPr/>
        <p:txBody>
          <a:bodyPr>
            <a:normAutofit/>
          </a:bodyPr>
          <a:lstStyle/>
          <a:p>
            <a:pPr marL="0" indent="0">
              <a:buNone/>
            </a:pPr>
            <a:r>
              <a:rPr lang="nl-NL" dirty="0"/>
              <a:t>Vijf professionals gesproken:</a:t>
            </a:r>
          </a:p>
          <a:p>
            <a:r>
              <a:rPr lang="nl-NL" dirty="0" err="1"/>
              <a:t>Yakub</a:t>
            </a:r>
            <a:r>
              <a:rPr lang="nl-NL" dirty="0"/>
              <a:t> Aydemir en Michel van Kok (gemeente Utrecht)</a:t>
            </a:r>
          </a:p>
          <a:p>
            <a:r>
              <a:rPr lang="nl-NL" dirty="0"/>
              <a:t>Radj Ramcharan (stichting Asha)</a:t>
            </a:r>
          </a:p>
          <a:p>
            <a:r>
              <a:rPr lang="nl-NL" dirty="0"/>
              <a:t>Ahmed en </a:t>
            </a:r>
            <a:r>
              <a:rPr lang="nl-NL" dirty="0" err="1"/>
              <a:t>Jaouad</a:t>
            </a:r>
            <a:r>
              <a:rPr lang="nl-NL" dirty="0"/>
              <a:t> (Elk Welzijn)</a:t>
            </a:r>
          </a:p>
          <a:p>
            <a:r>
              <a:rPr lang="nl-NL" b="1" dirty="0"/>
              <a:t>“ De begrippen radicalisering en extremisme werd door eenieder anders  geïnterpreteerd. Tevens viel op dat radicalisering vaak wordt geassocieerd met de Islam. Wij vroegen ons daarom af wat hiervan de achterliggende gedachte kan zijn. Enkele van ons vonden dat dit beeld voornamelijk door de media wordt geschetst.’’</a:t>
            </a:r>
          </a:p>
          <a:p>
            <a:endParaRPr lang="nl-NL" dirty="0"/>
          </a:p>
        </p:txBody>
      </p:sp>
    </p:spTree>
    <p:extLst>
      <p:ext uri="{BB962C8B-B14F-4D97-AF65-F5344CB8AC3E}">
        <p14:creationId xmlns:p14="http://schemas.microsoft.com/office/powerpoint/2010/main" val="19745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BA75F3-28A4-4169-A58B-90074ADA8A1D}"/>
              </a:ext>
            </a:extLst>
          </p:cNvPr>
          <p:cNvSpPr>
            <a:spLocks noGrp="1"/>
          </p:cNvSpPr>
          <p:nvPr>
            <p:ph type="title"/>
          </p:nvPr>
        </p:nvSpPr>
        <p:spPr/>
        <p:txBody>
          <a:bodyPr/>
          <a:lstStyle/>
          <a:p>
            <a:r>
              <a:rPr lang="nl-NL" dirty="0"/>
              <a:t>Resultaten onderzoek</a:t>
            </a:r>
          </a:p>
        </p:txBody>
      </p:sp>
      <p:sp>
        <p:nvSpPr>
          <p:cNvPr id="3" name="Tijdelijke aanduiding voor inhoud 2">
            <a:extLst>
              <a:ext uri="{FF2B5EF4-FFF2-40B4-BE49-F238E27FC236}">
                <a16:creationId xmlns:a16="http://schemas.microsoft.com/office/drawing/2014/main" id="{FCA4BD7F-66C5-4838-969F-BDDFACF31295}"/>
              </a:ext>
            </a:extLst>
          </p:cNvPr>
          <p:cNvSpPr>
            <a:spLocks noGrp="1"/>
          </p:cNvSpPr>
          <p:nvPr>
            <p:ph idx="1"/>
          </p:nvPr>
        </p:nvSpPr>
        <p:spPr>
          <a:xfrm>
            <a:off x="677334" y="1242647"/>
            <a:ext cx="8596668" cy="4798716"/>
          </a:xfrm>
        </p:spPr>
        <p:txBody>
          <a:bodyPr>
            <a:normAutofit/>
          </a:bodyPr>
          <a:lstStyle/>
          <a:p>
            <a:endParaRPr lang="nl-NL" dirty="0"/>
          </a:p>
          <a:p>
            <a:endParaRPr lang="nl-NL" dirty="0"/>
          </a:p>
          <a:p>
            <a:r>
              <a:rPr lang="nl-NL" sz="2800" dirty="0"/>
              <a:t>Onderscheid maken tussen de begrippen blijft moeilijk</a:t>
            </a:r>
          </a:p>
          <a:p>
            <a:endParaRPr lang="nl-NL" sz="2800" dirty="0"/>
          </a:p>
          <a:p>
            <a:r>
              <a:rPr lang="nl-NL" sz="2800" dirty="0"/>
              <a:t>Het blijft een gevoelig onderwerp, waardoor men eerder uit eigen intuïtie handelt</a:t>
            </a:r>
          </a:p>
          <a:p>
            <a:endParaRPr lang="nl-NL" sz="2800" dirty="0"/>
          </a:p>
          <a:p>
            <a:r>
              <a:rPr lang="nl-NL" sz="2800" dirty="0"/>
              <a:t>Omgeving is van grote invloed op het proces</a:t>
            </a:r>
          </a:p>
          <a:p>
            <a:endParaRPr lang="nl-NL" dirty="0"/>
          </a:p>
          <a:p>
            <a:endParaRPr lang="nl-NL" dirty="0"/>
          </a:p>
        </p:txBody>
      </p:sp>
    </p:spTree>
    <p:extLst>
      <p:ext uri="{BB962C8B-B14F-4D97-AF65-F5344CB8AC3E}">
        <p14:creationId xmlns:p14="http://schemas.microsoft.com/office/powerpoint/2010/main" val="263827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3A1D9B-92B7-4611-B7FA-7AC180B74875}"/>
              </a:ext>
            </a:extLst>
          </p:cNvPr>
          <p:cNvSpPr>
            <a:spLocks noGrp="1"/>
          </p:cNvSpPr>
          <p:nvPr>
            <p:ph type="title"/>
          </p:nvPr>
        </p:nvSpPr>
        <p:spPr/>
        <p:txBody>
          <a:bodyPr/>
          <a:lstStyle/>
          <a:p>
            <a:r>
              <a:rPr lang="nl-NL" dirty="0"/>
              <a:t>Resultaten onderzoek</a:t>
            </a:r>
          </a:p>
        </p:txBody>
      </p:sp>
      <p:sp>
        <p:nvSpPr>
          <p:cNvPr id="3" name="Tijdelijke aanduiding voor inhoud 2">
            <a:extLst>
              <a:ext uri="{FF2B5EF4-FFF2-40B4-BE49-F238E27FC236}">
                <a16:creationId xmlns:a16="http://schemas.microsoft.com/office/drawing/2014/main" id="{42E88585-7333-45A7-A2A6-0887D8D3471C}"/>
              </a:ext>
            </a:extLst>
          </p:cNvPr>
          <p:cNvSpPr>
            <a:spLocks noGrp="1"/>
          </p:cNvSpPr>
          <p:nvPr>
            <p:ph idx="1"/>
          </p:nvPr>
        </p:nvSpPr>
        <p:spPr/>
        <p:txBody>
          <a:bodyPr/>
          <a:lstStyle/>
          <a:p>
            <a:pPr marL="0" indent="0">
              <a:buNone/>
            </a:pPr>
            <a:r>
              <a:rPr lang="nl-NL" dirty="0"/>
              <a:t>Op basis van de afgenomen interviews wordt geconcludeerd dat:</a:t>
            </a:r>
          </a:p>
          <a:p>
            <a:r>
              <a:rPr lang="nl-NL" dirty="0"/>
              <a:t>radicalisering/extremisme vooral wordt gesignaleerd door riskante uitspraken van adolescenten (jongeren). </a:t>
            </a:r>
          </a:p>
          <a:p>
            <a:r>
              <a:rPr lang="nl-NL" dirty="0"/>
              <a:t>Uitspraken over het geloof, de samenleving of over bepaalde conflicten.</a:t>
            </a:r>
          </a:p>
          <a:p>
            <a:r>
              <a:rPr lang="nl-NL" dirty="0"/>
              <a:t>Daarnaast kijken de sociaal professionals ook naar het gedrag van de jongeren. </a:t>
            </a:r>
          </a:p>
          <a:p>
            <a:r>
              <a:rPr lang="nl-NL" dirty="0"/>
              <a:t>Veranderd de adolescent in korte tijd snel van gedrag of vertoont deze adolescent buitensporig gedrag? Dan wordt deze persoon nauwlettend in de gaten gehouden. Indien noodzakelijk worden verdere acties ondernomen.</a:t>
            </a:r>
          </a:p>
          <a:p>
            <a:endParaRPr lang="nl-NL" dirty="0"/>
          </a:p>
        </p:txBody>
      </p:sp>
    </p:spTree>
    <p:extLst>
      <p:ext uri="{BB962C8B-B14F-4D97-AF65-F5344CB8AC3E}">
        <p14:creationId xmlns:p14="http://schemas.microsoft.com/office/powerpoint/2010/main" val="82807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nl-NL" sz="3200" dirty="0"/>
              <a:t>Dialoog op straat</a:t>
            </a:r>
            <a:br>
              <a:rPr lang="nl-NL" sz="3200" dirty="0"/>
            </a:br>
            <a:r>
              <a:rPr lang="nl-NL" sz="3200" dirty="0"/>
              <a:t>Hoe ging dat?</a:t>
            </a:r>
          </a:p>
        </p:txBody>
      </p:sp>
      <p:sp>
        <p:nvSpPr>
          <p:cNvPr id="3" name="Tijdelijke aanduiding voor inhoud 2"/>
          <p:cNvSpPr>
            <a:spLocks noGrp="1"/>
          </p:cNvSpPr>
          <p:nvPr>
            <p:ph idx="1"/>
          </p:nvPr>
        </p:nvSpPr>
        <p:spPr/>
        <p:txBody>
          <a:bodyPr>
            <a:normAutofit fontScale="70000" lnSpcReduction="20000"/>
          </a:bodyPr>
          <a:lstStyle/>
          <a:p>
            <a:pPr marL="0" indent="0">
              <a:buNone/>
            </a:pPr>
            <a:endParaRPr lang="nl-NL" sz="3600" dirty="0"/>
          </a:p>
          <a:p>
            <a:r>
              <a:rPr lang="nl-NL" sz="3600" dirty="0"/>
              <a:t>Dertig jongeren zijn gesproken(22 jongens/8 meisjes, tussen15jr-27jr, 26 migranten en 4 autochtonen) </a:t>
            </a:r>
          </a:p>
          <a:p>
            <a:r>
              <a:rPr lang="nl-NL" sz="3600" dirty="0"/>
              <a:t>9 stagiaires, 3 Hbo’ers en 6 Mbo’ers (mooie samenwerking, de Mbo’ers waren onder indruk van de Hbo‘ers)</a:t>
            </a:r>
          </a:p>
          <a:p>
            <a:r>
              <a:rPr lang="nl-NL" sz="3600" dirty="0"/>
              <a:t>Gespreken winkelcentra, straat, bibliotheek, kapperszaak, McDonalds/HBC, scholen, De Dreef en sportvelden </a:t>
            </a:r>
          </a:p>
          <a:p>
            <a:endParaRPr lang="nl-NL" dirty="0"/>
          </a:p>
          <a:p>
            <a:endParaRPr lang="nl-NL" dirty="0"/>
          </a:p>
          <a:p>
            <a:endParaRPr lang="nl-NL" dirty="0"/>
          </a:p>
        </p:txBody>
      </p:sp>
    </p:spTree>
    <p:extLst>
      <p:ext uri="{BB962C8B-B14F-4D97-AF65-F5344CB8AC3E}">
        <p14:creationId xmlns:p14="http://schemas.microsoft.com/office/powerpoint/2010/main" val="67521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AADF6F-9D7F-4964-8297-156677131E01}"/>
              </a:ext>
            </a:extLst>
          </p:cNvPr>
          <p:cNvSpPr>
            <a:spLocks noGrp="1"/>
          </p:cNvSpPr>
          <p:nvPr>
            <p:ph type="title"/>
          </p:nvPr>
        </p:nvSpPr>
        <p:spPr/>
        <p:txBody>
          <a:bodyPr>
            <a:normAutofit fontScale="90000"/>
          </a:bodyPr>
          <a:lstStyle/>
          <a:p>
            <a:r>
              <a:rPr lang="nl-NL" b="1" dirty="0"/>
              <a:t>Hoe is de situatie nu? Wat vind je van de wijk?</a:t>
            </a:r>
            <a:br>
              <a:rPr lang="nl-NL" b="1" dirty="0"/>
            </a:br>
            <a:endParaRPr lang="nl-NL" dirty="0"/>
          </a:p>
        </p:txBody>
      </p:sp>
      <p:sp>
        <p:nvSpPr>
          <p:cNvPr id="3" name="Tijdelijke aanduiding voor inhoud 2">
            <a:extLst>
              <a:ext uri="{FF2B5EF4-FFF2-40B4-BE49-F238E27FC236}">
                <a16:creationId xmlns:a16="http://schemas.microsoft.com/office/drawing/2014/main" id="{F8B11A01-D6DA-4C83-B565-FA1FFA084F1B}"/>
              </a:ext>
            </a:extLst>
          </p:cNvPr>
          <p:cNvSpPr>
            <a:spLocks noGrp="1"/>
          </p:cNvSpPr>
          <p:nvPr>
            <p:ph idx="1"/>
          </p:nvPr>
        </p:nvSpPr>
        <p:spPr/>
        <p:txBody>
          <a:bodyPr>
            <a:normAutofit/>
          </a:bodyPr>
          <a:lstStyle/>
          <a:p>
            <a:r>
              <a:rPr lang="nl-NL" sz="2400" b="1" dirty="0"/>
              <a:t>Mooie wijk, gezellig, multicultureel</a:t>
            </a:r>
          </a:p>
          <a:p>
            <a:r>
              <a:rPr lang="nl-NL" sz="2400" b="1" dirty="0"/>
              <a:t>Veel jongeren tussen de ouderen</a:t>
            </a:r>
          </a:p>
          <a:p>
            <a:r>
              <a:rPr lang="nl-NL" sz="2400" b="1" dirty="0"/>
              <a:t>Veel groen en sportmogelijkheden</a:t>
            </a:r>
          </a:p>
          <a:p>
            <a:r>
              <a:rPr lang="nl-NL" sz="2400" b="1" dirty="0"/>
              <a:t>Veel voorzieningen</a:t>
            </a:r>
          </a:p>
          <a:p>
            <a:r>
              <a:rPr lang="nl-NL" sz="2400" b="1" dirty="0"/>
              <a:t>Openbaar vervoer goed </a:t>
            </a:r>
          </a:p>
          <a:p>
            <a:r>
              <a:rPr lang="nl-NL" sz="2400" b="1" dirty="0"/>
              <a:t>Diverse scholen </a:t>
            </a:r>
          </a:p>
          <a:p>
            <a:r>
              <a:rPr lang="nl-NL" sz="2400" b="1" dirty="0"/>
              <a:t>Veel moskeeën, kerken sluiten</a:t>
            </a:r>
          </a:p>
          <a:p>
            <a:pPr marL="0" indent="0">
              <a:buNone/>
            </a:pPr>
            <a:r>
              <a:rPr lang="nl-NL" b="1" dirty="0"/>
              <a:t> </a:t>
            </a:r>
          </a:p>
          <a:p>
            <a:endParaRPr lang="nl-NL" dirty="0"/>
          </a:p>
        </p:txBody>
      </p:sp>
    </p:spTree>
    <p:extLst>
      <p:ext uri="{BB962C8B-B14F-4D97-AF65-F5344CB8AC3E}">
        <p14:creationId xmlns:p14="http://schemas.microsoft.com/office/powerpoint/2010/main" val="123481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6ABF04BC-969C-4BF0-B25E-BFD75A91F1B6}"/>
              </a:ext>
            </a:extLst>
          </p:cNvPr>
          <p:cNvSpPr/>
          <p:nvPr/>
        </p:nvSpPr>
        <p:spPr>
          <a:xfrm>
            <a:off x="859536" y="338328"/>
            <a:ext cx="17207786" cy="2585323"/>
          </a:xfrm>
          <a:prstGeom prst="rect">
            <a:avLst/>
          </a:prstGeom>
        </p:spPr>
        <p:txBody>
          <a:bodyPr wrap="square">
            <a:spAutoFit/>
          </a:bodyPr>
          <a:lstStyle/>
          <a:p>
            <a:endParaRPr lang="nl-NL" sz="4800" dirty="0"/>
          </a:p>
          <a:p>
            <a:pPr marL="285750" indent="-285750">
              <a:buFont typeface="Arial" panose="020B0604020202020204" pitchFamily="34" charset="0"/>
              <a:buChar char="•"/>
            </a:pPr>
            <a:endParaRPr lang="nl-NL" sz="4800" dirty="0"/>
          </a:p>
          <a:p>
            <a:pPr marL="285750" indent="-285750">
              <a:buFont typeface="Arial" panose="020B0604020202020204" pitchFamily="34" charset="0"/>
              <a:buChar char="•"/>
            </a:pPr>
            <a:endParaRPr lang="nl-NL" sz="4800" dirty="0"/>
          </a:p>
          <a:p>
            <a:pPr marL="285750" indent="-285750">
              <a:buFont typeface="Arial" panose="020B0604020202020204" pitchFamily="34" charset="0"/>
              <a:buChar char="•"/>
            </a:pPr>
            <a:endParaRPr lang="nl-NL" dirty="0"/>
          </a:p>
        </p:txBody>
      </p:sp>
      <p:sp>
        <p:nvSpPr>
          <p:cNvPr id="3" name="Tekstvak 2">
            <a:extLst>
              <a:ext uri="{FF2B5EF4-FFF2-40B4-BE49-F238E27FC236}">
                <a16:creationId xmlns:a16="http://schemas.microsoft.com/office/drawing/2014/main" id="{A4C632A4-A24F-4B5A-BCD4-88F4443A5364}"/>
              </a:ext>
            </a:extLst>
          </p:cNvPr>
          <p:cNvSpPr txBox="1"/>
          <p:nvPr/>
        </p:nvSpPr>
        <p:spPr>
          <a:xfrm>
            <a:off x="373710" y="572494"/>
            <a:ext cx="9335627" cy="5847755"/>
          </a:xfrm>
          <a:prstGeom prst="rect">
            <a:avLst/>
          </a:prstGeom>
          <a:noFill/>
        </p:spPr>
        <p:txBody>
          <a:bodyPr wrap="square" rtlCol="0">
            <a:spAutoFit/>
          </a:bodyPr>
          <a:lstStyle/>
          <a:p>
            <a:endParaRPr lang="nl-NL" b="1" dirty="0"/>
          </a:p>
          <a:p>
            <a:pPr marL="285750" indent="-285750">
              <a:buFont typeface="Arial" panose="020B0604020202020204" pitchFamily="34" charset="0"/>
              <a:buChar char="•"/>
            </a:pPr>
            <a:endParaRPr lang="nl-NL" b="1" dirty="0"/>
          </a:p>
          <a:p>
            <a:pPr marL="285750" indent="-285750">
              <a:buFont typeface="Arial" panose="020B0604020202020204" pitchFamily="34" charset="0"/>
              <a:buChar char="•"/>
            </a:pPr>
            <a:r>
              <a:rPr lang="nl-NL" sz="4000" b="1" dirty="0"/>
              <a:t>Er worden alle talen gesproken</a:t>
            </a:r>
          </a:p>
          <a:p>
            <a:pPr marL="285750" indent="-285750">
              <a:buFont typeface="Arial" panose="020B0604020202020204" pitchFamily="34" charset="0"/>
              <a:buChar char="•"/>
            </a:pPr>
            <a:r>
              <a:rPr lang="nl-NL" sz="4000" b="1" dirty="0"/>
              <a:t>Contacten zijn beter als je Nederlands spreekt</a:t>
            </a:r>
          </a:p>
          <a:p>
            <a:pPr marL="285750" indent="-285750">
              <a:buFont typeface="Arial" panose="020B0604020202020204" pitchFamily="34" charset="0"/>
              <a:buChar char="•"/>
            </a:pPr>
            <a:r>
              <a:rPr lang="nl-NL" sz="4000" b="1" dirty="0"/>
              <a:t>Alles woont door elkaar</a:t>
            </a:r>
          </a:p>
          <a:p>
            <a:pPr marL="285750" indent="-285750">
              <a:buFont typeface="Arial" panose="020B0604020202020204" pitchFamily="34" charset="0"/>
              <a:buChar char="•"/>
            </a:pPr>
            <a:r>
              <a:rPr lang="nl-NL" sz="4000" b="1" dirty="0"/>
              <a:t>Wijk is al vol en de gemeente zet vluchtelingen juist hier</a:t>
            </a:r>
          </a:p>
          <a:p>
            <a:pPr marL="285750" indent="-285750">
              <a:buFont typeface="Arial" panose="020B0604020202020204" pitchFamily="34" charset="0"/>
              <a:buChar char="•"/>
            </a:pPr>
            <a:r>
              <a:rPr lang="nl-NL" sz="4000" b="1" dirty="0"/>
              <a:t>Heel druk, maar gezellig</a:t>
            </a:r>
          </a:p>
          <a:p>
            <a:pPr marL="285750" indent="-285750">
              <a:buFont typeface="Arial" panose="020B0604020202020204" pitchFamily="34" charset="0"/>
              <a:buChar char="•"/>
            </a:pPr>
            <a:r>
              <a:rPr lang="nl-NL" sz="4000" b="1" dirty="0"/>
              <a:t>Veel meer activiteiten voor jongens</a:t>
            </a:r>
          </a:p>
          <a:p>
            <a:endParaRPr lang="nl-NL" dirty="0"/>
          </a:p>
        </p:txBody>
      </p:sp>
    </p:spTree>
    <p:extLst>
      <p:ext uri="{BB962C8B-B14F-4D97-AF65-F5344CB8AC3E}">
        <p14:creationId xmlns:p14="http://schemas.microsoft.com/office/powerpoint/2010/main" val="1700955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504</TotalTime>
  <Words>937</Words>
  <Application>Microsoft Office PowerPoint</Application>
  <PresentationFormat>Breedbeeld</PresentationFormat>
  <Paragraphs>127</Paragraphs>
  <Slides>20</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20</vt:i4>
      </vt:variant>
    </vt:vector>
  </HeadingPairs>
  <TitlesOfParts>
    <vt:vector size="26" baseType="lpstr">
      <vt:lpstr>Arial</vt:lpstr>
      <vt:lpstr>Courier New</vt:lpstr>
      <vt:lpstr>Helvetica Neue</vt:lpstr>
      <vt:lpstr>Trebuchet MS</vt:lpstr>
      <vt:lpstr>Wingdings 3</vt:lpstr>
      <vt:lpstr>Facet</vt:lpstr>
      <vt:lpstr>Dialoog voor en door jongeren wijk Overvecht   Stichting ASHA Utrecht</vt:lpstr>
      <vt:lpstr>Programma 3 december 2018 </vt:lpstr>
      <vt:lpstr>DIALOOG VOOR EN DOOR JONGEREN De wijk is ook van jou/Veilig voelen in de wijk </vt:lpstr>
      <vt:lpstr>Onderzoek “Hoe schatten professionals in of adolescenten (jongeren) aan het radicaliseren zijn of extremistisch gedrag vertonen? Dina el Khoulati, Hanane Tsouli en Ilhame Azouagh (HU Social Work)   </vt:lpstr>
      <vt:lpstr>Resultaten onderzoek</vt:lpstr>
      <vt:lpstr>Resultaten onderzoek</vt:lpstr>
      <vt:lpstr>Dialoog op straat Hoe ging dat?</vt:lpstr>
      <vt:lpstr>Hoe is de situatie nu? Wat vind je van de wijk? </vt:lpstr>
      <vt:lpstr>PowerPoint-presentatie</vt:lpstr>
      <vt:lpstr>PowerPoint-presentatie</vt:lpstr>
      <vt:lpstr>Hoe is de situatie nu? Wat vind je van de wijk? </vt:lpstr>
      <vt:lpstr>Wat kan beter en hoe kan het beter? </vt:lpstr>
      <vt:lpstr>Wat kan je in deze betekenen? </vt:lpstr>
      <vt:lpstr>Uitspraken</vt:lpstr>
      <vt:lpstr>Uitspraken </vt:lpstr>
      <vt:lpstr>Uitspraken </vt:lpstr>
      <vt:lpstr>Uitspraken</vt:lpstr>
      <vt:lpstr>Aanbevelingen</vt:lpstr>
      <vt:lpstr>PowerPoint-presentatie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Dialoog Jongeren voor en door jongeren Overvecht</dc:title>
  <dc:creator>Radj Ramcharan</dc:creator>
  <cp:lastModifiedBy>Radj Ramcharan</cp:lastModifiedBy>
  <cp:revision>34</cp:revision>
  <dcterms:created xsi:type="dcterms:W3CDTF">2018-11-28T06:49:38Z</dcterms:created>
  <dcterms:modified xsi:type="dcterms:W3CDTF">2019-03-01T10:11:01Z</dcterms:modified>
</cp:coreProperties>
</file>