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0"/>
  </p:handoutMasterIdLst>
  <p:sldIdLst>
    <p:sldId id="256" r:id="rId5"/>
    <p:sldId id="261" r:id="rId7"/>
    <p:sldId id="264" r:id="rId8"/>
    <p:sldId id="276" r:id="rId9"/>
    <p:sldId id="258" r:id="rId10"/>
    <p:sldId id="262" r:id="rId11"/>
    <p:sldId id="271" r:id="rId12"/>
    <p:sldId id="272" r:id="rId13"/>
    <p:sldId id="259" r:id="rId14"/>
    <p:sldId id="273" r:id="rId15"/>
    <p:sldId id="260" r:id="rId16"/>
    <p:sldId id="266" r:id="rId17"/>
    <p:sldId id="268" r:id="rId18"/>
    <p:sldId id="277" r:id="rId19"/>
  </p:sldIdLst>
  <p:sldSz cx="12192000" cy="6858000"/>
  <p:notesSz cx="6668770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D41"/>
    <a:srgbClr val="AE023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515" autoAdjust="0"/>
  </p:normalViewPr>
  <p:slideViewPr>
    <p:cSldViewPr>
      <p:cViewPr>
        <p:scale>
          <a:sx n="135" d="100"/>
          <a:sy n="135" d="100"/>
        </p:scale>
        <p:origin x="6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4336" y="6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D55F8-7AD5-4B2F-B441-0DC8E5C0912D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6D111-0CDE-409D-90BF-840B76BC60F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3C78-FB3C-4E2C-8DA9-5F097B38F2D5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25CD-16DA-483C-9FA7-9C814943D53A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hyperlink" Target="http://www.scilab.org/" TargetMode="External"/><Relationship Id="rId4" Type="http://schemas.openxmlformats.org/officeDocument/2006/relationships/hyperlink" Target="http://www.gnu.org/software/octave/" TargetMode="External"/><Relationship Id="rId3" Type="http://schemas.openxmlformats.org/officeDocument/2006/relationships/hyperlink" Target="http://www.mathworks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25CD-16DA-483C-9FA7-9C814943D53A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langage interprété optimisé pour les calculs matriciels intensifs et des outils graphiques de simulation. On peut citer en particulier 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Le </a:t>
            </a:r>
            <a:r>
              <a:rPr lang="fr-FR" b="1" i="1" dirty="0"/>
              <a:t>logiciel propriétaire </a:t>
            </a:r>
            <a:r>
              <a:rPr lang="fr-FR" b="1" i="1" dirty="0" err="1"/>
              <a:t>Matlab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http://www.mathworks.com/</a:t>
            </a:r>
            <a:r>
              <a:rPr lang="fr-FR" dirty="0"/>
              <a:t>) pour lequel il existe de très nombreuses boîtes à outils puissantes mais souvent onéreuses. L'outil Simulink offre un environnement graphique pour simuler des systèmes dynamiques ou embarqués.</a:t>
            </a:r>
            <a:endParaRPr lang="fr-FR" dirty="0"/>
          </a:p>
          <a:p>
            <a:r>
              <a:rPr lang="fr-FR" dirty="0"/>
              <a:t>Le </a:t>
            </a:r>
            <a:r>
              <a:rPr lang="fr-FR" b="1" i="1" dirty="0"/>
              <a:t>logiciel libre Octave</a:t>
            </a:r>
            <a:r>
              <a:rPr lang="fr-FR" dirty="0"/>
              <a:t> (</a:t>
            </a:r>
            <a:r>
              <a:rPr lang="fr-FR" dirty="0">
                <a:hlinkClick r:id="rId4"/>
              </a:rPr>
              <a:t>http://www.gnu.org/software/octave/</a:t>
            </a:r>
            <a:r>
              <a:rPr lang="fr-FR" dirty="0"/>
              <a:t>) utilise un langage matriciel très proche de celui de </a:t>
            </a:r>
            <a:r>
              <a:rPr lang="fr-FR" dirty="0" err="1"/>
              <a:t>Matlab</a:t>
            </a:r>
            <a:r>
              <a:rPr lang="fr-FR" dirty="0"/>
              <a:t>. Il permet de réaliser la plupart des calculs numériques.</a:t>
            </a:r>
            <a:endParaRPr lang="fr-FR" dirty="0"/>
          </a:p>
          <a:p>
            <a:r>
              <a:rPr lang="fr-FR" dirty="0"/>
              <a:t>Le</a:t>
            </a:r>
            <a:r>
              <a:rPr lang="fr-FR" b="1" i="1" dirty="0"/>
              <a:t> logiciel </a:t>
            </a:r>
            <a:r>
              <a:rPr lang="fr-FR" b="1" i="1" dirty="0" err="1"/>
              <a:t>Scilab</a:t>
            </a:r>
            <a:r>
              <a:rPr lang="fr-FR" dirty="0"/>
              <a:t> (</a:t>
            </a:r>
            <a:r>
              <a:rPr lang="fr-FR" dirty="0">
                <a:hlinkClick r:id="rId5"/>
              </a:rPr>
              <a:t>http://www.scilab.org/</a:t>
            </a:r>
            <a:r>
              <a:rPr lang="fr-FR" dirty="0"/>
              <a:t>), proche de </a:t>
            </a:r>
            <a:r>
              <a:rPr lang="fr-FR" dirty="0" err="1"/>
              <a:t>Matlab</a:t>
            </a:r>
            <a:r>
              <a:rPr lang="fr-FR" dirty="0"/>
              <a:t>, est entièrement libre depuis la version 5.0. </a:t>
            </a:r>
            <a:r>
              <a:rPr lang="fr-FR" dirty="0" err="1"/>
              <a:t>Scilab</a:t>
            </a:r>
            <a:r>
              <a:rPr lang="fr-FR" dirty="0"/>
              <a:t> est téléchargeable avec de nombreuses boîtes à outils libres. L'outil </a:t>
            </a:r>
            <a:r>
              <a:rPr lang="fr-FR" dirty="0" err="1"/>
              <a:t>Scicos</a:t>
            </a:r>
            <a:r>
              <a:rPr lang="fr-FR" dirty="0"/>
              <a:t> offre un environnement graphique pour simuler des systèmes dynamiques ou embarqués.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25CD-16DA-483C-9FA7-9C814943D53A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25CD-16DA-483C-9FA7-9C814943D53A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11691" y="6498000"/>
            <a:ext cx="5568619" cy="360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File, pile et liste chaînée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76320" y="6500339"/>
            <a:ext cx="3215680" cy="360000"/>
          </a:xfrm>
          <a:prstGeom prst="rect">
            <a:avLst/>
          </a:prstGeom>
        </p:spPr>
        <p:txBody>
          <a:bodyPr/>
          <a:lstStyle/>
          <a:p>
            <a:pPr algn="ctr"/>
            <a:fld id="{743880EC-5695-4A8A-AFA0-8DEC6D3179FA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11691" y="6498000"/>
            <a:ext cx="5568619" cy="360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976320" y="6500339"/>
            <a:ext cx="3215680" cy="360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743880EC-5695-4A8A-AFA0-8DEC6D3179FA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39350" y="1052736"/>
            <a:ext cx="11713301" cy="5184576"/>
          </a:xfrm>
        </p:spPr>
        <p:txBody>
          <a:bodyPr/>
          <a:lstStyle>
            <a:lvl1pPr marL="0" indent="0">
              <a:buFont typeface="Arial" panose="02080604020202020204" pitchFamily="34" charset="0"/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  <a:endParaRPr lang="fr-FR" dirty="0"/>
          </a:p>
          <a:p>
            <a:pPr lvl="2"/>
            <a:r>
              <a:rPr lang="fr-FR" dirty="0"/>
              <a:t>Troisième niveau</a:t>
            </a:r>
            <a:endParaRPr lang="fr-FR" dirty="0"/>
          </a:p>
          <a:p>
            <a:pPr lvl="3"/>
            <a:r>
              <a:rPr lang="fr-FR" dirty="0"/>
              <a:t>Quatrième niveau</a:t>
            </a:r>
            <a:endParaRPr lang="fr-FR" dirty="0"/>
          </a:p>
          <a:p>
            <a:pPr lvl="4"/>
            <a:r>
              <a:rPr lang="fr-FR" dirty="0"/>
              <a:t>Cinquième niveau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709630" y="0"/>
            <a:ext cx="10642954" cy="720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6872-1CAC-4CB3-9367-4F77CD844924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94CC-D9DD-4DDD-BD3D-2DEEA5AEBC45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D525-C5AC-4D4C-97D6-F10E3EDAF2C9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7FC5-799C-457B-8E32-FB0A234E8A5A}" type="datetime1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389F-75ED-40C5-8FF7-2DF9EB85BF7D}" type="datetime1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1FDA5-7B84-4B27-A397-530A492C6E8D}" type="datetime1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94AF-93D5-4546-8350-F7364F9FD4D3}" type="datetime1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CFF2-6DD1-48CA-85D0-042DFD455F3B}" type="datetime1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9D2A-A205-41CC-87F1-3F730F776626}" type="datetime1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461D-F665-4E20-9325-9C74A4E51325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0FE3-6A7D-4258-91A7-2C7B5A98A2B4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311691" y="6498000"/>
            <a:ext cx="5568619" cy="360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File, pile et liste chaînée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976320" y="6500339"/>
            <a:ext cx="3215680" cy="360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743880EC-5695-4A8A-AFA0-8DEC6D3179FA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11691" y="6498000"/>
            <a:ext cx="5568619" cy="360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File, pile et liste chaînée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976320" y="6500339"/>
            <a:ext cx="3215680" cy="360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743880EC-5695-4A8A-AFA0-8DEC6D3179FA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311691" y="6498000"/>
            <a:ext cx="5568619" cy="360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File, pile et liste chaînée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976320" y="6500339"/>
            <a:ext cx="3215680" cy="360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743880EC-5695-4A8A-AFA0-8DEC6D3179FA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14"/>
          <p:cNvSpPr txBox="1"/>
          <p:nvPr userDrawn="1"/>
        </p:nvSpPr>
        <p:spPr>
          <a:xfrm>
            <a:off x="0" y="6500339"/>
            <a:ext cx="3215680" cy="360000"/>
          </a:xfrm>
          <a:prstGeom prst="rect">
            <a:avLst/>
          </a:prstGeom>
          <a:solidFill>
            <a:srgbClr val="AE023B"/>
          </a:solidFill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0" dirty="0"/>
              <a:t>TN</a:t>
            </a:r>
            <a:r>
              <a:rPr lang="" altLang="fr-FR" sz="1800" b="0" dirty="0"/>
              <a:t>A</a:t>
            </a:r>
            <a:r>
              <a:rPr lang="fr-FR" sz="1800" b="0" dirty="0"/>
              <a:t> </a:t>
            </a:r>
            <a:r>
              <a:rPr lang="" altLang="fr-FR" sz="1800" b="0" dirty="0"/>
              <a:t>3</a:t>
            </a:r>
            <a:r>
              <a:rPr lang="" altLang="fr-FR" sz="1800" b="0" baseline="30000" dirty="0"/>
              <a:t>ème</a:t>
            </a:r>
            <a:r>
              <a:rPr lang="" altLang="fr-FR" sz="1800" b="0" dirty="0"/>
              <a:t> Années</a:t>
            </a:r>
            <a:endParaRPr lang="" altLang="fr-FR" sz="1800" b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  <a:endParaRPr lang="fr-FR" dirty="0"/>
          </a:p>
          <a:p>
            <a:pPr lvl="2"/>
            <a:r>
              <a:rPr lang="fr-FR" dirty="0"/>
              <a:t>Troisième niveau</a:t>
            </a:r>
            <a:endParaRPr lang="fr-FR" dirty="0"/>
          </a:p>
          <a:p>
            <a:pPr lvl="3"/>
            <a:r>
              <a:rPr lang="fr-FR" dirty="0"/>
              <a:t>Quatrième niveau</a:t>
            </a:r>
            <a:endParaRPr lang="fr-FR" dirty="0"/>
          </a:p>
          <a:p>
            <a:pPr lvl="4"/>
            <a:r>
              <a:rPr lang="fr-FR" dirty="0"/>
              <a:t>Cinquième niveau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672" y="108943"/>
            <a:ext cx="756000" cy="502114"/>
          </a:xfrm>
          <a:prstGeom prst="rect">
            <a:avLst/>
          </a:prstGeom>
          <a:effectLst/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0000" y="0"/>
            <a:ext cx="10632584" cy="720000"/>
          </a:xfrm>
          <a:prstGeom prst="rect">
            <a:avLst/>
          </a:prstGeom>
          <a:solidFill>
            <a:srgbClr val="AE02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00" cy="720000"/>
          </a:xfrm>
          <a:prstGeom prst="rect">
            <a:avLst/>
          </a:prstGeom>
        </p:spPr>
      </p:pic>
      <p:sp>
        <p:nvSpPr>
          <p:cNvPr id="10" name="Espace réservé du texte 14"/>
          <p:cNvSpPr txBox="1"/>
          <p:nvPr userDrawn="1"/>
        </p:nvSpPr>
        <p:spPr>
          <a:xfrm>
            <a:off x="3215680" y="6500339"/>
            <a:ext cx="576064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TDI &amp; </a:t>
            </a:r>
            <a:r>
              <a:rPr lang="fr-FR" sz="1800" dirty="0" err="1"/>
              <a:t>TPs</a:t>
            </a:r>
            <a:endParaRPr lang="fr-FR" sz="1800" dirty="0"/>
          </a:p>
        </p:txBody>
      </p:sp>
      <p:sp>
        <p:nvSpPr>
          <p:cNvPr id="11" name="Espace réservé du texte 14"/>
          <p:cNvSpPr txBox="1"/>
          <p:nvPr userDrawn="1"/>
        </p:nvSpPr>
        <p:spPr>
          <a:xfrm>
            <a:off x="8964616" y="6500339"/>
            <a:ext cx="3227384" cy="360000"/>
          </a:xfrm>
          <a:prstGeom prst="rect">
            <a:avLst/>
          </a:prstGeom>
          <a:solidFill>
            <a:srgbClr val="AE023B"/>
          </a:solidFill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6C325-685F-439F-A05F-88ECED8BB96A}" type="slidenum">
              <a:rPr lang="fr-FR" sz="1800" b="0" smtClean="0"/>
            </a:fld>
            <a:endParaRPr lang="fr-FR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D58C9-0938-4E60-9D6B-DFF07F23D7EE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4BF4-0815-475A-8218-3F809F86CA54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2886-BA7D-4AE1-B3C5-5B376DA0734B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Algorithmie, µP et langage 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24C4C-C87E-4F58-861C-4CE37B7963DE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wooclap.com/TNS1" TargetMode="External"/><Relationship Id="rId1" Type="http://schemas.openxmlformats.org/officeDocument/2006/relationships/hyperlink" Target="www-simond.ensea.f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1" Type="http://schemas.openxmlformats.org/officeDocument/2006/relationships/hyperlink" Target="http://www.scilab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-ljk.imag.fr/membres/Nicolas.Szafran/ENSEIGNEMENT/MASTER2/MATLAB-LIKE/cours-slide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fr.mathworks.com/learn/tutorials/matlab-onramp.html" TargetMode="External"/><Relationship Id="rId2" Type="http://schemas.openxmlformats.org/officeDocument/2006/relationships/hyperlink" Target="http://www.mathworks.fr/index.html" TargetMode="External"/><Relationship Id="rId1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jpeg"/><Relationship Id="rId7" Type="http://schemas.openxmlformats.org/officeDocument/2006/relationships/image" Target="../media/image17.png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hyperlink" Target="https://www.gnu.org/software/octa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TDI et </a:t>
            </a:r>
            <a:r>
              <a:rPr lang="fr-FR" dirty="0" err="1"/>
              <a:t>TPs</a:t>
            </a:r>
            <a:r>
              <a:rPr lang="fr-FR" dirty="0"/>
              <a:t> en TN</a:t>
            </a:r>
            <a:r>
              <a:rPr lang="" altLang="fr-FR" dirty="0"/>
              <a:t>A 3</a:t>
            </a:r>
            <a:r>
              <a:rPr lang="" altLang="fr-FR" baseline="30000" dirty="0"/>
              <a:t>ème</a:t>
            </a:r>
            <a:r>
              <a:rPr lang="" altLang="fr-FR" dirty="0"/>
              <a:t> années</a:t>
            </a:r>
            <a:endParaRPr lang="" alt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27648" y="4149080"/>
            <a:ext cx="6328792" cy="1872208"/>
          </a:xfrm>
        </p:spPr>
        <p:txBody>
          <a:bodyPr>
            <a:normAutofit/>
          </a:bodyPr>
          <a:lstStyle/>
          <a:p>
            <a:r>
              <a:rPr lang="fr-FR" sz="3000" dirty="0"/>
              <a:t>Nicolas SIMOND</a:t>
            </a:r>
            <a:endParaRPr lang="fr-FR" sz="3000" dirty="0"/>
          </a:p>
          <a:p>
            <a:r>
              <a:rPr lang="fr-FR" sz="2200" dirty="0">
                <a:hlinkClick r:id="rId1" action="ppaction://hlinkfile"/>
              </a:rPr>
              <a:t>www-simond.ensea.fr</a:t>
            </a:r>
            <a:endParaRPr lang="fr-FR" sz="2200" dirty="0"/>
          </a:p>
          <a:p>
            <a:r>
              <a:rPr lang="fr-FR" sz="2200" dirty="0">
                <a:hlinkClick r:id="rId2" action="ppaction://hlinkfile"/>
              </a:rPr>
              <a:t>wooclap.com/TNS1</a:t>
            </a:r>
            <a:endParaRPr lang="fr-FR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1385" y="1052736"/>
            <a:ext cx="11089232" cy="5184576"/>
          </a:xfrm>
        </p:spPr>
        <p:txBody>
          <a:bodyPr/>
          <a:lstStyle/>
          <a:p>
            <a:r>
              <a:rPr lang="fr-FR" dirty="0"/>
              <a:t>4 commandes indispensables avant de débuter :</a:t>
            </a:r>
            <a:endParaRPr lang="fr-FR" dirty="0"/>
          </a:p>
          <a:p>
            <a:pPr marL="1257300" lvl="1" indent="-514350">
              <a:buFont typeface="+mj-lt"/>
              <a:buAutoNum type="arabicPeriod"/>
            </a:pPr>
            <a:r>
              <a:rPr lang="fr-FR" dirty="0" err="1"/>
              <a:t>pkg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–forge control</a:t>
            </a:r>
            <a:endParaRPr lang="fr-FR" dirty="0"/>
          </a:p>
          <a:p>
            <a:pPr marL="1257300" lvl="1" indent="-514350">
              <a:buFont typeface="+mj-lt"/>
              <a:buAutoNum type="arabicPeriod"/>
            </a:pPr>
            <a:r>
              <a:rPr lang="fr-FR" dirty="0" err="1"/>
              <a:t>pkg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–forge signal</a:t>
            </a:r>
            <a:endParaRPr lang="fr-FR" dirty="0"/>
          </a:p>
          <a:p>
            <a:pPr marL="1257300" lvl="1" indent="-514350">
              <a:buFont typeface="+mj-lt"/>
              <a:buAutoNum type="arabicPeriod"/>
            </a:pPr>
            <a:r>
              <a:rPr lang="fr-FR" dirty="0" err="1"/>
              <a:t>pkg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control</a:t>
            </a:r>
            <a:endParaRPr lang="fr-FR" dirty="0"/>
          </a:p>
          <a:p>
            <a:pPr marL="1257300" lvl="1" indent="-514350">
              <a:buFont typeface="+mj-lt"/>
              <a:buAutoNum type="arabicPeriod"/>
            </a:pPr>
            <a:r>
              <a:rPr lang="fr-FR" dirty="0" err="1"/>
              <a:t>pkg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signal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endParaRPr lang="fr-FR" dirty="0"/>
          </a:p>
          <a:p>
            <a:r>
              <a:rPr lang="fr-FR" sz="2800" dirty="0">
                <a:solidFill>
                  <a:srgbClr val="AE023B"/>
                </a:solidFill>
              </a:rPr>
              <a:t>Matlab</a:t>
            </a:r>
            <a:r>
              <a:rPr lang="fr-FR" sz="2800" dirty="0"/>
              <a:t>=&gt;</a:t>
            </a:r>
            <a:r>
              <a:rPr lang="fr-FR" sz="2800" dirty="0">
                <a:solidFill>
                  <a:schemeClr val="accent5">
                    <a:lumMod val="75000"/>
                  </a:schemeClr>
                </a:solidFill>
              </a:rPr>
              <a:t>Octave</a:t>
            </a:r>
            <a:r>
              <a:rPr lang="fr-FR" sz="2800" dirty="0"/>
              <a:t> :</a:t>
            </a:r>
            <a:endParaRPr lang="fr-FR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sz="2800" dirty="0" err="1">
                <a:solidFill>
                  <a:srgbClr val="AE023B"/>
                </a:solidFill>
              </a:rPr>
              <a:t>firpm</a:t>
            </a:r>
            <a:r>
              <a:rPr lang="fr-FR" sz="2800" dirty="0"/>
              <a:t>=&gt;</a:t>
            </a:r>
            <a:r>
              <a:rPr lang="fr-FR" sz="2800" dirty="0" err="1">
                <a:solidFill>
                  <a:schemeClr val="accent5">
                    <a:lumMod val="75000"/>
                  </a:schemeClr>
                </a:solidFill>
              </a:rPr>
              <a:t>remez</a:t>
            </a:r>
            <a:endParaRPr lang="fr-F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17" y="2662572"/>
            <a:ext cx="5652120" cy="355369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Installation GNU Octave</a:t>
            </a:r>
            <a:endParaRPr lang="fr-FR" dirty="0"/>
          </a:p>
        </p:txBody>
      </p:sp>
      <p:sp>
        <p:nvSpPr>
          <p:cNvPr id="5" name="Accolade fermante 4"/>
          <p:cNvSpPr/>
          <p:nvPr/>
        </p:nvSpPr>
        <p:spPr>
          <a:xfrm>
            <a:off x="6456040" y="1700808"/>
            <a:ext cx="288032" cy="10081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104112" y="1754813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Une seule fois après l’installation d’Octave</a:t>
            </a:r>
            <a:endParaRPr lang="fr-F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67407" y="1052736"/>
            <a:ext cx="10585177" cy="5184576"/>
          </a:xfrm>
        </p:spPr>
        <p:txBody>
          <a:bodyPr>
            <a:normAutofit/>
          </a:bodyPr>
          <a:lstStyle/>
          <a:p>
            <a:r>
              <a:rPr lang="fr-FR" dirty="0"/>
              <a:t>« logiciel open source gratuit</a:t>
            </a:r>
            <a:r>
              <a:rPr lang="fr-FR" dirty="0">
                <a:solidFill>
                  <a:srgbClr val="AE023B"/>
                </a:solidFill>
              </a:rPr>
              <a:t> </a:t>
            </a:r>
            <a:r>
              <a:rPr lang="fr-FR" dirty="0"/>
              <a:t>de calcul numérique qui fournit un </a:t>
            </a:r>
            <a:r>
              <a:rPr lang="fr-FR" dirty="0">
                <a:solidFill>
                  <a:srgbClr val="AE023B"/>
                </a:solidFill>
              </a:rPr>
              <a:t>puissant environnement de développement</a:t>
            </a:r>
            <a:r>
              <a:rPr lang="fr-FR" dirty="0"/>
              <a:t> pour les applications scientifiques et l’ingénierie. » </a:t>
            </a:r>
            <a:endParaRPr lang="fr-FR" dirty="0"/>
          </a:p>
          <a:p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le site officiel : </a:t>
            </a:r>
            <a:r>
              <a:rPr lang="fr-FR" sz="2800" dirty="0">
                <a:hlinkClick r:id="rId1"/>
              </a:rPr>
              <a:t>http://www.scilab.org/</a:t>
            </a: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disponible sur  : Win, </a:t>
            </a:r>
            <a:r>
              <a:rPr lang="fr-FR" dirty="0" err="1"/>
              <a:t>macOS</a:t>
            </a:r>
            <a:r>
              <a:rPr lang="fr-FR" dirty="0"/>
              <a:t>, Linux, BSD</a:t>
            </a:r>
            <a:endParaRPr lang="fr-FR" dirty="0"/>
          </a:p>
          <a:p>
            <a:r>
              <a:rPr lang="fr-FR" sz="3000" i="1" dirty="0"/>
              <a:t>600 Mo de DD, 2Go de RAM (version 6.1.0)</a:t>
            </a:r>
            <a:endParaRPr lang="fr-FR" sz="3000" i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4869160"/>
            <a:ext cx="2684110" cy="1553332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Autre alternative : </a:t>
            </a:r>
            <a:r>
              <a:rPr lang="fr-FR" dirty="0" err="1"/>
              <a:t>Scilab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23392" y="1052736"/>
            <a:ext cx="10945216" cy="5184576"/>
          </a:xfrm>
        </p:spPr>
        <p:txBody>
          <a:bodyPr>
            <a:normAutofit/>
          </a:bodyPr>
          <a:lstStyle/>
          <a:p>
            <a:r>
              <a:rPr lang="fr-FR" dirty="0"/>
              <a:t>Difficile compromis entre : 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facilité d’installation et de mise en œuvre,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performances d’exécution, compilation, 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ressources nécessaires,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disponibilité d’un IDE intégré, environnement graphique,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domaines de calculs, interopérabilité avec le C,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popularité dans l’industrie,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coût.</a:t>
            </a:r>
            <a:endParaRPr lang="fr-FR" dirty="0"/>
          </a:p>
          <a:p>
            <a:r>
              <a:rPr lang="fr-FR" sz="2200" dirty="0"/>
              <a:t>Synthèse : </a:t>
            </a:r>
            <a:r>
              <a:rPr lang="fr-FR" sz="1700" dirty="0">
                <a:hlinkClick r:id="rId1"/>
              </a:rPr>
              <a:t>http://www-ljk.imag.fr/membres/Nicolas.Szafran/ENSEIGNEMENT/MASTER2/MATLAB-LIKE/cours-slides.pdf</a:t>
            </a:r>
            <a:endParaRPr lang="fr-FR" sz="1700" dirty="0"/>
          </a:p>
          <a:p>
            <a:pPr marL="457200" indent="-457200">
              <a:buFont typeface="Arial" panose="0208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Comparatif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51384" y="1052736"/>
            <a:ext cx="11089232" cy="5184576"/>
          </a:xfrm>
        </p:spPr>
        <p:txBody>
          <a:bodyPr/>
          <a:lstStyle/>
          <a:p>
            <a:r>
              <a:rPr lang="fr-FR" dirty="0"/>
              <a:t>Une succession de commandes </a:t>
            </a:r>
            <a:r>
              <a:rPr lang="fr-FR" dirty="0" err="1"/>
              <a:t>enregitrées</a:t>
            </a:r>
            <a:r>
              <a:rPr lang="fr-FR" dirty="0"/>
              <a:t> dans un script à exécuter en mode </a:t>
            </a:r>
            <a:r>
              <a:rPr lang="fr-FR" dirty="0">
                <a:solidFill>
                  <a:srgbClr val="AE023B"/>
                </a:solidFill>
              </a:rPr>
              <a:t>pas à pas</a:t>
            </a:r>
            <a:r>
              <a:rPr lang="fr-FR" dirty="0"/>
              <a:t> pour </a:t>
            </a:r>
            <a:r>
              <a:rPr lang="fr-FR" b="1" dirty="0"/>
              <a:t>comprendre/annoter</a:t>
            </a:r>
            <a:r>
              <a:rPr lang="fr-FR" dirty="0"/>
              <a:t> le résultat produit.</a:t>
            </a:r>
            <a:endParaRPr lang="fr-FR" dirty="0"/>
          </a:p>
          <a:p>
            <a:endParaRPr lang="fr-FR" sz="1600" dirty="0"/>
          </a:p>
          <a:p>
            <a:r>
              <a:rPr lang="fr-FR" dirty="0"/>
              <a:t>Commandes indispensables aux 5 séances à venir :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Extraction de fichiers </a:t>
            </a:r>
            <a:r>
              <a:rPr lang="fr-FR" dirty="0" err="1"/>
              <a:t>wav</a:t>
            </a:r>
            <a:r>
              <a:rPr lang="fr-FR" dirty="0"/>
              <a:t>, </a:t>
            </a:r>
            <a:r>
              <a:rPr lang="fr-FR" dirty="0" err="1"/>
              <a:t>sous-vecteurs</a:t>
            </a:r>
            <a:r>
              <a:rPr lang="fr-FR" dirty="0"/>
              <a:t>, filtrage de signaux, calculs de TFD, etc.,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Affichages de tracés dans les domaines à TC et TD, représentations de TF(T)D, spectrogrammes, images. 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Matlab : prise en main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67409" y="1340768"/>
            <a:ext cx="10642954" cy="4896544"/>
          </a:xfrm>
        </p:spPr>
        <p:txBody>
          <a:bodyPr/>
          <a:lstStyle/>
          <a:p>
            <a:r>
              <a:rPr lang="fr-FR" dirty="0"/>
              <a:t>Faire la </a:t>
            </a:r>
            <a:r>
              <a:rPr lang="fr-FR" dirty="0" err="1"/>
              <a:t>loooooongue</a:t>
            </a:r>
            <a:r>
              <a:rPr lang="fr-FR" dirty="0"/>
              <a:t> préparation du TDI :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Visionner les webinars de </a:t>
            </a:r>
            <a:r>
              <a:rPr lang="fr-FR" dirty="0" err="1"/>
              <a:t>Mathworks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Comprendre/annoter le script fourni (référence)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Créer votre futur répertoire de travail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Coder votre 1</a:t>
            </a:r>
            <a:r>
              <a:rPr lang="fr-FR" baseline="30000" dirty="0"/>
              <a:t>er</a:t>
            </a:r>
            <a:r>
              <a:rPr lang="fr-FR" dirty="0"/>
              <a:t> script pour tester votre audition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Matlab : apprentissage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23393" y="1052736"/>
            <a:ext cx="10945216" cy="5184576"/>
          </a:xfrm>
        </p:spPr>
        <p:txBody>
          <a:bodyPr>
            <a:normAutofit/>
          </a:bodyPr>
          <a:lstStyle/>
          <a:p>
            <a:r>
              <a:rPr lang="fr-FR" dirty="0"/>
              <a:t>Beaucoup de travail et de réflexion :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des questions,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des scripts,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des figures,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des analyses, 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des réponses,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un compte-rendu</a:t>
            </a:r>
            <a:r>
              <a:rPr lang="" altLang="fr-FR" sz="2400" dirty="0"/>
              <a:t>(a rendre avant la scéance suivante)</a:t>
            </a:r>
            <a:r>
              <a:rPr lang="fr-FR" dirty="0"/>
              <a:t>,</a:t>
            </a:r>
            <a:endParaRPr lang="fr-FR" dirty="0"/>
          </a:p>
          <a:p>
            <a:r>
              <a:rPr lang="fr-FR" dirty="0"/>
              <a:t>le tout en 4h ...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séance de TP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09631" y="1052736"/>
            <a:ext cx="10786970" cy="518457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Ce n'est pas </a:t>
            </a:r>
            <a:r>
              <a:rPr lang="fr-FR" dirty="0">
                <a:solidFill>
                  <a:srgbClr val="AE023B"/>
                </a:solidFill>
              </a:rPr>
              <a:t>une succession de réponses </a:t>
            </a:r>
            <a:r>
              <a:rPr lang="fr-FR" dirty="0"/>
              <a:t>à des questions numérotées mais plutôt </a:t>
            </a:r>
            <a:r>
              <a:rPr lang="fr-FR" dirty="0">
                <a:solidFill>
                  <a:srgbClr val="238D41"/>
                </a:solidFill>
              </a:rPr>
              <a:t>une petite histoire illustrée </a:t>
            </a:r>
            <a:r>
              <a:rPr lang="fr-FR" dirty="0"/>
              <a:t>de mesures </a:t>
            </a:r>
            <a:r>
              <a:rPr lang="fr-FR" b="1" dirty="0"/>
              <a:t>très documentées </a:t>
            </a:r>
            <a:r>
              <a:rPr lang="fr-FR" dirty="0"/>
              <a:t>sur lesquelles apparaissent des commentaires :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la mise en œuvre, le protocole,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les éléments de théorie,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la cohérence des résultats obtenus,</a:t>
            </a:r>
            <a:endParaRPr lang="fr-FR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dirty="0"/>
              <a:t>une réflexion sur les écarts constatés.</a:t>
            </a:r>
            <a:endParaRPr lang="fr-FR" dirty="0"/>
          </a:p>
          <a:p>
            <a:r>
              <a:rPr lang="fr-FR" i="1" dirty="0">
                <a:solidFill>
                  <a:srgbClr val="AE023B"/>
                </a:solidFill>
              </a:rPr>
              <a:t>	</a:t>
            </a:r>
            <a:r>
              <a:rPr lang="" altLang="fr-FR" i="1" dirty="0">
                <a:solidFill>
                  <a:srgbClr val="AE023B"/>
                </a:solidFill>
              </a:rPr>
              <a:t>en 3</a:t>
            </a:r>
            <a:r>
              <a:rPr lang="" altLang="fr-FR" i="1" baseline="30000" dirty="0">
                <a:solidFill>
                  <a:srgbClr val="AE023B"/>
                </a:solidFill>
              </a:rPr>
              <a:t>ème</a:t>
            </a:r>
            <a:r>
              <a:rPr lang="" altLang="fr-FR" i="1" dirty="0">
                <a:solidFill>
                  <a:srgbClr val="AE023B"/>
                </a:solidFill>
              </a:rPr>
              <a:t> année, nous attendons de vous une démarche de concepteur</a:t>
            </a:r>
            <a:endParaRPr lang="" altLang="fr-FR" i="1" dirty="0">
              <a:solidFill>
                <a:srgbClr val="AE023B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compte-rendu de TP</a:t>
            </a:r>
            <a:endParaRPr lang="fr-FR" dirty="0"/>
          </a:p>
        </p:txBody>
      </p:sp>
      <p:sp>
        <p:nvSpPr>
          <p:cNvPr id="3" name="Flèche : droite 2"/>
          <p:cNvSpPr/>
          <p:nvPr/>
        </p:nvSpPr>
        <p:spPr>
          <a:xfrm>
            <a:off x="839416" y="5589240"/>
            <a:ext cx="720080" cy="2880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 preferRelativeResize="0"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477" y="2132856"/>
            <a:ext cx="5819525" cy="4356863"/>
          </a:xfr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fr-FR" dirty="0"/>
              <a:t>Exemple: </a:t>
            </a:r>
            <a:r>
              <a:rPr lang="fr-FR" dirty="0"/>
              <a:t>Comparatif TFTD et TFD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1316440" y="980729"/>
                <a:ext cx="5067592" cy="78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FF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fr-FR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fr-FR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dirty="0">
                    <a:solidFill>
                      <a:srgbClr val="0000FF"/>
                    </a:solidFill>
                  </a:rPr>
                  <a:t>+</a:t>
                </a:r>
                <a:r>
                  <a:rPr lang="fr-FR" dirty="0">
                    <a:solidFill>
                      <a:srgbClr val="0000FF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fr-F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fr-FR" dirty="0">
                    <a:solidFill>
                      <a:srgbClr val="0000FF"/>
                    </a:solidFill>
                  </a:rPr>
                  <a:t>+</a:t>
                </a:r>
                <a:r>
                  <a:rPr lang="fr-FR" dirty="0">
                    <a:solidFill>
                      <a:srgbClr val="0000FF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fr-FR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</m:e>
                    </m:d>
                    <m:r>
                      <a:rPr lang="fr-FR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/>
                      </a:rPr>
                      <m:t> ∀</m:t>
                    </m:r>
                    <m:r>
                      <a:rPr lang="fr-FR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fr-FR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fr-FR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el-G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fr-FR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fr-FR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∀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fr-FR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0;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40" y="980729"/>
                <a:ext cx="5067592" cy="781817"/>
              </a:xfrm>
              <a:prstGeom prst="rect">
                <a:avLst/>
              </a:prstGeom>
              <a:blipFill rotWithShape="1">
                <a:blip r:embed="rId2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  <a:endParaRPr lang="fr-FR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1271464" y="1805009"/>
                <a:ext cx="5040560" cy="80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00FF"/>
                              </a:solidFill>
                              <a:latin typeface="Symbol" panose="05050102010706020507" pitchFamily="18" charset="2"/>
                            </a:rPr>
                            <m:t>n</m:t>
                          </m:r>
                        </m:e>
                      </m:d>
                      <m:r>
                        <a:rPr lang="fr-FR" i="1">
                          <a:solidFill>
                            <a:srgbClr val="0000FF"/>
                          </a:solidFill>
                          <a:latin typeface="Cambria Math"/>
                        </a:rPr>
                        <m:t>=3</m:t>
                      </m:r>
                      <m:r>
                        <a:rPr lang="fr-F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>
                          <a:solidFill>
                            <a:srgbClr val="0000FF"/>
                          </a:solidFill>
                          <a:latin typeface="Cambria Math"/>
                        </a:rPr>
                        <m:t>𝑠𝑖𝑛𝑐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fr-FR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00FF"/>
                              </a:solidFill>
                              <a:latin typeface="Symbol" panose="05050102010706020507" pitchFamily="18" charset="2"/>
                            </a:rPr>
                            <m:t>n</m:t>
                          </m:r>
                        </m:e>
                      </m:d>
                      <m:r>
                        <a:rPr lang="fr-F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. 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fr-F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  <m:r>
                            <a:rPr lang="fr-F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00FF"/>
                              </a:solidFill>
                              <a:latin typeface="Symbol" panose="05050102010706020507" pitchFamily="18" charset="2"/>
                            </a:rPr>
                            <m:t>n</m:t>
                          </m:r>
                        </m:sup>
                      </m:sSup>
                      <m:r>
                        <a:rPr lang="fr-F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∀</m:t>
                      </m:r>
                      <m:r>
                        <m:rPr>
                          <m:nor/>
                        </m:rPr>
                        <a:rPr lang="fr-FR" dirty="0">
                          <a:solidFill>
                            <a:srgbClr val="0000FF"/>
                          </a:solidFill>
                          <a:latin typeface="Symbol" panose="05050102010706020507" pitchFamily="18" charset="2"/>
                        </a:rPr>
                        <m:t>n</m:t>
                      </m:r>
                      <m:r>
                        <a:rPr lang="fr-FR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fr-FR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fr-FR" sz="2200" i="1" dirty="0">
                  <a:solidFill>
                    <a:srgbClr val="0000FF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fr-FR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f>
                            <m:f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b>
                      </m:sSub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1805009"/>
                <a:ext cx="5040560" cy="800860"/>
              </a:xfrm>
              <a:prstGeom prst="rect">
                <a:avLst/>
              </a:prstGeom>
              <a:blipFill rotWithShape="1">
                <a:blip r:embed="rId3"/>
                <a:stretch>
                  <a:fillRect b="-7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  <a:endParaRPr lang="fr-FR">
                  <a:noFill/>
                </a:endParaRP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648007" y="2897071"/>
            <a:ext cx="2136852" cy="646331"/>
          </a:xfrm>
          <a:prstGeom prst="rect">
            <a:avLst/>
          </a:prstGeom>
          <a:noFill/>
          <a:ln w="1587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Amplitude « moyenne » de x[n]</a:t>
            </a:r>
            <a:endParaRPr lang="fr-FR" dirty="0">
              <a:solidFill>
                <a:srgbClr val="7030A0"/>
              </a:solidFill>
            </a:endParaRPr>
          </a:p>
        </p:txBody>
      </p:sp>
      <p:cxnSp>
        <p:nvCxnSpPr>
          <p:cNvPr id="9" name="Connecteur droit avec flèche 8"/>
          <p:cNvCxnSpPr>
            <a:stCxn id="7" idx="3"/>
          </p:cNvCxnSpPr>
          <p:nvPr/>
        </p:nvCxnSpPr>
        <p:spPr>
          <a:xfrm flipV="1">
            <a:off x="4784859" y="2753054"/>
            <a:ext cx="1823588" cy="467182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3"/>
          </p:cNvCxnSpPr>
          <p:nvPr/>
        </p:nvCxnSpPr>
        <p:spPr>
          <a:xfrm>
            <a:off x="4784860" y="3220236"/>
            <a:ext cx="728471" cy="773556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319428" y="3697111"/>
            <a:ext cx="2457040" cy="64633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Passage à 0 du </a:t>
            </a:r>
            <a:r>
              <a:rPr lang="fr-FR" dirty="0" err="1">
                <a:solidFill>
                  <a:srgbClr val="00B050"/>
                </a:solidFill>
              </a:rPr>
              <a:t>sinc</a:t>
            </a:r>
            <a:r>
              <a:rPr lang="fr-FR" dirty="0">
                <a:solidFill>
                  <a:srgbClr val="00B050"/>
                </a:solidFill>
              </a:rPr>
              <a:t> tous les multiples de 1/3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4866755" y="4981359"/>
            <a:ext cx="3744416" cy="54867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781577" y="4005479"/>
            <a:ext cx="3767804" cy="560852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663004" y="5514611"/>
            <a:ext cx="2136852" cy="646331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Phase linéaire de pente -360° 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4795120" y="5683745"/>
            <a:ext cx="1588912" cy="160577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759205" y="1124744"/>
            <a:ext cx="2136852" cy="92333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 = 15 suffisant pour retrouver l’enveloppe de </a:t>
            </a:r>
            <a:r>
              <a:rPr lang="fr-FR" dirty="0">
                <a:solidFill>
                  <a:srgbClr val="0000FF"/>
                </a:solidFill>
              </a:rPr>
              <a:t>X(</a:t>
            </a:r>
            <a:r>
              <a:rPr lang="fr-FR" dirty="0">
                <a:solidFill>
                  <a:srgbClr val="0000FF"/>
                </a:solidFill>
                <a:latin typeface="Symbol" panose="05050102010706020507" pitchFamily="18" charset="2"/>
              </a:rPr>
              <a:t>n</a:t>
            </a:r>
            <a:r>
              <a:rPr lang="fr-FR" dirty="0">
                <a:solidFill>
                  <a:srgbClr val="0000FF"/>
                </a:solidFill>
              </a:rPr>
              <a:t>)</a:t>
            </a:r>
            <a:endParaRPr lang="fr-FR" dirty="0">
              <a:solidFill>
                <a:srgbClr val="0000FF"/>
              </a:solidFill>
            </a:endParaRPr>
          </a:p>
        </p:txBody>
      </p:sp>
      <p:cxnSp>
        <p:nvCxnSpPr>
          <p:cNvPr id="29" name="Connecteur droit avec flèche 28"/>
          <p:cNvCxnSpPr>
            <a:stCxn id="27" idx="2"/>
          </p:cNvCxnSpPr>
          <p:nvPr/>
        </p:nvCxnSpPr>
        <p:spPr>
          <a:xfrm flipH="1">
            <a:off x="8040217" y="2048075"/>
            <a:ext cx="787415" cy="231847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877688" y="4645390"/>
            <a:ext cx="2922168" cy="646331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Saut de phase du à l’alternance négative du </a:t>
            </a:r>
            <a:r>
              <a:rPr lang="fr-FR" dirty="0" err="1">
                <a:solidFill>
                  <a:srgbClr val="00B050"/>
                </a:solidFill>
              </a:rPr>
              <a:t>sinc</a:t>
            </a:r>
            <a:endParaRPr lang="fr-FR" dirty="0">
              <a:solidFill>
                <a:srgbClr val="00B050"/>
              </a:solidFill>
            </a:endParaRPr>
          </a:p>
        </p:txBody>
      </p:sp>
      <p:cxnSp>
        <p:nvCxnSpPr>
          <p:cNvPr id="31" name="Connecteur droit avec flèche 30"/>
          <p:cNvCxnSpPr>
            <a:stCxn id="30" idx="3"/>
          </p:cNvCxnSpPr>
          <p:nvPr/>
        </p:nvCxnSpPr>
        <p:spPr>
          <a:xfrm>
            <a:off x="4799856" y="4968556"/>
            <a:ext cx="2304256" cy="715189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6" idx="3"/>
          </p:cNvCxnSpPr>
          <p:nvPr/>
        </p:nvCxnSpPr>
        <p:spPr>
          <a:xfrm>
            <a:off x="4776468" y="4020277"/>
            <a:ext cx="2255636" cy="53580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063552" y="1850979"/>
            <a:ext cx="216024" cy="293296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2279576" y="1804027"/>
            <a:ext cx="1080120" cy="4337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359696" y="1772817"/>
            <a:ext cx="792088" cy="46499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9192344" y="4437112"/>
            <a:ext cx="36004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368163" y="3498997"/>
            <a:ext cx="2202806" cy="369332"/>
          </a:xfrm>
          <a:prstGeom prst="rect">
            <a:avLst/>
          </a:prstGeom>
          <a:noFill/>
          <a:ln w="15875">
            <a:solidFill>
              <a:srgbClr val="AE023B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Pas fréquentiel =1/15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Connecteur droit avec flèche 44"/>
          <p:cNvCxnSpPr>
            <a:stCxn id="44" idx="2"/>
          </p:cNvCxnSpPr>
          <p:nvPr/>
        </p:nvCxnSpPr>
        <p:spPr>
          <a:xfrm flipH="1">
            <a:off x="9372364" y="3868329"/>
            <a:ext cx="97202" cy="568783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758238" y="4941168"/>
            <a:ext cx="2136852" cy="369332"/>
          </a:xfrm>
          <a:prstGeom prst="rect">
            <a:avLst/>
          </a:prstGeom>
          <a:noFill/>
          <a:ln w="158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TF(T)D 1-périodique</a:t>
            </a:r>
            <a:endParaRPr lang="fr-FR" dirty="0">
              <a:solidFill>
                <a:schemeClr val="accent5"/>
              </a:solidFill>
            </a:endParaRPr>
          </a:p>
        </p:txBody>
      </p:sp>
      <p:cxnSp>
        <p:nvCxnSpPr>
          <p:cNvPr id="52" name="Connecteur droit avec flèche 51"/>
          <p:cNvCxnSpPr>
            <a:stCxn id="49" idx="3"/>
          </p:cNvCxnSpPr>
          <p:nvPr/>
        </p:nvCxnSpPr>
        <p:spPr>
          <a:xfrm flipV="1">
            <a:off x="9895090" y="4797152"/>
            <a:ext cx="161350" cy="328682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9" idx="3"/>
          </p:cNvCxnSpPr>
          <p:nvPr/>
        </p:nvCxnSpPr>
        <p:spPr>
          <a:xfrm>
            <a:off x="9895090" y="5125835"/>
            <a:ext cx="161350" cy="718487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/>
          <p:cNvSpPr/>
          <p:nvPr/>
        </p:nvSpPr>
        <p:spPr>
          <a:xfrm>
            <a:off x="10026280" y="4566332"/>
            <a:ext cx="174176" cy="23082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10026280" y="5882184"/>
            <a:ext cx="174176" cy="23082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 animBg="1"/>
      <p:bldP spid="16" grpId="0" animBg="1"/>
      <p:bldP spid="24" grpId="0" animBg="1"/>
      <p:bldP spid="27" grpId="0" animBg="1"/>
      <p:bldP spid="30" grpId="0" animBg="1"/>
      <p:bldP spid="8" grpId="0" animBg="1"/>
      <p:bldP spid="10" grpId="0" animBg="1"/>
      <p:bldP spid="13" grpId="0" animBg="1"/>
      <p:bldP spid="44" grpId="0" animBg="1"/>
      <p:bldP spid="49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4568550"/>
            <a:ext cx="2234952" cy="167621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67409" y="1052736"/>
            <a:ext cx="10729192" cy="5184576"/>
          </a:xfrm>
        </p:spPr>
        <p:txBody>
          <a:bodyPr>
            <a:normAutofit/>
          </a:bodyPr>
          <a:lstStyle/>
          <a:p>
            <a:r>
              <a:rPr lang="fr-FR" sz="2800" dirty="0" err="1"/>
              <a:t>MathWorks</a:t>
            </a:r>
            <a:r>
              <a:rPr lang="fr-FR" sz="2800" dirty="0"/>
              <a:t> : "le </a:t>
            </a:r>
            <a:r>
              <a:rPr lang="fr-FR" sz="2800" dirty="0">
                <a:solidFill>
                  <a:srgbClr val="AE023B"/>
                </a:solidFill>
              </a:rPr>
              <a:t>principal éditeur </a:t>
            </a:r>
            <a:r>
              <a:rPr lang="fr-FR" sz="2800" dirty="0"/>
              <a:t>de logiciel de calcul scientifique et technique"</a:t>
            </a:r>
            <a:endParaRPr lang="fr-FR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sz="2800" dirty="0"/>
              <a:t>4500 collaborateurs dans 16 pays, </a:t>
            </a:r>
            <a:endParaRPr lang="fr-FR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sz="2800" dirty="0"/>
              <a:t>C.A. de 1 G$ en 2018,</a:t>
            </a:r>
            <a:endParaRPr lang="fr-FR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sz="2800" dirty="0"/>
              <a:t>recherche 200 collaborateurs,</a:t>
            </a:r>
            <a:endParaRPr lang="fr-FR" sz="2800" dirty="0"/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fr-FR" sz="2800" dirty="0"/>
              <a:t>4M d'utilisateurs, 2000 ouvrages en 28 langues</a:t>
            </a: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le site officiel : </a:t>
            </a:r>
            <a:r>
              <a:rPr lang="fr-FR" sz="2400" dirty="0">
                <a:hlinkClick r:id="rId2"/>
              </a:rPr>
              <a:t>http://www.mathworks.fr/index.html</a:t>
            </a:r>
            <a:endParaRPr lang="fr-FR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des </a:t>
            </a:r>
            <a:r>
              <a:rPr lang="fr-FR" sz="2800" dirty="0" err="1"/>
              <a:t>webinars</a:t>
            </a:r>
            <a:r>
              <a:rPr lang="fr-FR" sz="2800" dirty="0"/>
              <a:t> : </a:t>
            </a:r>
            <a:r>
              <a:rPr lang="fr-FR" sz="2200" u="sng" dirty="0">
                <a:hlinkClick r:id="rId3"/>
              </a:rPr>
              <a:t>https://fr.mathworks.com/learn/tutorials/matlab-onramp.html </a:t>
            </a:r>
            <a:endParaRPr lang="fr-FR" sz="2200" u="sng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version étudiante </a:t>
            </a:r>
            <a:r>
              <a:rPr lang="fr-FR" sz="2800" dirty="0">
                <a:solidFill>
                  <a:srgbClr val="C00000"/>
                </a:solidFill>
              </a:rPr>
              <a:t>payante</a:t>
            </a:r>
            <a:r>
              <a:rPr lang="fr-FR" sz="2800" dirty="0"/>
              <a:t> (35$ ou 69€)</a:t>
            </a:r>
            <a:endParaRPr lang="fr-FR" sz="2800" dirty="0"/>
          </a:p>
          <a:p>
            <a:r>
              <a:rPr lang="fr-FR" sz="2800" i="1" dirty="0"/>
              <a:t>8 Go DD, au moins 8Go de RAM (release 2020)</a:t>
            </a:r>
            <a:endParaRPr lang="fr-FR" sz="2800" i="1" dirty="0"/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Matlab (sans 'h')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Matlab IDE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D:\Dropbox\Sem6\ESD\Polys\2015\M201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901922"/>
            <a:ext cx="6696744" cy="548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Matlab </a:t>
            </a:r>
            <a:r>
              <a:rPr lang="fr-FR" dirty="0" err="1"/>
              <a:t>Toolboxes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818234"/>
            <a:ext cx="2392375" cy="566126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94" y="838573"/>
            <a:ext cx="2535626" cy="562128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836711"/>
            <a:ext cx="2558418" cy="55377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Matlab : encore !</a:t>
            </a:r>
            <a:endParaRPr lang="fr-FR" dirty="0"/>
          </a:p>
        </p:txBody>
      </p:sp>
      <p:pic>
        <p:nvPicPr>
          <p:cNvPr id="1026" name="Picture 2" descr="D:\Dropbox\Sem6\ESD\Cours\Seance4\Images\76310_wm_arduino-software-matlab-gallery-image3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19" y="2835099"/>
            <a:ext cx="2044712" cy="146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em6\ESD\Cours\Seance4\Images\76371_wm_lego-mindstorms-nxt-matlab-gallery-imag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7" y="1052735"/>
            <a:ext cx="2089175" cy="135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Sem6\ESD\Cours\Seance4\Images\77904_wtn_nao-robot-matlab-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20" y="2627338"/>
            <a:ext cx="2667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Sem6\ESD\Cours\Seance4\Images\77341_wtn_instrument-control-software-ma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27" y="4866936"/>
            <a:ext cx="2127150" cy="139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Sem6\ESD\Cours\Seance4\Images\77689_wm_mobile-ma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797153"/>
            <a:ext cx="2075610" cy="14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Sem6\ESD\Cours\Seance4\Images\76365_wm_kinect-gallery-image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6"/>
            <a:ext cx="2039616" cy="1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Sem6\ESD\Cours\Seance4\Images\app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00" y="1695232"/>
            <a:ext cx="3928346" cy="26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Sem6\ESD\Cours\Seance4\Images\raspberry_pi_webina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19" y="5025484"/>
            <a:ext cx="2044712" cy="12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05862" y="1052736"/>
            <a:ext cx="10790738" cy="5184576"/>
          </a:xfrm>
        </p:spPr>
        <p:txBody>
          <a:bodyPr>
            <a:normAutofit/>
          </a:bodyPr>
          <a:lstStyle/>
          <a:p>
            <a:r>
              <a:rPr lang="en-US" dirty="0"/>
              <a:t>"GNU Octave is a high-level interpreted language, primarily intended for </a:t>
            </a:r>
            <a:r>
              <a:rPr lang="en-US" dirty="0">
                <a:solidFill>
                  <a:srgbClr val="AE023B"/>
                </a:solidFill>
              </a:rPr>
              <a:t>numerical computations </a:t>
            </a:r>
            <a:r>
              <a:rPr lang="en-US" dirty="0"/>
              <a:t>… The Octave language is </a:t>
            </a:r>
            <a:r>
              <a:rPr lang="en-US" dirty="0">
                <a:solidFill>
                  <a:srgbClr val="AE023B"/>
                </a:solidFill>
              </a:rPr>
              <a:t>quite similar</a:t>
            </a:r>
            <a:r>
              <a:rPr lang="en-US" dirty="0"/>
              <a:t> to Matlab so that most programs are easily portable ".</a:t>
            </a:r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le site officiel : </a:t>
            </a:r>
            <a:r>
              <a:rPr lang="fr-FR" dirty="0">
                <a:hlinkClick r:id="rId1"/>
              </a:rPr>
              <a:t>https://www.gnu.org/software/octave/</a:t>
            </a: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disponible sur  : Win, </a:t>
            </a:r>
            <a:r>
              <a:rPr lang="fr-FR" dirty="0" err="1"/>
              <a:t>macOS</a:t>
            </a:r>
            <a:r>
              <a:rPr lang="fr-FR" dirty="0"/>
              <a:t>, Linux, BSD</a:t>
            </a:r>
            <a:endParaRPr lang="fr-FR" sz="2400" dirty="0"/>
          </a:p>
          <a:p>
            <a:r>
              <a:rPr lang="fr-FR" sz="2800" i="1" dirty="0"/>
              <a:t>Config ? (version 5.2.0)</a:t>
            </a:r>
            <a:endParaRPr lang="fr-FR" sz="2800" i="1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Alternative : GNU Octave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134" y="4797152"/>
            <a:ext cx="1285682" cy="12856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-ENSE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Theme-ENSEA</Template>
  <TotalTime>0</TotalTime>
  <Words>3287</Words>
  <Application>WPS Presentation</Application>
  <PresentationFormat>Grand écran</PresentationFormat>
  <Paragraphs>127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Symbol</vt:lpstr>
      <vt:lpstr>Calibri</vt:lpstr>
      <vt:lpstr>DejaVu Sans</vt:lpstr>
      <vt:lpstr>微软雅黑</vt:lpstr>
      <vt:lpstr>Droid Sans Fallback</vt:lpstr>
      <vt:lpstr/>
      <vt:lpstr>Arial Unicode MS</vt:lpstr>
      <vt:lpstr>esint10</vt:lpstr>
      <vt:lpstr>Gubbi</vt:lpstr>
      <vt:lpstr>Theme-ENSEA</vt:lpstr>
      <vt:lpstr>Conception personnalisée</vt:lpstr>
      <vt:lpstr>1_Conception personnalisée</vt:lpstr>
      <vt:lpstr>TDI et TPs en TNS 1</vt:lpstr>
      <vt:lpstr>La séance de TP</vt:lpstr>
      <vt:lpstr>Le compte-rendu de TP</vt:lpstr>
      <vt:lpstr>Comparatif TFTD et TFD</vt:lpstr>
      <vt:lpstr>Matlab (sans 'h')</vt:lpstr>
      <vt:lpstr>Matlab IDE</vt:lpstr>
      <vt:lpstr>Matlab Toolboxes</vt:lpstr>
      <vt:lpstr>Matlab : encore !</vt:lpstr>
      <vt:lpstr>Alternative : GNU Octave</vt:lpstr>
      <vt:lpstr>Installation GNU Octave</vt:lpstr>
      <vt:lpstr>Autre alternative : Scilab</vt:lpstr>
      <vt:lpstr>Comparatif</vt:lpstr>
      <vt:lpstr>Matlab : prise en main</vt:lpstr>
      <vt:lpstr>Matlab : apprentissage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SIMOND</dc:creator>
  <cp:lastModifiedBy>saidl</cp:lastModifiedBy>
  <cp:revision>252</cp:revision>
  <cp:lastPrinted>2020-11-22T20:43:49Z</cp:lastPrinted>
  <dcterms:created xsi:type="dcterms:W3CDTF">2020-11-22T20:43:49Z</dcterms:created>
  <dcterms:modified xsi:type="dcterms:W3CDTF">2020-11-22T20:43:49Z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1036-10.1.0.6757</vt:lpwstr>
  </property>
</Properties>
</file>