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03694db2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03694db2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f4a0e1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f4a0e1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f4a0e1a6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6f4a0e1a6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f4a0e1a6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f4a0e1a6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deb279bd0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deb279bd0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defff5933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6defff5933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defff5933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6defff5933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defff593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defff593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6defff5933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6defff5933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02ebbb7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702ebbb7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eb6665a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eb6665a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702ebbb7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702ebbb7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702ebbb7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702ebbb7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703694db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703694db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9ab649a37bd944f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9ab649a37bd944f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9ab649a37bd944f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9ab649a37bd944f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7087b24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7087b24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eb6665ac9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eb6665ac9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ebcacd60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ebcacd60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bcacd608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ebcacd608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bece14f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ebece14f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036470b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036470b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ebcacd608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ebcacd608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03694db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03694db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b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>
            <a:stCxn id="55" idx="2"/>
            <a:endCxn id="56" idx="1"/>
          </p:cNvCxnSpPr>
          <p:nvPr/>
        </p:nvCxnSpPr>
        <p:spPr>
          <a:xfrm>
            <a:off x="912500" y="2571750"/>
            <a:ext cx="304800" cy="174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3"/>
          <p:cNvCxnSpPr>
            <a:stCxn id="55" idx="2"/>
            <a:endCxn id="58" idx="1"/>
          </p:cNvCxnSpPr>
          <p:nvPr/>
        </p:nvCxnSpPr>
        <p:spPr>
          <a:xfrm>
            <a:off x="912500" y="2571750"/>
            <a:ext cx="304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/>
          <p:nvPr/>
        </p:nvSpPr>
        <p:spPr>
          <a:xfrm rot="-5400000">
            <a:off x="-1371400" y="2309100"/>
            <a:ext cx="40425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10th</a:t>
            </a:r>
            <a:endParaRPr sz="2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217300" y="230910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Polytechnic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(diploma)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217300" y="405280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iti</a:t>
            </a:r>
            <a:endParaRPr sz="2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178375" y="55085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 tech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178375" y="405280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Polytechnic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(diploma)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" name="Google Shape;61;p13"/>
          <p:cNvCxnSpPr>
            <a:stCxn id="62" idx="3"/>
            <a:endCxn id="59" idx="1"/>
          </p:cNvCxnSpPr>
          <p:nvPr/>
        </p:nvCxnSpPr>
        <p:spPr>
          <a:xfrm>
            <a:off x="2873600" y="813500"/>
            <a:ext cx="304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3"/>
          <p:cNvCxnSpPr>
            <a:stCxn id="60" idx="1"/>
            <a:endCxn id="56" idx="3"/>
          </p:cNvCxnSpPr>
          <p:nvPr/>
        </p:nvCxnSpPr>
        <p:spPr>
          <a:xfrm flipH="1">
            <a:off x="2873575" y="4315450"/>
            <a:ext cx="304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/>
          <p:nvPr/>
        </p:nvSpPr>
        <p:spPr>
          <a:xfrm>
            <a:off x="5139450" y="4052788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C413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 tech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3"/>
          <p:cNvCxnSpPr>
            <a:stCxn id="64" idx="1"/>
            <a:endCxn id="60" idx="3"/>
          </p:cNvCxnSpPr>
          <p:nvPr/>
        </p:nvCxnSpPr>
        <p:spPr>
          <a:xfrm flipH="1">
            <a:off x="4834650" y="4315438"/>
            <a:ext cx="304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13"/>
          <p:cNvSpPr/>
          <p:nvPr/>
        </p:nvSpPr>
        <p:spPr>
          <a:xfrm>
            <a:off x="1217300" y="55085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inter(mpc)</a:t>
            </a:r>
            <a:endParaRPr sz="1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" name="Google Shape;66;p13"/>
          <p:cNvCxnSpPr>
            <a:stCxn id="55" idx="2"/>
            <a:endCxn id="62" idx="1"/>
          </p:cNvCxnSpPr>
          <p:nvPr/>
        </p:nvCxnSpPr>
        <p:spPr>
          <a:xfrm flipH="1" rot="10800000">
            <a:off x="912500" y="813450"/>
            <a:ext cx="304800" cy="175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3"/>
          <p:cNvSpPr/>
          <p:nvPr/>
        </p:nvSpPr>
        <p:spPr>
          <a:xfrm>
            <a:off x="3178350" y="230910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 tech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Google Shape;68;p13"/>
          <p:cNvCxnSpPr>
            <a:stCxn id="58" idx="3"/>
            <a:endCxn id="67" idx="1"/>
          </p:cNvCxnSpPr>
          <p:nvPr/>
        </p:nvCxnSpPr>
        <p:spPr>
          <a:xfrm>
            <a:off x="2873600" y="2571756"/>
            <a:ext cx="3048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/>
          <p:nvPr/>
        </p:nvSpPr>
        <p:spPr>
          <a:xfrm>
            <a:off x="534900" y="2130125"/>
            <a:ext cx="26316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Business Management 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57" name="Google Shape;257;p22"/>
          <p:cNvCxnSpPr>
            <a:stCxn id="256" idx="3"/>
          </p:cNvCxnSpPr>
          <p:nvPr/>
        </p:nvCxnSpPr>
        <p:spPr>
          <a:xfrm flipH="1" rot="10800000">
            <a:off x="3166500" y="2451125"/>
            <a:ext cx="739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22"/>
          <p:cNvCxnSpPr/>
          <p:nvPr/>
        </p:nvCxnSpPr>
        <p:spPr>
          <a:xfrm>
            <a:off x="3840775" y="863400"/>
            <a:ext cx="0" cy="37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22"/>
          <p:cNvCxnSpPr/>
          <p:nvPr/>
        </p:nvCxnSpPr>
        <p:spPr>
          <a:xfrm>
            <a:off x="3851650" y="896025"/>
            <a:ext cx="5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/>
          <p:nvPr/>
        </p:nvCxnSpPr>
        <p:spPr>
          <a:xfrm>
            <a:off x="3862525" y="2461925"/>
            <a:ext cx="714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2"/>
          <p:cNvCxnSpPr/>
          <p:nvPr/>
        </p:nvCxnSpPr>
        <p:spPr>
          <a:xfrm>
            <a:off x="3851650" y="4604100"/>
            <a:ext cx="58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2"/>
          <p:cNvCxnSpPr/>
          <p:nvPr/>
        </p:nvCxnSpPr>
        <p:spPr>
          <a:xfrm>
            <a:off x="3788050" y="3533000"/>
            <a:ext cx="714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2"/>
          <p:cNvSpPr/>
          <p:nvPr/>
        </p:nvSpPr>
        <p:spPr>
          <a:xfrm>
            <a:off x="4449625" y="624475"/>
            <a:ext cx="4031100" cy="1014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Human Resource Management 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(Recruitment , employee welfare.. etc.)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4515050" y="2130425"/>
            <a:ext cx="40311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Financial and Marketing Management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( budget ,branding and publicity )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5" name="Google Shape;265;p22"/>
          <p:cNvSpPr/>
          <p:nvPr/>
        </p:nvSpPr>
        <p:spPr>
          <a:xfrm>
            <a:off x="4515050" y="3201488"/>
            <a:ext cx="40311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Entrepreneurship</a:t>
            </a:r>
            <a:r>
              <a:rPr lang="en" sz="1800">
                <a:solidFill>
                  <a:schemeClr val="lt1"/>
                </a:solidFill>
              </a:rPr>
              <a:t> ( startup building…)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4449625" y="4199100"/>
            <a:ext cx="40311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Project Management ( planning , execution and risk analysis)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/>
          <p:nvPr/>
        </p:nvSpPr>
        <p:spPr>
          <a:xfrm>
            <a:off x="904625" y="891550"/>
            <a:ext cx="24141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Vocational courses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2" name="Google Shape;272;p23"/>
          <p:cNvSpPr/>
          <p:nvPr/>
        </p:nvSpPr>
        <p:spPr>
          <a:xfrm>
            <a:off x="806925" y="2316250"/>
            <a:ext cx="20988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 10th class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3" name="Google Shape;273;p23"/>
          <p:cNvCxnSpPr>
            <a:stCxn id="272" idx="3"/>
          </p:cNvCxnSpPr>
          <p:nvPr/>
        </p:nvCxnSpPr>
        <p:spPr>
          <a:xfrm flipH="1" rot="10800000">
            <a:off x="2905725" y="2646850"/>
            <a:ext cx="967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23"/>
          <p:cNvSpPr/>
          <p:nvPr/>
        </p:nvSpPr>
        <p:spPr>
          <a:xfrm>
            <a:off x="3590875" y="1868250"/>
            <a:ext cx="1924500" cy="10353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 ITI /Govt skill                 centre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 (1-2 years)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5" name="Google Shape;275;p23"/>
          <p:cNvCxnSpPr>
            <a:stCxn id="274" idx="3"/>
          </p:cNvCxnSpPr>
          <p:nvPr/>
        </p:nvCxnSpPr>
        <p:spPr>
          <a:xfrm flipH="1" rot="10800000">
            <a:off x="5515375" y="1453500"/>
            <a:ext cx="684000" cy="9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3"/>
          <p:cNvCxnSpPr>
            <a:stCxn id="274" idx="3"/>
            <a:endCxn id="277" idx="1"/>
          </p:cNvCxnSpPr>
          <p:nvPr/>
        </p:nvCxnSpPr>
        <p:spPr>
          <a:xfrm>
            <a:off x="5515375" y="2385900"/>
            <a:ext cx="615600" cy="6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3"/>
          <p:cNvSpPr/>
          <p:nvPr/>
        </p:nvSpPr>
        <p:spPr>
          <a:xfrm>
            <a:off x="6199375" y="1204650"/>
            <a:ext cx="22815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 Apply for jobs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6130975" y="2710475"/>
            <a:ext cx="23499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Higher Education</a:t>
            </a:r>
            <a:r>
              <a:rPr lang="en" sz="1800">
                <a:solidFill>
                  <a:schemeClr val="lt1"/>
                </a:solidFill>
              </a:rPr>
              <a:t>    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79" name="Google Shape;279;p23"/>
          <p:cNvCxnSpPr>
            <a:stCxn id="277" idx="2"/>
          </p:cNvCxnSpPr>
          <p:nvPr/>
        </p:nvCxnSpPr>
        <p:spPr>
          <a:xfrm>
            <a:off x="7305925" y="3374075"/>
            <a:ext cx="44100" cy="6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3"/>
          <p:cNvSpPr/>
          <p:nvPr/>
        </p:nvSpPr>
        <p:spPr>
          <a:xfrm>
            <a:off x="5104950" y="3871300"/>
            <a:ext cx="34455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  Lateral entry into polytechnic diploma and Btech 2nd year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/>
          <p:nvPr/>
        </p:nvSpPr>
        <p:spPr>
          <a:xfrm>
            <a:off x="655400" y="465375"/>
            <a:ext cx="63933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Some Famous Vocational Courses and job trainings 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>
            <a:off x="803125" y="1119175"/>
            <a:ext cx="0" cy="3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4"/>
          <p:cNvCxnSpPr/>
          <p:nvPr/>
        </p:nvCxnSpPr>
        <p:spPr>
          <a:xfrm>
            <a:off x="803125" y="1725325"/>
            <a:ext cx="11256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4"/>
          <p:cNvCxnSpPr/>
          <p:nvPr/>
        </p:nvCxnSpPr>
        <p:spPr>
          <a:xfrm flipH="1" rot="10800000">
            <a:off x="792300" y="2688663"/>
            <a:ext cx="1136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4"/>
          <p:cNvCxnSpPr/>
          <p:nvPr/>
        </p:nvCxnSpPr>
        <p:spPr>
          <a:xfrm>
            <a:off x="792300" y="3597850"/>
            <a:ext cx="11364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24"/>
          <p:cNvSpPr/>
          <p:nvPr/>
        </p:nvSpPr>
        <p:spPr>
          <a:xfrm>
            <a:off x="1928725" y="1353800"/>
            <a:ext cx="3496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Electrician (ITI)     1-2yrs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1" name="Google Shape;291;p24"/>
          <p:cNvSpPr/>
          <p:nvPr/>
        </p:nvSpPr>
        <p:spPr>
          <a:xfrm>
            <a:off x="1874600" y="2242225"/>
            <a:ext cx="36585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Fashion Designing   1-2yrs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1874600" y="3271450"/>
            <a:ext cx="37344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Beautician/Cosmetology 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93" name="Google Shape;293;p24"/>
          <p:cNvCxnSpPr/>
          <p:nvPr/>
        </p:nvCxnSpPr>
        <p:spPr>
          <a:xfrm>
            <a:off x="797725" y="4507075"/>
            <a:ext cx="11364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4"/>
          <p:cNvSpPr/>
          <p:nvPr/>
        </p:nvSpPr>
        <p:spPr>
          <a:xfrm>
            <a:off x="1874600" y="4180675"/>
            <a:ext cx="38643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 Mobile Repairing and Computer Hardware ( 3- 6 months 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9" name="Google Shape;299;p25"/>
          <p:cNvCxnSpPr/>
          <p:nvPr/>
        </p:nvCxnSpPr>
        <p:spPr>
          <a:xfrm flipH="1">
            <a:off x="932450" y="36800"/>
            <a:ext cx="11400" cy="45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954675" y="978475"/>
            <a:ext cx="887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25"/>
          <p:cNvSpPr/>
          <p:nvPr/>
        </p:nvSpPr>
        <p:spPr>
          <a:xfrm>
            <a:off x="1842075" y="585325"/>
            <a:ext cx="3496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Digital Marketing (3-6 months)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1842075" y="1908150"/>
            <a:ext cx="3496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Hotel Management / Food Production (1 -3 yrs) 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03" name="Google Shape;303;p25"/>
          <p:cNvCxnSpPr/>
          <p:nvPr/>
        </p:nvCxnSpPr>
        <p:spPr>
          <a:xfrm>
            <a:off x="954675" y="2289025"/>
            <a:ext cx="887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4" name="Google Shape;304;p25"/>
          <p:cNvCxnSpPr/>
          <p:nvPr/>
        </p:nvCxnSpPr>
        <p:spPr>
          <a:xfrm>
            <a:off x="932450" y="3438225"/>
            <a:ext cx="887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5" name="Google Shape;305;p25"/>
          <p:cNvSpPr/>
          <p:nvPr/>
        </p:nvSpPr>
        <p:spPr>
          <a:xfrm>
            <a:off x="1819850" y="3039900"/>
            <a:ext cx="3709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Medical Lab Technician ( 1-2 yrs)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06" name="Google Shape;306;p25"/>
          <p:cNvCxnSpPr/>
          <p:nvPr/>
        </p:nvCxnSpPr>
        <p:spPr>
          <a:xfrm>
            <a:off x="954675" y="4509900"/>
            <a:ext cx="887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25"/>
          <p:cNvSpPr/>
          <p:nvPr/>
        </p:nvSpPr>
        <p:spPr>
          <a:xfrm>
            <a:off x="1819850" y="4111575"/>
            <a:ext cx="3709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 Mechanic courses( 1-2 yrs)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/>
          <p:nvPr/>
        </p:nvSpPr>
        <p:spPr>
          <a:xfrm>
            <a:off x="480304" y="2050650"/>
            <a:ext cx="1163400" cy="525300"/>
          </a:xfrm>
          <a:prstGeom prst="rect">
            <a:avLst/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BiPC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2076346" y="562550"/>
            <a:ext cx="1237500" cy="525300"/>
          </a:xfrm>
          <a:prstGeom prst="rect">
            <a:avLst/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MBBS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4016746" y="562550"/>
            <a:ext cx="4653600" cy="521100"/>
          </a:xfrm>
          <a:prstGeom prst="rect">
            <a:avLst/>
          </a:prstGeom>
          <a:solidFill>
            <a:srgbClr val="E116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NEET, AIIMS, AFMC, JIPMER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2076396" y="1304500"/>
            <a:ext cx="1237500" cy="525300"/>
          </a:xfrm>
          <a:prstGeom prst="rect">
            <a:avLst/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Dental Science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2076396" y="2046438"/>
            <a:ext cx="1237500" cy="525300"/>
          </a:xfrm>
          <a:prstGeom prst="rect">
            <a:avLst/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Ayurvedic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2131871" y="3576250"/>
            <a:ext cx="1237500" cy="525300"/>
          </a:xfrm>
          <a:prstGeom prst="rect">
            <a:avLst/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Bio Technology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2131871" y="2811350"/>
            <a:ext cx="1237500" cy="525300"/>
          </a:xfrm>
          <a:prstGeom prst="rect">
            <a:avLst/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 Pharmacy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9" name="Google Shape;319;p26"/>
          <p:cNvCxnSpPr>
            <a:stCxn id="312" idx="3"/>
            <a:endCxn id="313" idx="1"/>
          </p:cNvCxnSpPr>
          <p:nvPr/>
        </p:nvCxnSpPr>
        <p:spPr>
          <a:xfrm flipH="1" rot="10800000">
            <a:off x="1643704" y="825300"/>
            <a:ext cx="432600" cy="1488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6"/>
          <p:cNvCxnSpPr>
            <a:stCxn id="316" idx="1"/>
            <a:endCxn id="316" idx="1"/>
          </p:cNvCxnSpPr>
          <p:nvPr/>
        </p:nvCxnSpPr>
        <p:spPr>
          <a:xfrm>
            <a:off x="2076396" y="23090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6"/>
          <p:cNvCxnSpPr>
            <a:stCxn id="316" idx="1"/>
            <a:endCxn id="312" idx="3"/>
          </p:cNvCxnSpPr>
          <p:nvPr/>
        </p:nvCxnSpPr>
        <p:spPr>
          <a:xfrm flipH="1">
            <a:off x="1643796" y="2309088"/>
            <a:ext cx="4326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6"/>
          <p:cNvCxnSpPr>
            <a:stCxn id="315" idx="1"/>
            <a:endCxn id="315" idx="1"/>
          </p:cNvCxnSpPr>
          <p:nvPr/>
        </p:nvCxnSpPr>
        <p:spPr>
          <a:xfrm>
            <a:off x="2076396" y="1567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6"/>
          <p:cNvCxnSpPr>
            <a:stCxn id="315" idx="1"/>
            <a:endCxn id="315" idx="1"/>
          </p:cNvCxnSpPr>
          <p:nvPr/>
        </p:nvCxnSpPr>
        <p:spPr>
          <a:xfrm>
            <a:off x="2076396" y="1567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6"/>
          <p:cNvCxnSpPr>
            <a:stCxn id="315" idx="1"/>
            <a:endCxn id="315" idx="1"/>
          </p:cNvCxnSpPr>
          <p:nvPr/>
        </p:nvCxnSpPr>
        <p:spPr>
          <a:xfrm>
            <a:off x="2076396" y="1567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6"/>
          <p:cNvCxnSpPr>
            <a:stCxn id="315" idx="1"/>
            <a:endCxn id="315" idx="1"/>
          </p:cNvCxnSpPr>
          <p:nvPr/>
        </p:nvCxnSpPr>
        <p:spPr>
          <a:xfrm>
            <a:off x="2076396" y="1567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6"/>
          <p:cNvCxnSpPr>
            <a:stCxn id="315" idx="1"/>
            <a:endCxn id="315" idx="1"/>
          </p:cNvCxnSpPr>
          <p:nvPr/>
        </p:nvCxnSpPr>
        <p:spPr>
          <a:xfrm>
            <a:off x="2076396" y="1567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6"/>
          <p:cNvCxnSpPr>
            <a:stCxn id="315" idx="1"/>
          </p:cNvCxnSpPr>
          <p:nvPr/>
        </p:nvCxnSpPr>
        <p:spPr>
          <a:xfrm>
            <a:off x="2076396" y="1567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6"/>
          <p:cNvCxnSpPr>
            <a:stCxn id="315" idx="1"/>
          </p:cNvCxnSpPr>
          <p:nvPr/>
        </p:nvCxnSpPr>
        <p:spPr>
          <a:xfrm flipH="1">
            <a:off x="1812396" y="1567150"/>
            <a:ext cx="264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6"/>
          <p:cNvCxnSpPr>
            <a:stCxn id="317" idx="1"/>
            <a:endCxn id="317" idx="1"/>
          </p:cNvCxnSpPr>
          <p:nvPr/>
        </p:nvCxnSpPr>
        <p:spPr>
          <a:xfrm>
            <a:off x="2131871" y="38389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26"/>
          <p:cNvCxnSpPr>
            <a:stCxn id="313" idx="3"/>
            <a:endCxn id="314" idx="1"/>
          </p:cNvCxnSpPr>
          <p:nvPr/>
        </p:nvCxnSpPr>
        <p:spPr>
          <a:xfrm flipH="1" rot="10800000">
            <a:off x="3313846" y="823100"/>
            <a:ext cx="702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1" name="Google Shape;331;p26"/>
          <p:cNvSpPr/>
          <p:nvPr/>
        </p:nvSpPr>
        <p:spPr>
          <a:xfrm>
            <a:off x="4016746" y="1304500"/>
            <a:ext cx="4653600" cy="525300"/>
          </a:xfrm>
          <a:prstGeom prst="rect">
            <a:avLst/>
          </a:prstGeom>
          <a:solidFill>
            <a:srgbClr val="E116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NEET, KCET, EAPCET, KEAM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4016746" y="2050650"/>
            <a:ext cx="4653600" cy="525300"/>
          </a:xfrm>
          <a:prstGeom prst="rect">
            <a:avLst/>
          </a:prstGeom>
          <a:solidFill>
            <a:srgbClr val="E116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                       NEET, OJEE, KEAM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4016746" y="2796800"/>
            <a:ext cx="4653600" cy="525300"/>
          </a:xfrm>
          <a:prstGeom prst="rect">
            <a:avLst/>
          </a:prstGeom>
          <a:solidFill>
            <a:srgbClr val="E116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EAPCET, JEE(MAINS), JELET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4" name="Google Shape;334;p26"/>
          <p:cNvSpPr/>
          <p:nvPr/>
        </p:nvSpPr>
        <p:spPr>
          <a:xfrm>
            <a:off x="4016746" y="3576250"/>
            <a:ext cx="4653600" cy="525300"/>
          </a:xfrm>
          <a:prstGeom prst="rect">
            <a:avLst/>
          </a:prstGeom>
          <a:solidFill>
            <a:srgbClr val="E116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MHT CET, KCET, WBJEE, MET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35" name="Google Shape;335;p26"/>
          <p:cNvCxnSpPr>
            <a:stCxn id="331" idx="1"/>
            <a:endCxn id="315" idx="3"/>
          </p:cNvCxnSpPr>
          <p:nvPr/>
        </p:nvCxnSpPr>
        <p:spPr>
          <a:xfrm rot="10800000">
            <a:off x="3313846" y="1567150"/>
            <a:ext cx="7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6"/>
          <p:cNvCxnSpPr>
            <a:stCxn id="332" idx="1"/>
            <a:endCxn id="316" idx="3"/>
          </p:cNvCxnSpPr>
          <p:nvPr/>
        </p:nvCxnSpPr>
        <p:spPr>
          <a:xfrm rot="10800000">
            <a:off x="3313846" y="2309100"/>
            <a:ext cx="7029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26"/>
          <p:cNvCxnSpPr>
            <a:stCxn id="333" idx="1"/>
            <a:endCxn id="318" idx="3"/>
          </p:cNvCxnSpPr>
          <p:nvPr/>
        </p:nvCxnSpPr>
        <p:spPr>
          <a:xfrm flipH="1">
            <a:off x="3369346" y="3059450"/>
            <a:ext cx="6474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6"/>
          <p:cNvCxnSpPr>
            <a:stCxn id="334" idx="1"/>
            <a:endCxn id="317" idx="3"/>
          </p:cNvCxnSpPr>
          <p:nvPr/>
        </p:nvCxnSpPr>
        <p:spPr>
          <a:xfrm rot="10800000">
            <a:off x="3369346" y="383890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6"/>
          <p:cNvCxnSpPr>
            <a:stCxn id="317" idx="1"/>
            <a:endCxn id="312" idx="3"/>
          </p:cNvCxnSpPr>
          <p:nvPr/>
        </p:nvCxnSpPr>
        <p:spPr>
          <a:xfrm rot="10800000">
            <a:off x="1643771" y="2313400"/>
            <a:ext cx="488100" cy="15255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6"/>
          <p:cNvCxnSpPr>
            <a:stCxn id="318" idx="1"/>
          </p:cNvCxnSpPr>
          <p:nvPr/>
        </p:nvCxnSpPr>
        <p:spPr>
          <a:xfrm rot="10800000">
            <a:off x="1871771" y="3068600"/>
            <a:ext cx="260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3600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9600" y="152400"/>
            <a:ext cx="68869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350" y="152400"/>
            <a:ext cx="633332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213600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150" y="152400"/>
            <a:ext cx="6424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925" y="193212"/>
            <a:ext cx="2203350" cy="47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425" y="0"/>
            <a:ext cx="640142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9500"/>
            <a:ext cx="2218625" cy="46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/>
          <p:nvPr/>
        </p:nvSpPr>
        <p:spPr>
          <a:xfrm>
            <a:off x="128675" y="1991825"/>
            <a:ext cx="1719900" cy="840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Defence and Armed Forces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31"/>
          <p:cNvSpPr txBox="1"/>
          <p:nvPr/>
        </p:nvSpPr>
        <p:spPr>
          <a:xfrm>
            <a:off x="1517575" y="3210850"/>
            <a:ext cx="68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1" name="Google Shape;371;p31"/>
          <p:cNvSpPr/>
          <p:nvPr/>
        </p:nvSpPr>
        <p:spPr>
          <a:xfrm>
            <a:off x="2445925" y="842825"/>
            <a:ext cx="13380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 10th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2421500" y="2160525"/>
            <a:ext cx="13623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Career Roles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2445925" y="3401825"/>
            <a:ext cx="12870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Exams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4318525" y="740975"/>
            <a:ext cx="1419000" cy="738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 (MPC/Any Stream)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6272125" y="842975"/>
            <a:ext cx="11460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NDA Exam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7952725" y="741125"/>
            <a:ext cx="1191300" cy="738300"/>
          </a:xfrm>
          <a:prstGeom prst="roundRect">
            <a:avLst>
              <a:gd fmla="val 19552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SSB Interview &amp; Training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4242200" y="1986900"/>
            <a:ext cx="4901700" cy="9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Army Officer (Indian Army), Navy Officer (Indian Navy), Air Force Pilot (Indian Air Force), Coast Guard Officer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4267525" y="3401825"/>
            <a:ext cx="16041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NDA, CDS (later)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79" name="Google Shape;379;p31"/>
          <p:cNvCxnSpPr>
            <a:stCxn id="369" idx="3"/>
            <a:endCxn id="371" idx="1"/>
          </p:cNvCxnSpPr>
          <p:nvPr/>
        </p:nvCxnSpPr>
        <p:spPr>
          <a:xfrm flipH="1" rot="10800000">
            <a:off x="1848575" y="1110275"/>
            <a:ext cx="597300" cy="13017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1"/>
          <p:cNvCxnSpPr>
            <a:stCxn id="373" idx="1"/>
            <a:endCxn id="369" idx="3"/>
          </p:cNvCxnSpPr>
          <p:nvPr/>
        </p:nvCxnSpPr>
        <p:spPr>
          <a:xfrm rot="10800000">
            <a:off x="1848625" y="2412125"/>
            <a:ext cx="597300" cy="12570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1"/>
          <p:cNvCxnSpPr/>
          <p:nvPr/>
        </p:nvCxnSpPr>
        <p:spPr>
          <a:xfrm>
            <a:off x="-1588925" y="3290425"/>
            <a:ext cx="5730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1"/>
          <p:cNvCxnSpPr>
            <a:stCxn id="371" idx="3"/>
            <a:endCxn id="374" idx="1"/>
          </p:cNvCxnSpPr>
          <p:nvPr/>
        </p:nvCxnSpPr>
        <p:spPr>
          <a:xfrm>
            <a:off x="3783925" y="1110125"/>
            <a:ext cx="5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31"/>
          <p:cNvCxnSpPr>
            <a:stCxn id="374" idx="3"/>
          </p:cNvCxnSpPr>
          <p:nvPr/>
        </p:nvCxnSpPr>
        <p:spPr>
          <a:xfrm>
            <a:off x="5737525" y="1110125"/>
            <a:ext cx="547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1"/>
          <p:cNvCxnSpPr/>
          <p:nvPr/>
        </p:nvCxnSpPr>
        <p:spPr>
          <a:xfrm>
            <a:off x="7418125" y="1110125"/>
            <a:ext cx="5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31"/>
          <p:cNvCxnSpPr>
            <a:stCxn id="372" idx="3"/>
          </p:cNvCxnSpPr>
          <p:nvPr/>
        </p:nvCxnSpPr>
        <p:spPr>
          <a:xfrm flipH="1" rot="10800000">
            <a:off x="3783800" y="2421525"/>
            <a:ext cx="458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1"/>
          <p:cNvCxnSpPr/>
          <p:nvPr/>
        </p:nvCxnSpPr>
        <p:spPr>
          <a:xfrm>
            <a:off x="3732913" y="3668975"/>
            <a:ext cx="534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31"/>
          <p:cNvCxnSpPr/>
          <p:nvPr/>
        </p:nvCxnSpPr>
        <p:spPr>
          <a:xfrm>
            <a:off x="1860725" y="2419875"/>
            <a:ext cx="573000" cy="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4"/>
          <p:cNvCxnSpPr>
            <a:stCxn id="74" idx="2"/>
            <a:endCxn id="75" idx="1"/>
          </p:cNvCxnSpPr>
          <p:nvPr/>
        </p:nvCxnSpPr>
        <p:spPr>
          <a:xfrm>
            <a:off x="912500" y="2571750"/>
            <a:ext cx="304800" cy="174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>
            <a:stCxn id="74" idx="2"/>
            <a:endCxn id="77" idx="1"/>
          </p:cNvCxnSpPr>
          <p:nvPr/>
        </p:nvCxnSpPr>
        <p:spPr>
          <a:xfrm>
            <a:off x="912500" y="2571750"/>
            <a:ext cx="219900" cy="426300"/>
          </a:xfrm>
          <a:prstGeom prst="bentConnector3">
            <a:avLst>
              <a:gd fmla="val 4996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 rot="-5400000">
            <a:off x="-1371400" y="2309100"/>
            <a:ext cx="40425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inter(mpc)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132250" y="2636575"/>
            <a:ext cx="1656300" cy="7230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Jee mains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217300" y="405280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paid</a:t>
            </a:r>
            <a:endParaRPr sz="1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372263" y="1429975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BITSAT, VITEEE, SRMJEEE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/>
          <p:nvPr/>
        </p:nvCxnSpPr>
        <p:spPr>
          <a:xfrm>
            <a:off x="1057563" y="1691375"/>
            <a:ext cx="314700" cy="9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1217300" y="55085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EAPCET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stCxn id="74" idx="2"/>
            <a:endCxn id="80" idx="1"/>
          </p:cNvCxnSpPr>
          <p:nvPr/>
        </p:nvCxnSpPr>
        <p:spPr>
          <a:xfrm flipH="1" rot="10800000">
            <a:off x="912500" y="813450"/>
            <a:ext cx="304800" cy="175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3178350" y="230910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Jee advance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>
            <a:stCxn id="77" idx="3"/>
            <a:endCxn id="82" idx="1"/>
          </p:cNvCxnSpPr>
          <p:nvPr/>
        </p:nvCxnSpPr>
        <p:spPr>
          <a:xfrm flipH="1" rot="10800000">
            <a:off x="2788550" y="2571775"/>
            <a:ext cx="389700" cy="4263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4"/>
          <p:cNvCxnSpPr/>
          <p:nvPr/>
        </p:nvCxnSpPr>
        <p:spPr>
          <a:xfrm>
            <a:off x="2873600" y="805394"/>
            <a:ext cx="1358700" cy="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4"/>
          <p:cNvSpPr/>
          <p:nvPr/>
        </p:nvSpPr>
        <p:spPr>
          <a:xfrm>
            <a:off x="4232300" y="54995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Colleges in that state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4"/>
          <p:cNvCxnSpPr>
            <a:endCxn id="85" idx="2"/>
          </p:cNvCxnSpPr>
          <p:nvPr/>
        </p:nvCxnSpPr>
        <p:spPr>
          <a:xfrm flipH="1" rot="10800000">
            <a:off x="3028550" y="1075250"/>
            <a:ext cx="2031900" cy="693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4"/>
          <p:cNvSpPr/>
          <p:nvPr/>
        </p:nvSpPr>
        <p:spPr>
          <a:xfrm>
            <a:off x="3178350" y="337525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Nit or iiit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4"/>
          <p:cNvCxnSpPr>
            <a:stCxn id="77" idx="2"/>
            <a:endCxn id="87" idx="1"/>
          </p:cNvCxnSpPr>
          <p:nvPr/>
        </p:nvCxnSpPr>
        <p:spPr>
          <a:xfrm flipH="1" rot="-5400000">
            <a:off x="2430200" y="2889775"/>
            <a:ext cx="278400" cy="1218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4"/>
          <p:cNvSpPr/>
          <p:nvPr/>
        </p:nvSpPr>
        <p:spPr>
          <a:xfrm>
            <a:off x="5567150" y="230940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iit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" name="Google Shape;90;p14"/>
          <p:cNvCxnSpPr>
            <a:stCxn id="82" idx="3"/>
            <a:endCxn id="89" idx="1"/>
          </p:cNvCxnSpPr>
          <p:nvPr/>
        </p:nvCxnSpPr>
        <p:spPr>
          <a:xfrm>
            <a:off x="4834650" y="2571756"/>
            <a:ext cx="7326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>
            <a:off x="129825" y="2047625"/>
            <a:ext cx="1744200" cy="840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Creative &amp; Design Careers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2598700" y="842975"/>
            <a:ext cx="11712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 10th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2644575" y="2160600"/>
            <a:ext cx="10392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Career Roles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2598700" y="3478225"/>
            <a:ext cx="12171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Exams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4229600" y="766475"/>
            <a:ext cx="1296600" cy="68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 (Arts/Any Stream)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5920425" y="766475"/>
            <a:ext cx="1351800" cy="68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Design Entrance Exams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7666450" y="766475"/>
            <a:ext cx="1416000" cy="687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B.Des., BFA, Animation, FIlm Studios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4229550" y="1974300"/>
            <a:ext cx="4644600" cy="9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Graphic Designer, Animator, Game Designer, Fashion Designer, Filmmaker, Photographer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4302975" y="3478225"/>
            <a:ext cx="16041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NID, NIFT, FTII, UCEED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1" name="Google Shape;401;p32"/>
          <p:cNvCxnSpPr/>
          <p:nvPr/>
        </p:nvCxnSpPr>
        <p:spPr>
          <a:xfrm flipH="1" rot="10800000">
            <a:off x="1797700" y="1110425"/>
            <a:ext cx="801000" cy="1285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2"/>
          <p:cNvCxnSpPr/>
          <p:nvPr/>
        </p:nvCxnSpPr>
        <p:spPr>
          <a:xfrm rot="10800000">
            <a:off x="1843500" y="2396100"/>
            <a:ext cx="801000" cy="13494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32"/>
          <p:cNvCxnSpPr>
            <a:endCxn id="394" idx="1"/>
          </p:cNvCxnSpPr>
          <p:nvPr/>
        </p:nvCxnSpPr>
        <p:spPr>
          <a:xfrm>
            <a:off x="1797675" y="2396100"/>
            <a:ext cx="8469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2"/>
          <p:cNvCxnSpPr/>
          <p:nvPr/>
        </p:nvCxnSpPr>
        <p:spPr>
          <a:xfrm>
            <a:off x="3769950" y="1103675"/>
            <a:ext cx="4596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32"/>
          <p:cNvCxnSpPr>
            <a:stCxn id="396" idx="3"/>
            <a:endCxn id="397" idx="1"/>
          </p:cNvCxnSpPr>
          <p:nvPr/>
        </p:nvCxnSpPr>
        <p:spPr>
          <a:xfrm>
            <a:off x="5526200" y="1110275"/>
            <a:ext cx="39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2"/>
          <p:cNvCxnSpPr>
            <a:endCxn id="398" idx="1"/>
          </p:cNvCxnSpPr>
          <p:nvPr/>
        </p:nvCxnSpPr>
        <p:spPr>
          <a:xfrm>
            <a:off x="7272250" y="1109975"/>
            <a:ext cx="394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2"/>
          <p:cNvCxnSpPr/>
          <p:nvPr/>
        </p:nvCxnSpPr>
        <p:spPr>
          <a:xfrm>
            <a:off x="3683850" y="2424750"/>
            <a:ext cx="545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32"/>
          <p:cNvCxnSpPr/>
          <p:nvPr/>
        </p:nvCxnSpPr>
        <p:spPr>
          <a:xfrm>
            <a:off x="3815775" y="3739225"/>
            <a:ext cx="487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/>
          <p:nvPr/>
        </p:nvSpPr>
        <p:spPr>
          <a:xfrm>
            <a:off x="168025" y="2128775"/>
            <a:ext cx="1750200" cy="687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Sports &amp; Physical Education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4" name="Google Shape;414;p33"/>
          <p:cNvSpPr/>
          <p:nvPr/>
        </p:nvSpPr>
        <p:spPr>
          <a:xfrm>
            <a:off x="2547750" y="855725"/>
            <a:ext cx="10962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After 10th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5" name="Google Shape;415;p33"/>
          <p:cNvSpPr/>
          <p:nvPr/>
        </p:nvSpPr>
        <p:spPr>
          <a:xfrm>
            <a:off x="2547750" y="2205125"/>
            <a:ext cx="12234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Career Roles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6" name="Google Shape;416;p33"/>
          <p:cNvSpPr/>
          <p:nvPr/>
        </p:nvSpPr>
        <p:spPr>
          <a:xfrm>
            <a:off x="2531625" y="3452650"/>
            <a:ext cx="11724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Key Points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7" name="Google Shape;417;p33"/>
          <p:cNvCxnSpPr>
            <a:stCxn id="413" idx="3"/>
            <a:endCxn id="414" idx="1"/>
          </p:cNvCxnSpPr>
          <p:nvPr/>
        </p:nvCxnSpPr>
        <p:spPr>
          <a:xfrm flipH="1" rot="10800000">
            <a:off x="1918225" y="1123025"/>
            <a:ext cx="629400" cy="13494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33"/>
          <p:cNvCxnSpPr>
            <a:endCxn id="415" idx="1"/>
          </p:cNvCxnSpPr>
          <p:nvPr/>
        </p:nvCxnSpPr>
        <p:spPr>
          <a:xfrm>
            <a:off x="1918350" y="2464325"/>
            <a:ext cx="629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3"/>
          <p:cNvCxnSpPr/>
          <p:nvPr/>
        </p:nvCxnSpPr>
        <p:spPr>
          <a:xfrm rot="10800000">
            <a:off x="1934325" y="2472425"/>
            <a:ext cx="597300" cy="1257000"/>
          </a:xfrm>
          <a:prstGeom prst="curvedConnector3">
            <a:avLst>
              <a:gd fmla="val 504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33"/>
          <p:cNvSpPr/>
          <p:nvPr/>
        </p:nvSpPr>
        <p:spPr>
          <a:xfrm>
            <a:off x="4178475" y="651850"/>
            <a:ext cx="1553100" cy="840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 (Any Stream)+Sports Participation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1" name="Google Shape;421;p33"/>
          <p:cNvCxnSpPr/>
          <p:nvPr/>
        </p:nvCxnSpPr>
        <p:spPr>
          <a:xfrm>
            <a:off x="3643875" y="1110125"/>
            <a:ext cx="53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6342875" y="460900"/>
            <a:ext cx="1012800" cy="1222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Sports Quota for Degree/B.P.Ed.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7813425" y="689975"/>
            <a:ext cx="1223400" cy="8403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Specialized Coaching/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Training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5" name="Google Shape;425;p33"/>
          <p:cNvCxnSpPr>
            <a:endCxn id="423" idx="1"/>
          </p:cNvCxnSpPr>
          <p:nvPr/>
        </p:nvCxnSpPr>
        <p:spPr>
          <a:xfrm>
            <a:off x="5731775" y="1055800"/>
            <a:ext cx="6111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3"/>
          <p:cNvCxnSpPr/>
          <p:nvPr/>
        </p:nvCxnSpPr>
        <p:spPr>
          <a:xfrm flipH="1" rot="10800000">
            <a:off x="7362425" y="1120625"/>
            <a:ext cx="516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3"/>
          <p:cNvSpPr/>
          <p:nvPr/>
        </p:nvSpPr>
        <p:spPr>
          <a:xfrm>
            <a:off x="4229550" y="1976525"/>
            <a:ext cx="4644600" cy="9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Professional Athlete, Sports Coach/PE Teacher, Sports Manager/Event Organizer, FItness Trainer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33"/>
          <p:cNvSpPr/>
          <p:nvPr/>
        </p:nvSpPr>
        <p:spPr>
          <a:xfrm>
            <a:off x="4276350" y="3444600"/>
            <a:ext cx="2880000" cy="53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Sports Scholarships, University Sports Quota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9" name="Google Shape;429;p33"/>
          <p:cNvCxnSpPr>
            <a:stCxn id="415" idx="3"/>
            <a:endCxn id="427" idx="1"/>
          </p:cNvCxnSpPr>
          <p:nvPr/>
        </p:nvCxnSpPr>
        <p:spPr>
          <a:xfrm flipH="1" rot="10800000">
            <a:off x="3771150" y="2468525"/>
            <a:ext cx="45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0" name="Google Shape;430;p33"/>
          <p:cNvCxnSpPr/>
          <p:nvPr/>
        </p:nvCxnSpPr>
        <p:spPr>
          <a:xfrm>
            <a:off x="3730650" y="3716800"/>
            <a:ext cx="5457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4"/>
          <p:cNvSpPr/>
          <p:nvPr/>
        </p:nvSpPr>
        <p:spPr>
          <a:xfrm>
            <a:off x="115925" y="2240150"/>
            <a:ext cx="968700" cy="69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Teacher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1383175" y="2393150"/>
            <a:ext cx="869400" cy="38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2821800" y="1303725"/>
            <a:ext cx="1336200" cy="6792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MPC / BiPC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(Science)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2814150" y="2764050"/>
            <a:ext cx="1428000" cy="93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MEC / CEC / Humanities (Arts / Commerce)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4497375" y="2140650"/>
            <a:ext cx="1170600" cy="623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Bachelor’s Degree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5842550" y="1303725"/>
            <a:ext cx="869400" cy="384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B.Sc.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5842550" y="3102450"/>
            <a:ext cx="968700" cy="6906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B.A. / B.Com.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6870400" y="2140650"/>
            <a:ext cx="630900" cy="503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B.Ed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7839050" y="1392850"/>
            <a:ext cx="1170600" cy="3846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7839050" y="2007525"/>
            <a:ext cx="1170600" cy="3846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TET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7839050" y="2554988"/>
            <a:ext cx="1336200" cy="6906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State-Specific TET (AP</a:t>
            </a:r>
            <a:r>
              <a:rPr lang="en">
                <a:solidFill>
                  <a:schemeClr val="lt1"/>
                </a:solidFill>
              </a:rPr>
              <a:t>TET,..)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7839050" y="3408475"/>
            <a:ext cx="1170600" cy="384600"/>
          </a:xfrm>
          <a:prstGeom prst="roundRect">
            <a:avLst>
              <a:gd fmla="val 16667" name="adj"/>
            </a:avLst>
          </a:prstGeom>
          <a:solidFill>
            <a:srgbClr val="E1165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M.Ed.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47" name="Google Shape;447;p34"/>
          <p:cNvCxnSpPr>
            <a:endCxn id="436" idx="1"/>
          </p:cNvCxnSpPr>
          <p:nvPr/>
        </p:nvCxnSpPr>
        <p:spPr>
          <a:xfrm flipH="1" rot="10800000">
            <a:off x="1084675" y="2585450"/>
            <a:ext cx="2985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4"/>
          <p:cNvCxnSpPr>
            <a:stCxn id="437" idx="1"/>
            <a:endCxn id="436" idx="3"/>
          </p:cNvCxnSpPr>
          <p:nvPr/>
        </p:nvCxnSpPr>
        <p:spPr>
          <a:xfrm flipH="1">
            <a:off x="2252700" y="1643325"/>
            <a:ext cx="569100" cy="9420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34"/>
          <p:cNvCxnSpPr>
            <a:stCxn id="438" idx="1"/>
            <a:endCxn id="436" idx="3"/>
          </p:cNvCxnSpPr>
          <p:nvPr/>
        </p:nvCxnSpPr>
        <p:spPr>
          <a:xfrm rot="10800000">
            <a:off x="2252550" y="2585550"/>
            <a:ext cx="561600" cy="6438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34"/>
          <p:cNvCxnSpPr>
            <a:stCxn id="437" idx="3"/>
            <a:endCxn id="439" idx="1"/>
          </p:cNvCxnSpPr>
          <p:nvPr/>
        </p:nvCxnSpPr>
        <p:spPr>
          <a:xfrm>
            <a:off x="4158000" y="1643325"/>
            <a:ext cx="339300" cy="809100"/>
          </a:xfrm>
          <a:prstGeom prst="curved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34"/>
          <p:cNvCxnSpPr>
            <a:stCxn id="438" idx="3"/>
            <a:endCxn id="439" idx="1"/>
          </p:cNvCxnSpPr>
          <p:nvPr/>
        </p:nvCxnSpPr>
        <p:spPr>
          <a:xfrm flipH="1" rot="10800000">
            <a:off x="4242150" y="2452350"/>
            <a:ext cx="255300" cy="777000"/>
          </a:xfrm>
          <a:prstGeom prst="curvedConnector3">
            <a:avLst>
              <a:gd fmla="val 4998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4"/>
          <p:cNvCxnSpPr>
            <a:stCxn id="440" idx="1"/>
            <a:endCxn id="439" idx="3"/>
          </p:cNvCxnSpPr>
          <p:nvPr/>
        </p:nvCxnSpPr>
        <p:spPr>
          <a:xfrm flipH="1">
            <a:off x="5667950" y="1496025"/>
            <a:ext cx="174600" cy="956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34"/>
          <p:cNvCxnSpPr>
            <a:stCxn id="441" idx="1"/>
            <a:endCxn id="439" idx="3"/>
          </p:cNvCxnSpPr>
          <p:nvPr/>
        </p:nvCxnSpPr>
        <p:spPr>
          <a:xfrm rot="10800000">
            <a:off x="5667950" y="2452350"/>
            <a:ext cx="174600" cy="9954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34"/>
          <p:cNvCxnSpPr>
            <a:stCxn id="440" idx="3"/>
            <a:endCxn id="442" idx="1"/>
          </p:cNvCxnSpPr>
          <p:nvPr/>
        </p:nvCxnSpPr>
        <p:spPr>
          <a:xfrm>
            <a:off x="6711950" y="1496025"/>
            <a:ext cx="158400" cy="8961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4"/>
          <p:cNvCxnSpPr>
            <a:stCxn id="441" idx="3"/>
            <a:endCxn id="442" idx="1"/>
          </p:cNvCxnSpPr>
          <p:nvPr/>
        </p:nvCxnSpPr>
        <p:spPr>
          <a:xfrm flipH="1" rot="10800000">
            <a:off x="6811250" y="2392350"/>
            <a:ext cx="59100" cy="1055400"/>
          </a:xfrm>
          <a:prstGeom prst="curvedConnector3">
            <a:avLst>
              <a:gd fmla="val 500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4"/>
          <p:cNvCxnSpPr>
            <a:stCxn id="443" idx="1"/>
            <a:endCxn id="442" idx="3"/>
          </p:cNvCxnSpPr>
          <p:nvPr/>
        </p:nvCxnSpPr>
        <p:spPr>
          <a:xfrm flipH="1">
            <a:off x="7501250" y="1585150"/>
            <a:ext cx="337800" cy="8070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4"/>
          <p:cNvCxnSpPr>
            <a:stCxn id="444" idx="1"/>
            <a:endCxn id="442" idx="3"/>
          </p:cNvCxnSpPr>
          <p:nvPr/>
        </p:nvCxnSpPr>
        <p:spPr>
          <a:xfrm flipH="1">
            <a:off x="7501250" y="2199825"/>
            <a:ext cx="337800" cy="1923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4"/>
          <p:cNvCxnSpPr>
            <a:stCxn id="445" idx="1"/>
            <a:endCxn id="442" idx="3"/>
          </p:cNvCxnSpPr>
          <p:nvPr/>
        </p:nvCxnSpPr>
        <p:spPr>
          <a:xfrm rot="10800000">
            <a:off x="7501250" y="2392088"/>
            <a:ext cx="337800" cy="5082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4"/>
          <p:cNvCxnSpPr>
            <a:stCxn id="446" idx="1"/>
            <a:endCxn id="442" idx="3"/>
          </p:cNvCxnSpPr>
          <p:nvPr/>
        </p:nvCxnSpPr>
        <p:spPr>
          <a:xfrm rot="10800000">
            <a:off x="7501250" y="2392075"/>
            <a:ext cx="337800" cy="12087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35"/>
          <p:cNvPicPr preferRelativeResize="0"/>
          <p:nvPr/>
        </p:nvPicPr>
        <p:blipFill rotWithShape="1">
          <a:blip r:embed="rId3">
            <a:alphaModFix/>
          </a:blip>
          <a:srcRect b="15832" l="0" r="0" t="0"/>
          <a:stretch/>
        </p:blipFill>
        <p:spPr>
          <a:xfrm>
            <a:off x="360400" y="152400"/>
            <a:ext cx="8217249" cy="4912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36"/>
          <p:cNvPicPr preferRelativeResize="0"/>
          <p:nvPr/>
        </p:nvPicPr>
        <p:blipFill rotWithShape="1">
          <a:blip r:embed="rId3">
            <a:alphaModFix/>
          </a:blip>
          <a:srcRect b="12157" l="-1277" r="-909" t="0"/>
          <a:stretch/>
        </p:blipFill>
        <p:spPr>
          <a:xfrm>
            <a:off x="542825" y="0"/>
            <a:ext cx="77275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25" y="152400"/>
            <a:ext cx="87869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5"/>
          <p:cNvCxnSpPr>
            <a:stCxn id="96" idx="2"/>
            <a:endCxn id="97" idx="1"/>
          </p:cNvCxnSpPr>
          <p:nvPr/>
        </p:nvCxnSpPr>
        <p:spPr>
          <a:xfrm>
            <a:off x="912500" y="2571750"/>
            <a:ext cx="304800" cy="1743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5"/>
          <p:cNvCxnSpPr>
            <a:stCxn id="96" idx="2"/>
            <a:endCxn id="99" idx="1"/>
          </p:cNvCxnSpPr>
          <p:nvPr/>
        </p:nvCxnSpPr>
        <p:spPr>
          <a:xfrm>
            <a:off x="912500" y="2571750"/>
            <a:ext cx="304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5"/>
          <p:cNvSpPr/>
          <p:nvPr/>
        </p:nvSpPr>
        <p:spPr>
          <a:xfrm rot="-5400000">
            <a:off x="-1371400" y="2309100"/>
            <a:ext cx="4042500" cy="525300"/>
          </a:xfrm>
          <a:prstGeom prst="roundRect">
            <a:avLst>
              <a:gd fmla="val 16667" name="adj"/>
            </a:avLst>
          </a:prstGeom>
          <a:solidFill>
            <a:srgbClr val="840D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 tech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217300" y="2309106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Civil engineering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217300" y="405280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Electrical Engineering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329750" y="138095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Electronics &amp; Communication Engineering (ECE)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217300" y="55085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Mechanical Engineering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" name="Google Shape;102;p15"/>
          <p:cNvCxnSpPr>
            <a:stCxn id="96" idx="2"/>
            <a:endCxn id="101" idx="1"/>
          </p:cNvCxnSpPr>
          <p:nvPr/>
        </p:nvCxnSpPr>
        <p:spPr>
          <a:xfrm flipH="1" rot="10800000">
            <a:off x="912500" y="813450"/>
            <a:ext cx="304800" cy="1758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5"/>
          <p:cNvCxnSpPr/>
          <p:nvPr/>
        </p:nvCxnSpPr>
        <p:spPr>
          <a:xfrm>
            <a:off x="1068475" y="3387306"/>
            <a:ext cx="304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5"/>
          <p:cNvCxnSpPr>
            <a:endCxn id="100" idx="1"/>
          </p:cNvCxnSpPr>
          <p:nvPr/>
        </p:nvCxnSpPr>
        <p:spPr>
          <a:xfrm flipH="1" rot="10800000">
            <a:off x="1078650" y="1643600"/>
            <a:ext cx="251100" cy="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1373275" y="3124950"/>
            <a:ext cx="1656300" cy="525300"/>
          </a:xfrm>
          <a:prstGeom prst="roundRect">
            <a:avLst>
              <a:gd fmla="val 16667" name="adj"/>
            </a:avLst>
          </a:prstGeom>
          <a:solidFill>
            <a:srgbClr val="B612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Computer Science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653300" y="550850"/>
            <a:ext cx="51027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Robotics, Thermal Engineering, CAD/CAM, Mechatronics, Automobile Engineering, Aerospace, Manufacturing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" name="Google Shape;107;p15"/>
          <p:cNvCxnSpPr>
            <a:stCxn id="100" idx="3"/>
          </p:cNvCxnSpPr>
          <p:nvPr/>
        </p:nvCxnSpPr>
        <p:spPr>
          <a:xfrm>
            <a:off x="2986050" y="1643600"/>
            <a:ext cx="721500" cy="4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3653300" y="1399200"/>
            <a:ext cx="51027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VLSI design, Embedded Systems, IOT, Signal Processing, Microwave , S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atellite</a:t>
            </a:r>
            <a:r>
              <a:rPr lang="en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Communication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653300" y="2157453"/>
            <a:ext cx="5102700" cy="6426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Structural Engineering, Geotechnical Engineering, Construction mgmt, Transportational Engineering, Water resource Engineering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653300" y="3150175"/>
            <a:ext cx="51027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AI&amp;ML, Cyber Security, IT, AI &amp; Data Science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371200" y="4052800"/>
            <a:ext cx="5102700" cy="525300"/>
          </a:xfrm>
          <a:prstGeom prst="roundRect">
            <a:avLst>
              <a:gd fmla="val 16667" name="adj"/>
            </a:avLst>
          </a:prstGeom>
          <a:solidFill>
            <a:srgbClr val="AC11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Power system, Control system, Power electronics, Renewable energy, Smart grids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2902700" y="813450"/>
            <a:ext cx="721500" cy="4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15"/>
          <p:cNvCxnSpPr>
            <a:endCxn id="109" idx="1"/>
          </p:cNvCxnSpPr>
          <p:nvPr/>
        </p:nvCxnSpPr>
        <p:spPr>
          <a:xfrm flipH="1" rot="10800000">
            <a:off x="2873600" y="2478753"/>
            <a:ext cx="779700" cy="89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5"/>
          <p:cNvCxnSpPr>
            <a:endCxn id="110" idx="1"/>
          </p:cNvCxnSpPr>
          <p:nvPr/>
        </p:nvCxnSpPr>
        <p:spPr>
          <a:xfrm flipH="1" rot="10800000">
            <a:off x="3035000" y="3412825"/>
            <a:ext cx="618300" cy="11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5"/>
          <p:cNvCxnSpPr>
            <a:stCxn id="97" idx="3"/>
            <a:endCxn id="111" idx="1"/>
          </p:cNvCxnSpPr>
          <p:nvPr/>
        </p:nvCxnSpPr>
        <p:spPr>
          <a:xfrm>
            <a:off x="2873600" y="4315450"/>
            <a:ext cx="497700" cy="6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1513425" y="516175"/>
            <a:ext cx="6329400" cy="5019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</a:t>
            </a:r>
            <a:r>
              <a:rPr lang="en">
                <a:solidFill>
                  <a:schemeClr val="lt1"/>
                </a:solidFill>
              </a:rPr>
              <a:t> COMMON CAREERS (BASED ON SUBJECTS WISE)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1" name="Google Shape;121;p16"/>
          <p:cNvCxnSpPr/>
          <p:nvPr/>
        </p:nvCxnSpPr>
        <p:spPr>
          <a:xfrm>
            <a:off x="4421125" y="1018075"/>
            <a:ext cx="10800" cy="5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 flipH="1" rot="10800000">
            <a:off x="1194950" y="1572150"/>
            <a:ext cx="6859800" cy="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>
            <a:off x="1194950" y="1572150"/>
            <a:ext cx="99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>
            <a:off x="4421575" y="1603300"/>
            <a:ext cx="99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/>
          <p:nvPr/>
        </p:nvCxnSpPr>
        <p:spPr>
          <a:xfrm>
            <a:off x="6152825" y="1575800"/>
            <a:ext cx="96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endCxn id="127" idx="0"/>
          </p:cNvCxnSpPr>
          <p:nvPr/>
        </p:nvCxnSpPr>
        <p:spPr>
          <a:xfrm>
            <a:off x="8045200" y="1579900"/>
            <a:ext cx="135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6"/>
          <p:cNvSpPr/>
          <p:nvPr/>
        </p:nvSpPr>
        <p:spPr>
          <a:xfrm>
            <a:off x="784300" y="2001100"/>
            <a:ext cx="11499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SCIENCE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2585800" y="2006125"/>
            <a:ext cx="24861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ARTS &amp;   HUMANITIES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340875" y="2001100"/>
            <a:ext cx="15447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COMMERCE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7357750" y="2001100"/>
            <a:ext cx="14019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VOCATIONAL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3830175" y="2392313"/>
            <a:ext cx="0" cy="17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6"/>
          <p:cNvCxnSpPr>
            <a:endCxn id="133" idx="1"/>
          </p:cNvCxnSpPr>
          <p:nvPr/>
        </p:nvCxnSpPr>
        <p:spPr>
          <a:xfrm>
            <a:off x="3828000" y="2807113"/>
            <a:ext cx="3114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6"/>
          <p:cNvSpPr/>
          <p:nvPr/>
        </p:nvSpPr>
        <p:spPr>
          <a:xfrm>
            <a:off x="4164975" y="3195400"/>
            <a:ext cx="1030500" cy="748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 and languages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3830175" y="3552400"/>
            <a:ext cx="334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6"/>
          <p:cNvSpPr/>
          <p:nvPr/>
        </p:nvSpPr>
        <p:spPr>
          <a:xfrm>
            <a:off x="4139400" y="2633863"/>
            <a:ext cx="8496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049825" y="4134325"/>
            <a:ext cx="11823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Psychology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3791625" y="4163000"/>
            <a:ext cx="334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/>
          <p:nvPr/>
        </p:nvCxnSpPr>
        <p:spPr>
          <a:xfrm>
            <a:off x="5544725" y="2372200"/>
            <a:ext cx="16500" cy="13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6"/>
          <p:cNvCxnSpPr/>
          <p:nvPr/>
        </p:nvCxnSpPr>
        <p:spPr>
          <a:xfrm>
            <a:off x="5554575" y="2774425"/>
            <a:ext cx="2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6"/>
          <p:cNvSpPr/>
          <p:nvPr/>
        </p:nvSpPr>
        <p:spPr>
          <a:xfrm>
            <a:off x="5736775" y="2588875"/>
            <a:ext cx="1307400" cy="501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Management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832325" y="3442000"/>
            <a:ext cx="1212000" cy="501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Accounting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2" name="Google Shape;142;p16"/>
          <p:cNvCxnSpPr>
            <a:endCxn id="141" idx="1"/>
          </p:cNvCxnSpPr>
          <p:nvPr/>
        </p:nvCxnSpPr>
        <p:spPr>
          <a:xfrm flipH="1" rot="10800000">
            <a:off x="5548525" y="3692950"/>
            <a:ext cx="283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7488200" y="2331800"/>
            <a:ext cx="8700" cy="6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/>
          <p:nvPr/>
        </p:nvSpPr>
        <p:spPr>
          <a:xfrm>
            <a:off x="7636300" y="2717125"/>
            <a:ext cx="1212000" cy="501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ITI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5" name="Google Shape;145;p16"/>
          <p:cNvCxnSpPr>
            <a:endCxn id="144" idx="1"/>
          </p:cNvCxnSpPr>
          <p:nvPr/>
        </p:nvCxnSpPr>
        <p:spPr>
          <a:xfrm flipH="1" rot="10800000">
            <a:off x="7499500" y="2968075"/>
            <a:ext cx="136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6"/>
          <p:cNvCxnSpPr/>
          <p:nvPr/>
        </p:nvCxnSpPr>
        <p:spPr>
          <a:xfrm>
            <a:off x="2734350" y="2370575"/>
            <a:ext cx="9600" cy="17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17"/>
          <p:cNvCxnSpPr/>
          <p:nvPr/>
        </p:nvCxnSpPr>
        <p:spPr>
          <a:xfrm>
            <a:off x="983050" y="1129450"/>
            <a:ext cx="99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17"/>
          <p:cNvSpPr/>
          <p:nvPr/>
        </p:nvSpPr>
        <p:spPr>
          <a:xfrm>
            <a:off x="869775" y="758350"/>
            <a:ext cx="14019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HUMANITIES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991725" y="1520338"/>
            <a:ext cx="10800" cy="28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/>
          <p:nvPr/>
        </p:nvCxnSpPr>
        <p:spPr>
          <a:xfrm>
            <a:off x="1003200" y="1755100"/>
            <a:ext cx="2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7"/>
          <p:cNvSpPr/>
          <p:nvPr/>
        </p:nvSpPr>
        <p:spPr>
          <a:xfrm>
            <a:off x="1272375" y="1613188"/>
            <a:ext cx="8496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LAW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6" name="Google Shape;156;p17"/>
          <p:cNvCxnSpPr/>
          <p:nvPr/>
        </p:nvCxnSpPr>
        <p:spPr>
          <a:xfrm>
            <a:off x="2083475" y="1827450"/>
            <a:ext cx="4104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2493875" y="1569550"/>
            <a:ext cx="11256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12th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8" name="Google Shape;158;p17"/>
          <p:cNvCxnSpPr>
            <a:stCxn id="157" idx="2"/>
            <a:endCxn id="159" idx="0"/>
          </p:cNvCxnSpPr>
          <p:nvPr/>
        </p:nvCxnSpPr>
        <p:spPr>
          <a:xfrm>
            <a:off x="3056675" y="2037550"/>
            <a:ext cx="44100" cy="107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/>
          <p:nvPr/>
        </p:nvSpPr>
        <p:spPr>
          <a:xfrm>
            <a:off x="2121975" y="3112725"/>
            <a:ext cx="19578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 year integrated law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4201163" y="1521100"/>
            <a:ext cx="13203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graduation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1" name="Google Shape;161;p17"/>
          <p:cNvCxnSpPr>
            <a:stCxn id="157" idx="3"/>
          </p:cNvCxnSpPr>
          <p:nvPr/>
        </p:nvCxnSpPr>
        <p:spPr>
          <a:xfrm flipH="1" rot="10800000">
            <a:off x="3619475" y="1786450"/>
            <a:ext cx="683700" cy="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stCxn id="160" idx="3"/>
          </p:cNvCxnSpPr>
          <p:nvPr/>
        </p:nvCxnSpPr>
        <p:spPr>
          <a:xfrm>
            <a:off x="5521463" y="1755100"/>
            <a:ext cx="42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7"/>
          <p:cNvSpPr/>
          <p:nvPr/>
        </p:nvSpPr>
        <p:spPr>
          <a:xfrm>
            <a:off x="5946875" y="1521100"/>
            <a:ext cx="13203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3-year LLB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4627625" y="2712550"/>
            <a:ext cx="2213100" cy="6498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Register with bar council of India  , clear all india bar exam</a:t>
            </a:r>
            <a:r>
              <a:rPr lang="en">
                <a:solidFill>
                  <a:schemeClr val="lt1"/>
                </a:solidFill>
              </a:rPr>
              <a:t> (AIBE)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17"/>
          <p:cNvCxnSpPr>
            <a:stCxn id="163" idx="2"/>
          </p:cNvCxnSpPr>
          <p:nvPr/>
        </p:nvCxnSpPr>
        <p:spPr>
          <a:xfrm flipH="1">
            <a:off x="6580625" y="1989100"/>
            <a:ext cx="26400" cy="7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59" idx="3"/>
          </p:cNvCxnSpPr>
          <p:nvPr/>
        </p:nvCxnSpPr>
        <p:spPr>
          <a:xfrm>
            <a:off x="4079775" y="3346725"/>
            <a:ext cx="565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/>
          <p:nvPr/>
        </p:nvCxnSpPr>
        <p:spPr>
          <a:xfrm>
            <a:off x="5503525" y="3372525"/>
            <a:ext cx="13500" cy="12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7"/>
          <p:cNvSpPr/>
          <p:nvPr/>
        </p:nvSpPr>
        <p:spPr>
          <a:xfrm>
            <a:off x="5067925" y="4187325"/>
            <a:ext cx="8847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Lawyer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7163025" y="2912713"/>
            <a:ext cx="15786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Judiciary Exams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0" name="Google Shape;170;p17"/>
          <p:cNvCxnSpPr>
            <a:stCxn id="169" idx="2"/>
            <a:endCxn id="171" idx="0"/>
          </p:cNvCxnSpPr>
          <p:nvPr/>
        </p:nvCxnSpPr>
        <p:spPr>
          <a:xfrm>
            <a:off x="7952325" y="3380713"/>
            <a:ext cx="4620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7"/>
          <p:cNvSpPr/>
          <p:nvPr/>
        </p:nvSpPr>
        <p:spPr>
          <a:xfrm rot="-133663">
            <a:off x="7650667" y="3875273"/>
            <a:ext cx="710037" cy="368382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Judge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2" name="Google Shape;172;p17"/>
          <p:cNvCxnSpPr>
            <a:stCxn id="164" idx="3"/>
          </p:cNvCxnSpPr>
          <p:nvPr/>
        </p:nvCxnSpPr>
        <p:spPr>
          <a:xfrm>
            <a:off x="6840725" y="3037450"/>
            <a:ext cx="42660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8"/>
          <p:cNvCxnSpPr/>
          <p:nvPr/>
        </p:nvCxnSpPr>
        <p:spPr>
          <a:xfrm>
            <a:off x="938250" y="0"/>
            <a:ext cx="25500" cy="39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8"/>
          <p:cNvSpPr/>
          <p:nvPr/>
        </p:nvSpPr>
        <p:spPr>
          <a:xfrm>
            <a:off x="1280550" y="832275"/>
            <a:ext cx="1082400" cy="519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Journalism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9" name="Google Shape;179;p18"/>
          <p:cNvCxnSpPr>
            <a:endCxn id="178" idx="1"/>
          </p:cNvCxnSpPr>
          <p:nvPr/>
        </p:nvCxnSpPr>
        <p:spPr>
          <a:xfrm flipH="1" rot="10800000">
            <a:off x="938250" y="1091775"/>
            <a:ext cx="342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8"/>
          <p:cNvCxnSpPr>
            <a:stCxn id="178" idx="3"/>
          </p:cNvCxnSpPr>
          <p:nvPr/>
        </p:nvCxnSpPr>
        <p:spPr>
          <a:xfrm flipH="1" rot="10800000">
            <a:off x="2362950" y="1089075"/>
            <a:ext cx="5613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/>
          <p:nvPr/>
        </p:nvSpPr>
        <p:spPr>
          <a:xfrm>
            <a:off x="2924250" y="730700"/>
            <a:ext cx="3306000" cy="775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BJMC(Bachelor of Journalism &amp; Mass Communication)  3yrs  12th any stream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1272375" y="2392325"/>
            <a:ext cx="1030500" cy="748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Literature and languages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3" name="Google Shape;183;p18"/>
          <p:cNvCxnSpPr/>
          <p:nvPr/>
        </p:nvCxnSpPr>
        <p:spPr>
          <a:xfrm>
            <a:off x="964650" y="2726050"/>
            <a:ext cx="334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18"/>
          <p:cNvSpPr/>
          <p:nvPr/>
        </p:nvSpPr>
        <p:spPr>
          <a:xfrm>
            <a:off x="1196475" y="3705700"/>
            <a:ext cx="11823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Psychology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5" name="Google Shape;185;p18"/>
          <p:cNvCxnSpPr/>
          <p:nvPr/>
        </p:nvCxnSpPr>
        <p:spPr>
          <a:xfrm>
            <a:off x="964650" y="3886900"/>
            <a:ext cx="3348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8"/>
          <p:cNvCxnSpPr/>
          <p:nvPr/>
        </p:nvCxnSpPr>
        <p:spPr>
          <a:xfrm>
            <a:off x="2302875" y="2766575"/>
            <a:ext cx="2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8"/>
          <p:cNvCxnSpPr/>
          <p:nvPr/>
        </p:nvCxnSpPr>
        <p:spPr>
          <a:xfrm>
            <a:off x="2378775" y="3891250"/>
            <a:ext cx="25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2563725" y="2532575"/>
            <a:ext cx="34122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M.A Literature, Telugu , Hindi,English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2636475" y="3608800"/>
            <a:ext cx="3080400" cy="4680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M.A Psychology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1079725" y="2099250"/>
            <a:ext cx="13569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LAW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5" name="Google Shape;195;p19"/>
          <p:cNvCxnSpPr>
            <a:stCxn id="194" idx="3"/>
            <a:endCxn id="196" idx="1"/>
          </p:cNvCxnSpPr>
          <p:nvPr/>
        </p:nvCxnSpPr>
        <p:spPr>
          <a:xfrm flipH="1" rot="10800000">
            <a:off x="2436625" y="2354550"/>
            <a:ext cx="1247400" cy="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3070150" y="702200"/>
            <a:ext cx="37500" cy="3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9"/>
          <p:cNvCxnSpPr/>
          <p:nvPr/>
        </p:nvCxnSpPr>
        <p:spPr>
          <a:xfrm flipH="1" rot="10800000">
            <a:off x="3081225" y="713250"/>
            <a:ext cx="620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9"/>
          <p:cNvSpPr/>
          <p:nvPr/>
        </p:nvSpPr>
        <p:spPr>
          <a:xfrm>
            <a:off x="3684025" y="542400"/>
            <a:ext cx="13569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Constitutional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684025" y="1282550"/>
            <a:ext cx="13569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Criminal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684025" y="2022700"/>
            <a:ext cx="13569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Civil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684025" y="2762850"/>
            <a:ext cx="13569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Administrative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684025" y="3554525"/>
            <a:ext cx="13569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Family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3" name="Google Shape;203;p19"/>
          <p:cNvCxnSpPr>
            <a:endCxn id="200" idx="1"/>
          </p:cNvCxnSpPr>
          <p:nvPr/>
        </p:nvCxnSpPr>
        <p:spPr>
          <a:xfrm flipH="1" rot="10800000">
            <a:off x="3099325" y="1614350"/>
            <a:ext cx="5847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9"/>
          <p:cNvCxnSpPr>
            <a:endCxn id="201" idx="1"/>
          </p:cNvCxnSpPr>
          <p:nvPr/>
        </p:nvCxnSpPr>
        <p:spPr>
          <a:xfrm flipH="1" rot="10800000">
            <a:off x="3074425" y="3094650"/>
            <a:ext cx="609600" cy="3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>
            <a:endCxn id="202" idx="1"/>
          </p:cNvCxnSpPr>
          <p:nvPr/>
        </p:nvCxnSpPr>
        <p:spPr>
          <a:xfrm flipH="1" rot="10800000">
            <a:off x="3099325" y="3886325"/>
            <a:ext cx="584700" cy="3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>
            <a:stCxn id="199" idx="3"/>
          </p:cNvCxnSpPr>
          <p:nvPr/>
        </p:nvCxnSpPr>
        <p:spPr>
          <a:xfrm flipH="1" rot="10800000">
            <a:off x="5040925" y="868800"/>
            <a:ext cx="660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19"/>
          <p:cNvSpPr/>
          <p:nvPr/>
        </p:nvSpPr>
        <p:spPr>
          <a:xfrm>
            <a:off x="5617300" y="539700"/>
            <a:ext cx="2710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Fundamental Rights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5617300" y="1282550"/>
            <a:ext cx="2710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Murder ,theft …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9" name="Google Shape;209;p19"/>
          <p:cNvCxnSpPr/>
          <p:nvPr/>
        </p:nvCxnSpPr>
        <p:spPr>
          <a:xfrm flipH="1" rot="10800000">
            <a:off x="4956700" y="1611650"/>
            <a:ext cx="660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9"/>
          <p:cNvSpPr/>
          <p:nvPr/>
        </p:nvSpPr>
        <p:spPr>
          <a:xfrm>
            <a:off x="5617300" y="2025400"/>
            <a:ext cx="27588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Private disputes ( property , contract…etc.) . Focus on compensation not punishment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1" name="Google Shape;211;p19"/>
          <p:cNvCxnSpPr/>
          <p:nvPr/>
        </p:nvCxnSpPr>
        <p:spPr>
          <a:xfrm flipH="1" rot="10800000">
            <a:off x="5040925" y="2351800"/>
            <a:ext cx="660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19"/>
          <p:cNvSpPr/>
          <p:nvPr/>
        </p:nvSpPr>
        <p:spPr>
          <a:xfrm>
            <a:off x="5617300" y="2768250"/>
            <a:ext cx="27588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Governs actions and decisions</a:t>
            </a:r>
            <a:r>
              <a:rPr lang="en">
                <a:solidFill>
                  <a:schemeClr val="lt1"/>
                </a:solidFill>
              </a:rPr>
              <a:t>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5617300" y="3511100"/>
            <a:ext cx="27102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Adoption,divorce,inheritance</a:t>
            </a:r>
            <a:r>
              <a:rPr lang="en">
                <a:solidFill>
                  <a:schemeClr val="lt1"/>
                </a:solidFill>
              </a:rPr>
              <a:t>  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4" name="Google Shape;214;p19"/>
          <p:cNvCxnSpPr/>
          <p:nvPr/>
        </p:nvCxnSpPr>
        <p:spPr>
          <a:xfrm flipH="1" rot="10800000">
            <a:off x="5040925" y="3097350"/>
            <a:ext cx="660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/>
          <p:nvPr/>
        </p:nvCxnSpPr>
        <p:spPr>
          <a:xfrm flipH="1" rot="10800000">
            <a:off x="4995825" y="3842900"/>
            <a:ext cx="6606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p20"/>
          <p:cNvCxnSpPr/>
          <p:nvPr/>
        </p:nvCxnSpPr>
        <p:spPr>
          <a:xfrm>
            <a:off x="969725" y="1421000"/>
            <a:ext cx="45600" cy="19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0"/>
          <p:cNvSpPr/>
          <p:nvPr/>
        </p:nvSpPr>
        <p:spPr>
          <a:xfrm>
            <a:off x="811475" y="1049900"/>
            <a:ext cx="15447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COMMERCE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2" name="Google Shape;222;p20"/>
          <p:cNvCxnSpPr>
            <a:endCxn id="223" idx="1"/>
          </p:cNvCxnSpPr>
          <p:nvPr/>
        </p:nvCxnSpPr>
        <p:spPr>
          <a:xfrm flipH="1" rot="10800000">
            <a:off x="969700" y="2156600"/>
            <a:ext cx="8574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0"/>
          <p:cNvSpPr/>
          <p:nvPr/>
        </p:nvSpPr>
        <p:spPr>
          <a:xfrm>
            <a:off x="1827100" y="1905650"/>
            <a:ext cx="1544700" cy="501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Accounting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4" name="Google Shape;224;p20"/>
          <p:cNvCxnSpPr/>
          <p:nvPr/>
        </p:nvCxnSpPr>
        <p:spPr>
          <a:xfrm flipH="1" rot="10800000">
            <a:off x="988400" y="3355900"/>
            <a:ext cx="324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>
            <a:stCxn id="223" idx="3"/>
          </p:cNvCxnSpPr>
          <p:nvPr/>
        </p:nvCxnSpPr>
        <p:spPr>
          <a:xfrm flipH="1" rot="10800000">
            <a:off x="3371800" y="2141900"/>
            <a:ext cx="8502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/>
          <p:nvPr/>
        </p:nvSpPr>
        <p:spPr>
          <a:xfrm>
            <a:off x="3847825" y="1931000"/>
            <a:ext cx="1080300" cy="4038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12 th + CA 5yrs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1312925" y="3105950"/>
            <a:ext cx="2058900" cy="501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Business  Management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3806800" y="2670750"/>
            <a:ext cx="1637700" cy="5019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BBA (3 yrs)(from CUET exam)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9" name="Google Shape;229;p20"/>
          <p:cNvCxnSpPr>
            <a:stCxn id="223" idx="0"/>
          </p:cNvCxnSpPr>
          <p:nvPr/>
        </p:nvCxnSpPr>
        <p:spPr>
          <a:xfrm flipH="1" rot="10800000">
            <a:off x="2599450" y="1385450"/>
            <a:ext cx="12195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" name="Google Shape;230;p20"/>
          <p:cNvSpPr/>
          <p:nvPr/>
        </p:nvSpPr>
        <p:spPr>
          <a:xfrm>
            <a:off x="5634700" y="1134250"/>
            <a:ext cx="2534400" cy="371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B.com</a:t>
            </a:r>
            <a:r>
              <a:rPr lang="en">
                <a:solidFill>
                  <a:schemeClr val="lt1"/>
                </a:solidFill>
              </a:rPr>
              <a:t> (from CUET)+</a:t>
            </a:r>
            <a:r>
              <a:rPr lang="en">
                <a:solidFill>
                  <a:schemeClr val="lt1"/>
                </a:solidFill>
              </a:rPr>
              <a:t>CA  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1" name="Google Shape;231;p20"/>
          <p:cNvCxnSpPr>
            <a:endCxn id="228" idx="1"/>
          </p:cNvCxnSpPr>
          <p:nvPr/>
        </p:nvCxnSpPr>
        <p:spPr>
          <a:xfrm flipH="1" rot="10800000">
            <a:off x="3371800" y="2921700"/>
            <a:ext cx="435000" cy="4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0"/>
          <p:cNvSpPr/>
          <p:nvPr/>
        </p:nvSpPr>
        <p:spPr>
          <a:xfrm>
            <a:off x="3818950" y="1117900"/>
            <a:ext cx="1613400" cy="4038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 (Commerce)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3" name="Google Shape;233;p20"/>
          <p:cNvCxnSpPr>
            <a:stCxn id="232" idx="3"/>
            <a:endCxn id="230" idx="1"/>
          </p:cNvCxnSpPr>
          <p:nvPr/>
        </p:nvCxnSpPr>
        <p:spPr>
          <a:xfrm>
            <a:off x="5432350" y="1319800"/>
            <a:ext cx="2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0"/>
          <p:cNvCxnSpPr>
            <a:stCxn id="227" idx="3"/>
          </p:cNvCxnSpPr>
          <p:nvPr/>
        </p:nvCxnSpPr>
        <p:spPr>
          <a:xfrm>
            <a:off x="3371825" y="3356900"/>
            <a:ext cx="581700" cy="1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20"/>
          <p:cNvSpPr/>
          <p:nvPr/>
        </p:nvSpPr>
        <p:spPr>
          <a:xfrm>
            <a:off x="3818950" y="3355900"/>
            <a:ext cx="935400" cy="4038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5444500" y="3355900"/>
            <a:ext cx="1260300" cy="4038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MBA(2yrs)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7" name="Google Shape;237;p20"/>
          <p:cNvCxnSpPr>
            <a:stCxn id="235" idx="3"/>
          </p:cNvCxnSpPr>
          <p:nvPr/>
        </p:nvCxnSpPr>
        <p:spPr>
          <a:xfrm flipH="1" rot="10800000">
            <a:off x="4754350" y="3557500"/>
            <a:ext cx="7284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676375" y="2099250"/>
            <a:ext cx="19464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Accounting &amp; Auditing 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43" name="Google Shape;243;p21"/>
          <p:cNvCxnSpPr>
            <a:stCxn id="242" idx="3"/>
          </p:cNvCxnSpPr>
          <p:nvPr/>
        </p:nvCxnSpPr>
        <p:spPr>
          <a:xfrm flipH="1" rot="10800000">
            <a:off x="2622775" y="2429250"/>
            <a:ext cx="685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1"/>
          <p:cNvCxnSpPr/>
          <p:nvPr/>
        </p:nvCxnSpPr>
        <p:spPr>
          <a:xfrm flipH="1">
            <a:off x="3296900" y="1320125"/>
            <a:ext cx="21900" cy="18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1"/>
          <p:cNvCxnSpPr/>
          <p:nvPr/>
        </p:nvCxnSpPr>
        <p:spPr>
          <a:xfrm>
            <a:off x="3221050" y="843275"/>
            <a:ext cx="6960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1"/>
          <p:cNvSpPr/>
          <p:nvPr/>
        </p:nvSpPr>
        <p:spPr>
          <a:xfrm>
            <a:off x="3006300" y="668500"/>
            <a:ext cx="13998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Accounting 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47" name="Google Shape;247;p21"/>
          <p:cNvCxnSpPr>
            <a:stCxn id="246" idx="3"/>
          </p:cNvCxnSpPr>
          <p:nvPr/>
        </p:nvCxnSpPr>
        <p:spPr>
          <a:xfrm>
            <a:off x="4406100" y="1000300"/>
            <a:ext cx="435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1"/>
          <p:cNvSpPr/>
          <p:nvPr/>
        </p:nvSpPr>
        <p:spPr>
          <a:xfrm>
            <a:off x="3079575" y="3125250"/>
            <a:ext cx="1218000" cy="7395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Auditing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49" name="Google Shape;249;p21"/>
          <p:cNvSpPr/>
          <p:nvPr/>
        </p:nvSpPr>
        <p:spPr>
          <a:xfrm>
            <a:off x="4841100" y="673000"/>
            <a:ext cx="3490800" cy="663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Recording and reporting of data</a:t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50" name="Google Shape;250;p21"/>
          <p:cNvCxnSpPr>
            <a:stCxn id="248" idx="3"/>
          </p:cNvCxnSpPr>
          <p:nvPr/>
        </p:nvCxnSpPr>
        <p:spPr>
          <a:xfrm flipH="1" rot="10800000">
            <a:off x="4297575" y="3482100"/>
            <a:ext cx="391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1"/>
          <p:cNvSpPr/>
          <p:nvPr/>
        </p:nvSpPr>
        <p:spPr>
          <a:xfrm>
            <a:off x="4689075" y="3163200"/>
            <a:ext cx="3490800" cy="9951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Examination and verification of </a:t>
            </a:r>
            <a:r>
              <a:rPr lang="en" sz="1800">
                <a:solidFill>
                  <a:schemeClr val="lt1"/>
                </a:solidFill>
              </a:rPr>
              <a:t>financial</a:t>
            </a:r>
            <a:r>
              <a:rPr lang="en" sz="1800">
                <a:solidFill>
                  <a:schemeClr val="lt1"/>
                </a:solidFill>
              </a:rPr>
              <a:t> records and statements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