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bstracted Dream" charset="1" panose="00000500000000000000"/>
      <p:regular r:id="rId19"/>
    </p:embeddedFont>
    <p:embeddedFont>
      <p:font typeface="Open Sans Bold" charset="1" panose="020B0806030504020204"/>
      <p:regular r:id="rId20"/>
    </p:embeddedFont>
    <p:embeddedFont>
      <p:font typeface="Open Sans" charset="1" panose="020B0606030504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276225" y="5926045"/>
            <a:ext cx="11939678" cy="6664511"/>
          </a:xfrm>
          <a:custGeom>
            <a:avLst/>
            <a:gdLst/>
            <a:ahLst/>
            <a:cxnLst/>
            <a:rect r="r" b="b" t="t" l="l"/>
            <a:pathLst>
              <a:path h="6664511" w="11939678">
                <a:moveTo>
                  <a:pt x="0" y="0"/>
                </a:moveTo>
                <a:lnTo>
                  <a:pt x="11939678" y="0"/>
                </a:lnTo>
                <a:lnTo>
                  <a:pt x="11939678" y="6664510"/>
                </a:lnTo>
                <a:lnTo>
                  <a:pt x="0" y="66645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73040" y="5926045"/>
            <a:ext cx="11939678" cy="6664511"/>
          </a:xfrm>
          <a:custGeom>
            <a:avLst/>
            <a:gdLst/>
            <a:ahLst/>
            <a:cxnLst/>
            <a:rect r="r" b="b" t="t" l="l"/>
            <a:pathLst>
              <a:path h="6664511" w="11939678">
                <a:moveTo>
                  <a:pt x="0" y="0"/>
                </a:moveTo>
                <a:lnTo>
                  <a:pt x="11939678" y="0"/>
                </a:lnTo>
                <a:lnTo>
                  <a:pt x="11939678" y="6664510"/>
                </a:lnTo>
                <a:lnTo>
                  <a:pt x="0" y="66645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6225" y="-428625"/>
            <a:ext cx="11939678" cy="6664511"/>
          </a:xfrm>
          <a:custGeom>
            <a:avLst/>
            <a:gdLst/>
            <a:ahLst/>
            <a:cxnLst/>
            <a:rect r="r" b="b" t="t" l="l"/>
            <a:pathLst>
              <a:path h="6664511" w="11939678">
                <a:moveTo>
                  <a:pt x="0" y="0"/>
                </a:moveTo>
                <a:lnTo>
                  <a:pt x="11939678" y="0"/>
                </a:lnTo>
                <a:lnTo>
                  <a:pt x="11939678" y="6664511"/>
                </a:lnTo>
                <a:lnTo>
                  <a:pt x="0" y="66645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673040" y="-428625"/>
            <a:ext cx="11939678" cy="6664511"/>
          </a:xfrm>
          <a:custGeom>
            <a:avLst/>
            <a:gdLst/>
            <a:ahLst/>
            <a:cxnLst/>
            <a:rect r="r" b="b" t="t" l="l"/>
            <a:pathLst>
              <a:path h="6664511" w="11939678">
                <a:moveTo>
                  <a:pt x="0" y="0"/>
                </a:moveTo>
                <a:lnTo>
                  <a:pt x="11939678" y="0"/>
                </a:lnTo>
                <a:lnTo>
                  <a:pt x="11939678" y="6664511"/>
                </a:lnTo>
                <a:lnTo>
                  <a:pt x="0" y="66645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731712" y="8136692"/>
            <a:ext cx="6443385" cy="1312108"/>
          </a:xfrm>
          <a:custGeom>
            <a:avLst/>
            <a:gdLst/>
            <a:ahLst/>
            <a:cxnLst/>
            <a:rect r="r" b="b" t="t" l="l"/>
            <a:pathLst>
              <a:path h="1312108" w="6443385">
                <a:moveTo>
                  <a:pt x="0" y="0"/>
                </a:moveTo>
                <a:lnTo>
                  <a:pt x="6443385" y="0"/>
                </a:lnTo>
                <a:lnTo>
                  <a:pt x="6443385" y="1312108"/>
                </a:lnTo>
                <a:lnTo>
                  <a:pt x="0" y="13121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872375" y="3151280"/>
            <a:ext cx="8543251" cy="3578078"/>
          </a:xfrm>
          <a:prstGeom prst="rect">
            <a:avLst/>
          </a:prstGeom>
        </p:spPr>
        <p:txBody>
          <a:bodyPr anchor="t" rtlCol="false" tIns="0" lIns="0" bIns="0" rIns="0">
            <a:spAutoFit/>
          </a:bodyPr>
          <a:lstStyle/>
          <a:p>
            <a:pPr algn="ctr">
              <a:lnSpc>
                <a:spcPts val="12246"/>
              </a:lnSpc>
            </a:pPr>
            <a:r>
              <a:rPr lang="en-US" sz="14934">
                <a:solidFill>
                  <a:srgbClr val="316981"/>
                </a:solidFill>
                <a:latin typeface="Abstracted Dream"/>
              </a:rPr>
              <a:t>UAS Sistem Operasi</a:t>
            </a:r>
          </a:p>
        </p:txBody>
      </p:sp>
      <p:sp>
        <p:nvSpPr>
          <p:cNvPr name="TextBox 10" id="10"/>
          <p:cNvSpPr txBox="true"/>
          <p:nvPr/>
        </p:nvSpPr>
        <p:spPr>
          <a:xfrm rot="0">
            <a:off x="6109902" y="8149126"/>
            <a:ext cx="5687006" cy="1202042"/>
          </a:xfrm>
          <a:prstGeom prst="rect">
            <a:avLst/>
          </a:prstGeom>
        </p:spPr>
        <p:txBody>
          <a:bodyPr anchor="t" rtlCol="false" tIns="0" lIns="0" bIns="0" rIns="0">
            <a:spAutoFit/>
          </a:bodyPr>
          <a:lstStyle/>
          <a:p>
            <a:pPr algn="ctr">
              <a:lnSpc>
                <a:spcPts val="8133"/>
              </a:lnSpc>
            </a:pPr>
            <a:r>
              <a:rPr lang="en-US" sz="7327">
                <a:solidFill>
                  <a:srgbClr val="FFFFFF"/>
                </a:solidFill>
                <a:latin typeface="Abstracted Dream"/>
              </a:rPr>
              <a:t>Ananda Satria</a:t>
            </a:r>
          </a:p>
        </p:txBody>
      </p:sp>
      <p:sp>
        <p:nvSpPr>
          <p:cNvPr name="TextBox 11" id="11"/>
          <p:cNvSpPr txBox="true"/>
          <p:nvPr/>
        </p:nvSpPr>
        <p:spPr>
          <a:xfrm rot="0">
            <a:off x="6749036" y="7466838"/>
            <a:ext cx="4408738" cy="455572"/>
          </a:xfrm>
          <a:prstGeom prst="rect">
            <a:avLst/>
          </a:prstGeom>
        </p:spPr>
        <p:txBody>
          <a:bodyPr anchor="t" rtlCol="false" tIns="0" lIns="0" bIns="0" rIns="0">
            <a:spAutoFit/>
          </a:bodyPr>
          <a:lstStyle/>
          <a:p>
            <a:pPr algn="ctr">
              <a:lnSpc>
                <a:spcPts val="3541"/>
              </a:lnSpc>
            </a:pPr>
            <a:r>
              <a:rPr lang="en-US" sz="3190">
                <a:solidFill>
                  <a:srgbClr val="316981"/>
                </a:solidFill>
                <a:latin typeface="Open Sans Bold"/>
              </a:rPr>
              <a:t>disusun oleh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276127" y="1257339"/>
            <a:ext cx="7354554" cy="1497655"/>
          </a:xfrm>
          <a:custGeom>
            <a:avLst/>
            <a:gdLst/>
            <a:ahLst/>
            <a:cxnLst/>
            <a:rect r="r" b="b" t="t" l="l"/>
            <a:pathLst>
              <a:path h="1497655" w="7354554">
                <a:moveTo>
                  <a:pt x="0" y="0"/>
                </a:moveTo>
                <a:lnTo>
                  <a:pt x="7354555" y="0"/>
                </a:lnTo>
                <a:lnTo>
                  <a:pt x="7354555" y="1497654"/>
                </a:lnTo>
                <a:lnTo>
                  <a:pt x="0" y="14976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3130287" y="3441379"/>
            <a:ext cx="5159159" cy="4741089"/>
          </a:xfrm>
          <a:custGeom>
            <a:avLst/>
            <a:gdLst/>
            <a:ahLst/>
            <a:cxnLst/>
            <a:rect r="r" b="b" t="t" l="l"/>
            <a:pathLst>
              <a:path h="4741089" w="5159159">
                <a:moveTo>
                  <a:pt x="0" y="0"/>
                </a:moveTo>
                <a:lnTo>
                  <a:pt x="5159159" y="0"/>
                </a:lnTo>
                <a:lnTo>
                  <a:pt x="5159159" y="4741089"/>
                </a:lnTo>
                <a:lnTo>
                  <a:pt x="0" y="4741089"/>
                </a:lnTo>
                <a:lnTo>
                  <a:pt x="0" y="0"/>
                </a:lnTo>
                <a:close/>
              </a:path>
            </a:pathLst>
          </a:custGeom>
          <a:blipFill>
            <a:blip r:embed="rId8"/>
            <a:stretch>
              <a:fillRect l="0" t="0" r="0" b="0"/>
            </a:stretch>
          </a:blipFill>
        </p:spPr>
      </p:sp>
      <p:sp>
        <p:nvSpPr>
          <p:cNvPr name="TextBox 12" id="12"/>
          <p:cNvSpPr txBox="true"/>
          <p:nvPr/>
        </p:nvSpPr>
        <p:spPr>
          <a:xfrm rot="0">
            <a:off x="6686359" y="1496507"/>
            <a:ext cx="4534091" cy="952588"/>
          </a:xfrm>
          <a:prstGeom prst="rect">
            <a:avLst/>
          </a:prstGeom>
        </p:spPr>
        <p:txBody>
          <a:bodyPr anchor="t" rtlCol="false" tIns="0" lIns="0" bIns="0" rIns="0">
            <a:spAutoFit/>
          </a:bodyPr>
          <a:lstStyle/>
          <a:p>
            <a:pPr algn="ctr">
              <a:lnSpc>
                <a:spcPts val="6488"/>
              </a:lnSpc>
            </a:pPr>
            <a:r>
              <a:rPr lang="en-US" sz="5845">
                <a:solidFill>
                  <a:srgbClr val="316981"/>
                </a:solidFill>
                <a:latin typeface="Abstracted Dream"/>
              </a:rPr>
              <a:t>FITUR 6</a:t>
            </a:r>
          </a:p>
        </p:txBody>
      </p:sp>
      <p:sp>
        <p:nvSpPr>
          <p:cNvPr name="TextBox 13" id="13"/>
          <p:cNvSpPr txBox="true"/>
          <p:nvPr/>
        </p:nvSpPr>
        <p:spPr>
          <a:xfrm rot="0">
            <a:off x="8953405" y="3816324"/>
            <a:ext cx="5645219" cy="3826590"/>
          </a:xfrm>
          <a:prstGeom prst="rect">
            <a:avLst/>
          </a:prstGeom>
        </p:spPr>
        <p:txBody>
          <a:bodyPr anchor="t" rtlCol="false" tIns="0" lIns="0" bIns="0" rIns="0">
            <a:spAutoFit/>
          </a:bodyPr>
          <a:lstStyle/>
          <a:p>
            <a:pPr algn="l">
              <a:lnSpc>
                <a:spcPts val="3832"/>
              </a:lnSpc>
            </a:pPr>
            <a:r>
              <a:rPr lang="en-US" sz="2737">
                <a:solidFill>
                  <a:srgbClr val="316981"/>
                </a:solidFill>
                <a:latin typeface="Open Sans"/>
              </a:rPr>
              <a:t>Fitur ini memungkinkan pengguna untuk membaca isi file teks. Pengguna dapat memilih file teks yang ingin dibaca dan isi file akan ditampilkan di layar. Fitur ini berguna untuk melihat isi file teks dengan cepat dan mudah.</a:t>
            </a:r>
          </a:p>
          <a:p>
            <a:pPr algn="l">
              <a:lnSpc>
                <a:spcPts val="3832"/>
              </a:lnSpc>
            </a:pPr>
          </a:p>
        </p:txBody>
      </p:sp>
      <p:sp>
        <p:nvSpPr>
          <p:cNvPr name="TextBox 14" id="14"/>
          <p:cNvSpPr txBox="true"/>
          <p:nvPr/>
        </p:nvSpPr>
        <p:spPr>
          <a:xfrm rot="0">
            <a:off x="8953405" y="3171021"/>
            <a:ext cx="6656038" cy="483566"/>
          </a:xfrm>
          <a:prstGeom prst="rect">
            <a:avLst/>
          </a:prstGeom>
        </p:spPr>
        <p:txBody>
          <a:bodyPr anchor="t" rtlCol="false" tIns="0" lIns="0" bIns="0" rIns="0">
            <a:spAutoFit/>
          </a:bodyPr>
          <a:lstStyle/>
          <a:p>
            <a:pPr algn="l">
              <a:lnSpc>
                <a:spcPts val="3926"/>
              </a:lnSpc>
            </a:pPr>
            <a:r>
              <a:rPr lang="en-US" sz="2804">
                <a:solidFill>
                  <a:srgbClr val="316981"/>
                </a:solidFill>
                <a:latin typeface="Open Sans Bold"/>
              </a:rPr>
              <a:t>BACA FILE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276127" y="1257339"/>
            <a:ext cx="7354554" cy="1497655"/>
          </a:xfrm>
          <a:custGeom>
            <a:avLst/>
            <a:gdLst/>
            <a:ahLst/>
            <a:cxnLst/>
            <a:rect r="r" b="b" t="t" l="l"/>
            <a:pathLst>
              <a:path h="1497655" w="7354554">
                <a:moveTo>
                  <a:pt x="0" y="0"/>
                </a:moveTo>
                <a:lnTo>
                  <a:pt x="7354555" y="0"/>
                </a:lnTo>
                <a:lnTo>
                  <a:pt x="7354555" y="1497654"/>
                </a:lnTo>
                <a:lnTo>
                  <a:pt x="0" y="14976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326134" y="4756236"/>
            <a:ext cx="6411267" cy="1399147"/>
          </a:xfrm>
          <a:custGeom>
            <a:avLst/>
            <a:gdLst/>
            <a:ahLst/>
            <a:cxnLst/>
            <a:rect r="r" b="b" t="t" l="l"/>
            <a:pathLst>
              <a:path h="1399147" w="6411267">
                <a:moveTo>
                  <a:pt x="0" y="0"/>
                </a:moveTo>
                <a:lnTo>
                  <a:pt x="6411267" y="0"/>
                </a:lnTo>
                <a:lnTo>
                  <a:pt x="6411267" y="1399147"/>
                </a:lnTo>
                <a:lnTo>
                  <a:pt x="0" y="1399147"/>
                </a:lnTo>
                <a:lnTo>
                  <a:pt x="0" y="0"/>
                </a:lnTo>
                <a:close/>
              </a:path>
            </a:pathLst>
          </a:custGeom>
          <a:blipFill>
            <a:blip r:embed="rId8"/>
            <a:stretch>
              <a:fillRect l="0" t="0" r="-64382" b="0"/>
            </a:stretch>
          </a:blipFill>
        </p:spPr>
      </p:sp>
      <p:sp>
        <p:nvSpPr>
          <p:cNvPr name="TextBox 12" id="12"/>
          <p:cNvSpPr txBox="true"/>
          <p:nvPr/>
        </p:nvSpPr>
        <p:spPr>
          <a:xfrm rot="0">
            <a:off x="6686359" y="1496507"/>
            <a:ext cx="4534091" cy="952588"/>
          </a:xfrm>
          <a:prstGeom prst="rect">
            <a:avLst/>
          </a:prstGeom>
        </p:spPr>
        <p:txBody>
          <a:bodyPr anchor="t" rtlCol="false" tIns="0" lIns="0" bIns="0" rIns="0">
            <a:spAutoFit/>
          </a:bodyPr>
          <a:lstStyle/>
          <a:p>
            <a:pPr algn="ctr">
              <a:lnSpc>
                <a:spcPts val="6488"/>
              </a:lnSpc>
            </a:pPr>
            <a:r>
              <a:rPr lang="en-US" sz="5845">
                <a:solidFill>
                  <a:srgbClr val="316981"/>
                </a:solidFill>
                <a:latin typeface="Abstracted Dream"/>
              </a:rPr>
              <a:t>FITUR 7</a:t>
            </a:r>
          </a:p>
        </p:txBody>
      </p:sp>
      <p:sp>
        <p:nvSpPr>
          <p:cNvPr name="TextBox 13" id="13"/>
          <p:cNvSpPr txBox="true"/>
          <p:nvPr/>
        </p:nvSpPr>
        <p:spPr>
          <a:xfrm rot="0">
            <a:off x="8953405" y="3816324"/>
            <a:ext cx="6656038" cy="4788714"/>
          </a:xfrm>
          <a:prstGeom prst="rect">
            <a:avLst/>
          </a:prstGeom>
        </p:spPr>
        <p:txBody>
          <a:bodyPr anchor="t" rtlCol="false" tIns="0" lIns="0" bIns="0" rIns="0">
            <a:spAutoFit/>
          </a:bodyPr>
          <a:lstStyle/>
          <a:p>
            <a:pPr algn="l">
              <a:lnSpc>
                <a:spcPts val="3832"/>
              </a:lnSpc>
            </a:pPr>
            <a:r>
              <a:rPr lang="en-US" sz="2737">
                <a:solidFill>
                  <a:srgbClr val="316981"/>
                </a:solidFill>
                <a:latin typeface="Open Sans"/>
              </a:rPr>
              <a:t>Fitur ini memungkinkan pengguna untuk mencari file di dalam sistem file berdasarkan nama file. Pengguna dapat memasukkan nama file yang ingin dicari dan program akan menampilkan daftar file yang sesuai dengan kriteria pencarian. Fitur ini membantu pengguna dalam menemukan file dengan cepat dan mudah.</a:t>
            </a:r>
          </a:p>
          <a:p>
            <a:pPr algn="l">
              <a:lnSpc>
                <a:spcPts val="3832"/>
              </a:lnSpc>
            </a:pPr>
          </a:p>
        </p:txBody>
      </p:sp>
      <p:sp>
        <p:nvSpPr>
          <p:cNvPr name="TextBox 14" id="14"/>
          <p:cNvSpPr txBox="true"/>
          <p:nvPr/>
        </p:nvSpPr>
        <p:spPr>
          <a:xfrm rot="0">
            <a:off x="8953405" y="3171021"/>
            <a:ext cx="6656038" cy="483566"/>
          </a:xfrm>
          <a:prstGeom prst="rect">
            <a:avLst/>
          </a:prstGeom>
        </p:spPr>
        <p:txBody>
          <a:bodyPr anchor="t" rtlCol="false" tIns="0" lIns="0" bIns="0" rIns="0">
            <a:spAutoFit/>
          </a:bodyPr>
          <a:lstStyle/>
          <a:p>
            <a:pPr algn="l">
              <a:lnSpc>
                <a:spcPts val="3926"/>
              </a:lnSpc>
            </a:pPr>
            <a:r>
              <a:rPr lang="en-US" sz="2804">
                <a:solidFill>
                  <a:srgbClr val="316981"/>
                </a:solidFill>
                <a:latin typeface="Open Sans Bold"/>
              </a:rPr>
              <a:t>CARI FILE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5793186" y="850611"/>
            <a:ext cx="6701627" cy="1364695"/>
          </a:xfrm>
          <a:custGeom>
            <a:avLst/>
            <a:gdLst/>
            <a:ahLst/>
            <a:cxnLst/>
            <a:rect r="r" b="b" t="t" l="l"/>
            <a:pathLst>
              <a:path h="1364695" w="6701627">
                <a:moveTo>
                  <a:pt x="0" y="0"/>
                </a:moveTo>
                <a:lnTo>
                  <a:pt x="6701628" y="0"/>
                </a:lnTo>
                <a:lnTo>
                  <a:pt x="6701628" y="1364695"/>
                </a:lnTo>
                <a:lnTo>
                  <a:pt x="0" y="13646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39701" y="2577256"/>
            <a:ext cx="8783461" cy="7194879"/>
            <a:chOff x="0" y="0"/>
            <a:chExt cx="2543763" cy="2083696"/>
          </a:xfrm>
        </p:grpSpPr>
        <p:sp>
          <p:nvSpPr>
            <p:cNvPr name="Freeform 7" id="7"/>
            <p:cNvSpPr/>
            <p:nvPr/>
          </p:nvSpPr>
          <p:spPr>
            <a:xfrm flipH="false" flipV="false" rot="0">
              <a:off x="0" y="0"/>
              <a:ext cx="2543763" cy="2083696"/>
            </a:xfrm>
            <a:custGeom>
              <a:avLst/>
              <a:gdLst/>
              <a:ahLst/>
              <a:cxnLst/>
              <a:rect r="r" b="b" t="t" l="l"/>
              <a:pathLst>
                <a:path h="2083696" w="2543763">
                  <a:moveTo>
                    <a:pt x="44952" y="0"/>
                  </a:moveTo>
                  <a:lnTo>
                    <a:pt x="2498810" y="0"/>
                  </a:lnTo>
                  <a:cubicBezTo>
                    <a:pt x="2510733" y="0"/>
                    <a:pt x="2522166" y="4736"/>
                    <a:pt x="2530597" y="13166"/>
                  </a:cubicBezTo>
                  <a:cubicBezTo>
                    <a:pt x="2539027" y="21596"/>
                    <a:pt x="2543763" y="33030"/>
                    <a:pt x="2543763" y="44952"/>
                  </a:cubicBezTo>
                  <a:lnTo>
                    <a:pt x="2543763" y="2038744"/>
                  </a:lnTo>
                  <a:cubicBezTo>
                    <a:pt x="2543763" y="2063571"/>
                    <a:pt x="2523637" y="2083696"/>
                    <a:pt x="2498810" y="2083696"/>
                  </a:cubicBezTo>
                  <a:lnTo>
                    <a:pt x="44952" y="2083696"/>
                  </a:lnTo>
                  <a:cubicBezTo>
                    <a:pt x="20126" y="2083696"/>
                    <a:pt x="0" y="2063571"/>
                    <a:pt x="0" y="2038744"/>
                  </a:cubicBezTo>
                  <a:lnTo>
                    <a:pt x="0" y="44952"/>
                  </a:lnTo>
                  <a:cubicBezTo>
                    <a:pt x="0" y="20126"/>
                    <a:pt x="20126" y="0"/>
                    <a:pt x="44952" y="0"/>
                  </a:cubicBezTo>
                  <a:close/>
                </a:path>
              </a:pathLst>
            </a:custGeom>
            <a:solidFill>
              <a:srgbClr val="77ACC5"/>
            </a:solidFill>
          </p:spPr>
        </p:sp>
        <p:sp>
          <p:nvSpPr>
            <p:cNvPr name="TextBox 8" id="8"/>
            <p:cNvSpPr txBox="true"/>
            <p:nvPr/>
          </p:nvSpPr>
          <p:spPr>
            <a:xfrm>
              <a:off x="0" y="-38100"/>
              <a:ext cx="2543763" cy="2121796"/>
            </a:xfrm>
            <a:prstGeom prst="rect">
              <a:avLst/>
            </a:prstGeom>
          </p:spPr>
          <p:txBody>
            <a:bodyPr anchor="ctr" rtlCol="false" tIns="50800" lIns="50800" bIns="50800" rIns="50800"/>
            <a:lstStyle/>
            <a:p>
              <a:pPr algn="ctr">
                <a:lnSpc>
                  <a:spcPts val="2659"/>
                </a:lnSpc>
              </a:pPr>
            </a:p>
          </p:txBody>
        </p:sp>
      </p:grpSp>
      <p:grpSp>
        <p:nvGrpSpPr>
          <p:cNvPr name="Group 9" id="9"/>
          <p:cNvGrpSpPr>
            <a:grpSpLocks noChangeAspect="true"/>
          </p:cNvGrpSpPr>
          <p:nvPr/>
        </p:nvGrpSpPr>
        <p:grpSpPr>
          <a:xfrm rot="0">
            <a:off x="10425293" y="2577256"/>
            <a:ext cx="6834007" cy="7058162"/>
            <a:chOff x="0" y="0"/>
            <a:chExt cx="6350000" cy="6558280"/>
          </a:xfrm>
        </p:grpSpPr>
        <p:sp>
          <p:nvSpPr>
            <p:cNvPr name="Freeform 10" id="10"/>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6"/>
              <a:stretch>
                <a:fillRect l="0" t="-5526" r="0" b="-5526"/>
              </a:stretch>
            </a:blipFill>
          </p:spPr>
        </p:sp>
        <p:sp>
          <p:nvSpPr>
            <p:cNvPr name="Freeform 11" id="11"/>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77ACC5"/>
            </a:solidFill>
          </p:spPr>
        </p:sp>
      </p:grpSp>
      <p:sp>
        <p:nvSpPr>
          <p:cNvPr name="Freeform 12" id="12"/>
          <p:cNvSpPr/>
          <p:nvPr/>
        </p:nvSpPr>
        <p:spPr>
          <a:xfrm flipH="false" flipV="false" rot="0">
            <a:off x="1173782" y="7560059"/>
            <a:ext cx="8115300" cy="1981643"/>
          </a:xfrm>
          <a:custGeom>
            <a:avLst/>
            <a:gdLst/>
            <a:ahLst/>
            <a:cxnLst/>
            <a:rect r="r" b="b" t="t" l="l"/>
            <a:pathLst>
              <a:path h="1981643" w="8115300">
                <a:moveTo>
                  <a:pt x="0" y="0"/>
                </a:moveTo>
                <a:lnTo>
                  <a:pt x="8115300" y="0"/>
                </a:lnTo>
                <a:lnTo>
                  <a:pt x="8115300" y="1981643"/>
                </a:lnTo>
                <a:lnTo>
                  <a:pt x="0" y="1981643"/>
                </a:lnTo>
                <a:lnTo>
                  <a:pt x="0" y="0"/>
                </a:lnTo>
                <a:close/>
              </a:path>
            </a:pathLst>
          </a:custGeom>
          <a:blipFill>
            <a:blip r:embed="rId7"/>
            <a:stretch>
              <a:fillRect l="0" t="0" r="0" b="0"/>
            </a:stretch>
          </a:blipFill>
        </p:spPr>
      </p:sp>
      <p:sp>
        <p:nvSpPr>
          <p:cNvPr name="TextBox 13" id="13"/>
          <p:cNvSpPr txBox="true"/>
          <p:nvPr/>
        </p:nvSpPr>
        <p:spPr>
          <a:xfrm rot="0">
            <a:off x="7078220" y="1062627"/>
            <a:ext cx="4131560" cy="873938"/>
          </a:xfrm>
          <a:prstGeom prst="rect">
            <a:avLst/>
          </a:prstGeom>
        </p:spPr>
        <p:txBody>
          <a:bodyPr anchor="t" rtlCol="false" tIns="0" lIns="0" bIns="0" rIns="0">
            <a:spAutoFit/>
          </a:bodyPr>
          <a:lstStyle/>
          <a:p>
            <a:pPr algn="ctr">
              <a:lnSpc>
                <a:spcPts val="5912"/>
              </a:lnSpc>
            </a:pPr>
            <a:r>
              <a:rPr lang="en-US" sz="5326">
                <a:solidFill>
                  <a:srgbClr val="316981"/>
                </a:solidFill>
                <a:latin typeface="Abstracted Dream"/>
              </a:rPr>
              <a:t>FITUR 8</a:t>
            </a:r>
          </a:p>
        </p:txBody>
      </p:sp>
      <p:sp>
        <p:nvSpPr>
          <p:cNvPr name="TextBox 14" id="14"/>
          <p:cNvSpPr txBox="true"/>
          <p:nvPr/>
        </p:nvSpPr>
        <p:spPr>
          <a:xfrm rot="0">
            <a:off x="1718489" y="4010366"/>
            <a:ext cx="7025885" cy="3826230"/>
          </a:xfrm>
          <a:prstGeom prst="rect">
            <a:avLst/>
          </a:prstGeom>
        </p:spPr>
        <p:txBody>
          <a:bodyPr anchor="t" rtlCol="false" tIns="0" lIns="0" bIns="0" rIns="0">
            <a:spAutoFit/>
          </a:bodyPr>
          <a:lstStyle/>
          <a:p>
            <a:pPr algn="l">
              <a:lnSpc>
                <a:spcPts val="3801"/>
              </a:lnSpc>
            </a:pPr>
            <a:r>
              <a:rPr lang="en-US" sz="2715">
                <a:solidFill>
                  <a:srgbClr val="FFFFFF"/>
                </a:solidFill>
                <a:latin typeface="Open Sans"/>
              </a:rPr>
              <a:t>Fitur ini memungkinkan pengguna untuk mengubah izin akses file. Pengguna dapat menentukan izin akses untuk pemilik file, grup pengguna, dan pengguna lain. Fitur ini penting untuk menjaga keamanan data dengan mengatur siapa saja yang dapat mengakses dan memodifikasi file.</a:t>
            </a:r>
          </a:p>
          <a:p>
            <a:pPr algn="l">
              <a:lnSpc>
                <a:spcPts val="3801"/>
              </a:lnSpc>
            </a:pPr>
          </a:p>
        </p:txBody>
      </p:sp>
      <p:sp>
        <p:nvSpPr>
          <p:cNvPr name="TextBox 15" id="15"/>
          <p:cNvSpPr txBox="true"/>
          <p:nvPr/>
        </p:nvSpPr>
        <p:spPr>
          <a:xfrm rot="0">
            <a:off x="1718489" y="3285934"/>
            <a:ext cx="6656038" cy="483566"/>
          </a:xfrm>
          <a:prstGeom prst="rect">
            <a:avLst/>
          </a:prstGeom>
        </p:spPr>
        <p:txBody>
          <a:bodyPr anchor="t" rtlCol="false" tIns="0" lIns="0" bIns="0" rIns="0">
            <a:spAutoFit/>
          </a:bodyPr>
          <a:lstStyle/>
          <a:p>
            <a:pPr algn="l">
              <a:lnSpc>
                <a:spcPts val="3926"/>
              </a:lnSpc>
            </a:pPr>
            <a:r>
              <a:rPr lang="en-US" sz="2804">
                <a:solidFill>
                  <a:srgbClr val="FFFFFF"/>
                </a:solidFill>
                <a:latin typeface="Open Sans Bold"/>
              </a:rPr>
              <a:t>UBAH IZIN FILE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017641" y="3745772"/>
            <a:ext cx="13909818" cy="2624007"/>
          </a:xfrm>
          <a:prstGeom prst="rect">
            <a:avLst/>
          </a:prstGeom>
        </p:spPr>
        <p:txBody>
          <a:bodyPr anchor="t" rtlCol="false" tIns="0" lIns="0" bIns="0" rIns="0">
            <a:spAutoFit/>
          </a:bodyPr>
          <a:lstStyle/>
          <a:p>
            <a:pPr algn="ctr">
              <a:lnSpc>
                <a:spcPts val="17962"/>
              </a:lnSpc>
            </a:pPr>
            <a:r>
              <a:rPr lang="en-US" sz="16182">
                <a:solidFill>
                  <a:srgbClr val="316981"/>
                </a:solidFill>
                <a:latin typeface="Abstracted Dream"/>
              </a:rPr>
              <a:t>TERIMAKASIH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026042" y="1401896"/>
            <a:ext cx="9854725" cy="2006780"/>
          </a:xfrm>
          <a:custGeom>
            <a:avLst/>
            <a:gdLst/>
            <a:ahLst/>
            <a:cxnLst/>
            <a:rect r="r" b="b" t="t" l="l"/>
            <a:pathLst>
              <a:path h="2006780" w="9854725">
                <a:moveTo>
                  <a:pt x="0" y="0"/>
                </a:moveTo>
                <a:lnTo>
                  <a:pt x="9854725" y="0"/>
                </a:lnTo>
                <a:lnTo>
                  <a:pt x="9854725" y="2006781"/>
                </a:lnTo>
                <a:lnTo>
                  <a:pt x="0" y="20067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5375286" y="1486107"/>
            <a:ext cx="7156238" cy="1771684"/>
          </a:xfrm>
          <a:prstGeom prst="rect">
            <a:avLst/>
          </a:prstGeom>
        </p:spPr>
        <p:txBody>
          <a:bodyPr anchor="t" rtlCol="false" tIns="0" lIns="0" bIns="0" rIns="0">
            <a:spAutoFit/>
          </a:bodyPr>
          <a:lstStyle/>
          <a:p>
            <a:pPr algn="ctr">
              <a:lnSpc>
                <a:spcPts val="6488"/>
              </a:lnSpc>
            </a:pPr>
            <a:r>
              <a:rPr lang="en-US" sz="5845">
                <a:solidFill>
                  <a:srgbClr val="316981"/>
                </a:solidFill>
                <a:latin typeface="Abstracted Dream"/>
              </a:rPr>
              <a:t>APA ITU PEMROGRAMAN SHELL</a:t>
            </a:r>
          </a:p>
        </p:txBody>
      </p:sp>
      <p:sp>
        <p:nvSpPr>
          <p:cNvPr name="TextBox 12" id="12"/>
          <p:cNvSpPr txBox="true"/>
          <p:nvPr/>
        </p:nvSpPr>
        <p:spPr>
          <a:xfrm rot="0">
            <a:off x="3586711" y="3587912"/>
            <a:ext cx="10733388" cy="5238649"/>
          </a:xfrm>
          <a:prstGeom prst="rect">
            <a:avLst/>
          </a:prstGeom>
        </p:spPr>
        <p:txBody>
          <a:bodyPr anchor="t" rtlCol="false" tIns="0" lIns="0" bIns="0" rIns="0">
            <a:spAutoFit/>
          </a:bodyPr>
          <a:lstStyle/>
          <a:p>
            <a:pPr algn="ctr">
              <a:lnSpc>
                <a:spcPts val="4628"/>
              </a:lnSpc>
            </a:pPr>
            <a:r>
              <a:rPr lang="en-US" sz="3306">
                <a:solidFill>
                  <a:srgbClr val="316981"/>
                </a:solidFill>
                <a:latin typeface="Open Sans"/>
              </a:rPr>
              <a:t>Pemrograman shell adalah proses penulisan skrip yang dijalankan di dalam shell atau terminal command line dari sistem operasi. Shell adalah antarmuka pengguna yang memungkinkan interaksi dengan sistem operasi melalui perintah teks. Pemrograman shell memungkinkan pengguna untuk mengotomatisasi tugas-tugas sistem operasi yang berulang, mengelola file, menjalankan program, dan mengelola sistem.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276127" y="1257339"/>
            <a:ext cx="7354554" cy="1497655"/>
          </a:xfrm>
          <a:custGeom>
            <a:avLst/>
            <a:gdLst/>
            <a:ahLst/>
            <a:cxnLst/>
            <a:rect r="r" b="b" t="t" l="l"/>
            <a:pathLst>
              <a:path h="1497655" w="7354554">
                <a:moveTo>
                  <a:pt x="0" y="0"/>
                </a:moveTo>
                <a:lnTo>
                  <a:pt x="7354555" y="0"/>
                </a:lnTo>
                <a:lnTo>
                  <a:pt x="7354555" y="1497654"/>
                </a:lnTo>
                <a:lnTo>
                  <a:pt x="0" y="14976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9511356" y="3223080"/>
            <a:ext cx="4680311" cy="4459589"/>
          </a:xfrm>
          <a:custGeom>
            <a:avLst/>
            <a:gdLst/>
            <a:ahLst/>
            <a:cxnLst/>
            <a:rect r="r" b="b" t="t" l="l"/>
            <a:pathLst>
              <a:path h="4459589" w="4680311">
                <a:moveTo>
                  <a:pt x="0" y="0"/>
                </a:moveTo>
                <a:lnTo>
                  <a:pt x="4680311" y="0"/>
                </a:lnTo>
                <a:lnTo>
                  <a:pt x="4680311" y="4459589"/>
                </a:lnTo>
                <a:lnTo>
                  <a:pt x="0" y="4459589"/>
                </a:lnTo>
                <a:lnTo>
                  <a:pt x="0" y="0"/>
                </a:lnTo>
                <a:close/>
              </a:path>
            </a:pathLst>
          </a:custGeom>
          <a:blipFill>
            <a:blip r:embed="rId8"/>
            <a:stretch>
              <a:fillRect l="0" t="0" r="-42659" b="0"/>
            </a:stretch>
          </a:blipFill>
        </p:spPr>
      </p:sp>
      <p:sp>
        <p:nvSpPr>
          <p:cNvPr name="TextBox 12" id="12"/>
          <p:cNvSpPr txBox="true"/>
          <p:nvPr/>
        </p:nvSpPr>
        <p:spPr>
          <a:xfrm rot="0">
            <a:off x="5845509" y="1613020"/>
            <a:ext cx="6215791" cy="828691"/>
          </a:xfrm>
          <a:prstGeom prst="rect">
            <a:avLst/>
          </a:prstGeom>
        </p:spPr>
        <p:txBody>
          <a:bodyPr anchor="t" rtlCol="false" tIns="0" lIns="0" bIns="0" rIns="0">
            <a:spAutoFit/>
          </a:bodyPr>
          <a:lstStyle/>
          <a:p>
            <a:pPr algn="ctr">
              <a:lnSpc>
                <a:spcPts val="5651"/>
              </a:lnSpc>
            </a:pPr>
            <a:r>
              <a:rPr lang="en-US" sz="5091">
                <a:solidFill>
                  <a:srgbClr val="316981"/>
                </a:solidFill>
                <a:latin typeface="Abstracted Dream"/>
              </a:rPr>
              <a:t>FITUR</a:t>
            </a:r>
          </a:p>
        </p:txBody>
      </p:sp>
      <p:sp>
        <p:nvSpPr>
          <p:cNvPr name="TextBox 13" id="13"/>
          <p:cNvSpPr txBox="true"/>
          <p:nvPr/>
        </p:nvSpPr>
        <p:spPr>
          <a:xfrm rot="0">
            <a:off x="2999885" y="3156405"/>
            <a:ext cx="5953520" cy="5021381"/>
          </a:xfrm>
          <a:prstGeom prst="rect">
            <a:avLst/>
          </a:prstGeom>
        </p:spPr>
        <p:txBody>
          <a:bodyPr anchor="t" rtlCol="false" tIns="0" lIns="0" bIns="0" rIns="0">
            <a:spAutoFit/>
          </a:bodyPr>
          <a:lstStyle/>
          <a:p>
            <a:pPr algn="l" marL="683797" indent="-341898" lvl="1">
              <a:lnSpc>
                <a:spcPts val="4434"/>
              </a:lnSpc>
              <a:buAutoNum type="arabicPeriod" startAt="1"/>
            </a:pPr>
            <a:r>
              <a:rPr lang="en-US" sz="3167">
                <a:solidFill>
                  <a:srgbClr val="316981"/>
                </a:solidFill>
                <a:latin typeface="Open Sans"/>
              </a:rPr>
              <a:t> Buat Direktori</a:t>
            </a:r>
          </a:p>
          <a:p>
            <a:pPr algn="l" marL="683797" indent="-341898" lvl="1">
              <a:lnSpc>
                <a:spcPts val="4434"/>
              </a:lnSpc>
              <a:buAutoNum type="arabicPeriod" startAt="1"/>
            </a:pPr>
            <a:r>
              <a:rPr lang="en-US" sz="3167">
                <a:solidFill>
                  <a:srgbClr val="316981"/>
                </a:solidFill>
                <a:latin typeface="Open Sans"/>
              </a:rPr>
              <a:t> Lihat Direktori</a:t>
            </a:r>
          </a:p>
          <a:p>
            <a:pPr algn="l" marL="683797" indent="-341898" lvl="1">
              <a:lnSpc>
                <a:spcPts val="4434"/>
              </a:lnSpc>
              <a:buAutoNum type="arabicPeriod" startAt="1"/>
            </a:pPr>
            <a:r>
              <a:rPr lang="en-US" sz="3167">
                <a:solidFill>
                  <a:srgbClr val="316981"/>
                </a:solidFill>
                <a:latin typeface="Open Sans"/>
              </a:rPr>
              <a:t> Buat File</a:t>
            </a:r>
          </a:p>
          <a:p>
            <a:pPr algn="l" marL="683797" indent="-341898" lvl="1">
              <a:lnSpc>
                <a:spcPts val="4434"/>
              </a:lnSpc>
              <a:buAutoNum type="arabicPeriod" startAt="1"/>
            </a:pPr>
            <a:r>
              <a:rPr lang="en-US" sz="3167">
                <a:solidFill>
                  <a:srgbClr val="316981"/>
                </a:solidFill>
                <a:latin typeface="Open Sans"/>
              </a:rPr>
              <a:t> Hapus File</a:t>
            </a:r>
          </a:p>
          <a:p>
            <a:pPr algn="l" marL="683797" indent="-341898" lvl="1">
              <a:lnSpc>
                <a:spcPts val="4434"/>
              </a:lnSpc>
              <a:buAutoNum type="arabicPeriod" startAt="1"/>
            </a:pPr>
            <a:r>
              <a:rPr lang="en-US" sz="3167">
                <a:solidFill>
                  <a:srgbClr val="316981"/>
                </a:solidFill>
                <a:latin typeface="Open Sans"/>
              </a:rPr>
              <a:t> Hapus Folder</a:t>
            </a:r>
          </a:p>
          <a:p>
            <a:pPr algn="l" marL="683797" indent="-341898" lvl="1">
              <a:lnSpc>
                <a:spcPts val="4434"/>
              </a:lnSpc>
              <a:buAutoNum type="arabicPeriod" startAt="1"/>
            </a:pPr>
            <a:r>
              <a:rPr lang="en-US" sz="3167">
                <a:solidFill>
                  <a:srgbClr val="316981"/>
                </a:solidFill>
                <a:latin typeface="Open Sans"/>
              </a:rPr>
              <a:t> Baca File</a:t>
            </a:r>
          </a:p>
          <a:p>
            <a:pPr algn="l" marL="683797" indent="-341898" lvl="1">
              <a:lnSpc>
                <a:spcPts val="4434"/>
              </a:lnSpc>
              <a:buAutoNum type="arabicPeriod" startAt="1"/>
            </a:pPr>
            <a:r>
              <a:rPr lang="en-US" sz="3167">
                <a:solidFill>
                  <a:srgbClr val="316981"/>
                </a:solidFill>
                <a:latin typeface="Open Sans"/>
              </a:rPr>
              <a:t> Cari File</a:t>
            </a:r>
          </a:p>
          <a:p>
            <a:pPr algn="l" marL="683797" indent="-341898" lvl="1">
              <a:lnSpc>
                <a:spcPts val="4434"/>
              </a:lnSpc>
              <a:buAutoNum type="arabicPeriod" startAt="1"/>
            </a:pPr>
            <a:r>
              <a:rPr lang="en-US" sz="3167">
                <a:solidFill>
                  <a:srgbClr val="316981"/>
                </a:solidFill>
                <a:latin typeface="Open Sans"/>
              </a:rPr>
              <a:t> Ubah izin File</a:t>
            </a:r>
          </a:p>
          <a:p>
            <a:pPr algn="l">
              <a:lnSpc>
                <a:spcPts val="4434"/>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0140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01400"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369756" y="3825689"/>
            <a:ext cx="14975629" cy="2350558"/>
          </a:xfrm>
          <a:prstGeom prst="rect">
            <a:avLst/>
          </a:prstGeom>
        </p:spPr>
        <p:txBody>
          <a:bodyPr anchor="t" rtlCol="false" tIns="0" lIns="0" bIns="0" rIns="0">
            <a:spAutoFit/>
          </a:bodyPr>
          <a:lstStyle/>
          <a:p>
            <a:pPr algn="ctr">
              <a:lnSpc>
                <a:spcPts val="16029"/>
              </a:lnSpc>
            </a:pPr>
            <a:r>
              <a:rPr lang="en-US" sz="14441">
                <a:solidFill>
                  <a:srgbClr val="FFFFFF"/>
                </a:solidFill>
                <a:latin typeface="Abstracted Dream"/>
              </a:rPr>
              <a:t>POKOK BAHASAN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276127" y="1257339"/>
            <a:ext cx="7354554" cy="1497655"/>
          </a:xfrm>
          <a:custGeom>
            <a:avLst/>
            <a:gdLst/>
            <a:ahLst/>
            <a:cxnLst/>
            <a:rect r="r" b="b" t="t" l="l"/>
            <a:pathLst>
              <a:path h="1497655" w="7354554">
                <a:moveTo>
                  <a:pt x="0" y="0"/>
                </a:moveTo>
                <a:lnTo>
                  <a:pt x="7354555" y="0"/>
                </a:lnTo>
                <a:lnTo>
                  <a:pt x="7354555" y="1497654"/>
                </a:lnTo>
                <a:lnTo>
                  <a:pt x="0" y="14976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981450" y="6048435"/>
            <a:ext cx="9830400" cy="1463479"/>
          </a:xfrm>
          <a:custGeom>
            <a:avLst/>
            <a:gdLst/>
            <a:ahLst/>
            <a:cxnLst/>
            <a:rect r="r" b="b" t="t" l="l"/>
            <a:pathLst>
              <a:path h="1463479" w="9830400">
                <a:moveTo>
                  <a:pt x="0" y="0"/>
                </a:moveTo>
                <a:lnTo>
                  <a:pt x="9830400" y="0"/>
                </a:lnTo>
                <a:lnTo>
                  <a:pt x="9830400" y="1463478"/>
                </a:lnTo>
                <a:lnTo>
                  <a:pt x="0" y="1463478"/>
                </a:lnTo>
                <a:lnTo>
                  <a:pt x="0" y="0"/>
                </a:lnTo>
                <a:close/>
              </a:path>
            </a:pathLst>
          </a:custGeom>
          <a:blipFill>
            <a:blip r:embed="rId8"/>
            <a:stretch>
              <a:fillRect l="0" t="0" r="-15090" b="0"/>
            </a:stretch>
          </a:blipFill>
        </p:spPr>
      </p:sp>
      <p:sp>
        <p:nvSpPr>
          <p:cNvPr name="TextBox 9" id="9"/>
          <p:cNvSpPr txBox="true"/>
          <p:nvPr/>
        </p:nvSpPr>
        <p:spPr>
          <a:xfrm rot="0">
            <a:off x="5922307" y="1496507"/>
            <a:ext cx="6062195" cy="952588"/>
          </a:xfrm>
          <a:prstGeom prst="rect">
            <a:avLst/>
          </a:prstGeom>
        </p:spPr>
        <p:txBody>
          <a:bodyPr anchor="t" rtlCol="false" tIns="0" lIns="0" bIns="0" rIns="0">
            <a:spAutoFit/>
          </a:bodyPr>
          <a:lstStyle/>
          <a:p>
            <a:pPr algn="ctr">
              <a:lnSpc>
                <a:spcPts val="6488"/>
              </a:lnSpc>
            </a:pPr>
            <a:r>
              <a:rPr lang="en-US" sz="5845">
                <a:solidFill>
                  <a:srgbClr val="316981"/>
                </a:solidFill>
                <a:latin typeface="Abstracted Dream"/>
              </a:rPr>
              <a:t>FITUR 1</a:t>
            </a:r>
          </a:p>
        </p:txBody>
      </p:sp>
      <p:sp>
        <p:nvSpPr>
          <p:cNvPr name="TextBox 10" id="10"/>
          <p:cNvSpPr txBox="true"/>
          <p:nvPr/>
        </p:nvSpPr>
        <p:spPr>
          <a:xfrm rot="0">
            <a:off x="3981450" y="4243498"/>
            <a:ext cx="6959573" cy="1421278"/>
          </a:xfrm>
          <a:prstGeom prst="rect">
            <a:avLst/>
          </a:prstGeom>
        </p:spPr>
        <p:txBody>
          <a:bodyPr anchor="t" rtlCol="false" tIns="0" lIns="0" bIns="0" rIns="0">
            <a:spAutoFit/>
          </a:bodyPr>
          <a:lstStyle/>
          <a:p>
            <a:pPr algn="l">
              <a:lnSpc>
                <a:spcPts val="3832"/>
              </a:lnSpc>
            </a:pPr>
            <a:r>
              <a:rPr lang="en-US" sz="2737">
                <a:solidFill>
                  <a:srgbClr val="316981"/>
                </a:solidFill>
                <a:latin typeface="Open Sans"/>
              </a:rPr>
              <a:t>Sebuah Fitur yang berfungsi untuk Membuat sebuah direktori sesuai nama yang dibutuhkan oleh user</a:t>
            </a:r>
          </a:p>
        </p:txBody>
      </p:sp>
      <p:sp>
        <p:nvSpPr>
          <p:cNvPr name="TextBox 11" id="11"/>
          <p:cNvSpPr txBox="true"/>
          <p:nvPr/>
        </p:nvSpPr>
        <p:spPr>
          <a:xfrm rot="0">
            <a:off x="3981450" y="3597437"/>
            <a:ext cx="7171485" cy="516588"/>
          </a:xfrm>
          <a:prstGeom prst="rect">
            <a:avLst/>
          </a:prstGeom>
        </p:spPr>
        <p:txBody>
          <a:bodyPr anchor="t" rtlCol="false" tIns="0" lIns="0" bIns="0" rIns="0">
            <a:spAutoFit/>
          </a:bodyPr>
          <a:lstStyle/>
          <a:p>
            <a:pPr algn="l">
              <a:lnSpc>
                <a:spcPts val="4230"/>
              </a:lnSpc>
            </a:pPr>
            <a:r>
              <a:rPr lang="en-US" sz="3022">
                <a:solidFill>
                  <a:srgbClr val="316981"/>
                </a:solidFill>
                <a:latin typeface="Open Sans Bold"/>
              </a:rPr>
              <a:t>MEMBUAT DIREKTORI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7ACC5"/>
        </a:solidFill>
      </p:bgPr>
    </p:bg>
    <p:spTree>
      <p:nvGrpSpPr>
        <p:cNvPr id="1" name=""/>
        <p:cNvGrpSpPr/>
        <p:nvPr/>
      </p:nvGrpSpPr>
      <p:grpSpPr>
        <a:xfrm>
          <a:off x="0" y="0"/>
          <a:ext cx="0" cy="0"/>
          <a:chOff x="0" y="0"/>
          <a:chExt cx="0" cy="0"/>
        </a:xfrm>
      </p:grpSpPr>
      <p:sp>
        <p:nvSpPr>
          <p:cNvPr name="Freeform 2" id="2"/>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2772" y="1028700"/>
            <a:ext cx="6573027" cy="1338507"/>
          </a:xfrm>
          <a:custGeom>
            <a:avLst/>
            <a:gdLst/>
            <a:ahLst/>
            <a:cxnLst/>
            <a:rect r="r" b="b" t="t" l="l"/>
            <a:pathLst>
              <a:path h="1338507" w="6573027">
                <a:moveTo>
                  <a:pt x="0" y="0"/>
                </a:moveTo>
                <a:lnTo>
                  <a:pt x="6573027" y="0"/>
                </a:lnTo>
                <a:lnTo>
                  <a:pt x="6573027" y="1338507"/>
                </a:lnTo>
                <a:lnTo>
                  <a:pt x="0" y="13385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a:grpSpLocks noChangeAspect="true"/>
          </p:cNvGrpSpPr>
          <p:nvPr/>
        </p:nvGrpSpPr>
        <p:grpSpPr>
          <a:xfrm rot="0">
            <a:off x="926384" y="2526355"/>
            <a:ext cx="7045803" cy="7276906"/>
            <a:chOff x="0" y="0"/>
            <a:chExt cx="6350000" cy="6558280"/>
          </a:xfrm>
        </p:grpSpPr>
        <p:sp>
          <p:nvSpPr>
            <p:cNvPr name="Freeform 7" id="7"/>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6"/>
              <a:stretch>
                <a:fillRect l="0" t="0" r="-54750" b="0"/>
              </a:stretch>
            </a:blipFill>
          </p:spPr>
        </p:sp>
        <p:sp>
          <p:nvSpPr>
            <p:cNvPr name="Freeform 8" id="8"/>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316981"/>
            </a:solidFill>
          </p:spPr>
        </p:sp>
      </p:grpSp>
      <p:grpSp>
        <p:nvGrpSpPr>
          <p:cNvPr name="Group 9" id="9"/>
          <p:cNvGrpSpPr/>
          <p:nvPr/>
        </p:nvGrpSpPr>
        <p:grpSpPr>
          <a:xfrm rot="0">
            <a:off x="8395368" y="1028700"/>
            <a:ext cx="8787674" cy="8628816"/>
            <a:chOff x="0" y="0"/>
            <a:chExt cx="2314449" cy="2272610"/>
          </a:xfrm>
        </p:grpSpPr>
        <p:sp>
          <p:nvSpPr>
            <p:cNvPr name="Freeform 10" id="10"/>
            <p:cNvSpPr/>
            <p:nvPr/>
          </p:nvSpPr>
          <p:spPr>
            <a:xfrm flipH="false" flipV="false" rot="0">
              <a:off x="0" y="0"/>
              <a:ext cx="2314449" cy="2272610"/>
            </a:xfrm>
            <a:custGeom>
              <a:avLst/>
              <a:gdLst/>
              <a:ahLst/>
              <a:cxnLst/>
              <a:rect r="r" b="b" t="t" l="l"/>
              <a:pathLst>
                <a:path h="2272610" w="2314449">
                  <a:moveTo>
                    <a:pt x="0" y="0"/>
                  </a:moveTo>
                  <a:lnTo>
                    <a:pt x="2314449" y="0"/>
                  </a:lnTo>
                  <a:lnTo>
                    <a:pt x="2314449" y="2272610"/>
                  </a:lnTo>
                  <a:lnTo>
                    <a:pt x="0" y="2272610"/>
                  </a:lnTo>
                  <a:close/>
                </a:path>
              </a:pathLst>
            </a:custGeom>
            <a:solidFill>
              <a:srgbClr val="316981"/>
            </a:solidFill>
          </p:spPr>
        </p:sp>
        <p:sp>
          <p:nvSpPr>
            <p:cNvPr name="TextBox 11" id="11"/>
            <p:cNvSpPr txBox="true"/>
            <p:nvPr/>
          </p:nvSpPr>
          <p:spPr>
            <a:xfrm>
              <a:off x="0" y="-38100"/>
              <a:ext cx="2314449" cy="231071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8471626" y="5525285"/>
            <a:ext cx="8787674" cy="2188768"/>
          </a:xfrm>
          <a:custGeom>
            <a:avLst/>
            <a:gdLst/>
            <a:ahLst/>
            <a:cxnLst/>
            <a:rect r="r" b="b" t="t" l="l"/>
            <a:pathLst>
              <a:path h="2188768" w="8787674">
                <a:moveTo>
                  <a:pt x="0" y="0"/>
                </a:moveTo>
                <a:lnTo>
                  <a:pt x="8787674" y="0"/>
                </a:lnTo>
                <a:lnTo>
                  <a:pt x="8787674" y="2188768"/>
                </a:lnTo>
                <a:lnTo>
                  <a:pt x="0" y="2188768"/>
                </a:lnTo>
                <a:lnTo>
                  <a:pt x="0" y="0"/>
                </a:lnTo>
                <a:close/>
              </a:path>
            </a:pathLst>
          </a:custGeom>
          <a:blipFill>
            <a:blip r:embed="rId7"/>
            <a:stretch>
              <a:fillRect l="0" t="0" r="-28746" b="-7366"/>
            </a:stretch>
          </a:blipFill>
        </p:spPr>
      </p:sp>
      <p:sp>
        <p:nvSpPr>
          <p:cNvPr name="TextBox 13" id="13"/>
          <p:cNvSpPr txBox="true"/>
          <p:nvPr/>
        </p:nvSpPr>
        <p:spPr>
          <a:xfrm rot="0">
            <a:off x="2182241" y="1188295"/>
            <a:ext cx="4534091" cy="952588"/>
          </a:xfrm>
          <a:prstGeom prst="rect">
            <a:avLst/>
          </a:prstGeom>
        </p:spPr>
        <p:txBody>
          <a:bodyPr anchor="t" rtlCol="false" tIns="0" lIns="0" bIns="0" rIns="0">
            <a:spAutoFit/>
          </a:bodyPr>
          <a:lstStyle/>
          <a:p>
            <a:pPr algn="ctr">
              <a:lnSpc>
                <a:spcPts val="6488"/>
              </a:lnSpc>
            </a:pPr>
            <a:r>
              <a:rPr lang="en-US" sz="5845">
                <a:solidFill>
                  <a:srgbClr val="316981"/>
                </a:solidFill>
                <a:latin typeface="Abstracted Dream"/>
              </a:rPr>
              <a:t>FITUR 2</a:t>
            </a:r>
          </a:p>
        </p:txBody>
      </p:sp>
      <p:sp>
        <p:nvSpPr>
          <p:cNvPr name="TextBox 14" id="14"/>
          <p:cNvSpPr txBox="true"/>
          <p:nvPr/>
        </p:nvSpPr>
        <p:spPr>
          <a:xfrm rot="0">
            <a:off x="9004218" y="3093815"/>
            <a:ext cx="7569973" cy="2040945"/>
          </a:xfrm>
          <a:prstGeom prst="rect">
            <a:avLst/>
          </a:prstGeom>
        </p:spPr>
        <p:txBody>
          <a:bodyPr anchor="t" rtlCol="false" tIns="0" lIns="0" bIns="0" rIns="0">
            <a:spAutoFit/>
          </a:bodyPr>
          <a:lstStyle/>
          <a:p>
            <a:pPr algn="l">
              <a:lnSpc>
                <a:spcPts val="4096"/>
              </a:lnSpc>
            </a:pPr>
            <a:r>
              <a:rPr lang="en-US" sz="2925">
                <a:solidFill>
                  <a:srgbClr val="FFFFFF"/>
                </a:solidFill>
                <a:latin typeface="Open Sans"/>
              </a:rPr>
              <a:t>Fitur ini memungkinkan pengguna untuk menampilkan isi direktori atau file dengan memasukkan path yang sesuai.</a:t>
            </a:r>
          </a:p>
          <a:p>
            <a:pPr algn="l">
              <a:lnSpc>
                <a:spcPts val="4096"/>
              </a:lnSpc>
            </a:pPr>
          </a:p>
        </p:txBody>
      </p:sp>
      <p:sp>
        <p:nvSpPr>
          <p:cNvPr name="TextBox 15" id="15"/>
          <p:cNvSpPr txBox="true"/>
          <p:nvPr/>
        </p:nvSpPr>
        <p:spPr>
          <a:xfrm rot="0">
            <a:off x="9004218" y="2234268"/>
            <a:ext cx="7171485" cy="516588"/>
          </a:xfrm>
          <a:prstGeom prst="rect">
            <a:avLst/>
          </a:prstGeom>
        </p:spPr>
        <p:txBody>
          <a:bodyPr anchor="t" rtlCol="false" tIns="0" lIns="0" bIns="0" rIns="0">
            <a:spAutoFit/>
          </a:bodyPr>
          <a:lstStyle/>
          <a:p>
            <a:pPr algn="l">
              <a:lnSpc>
                <a:spcPts val="4230"/>
              </a:lnSpc>
            </a:pPr>
            <a:r>
              <a:rPr lang="en-US" sz="3022">
                <a:solidFill>
                  <a:srgbClr val="FFFFFF"/>
                </a:solidFill>
                <a:latin typeface="Open Sans Bold"/>
              </a:rPr>
              <a:t>LIHAT DIREKTORI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5793186" y="850611"/>
            <a:ext cx="6701627" cy="1364695"/>
          </a:xfrm>
          <a:custGeom>
            <a:avLst/>
            <a:gdLst/>
            <a:ahLst/>
            <a:cxnLst/>
            <a:rect r="r" b="b" t="t" l="l"/>
            <a:pathLst>
              <a:path h="1364695" w="6701627">
                <a:moveTo>
                  <a:pt x="0" y="0"/>
                </a:moveTo>
                <a:lnTo>
                  <a:pt x="6701628" y="0"/>
                </a:lnTo>
                <a:lnTo>
                  <a:pt x="6701628" y="1364695"/>
                </a:lnTo>
                <a:lnTo>
                  <a:pt x="0" y="13646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39701" y="2577256"/>
            <a:ext cx="8783461" cy="7194879"/>
            <a:chOff x="0" y="0"/>
            <a:chExt cx="2543763" cy="2083696"/>
          </a:xfrm>
        </p:grpSpPr>
        <p:sp>
          <p:nvSpPr>
            <p:cNvPr name="Freeform 7" id="7"/>
            <p:cNvSpPr/>
            <p:nvPr/>
          </p:nvSpPr>
          <p:spPr>
            <a:xfrm flipH="false" flipV="false" rot="0">
              <a:off x="0" y="0"/>
              <a:ext cx="2543763" cy="2083696"/>
            </a:xfrm>
            <a:custGeom>
              <a:avLst/>
              <a:gdLst/>
              <a:ahLst/>
              <a:cxnLst/>
              <a:rect r="r" b="b" t="t" l="l"/>
              <a:pathLst>
                <a:path h="2083696" w="2543763">
                  <a:moveTo>
                    <a:pt x="44952" y="0"/>
                  </a:moveTo>
                  <a:lnTo>
                    <a:pt x="2498810" y="0"/>
                  </a:lnTo>
                  <a:cubicBezTo>
                    <a:pt x="2510733" y="0"/>
                    <a:pt x="2522166" y="4736"/>
                    <a:pt x="2530597" y="13166"/>
                  </a:cubicBezTo>
                  <a:cubicBezTo>
                    <a:pt x="2539027" y="21596"/>
                    <a:pt x="2543763" y="33030"/>
                    <a:pt x="2543763" y="44952"/>
                  </a:cubicBezTo>
                  <a:lnTo>
                    <a:pt x="2543763" y="2038744"/>
                  </a:lnTo>
                  <a:cubicBezTo>
                    <a:pt x="2543763" y="2063571"/>
                    <a:pt x="2523637" y="2083696"/>
                    <a:pt x="2498810" y="2083696"/>
                  </a:cubicBezTo>
                  <a:lnTo>
                    <a:pt x="44952" y="2083696"/>
                  </a:lnTo>
                  <a:cubicBezTo>
                    <a:pt x="20126" y="2083696"/>
                    <a:pt x="0" y="2063571"/>
                    <a:pt x="0" y="2038744"/>
                  </a:cubicBezTo>
                  <a:lnTo>
                    <a:pt x="0" y="44952"/>
                  </a:lnTo>
                  <a:cubicBezTo>
                    <a:pt x="0" y="20126"/>
                    <a:pt x="20126" y="0"/>
                    <a:pt x="44952" y="0"/>
                  </a:cubicBezTo>
                  <a:close/>
                </a:path>
              </a:pathLst>
            </a:custGeom>
            <a:solidFill>
              <a:srgbClr val="77ACC5"/>
            </a:solidFill>
          </p:spPr>
        </p:sp>
        <p:sp>
          <p:nvSpPr>
            <p:cNvPr name="TextBox 8" id="8"/>
            <p:cNvSpPr txBox="true"/>
            <p:nvPr/>
          </p:nvSpPr>
          <p:spPr>
            <a:xfrm>
              <a:off x="0" y="-38100"/>
              <a:ext cx="2543763" cy="2121796"/>
            </a:xfrm>
            <a:prstGeom prst="rect">
              <a:avLst/>
            </a:prstGeom>
          </p:spPr>
          <p:txBody>
            <a:bodyPr anchor="ctr" rtlCol="false" tIns="50800" lIns="50800" bIns="50800" rIns="50800"/>
            <a:lstStyle/>
            <a:p>
              <a:pPr algn="ctr">
                <a:lnSpc>
                  <a:spcPts val="2659"/>
                </a:lnSpc>
              </a:pPr>
            </a:p>
          </p:txBody>
        </p:sp>
      </p:grpSp>
      <p:grpSp>
        <p:nvGrpSpPr>
          <p:cNvPr name="Group 9" id="9"/>
          <p:cNvGrpSpPr>
            <a:grpSpLocks noChangeAspect="true"/>
          </p:cNvGrpSpPr>
          <p:nvPr/>
        </p:nvGrpSpPr>
        <p:grpSpPr>
          <a:xfrm rot="0">
            <a:off x="10425293" y="2577256"/>
            <a:ext cx="6834007" cy="7058162"/>
            <a:chOff x="0" y="0"/>
            <a:chExt cx="6350000" cy="6558280"/>
          </a:xfrm>
        </p:grpSpPr>
        <p:sp>
          <p:nvSpPr>
            <p:cNvPr name="Freeform 10" id="10"/>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6"/>
              <a:stretch>
                <a:fillRect l="-3261" t="0" r="-3261" b="0"/>
              </a:stretch>
            </a:blipFill>
          </p:spPr>
        </p:sp>
        <p:sp>
          <p:nvSpPr>
            <p:cNvPr name="Freeform 11" id="11"/>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77ACC5"/>
            </a:solidFill>
          </p:spPr>
        </p:sp>
      </p:grpSp>
      <p:sp>
        <p:nvSpPr>
          <p:cNvPr name="Freeform 12" id="12"/>
          <p:cNvSpPr/>
          <p:nvPr/>
        </p:nvSpPr>
        <p:spPr>
          <a:xfrm flipH="false" flipV="false" rot="0">
            <a:off x="1028700" y="6106337"/>
            <a:ext cx="5089921" cy="992069"/>
          </a:xfrm>
          <a:custGeom>
            <a:avLst/>
            <a:gdLst/>
            <a:ahLst/>
            <a:cxnLst/>
            <a:rect r="r" b="b" t="t" l="l"/>
            <a:pathLst>
              <a:path h="992069" w="5089921">
                <a:moveTo>
                  <a:pt x="0" y="0"/>
                </a:moveTo>
                <a:lnTo>
                  <a:pt x="5089921" y="0"/>
                </a:lnTo>
                <a:lnTo>
                  <a:pt x="5089921" y="992069"/>
                </a:lnTo>
                <a:lnTo>
                  <a:pt x="0" y="992069"/>
                </a:lnTo>
                <a:lnTo>
                  <a:pt x="0" y="0"/>
                </a:lnTo>
                <a:close/>
              </a:path>
            </a:pathLst>
          </a:custGeom>
          <a:blipFill>
            <a:blip r:embed="rId7"/>
            <a:stretch>
              <a:fillRect l="0" t="0" r="-122278" b="-39007"/>
            </a:stretch>
          </a:blipFill>
        </p:spPr>
      </p:sp>
      <p:sp>
        <p:nvSpPr>
          <p:cNvPr name="TextBox 13" id="13"/>
          <p:cNvSpPr txBox="true"/>
          <p:nvPr/>
        </p:nvSpPr>
        <p:spPr>
          <a:xfrm rot="0">
            <a:off x="7078220" y="1062627"/>
            <a:ext cx="4131560" cy="873938"/>
          </a:xfrm>
          <a:prstGeom prst="rect">
            <a:avLst/>
          </a:prstGeom>
        </p:spPr>
        <p:txBody>
          <a:bodyPr anchor="t" rtlCol="false" tIns="0" lIns="0" bIns="0" rIns="0">
            <a:spAutoFit/>
          </a:bodyPr>
          <a:lstStyle/>
          <a:p>
            <a:pPr algn="ctr">
              <a:lnSpc>
                <a:spcPts val="5912"/>
              </a:lnSpc>
            </a:pPr>
            <a:r>
              <a:rPr lang="en-US" sz="5326">
                <a:solidFill>
                  <a:srgbClr val="316981"/>
                </a:solidFill>
                <a:latin typeface="Abstracted Dream"/>
              </a:rPr>
              <a:t>FITUR 3</a:t>
            </a:r>
          </a:p>
        </p:txBody>
      </p:sp>
      <p:sp>
        <p:nvSpPr>
          <p:cNvPr name="TextBox 14" id="14"/>
          <p:cNvSpPr txBox="true"/>
          <p:nvPr/>
        </p:nvSpPr>
        <p:spPr>
          <a:xfrm rot="0">
            <a:off x="1718489" y="4010366"/>
            <a:ext cx="7025885" cy="1427444"/>
          </a:xfrm>
          <a:prstGeom prst="rect">
            <a:avLst/>
          </a:prstGeom>
        </p:spPr>
        <p:txBody>
          <a:bodyPr anchor="t" rtlCol="false" tIns="0" lIns="0" bIns="0" rIns="0">
            <a:spAutoFit/>
          </a:bodyPr>
          <a:lstStyle/>
          <a:p>
            <a:pPr algn="l">
              <a:lnSpc>
                <a:spcPts val="3801"/>
              </a:lnSpc>
            </a:pPr>
            <a:r>
              <a:rPr lang="en-US" sz="2715">
                <a:solidFill>
                  <a:srgbClr val="FFFFFF"/>
                </a:solidFill>
                <a:latin typeface="Open Sans"/>
              </a:rPr>
              <a:t>Sebuah Fitur yang memungkinkan user untuk membuat suatu file dengan  nama yang diinginkan user</a:t>
            </a:r>
          </a:p>
        </p:txBody>
      </p:sp>
      <p:sp>
        <p:nvSpPr>
          <p:cNvPr name="TextBox 15" id="15"/>
          <p:cNvSpPr txBox="true"/>
          <p:nvPr/>
        </p:nvSpPr>
        <p:spPr>
          <a:xfrm rot="0">
            <a:off x="1718489" y="3285934"/>
            <a:ext cx="6656038" cy="483566"/>
          </a:xfrm>
          <a:prstGeom prst="rect">
            <a:avLst/>
          </a:prstGeom>
        </p:spPr>
        <p:txBody>
          <a:bodyPr anchor="t" rtlCol="false" tIns="0" lIns="0" bIns="0" rIns="0">
            <a:spAutoFit/>
          </a:bodyPr>
          <a:lstStyle/>
          <a:p>
            <a:pPr algn="l">
              <a:lnSpc>
                <a:spcPts val="3926"/>
              </a:lnSpc>
            </a:pPr>
            <a:r>
              <a:rPr lang="en-US" sz="2804">
                <a:solidFill>
                  <a:srgbClr val="FFFFFF"/>
                </a:solidFill>
                <a:latin typeface="Open Sans Bold"/>
              </a:rPr>
              <a:t>BUAT FILE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276127" y="1257339"/>
            <a:ext cx="7354554" cy="1497655"/>
          </a:xfrm>
          <a:custGeom>
            <a:avLst/>
            <a:gdLst/>
            <a:ahLst/>
            <a:cxnLst/>
            <a:rect r="r" b="b" t="t" l="l"/>
            <a:pathLst>
              <a:path h="1497655" w="7354554">
                <a:moveTo>
                  <a:pt x="0" y="0"/>
                </a:moveTo>
                <a:lnTo>
                  <a:pt x="7354555" y="0"/>
                </a:lnTo>
                <a:lnTo>
                  <a:pt x="7354555" y="1497654"/>
                </a:lnTo>
                <a:lnTo>
                  <a:pt x="0" y="14976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855061" y="4416670"/>
            <a:ext cx="5378743" cy="1453659"/>
          </a:xfrm>
          <a:custGeom>
            <a:avLst/>
            <a:gdLst/>
            <a:ahLst/>
            <a:cxnLst/>
            <a:rect r="r" b="b" t="t" l="l"/>
            <a:pathLst>
              <a:path h="1453659" w="5378743">
                <a:moveTo>
                  <a:pt x="0" y="0"/>
                </a:moveTo>
                <a:lnTo>
                  <a:pt x="5378743" y="0"/>
                </a:lnTo>
                <a:lnTo>
                  <a:pt x="5378743" y="1453660"/>
                </a:lnTo>
                <a:lnTo>
                  <a:pt x="0" y="1453660"/>
                </a:lnTo>
                <a:lnTo>
                  <a:pt x="0" y="0"/>
                </a:lnTo>
                <a:close/>
              </a:path>
            </a:pathLst>
          </a:custGeom>
          <a:blipFill>
            <a:blip r:embed="rId8"/>
            <a:stretch>
              <a:fillRect l="0" t="0" r="-95938" b="0"/>
            </a:stretch>
          </a:blipFill>
        </p:spPr>
      </p:sp>
      <p:sp>
        <p:nvSpPr>
          <p:cNvPr name="TextBox 12" id="12"/>
          <p:cNvSpPr txBox="true"/>
          <p:nvPr/>
        </p:nvSpPr>
        <p:spPr>
          <a:xfrm rot="0">
            <a:off x="6686359" y="1496507"/>
            <a:ext cx="4534091" cy="952588"/>
          </a:xfrm>
          <a:prstGeom prst="rect">
            <a:avLst/>
          </a:prstGeom>
        </p:spPr>
        <p:txBody>
          <a:bodyPr anchor="t" rtlCol="false" tIns="0" lIns="0" bIns="0" rIns="0">
            <a:spAutoFit/>
          </a:bodyPr>
          <a:lstStyle/>
          <a:p>
            <a:pPr algn="ctr">
              <a:lnSpc>
                <a:spcPts val="6488"/>
              </a:lnSpc>
            </a:pPr>
            <a:r>
              <a:rPr lang="en-US" sz="5845">
                <a:solidFill>
                  <a:srgbClr val="316981"/>
                </a:solidFill>
                <a:latin typeface="Abstracted Dream"/>
              </a:rPr>
              <a:t>FITUR 4</a:t>
            </a:r>
          </a:p>
        </p:txBody>
      </p:sp>
      <p:sp>
        <p:nvSpPr>
          <p:cNvPr name="TextBox 13" id="13"/>
          <p:cNvSpPr txBox="true"/>
          <p:nvPr/>
        </p:nvSpPr>
        <p:spPr>
          <a:xfrm rot="0">
            <a:off x="8953405" y="3816324"/>
            <a:ext cx="5645219" cy="3826590"/>
          </a:xfrm>
          <a:prstGeom prst="rect">
            <a:avLst/>
          </a:prstGeom>
        </p:spPr>
        <p:txBody>
          <a:bodyPr anchor="t" rtlCol="false" tIns="0" lIns="0" bIns="0" rIns="0">
            <a:spAutoFit/>
          </a:bodyPr>
          <a:lstStyle/>
          <a:p>
            <a:pPr algn="l">
              <a:lnSpc>
                <a:spcPts val="3832"/>
              </a:lnSpc>
            </a:pPr>
            <a:r>
              <a:rPr lang="en-US" sz="2737">
                <a:solidFill>
                  <a:srgbClr val="316981"/>
                </a:solidFill>
                <a:latin typeface="Open Sans"/>
              </a:rPr>
              <a:t>Fitur ini memungkinkan pengguna untuk menghapus file yang tidak diinginkan dari sistem file. Fitur ini membantu pengguna dalam mengosongkan ruang penyimpanan dan menjaga kerapihan sistem file.</a:t>
            </a:r>
          </a:p>
          <a:p>
            <a:pPr algn="l">
              <a:lnSpc>
                <a:spcPts val="3832"/>
              </a:lnSpc>
            </a:pPr>
          </a:p>
        </p:txBody>
      </p:sp>
      <p:sp>
        <p:nvSpPr>
          <p:cNvPr name="TextBox 14" id="14"/>
          <p:cNvSpPr txBox="true"/>
          <p:nvPr/>
        </p:nvSpPr>
        <p:spPr>
          <a:xfrm rot="0">
            <a:off x="8953405" y="3171021"/>
            <a:ext cx="6656038" cy="483566"/>
          </a:xfrm>
          <a:prstGeom prst="rect">
            <a:avLst/>
          </a:prstGeom>
        </p:spPr>
        <p:txBody>
          <a:bodyPr anchor="t" rtlCol="false" tIns="0" lIns="0" bIns="0" rIns="0">
            <a:spAutoFit/>
          </a:bodyPr>
          <a:lstStyle/>
          <a:p>
            <a:pPr algn="l">
              <a:lnSpc>
                <a:spcPts val="3926"/>
              </a:lnSpc>
            </a:pPr>
            <a:r>
              <a:rPr lang="en-US" sz="2804">
                <a:solidFill>
                  <a:srgbClr val="316981"/>
                </a:solidFill>
                <a:latin typeface="Open Sans Bold"/>
              </a:rPr>
              <a:t>HAPUS FILE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276127" y="1257339"/>
            <a:ext cx="7354554" cy="1497655"/>
          </a:xfrm>
          <a:custGeom>
            <a:avLst/>
            <a:gdLst/>
            <a:ahLst/>
            <a:cxnLst/>
            <a:rect r="r" b="b" t="t" l="l"/>
            <a:pathLst>
              <a:path h="1497655" w="7354554">
                <a:moveTo>
                  <a:pt x="0" y="0"/>
                </a:moveTo>
                <a:lnTo>
                  <a:pt x="7354555" y="0"/>
                </a:lnTo>
                <a:lnTo>
                  <a:pt x="7354555" y="1497654"/>
                </a:lnTo>
                <a:lnTo>
                  <a:pt x="0" y="14976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790565" y="4435637"/>
            <a:ext cx="5705868" cy="1453659"/>
          </a:xfrm>
          <a:custGeom>
            <a:avLst/>
            <a:gdLst/>
            <a:ahLst/>
            <a:cxnLst/>
            <a:rect r="r" b="b" t="t" l="l"/>
            <a:pathLst>
              <a:path h="1453659" w="5705868">
                <a:moveTo>
                  <a:pt x="0" y="0"/>
                </a:moveTo>
                <a:lnTo>
                  <a:pt x="5705868" y="0"/>
                </a:lnTo>
                <a:lnTo>
                  <a:pt x="5705868" y="1453659"/>
                </a:lnTo>
                <a:lnTo>
                  <a:pt x="0" y="1453659"/>
                </a:lnTo>
                <a:lnTo>
                  <a:pt x="0" y="0"/>
                </a:lnTo>
                <a:close/>
              </a:path>
            </a:pathLst>
          </a:custGeom>
          <a:blipFill>
            <a:blip r:embed="rId8"/>
            <a:stretch>
              <a:fillRect l="0" t="0" r="-84705" b="0"/>
            </a:stretch>
          </a:blipFill>
        </p:spPr>
      </p:sp>
      <p:sp>
        <p:nvSpPr>
          <p:cNvPr name="TextBox 12" id="12"/>
          <p:cNvSpPr txBox="true"/>
          <p:nvPr/>
        </p:nvSpPr>
        <p:spPr>
          <a:xfrm rot="0">
            <a:off x="6686359" y="1496507"/>
            <a:ext cx="4534091" cy="952588"/>
          </a:xfrm>
          <a:prstGeom prst="rect">
            <a:avLst/>
          </a:prstGeom>
        </p:spPr>
        <p:txBody>
          <a:bodyPr anchor="t" rtlCol="false" tIns="0" lIns="0" bIns="0" rIns="0">
            <a:spAutoFit/>
          </a:bodyPr>
          <a:lstStyle/>
          <a:p>
            <a:pPr algn="ctr">
              <a:lnSpc>
                <a:spcPts val="6488"/>
              </a:lnSpc>
            </a:pPr>
            <a:r>
              <a:rPr lang="en-US" sz="5845">
                <a:solidFill>
                  <a:srgbClr val="316981"/>
                </a:solidFill>
                <a:latin typeface="Abstracted Dream"/>
              </a:rPr>
              <a:t>FITUR 5</a:t>
            </a:r>
          </a:p>
        </p:txBody>
      </p:sp>
      <p:sp>
        <p:nvSpPr>
          <p:cNvPr name="TextBox 13" id="13"/>
          <p:cNvSpPr txBox="true"/>
          <p:nvPr/>
        </p:nvSpPr>
        <p:spPr>
          <a:xfrm rot="0">
            <a:off x="8953405" y="3816324"/>
            <a:ext cx="5645219" cy="3826590"/>
          </a:xfrm>
          <a:prstGeom prst="rect">
            <a:avLst/>
          </a:prstGeom>
        </p:spPr>
        <p:txBody>
          <a:bodyPr anchor="t" rtlCol="false" tIns="0" lIns="0" bIns="0" rIns="0">
            <a:spAutoFit/>
          </a:bodyPr>
          <a:lstStyle/>
          <a:p>
            <a:pPr algn="l">
              <a:lnSpc>
                <a:spcPts val="3832"/>
              </a:lnSpc>
            </a:pPr>
            <a:r>
              <a:rPr lang="en-US" sz="2737">
                <a:solidFill>
                  <a:srgbClr val="316981"/>
                </a:solidFill>
                <a:latin typeface="Open Sans"/>
              </a:rPr>
              <a:t>Fitur ini memungkinkan pengguna untuk menghapus folder yang tidak diinginkan dari sistem file. Fitur ini membantu pengguna dalam mengosongkan ruang penyimpanan dan menjaga kerapihan sistem file.</a:t>
            </a:r>
          </a:p>
          <a:p>
            <a:pPr algn="l">
              <a:lnSpc>
                <a:spcPts val="3832"/>
              </a:lnSpc>
            </a:pPr>
          </a:p>
        </p:txBody>
      </p:sp>
      <p:sp>
        <p:nvSpPr>
          <p:cNvPr name="TextBox 14" id="14"/>
          <p:cNvSpPr txBox="true"/>
          <p:nvPr/>
        </p:nvSpPr>
        <p:spPr>
          <a:xfrm rot="0">
            <a:off x="8953405" y="3171021"/>
            <a:ext cx="6656038" cy="483566"/>
          </a:xfrm>
          <a:prstGeom prst="rect">
            <a:avLst/>
          </a:prstGeom>
        </p:spPr>
        <p:txBody>
          <a:bodyPr anchor="t" rtlCol="false" tIns="0" lIns="0" bIns="0" rIns="0">
            <a:spAutoFit/>
          </a:bodyPr>
          <a:lstStyle/>
          <a:p>
            <a:pPr algn="l">
              <a:lnSpc>
                <a:spcPts val="3926"/>
              </a:lnSpc>
            </a:pPr>
            <a:r>
              <a:rPr lang="en-US" sz="2804">
                <a:solidFill>
                  <a:srgbClr val="316981"/>
                </a:solidFill>
                <a:latin typeface="Open Sans Bold"/>
              </a:rPr>
              <a:t>HAPUS FOLDER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DAGHk9GCw2c</dc:identifier>
  <dcterms:modified xsi:type="dcterms:W3CDTF">2011-08-01T06:04:30Z</dcterms:modified>
  <cp:revision>1</cp:revision>
  <dc:title>UAS Sistem Operasi</dc:title>
</cp:coreProperties>
</file>