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Oswald"/>
      <p:regular r:id="rId13"/>
      <p:bold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Oswald-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font" Target="fonts/Oswald-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31a8642ff5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31a8642ff5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31a8642ff5a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31a8642ff5a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31a8642ff5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31a8642ff5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31a8642ff5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31a8642ff5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31a8642ff5a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31a8642ff5a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31a8642ff5a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31a8642ff5a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2.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jpg"/><Relationship Id="rId4" Type="http://schemas.openxmlformats.org/officeDocument/2006/relationships/image" Target="../media/image1.jpg"/><Relationship Id="rId5" Type="http://schemas.openxmlformats.org/officeDocument/2006/relationships/image" Target="../media/image4.jpg"/><Relationship Id="rId6"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8152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
        <p:nvSpPr>
          <p:cNvPr id="56" name="Google Shape;56;p13"/>
          <p:cNvSpPr/>
          <p:nvPr/>
        </p:nvSpPr>
        <p:spPr>
          <a:xfrm>
            <a:off x="864075" y="1320500"/>
            <a:ext cx="8280000" cy="1442700"/>
          </a:xfrm>
          <a:prstGeom prst="rect">
            <a:avLst/>
          </a:prstGeom>
          <a:solidFill>
            <a:srgbClr val="99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5200">
                <a:solidFill>
                  <a:schemeClr val="dk1"/>
                </a:solidFill>
              </a:rPr>
              <a:t>          </a:t>
            </a:r>
            <a:r>
              <a:rPr b="1" lang="en" sz="5200">
                <a:solidFill>
                  <a:schemeClr val="dk1"/>
                </a:solidFill>
                <a:latin typeface="Oswald"/>
                <a:ea typeface="Oswald"/>
                <a:cs typeface="Oswald"/>
                <a:sym typeface="Oswald"/>
              </a:rPr>
              <a:t> </a:t>
            </a:r>
            <a:r>
              <a:rPr b="1" lang="en" sz="5200">
                <a:solidFill>
                  <a:schemeClr val="dk1"/>
                </a:solidFill>
                <a:latin typeface="Oswald"/>
                <a:ea typeface="Oswald"/>
                <a:cs typeface="Oswald"/>
                <a:sym typeface="Oswald"/>
              </a:rPr>
              <a:t>Sente </a:t>
            </a:r>
            <a:endParaRPr b="1" sz="5200">
              <a:solidFill>
                <a:schemeClr val="dk1"/>
              </a:solidFill>
              <a:latin typeface="Oswald"/>
              <a:ea typeface="Oswald"/>
              <a:cs typeface="Oswald"/>
              <a:sym typeface="Oswald"/>
            </a:endParaRPr>
          </a:p>
          <a:p>
            <a:pPr indent="0" lvl="0" marL="0" rtl="0" algn="ctr">
              <a:spcBef>
                <a:spcPts val="0"/>
              </a:spcBef>
              <a:spcAft>
                <a:spcPts val="0"/>
              </a:spcAft>
              <a:buClr>
                <a:schemeClr val="dk1"/>
              </a:buClr>
              <a:buSzPts val="1100"/>
              <a:buFont typeface="Arial"/>
              <a:buNone/>
            </a:pPr>
            <a:r>
              <a:rPr b="1" lang="en" sz="5200">
                <a:solidFill>
                  <a:schemeClr val="dk1"/>
                </a:solidFill>
                <a:latin typeface="Oswald"/>
                <a:ea typeface="Oswald"/>
                <a:cs typeface="Oswald"/>
                <a:sym typeface="Oswald"/>
              </a:rPr>
              <a:t>Sense</a:t>
            </a:r>
            <a:endParaRPr b="1" sz="5200">
              <a:solidFill>
                <a:schemeClr val="dk1"/>
              </a:solidFill>
              <a:latin typeface="Oswald"/>
              <a:ea typeface="Oswald"/>
              <a:cs typeface="Oswald"/>
              <a:sym typeface="Oswald"/>
            </a:endParaRPr>
          </a:p>
        </p:txBody>
      </p:sp>
      <p:sp>
        <p:nvSpPr>
          <p:cNvPr id="57" name="Google Shape;57;p13"/>
          <p:cNvSpPr/>
          <p:nvPr/>
        </p:nvSpPr>
        <p:spPr>
          <a:xfrm>
            <a:off x="0" y="2982625"/>
            <a:ext cx="8155800" cy="6441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2800">
                <a:solidFill>
                  <a:schemeClr val="dk1"/>
                </a:solidFill>
              </a:rPr>
              <a:t>            </a:t>
            </a:r>
            <a:r>
              <a:rPr b="1" lang="en" sz="2800">
                <a:solidFill>
                  <a:schemeClr val="dk1"/>
                </a:solidFill>
              </a:rPr>
              <a:t>A personal finance web application</a:t>
            </a:r>
            <a:endParaRPr b="1"/>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63" name="Google Shape;63;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64" name="Google Shape;64;p14"/>
          <p:cNvSpPr/>
          <p:nvPr/>
        </p:nvSpPr>
        <p:spPr>
          <a:xfrm>
            <a:off x="0" y="296225"/>
            <a:ext cx="8264100" cy="721500"/>
          </a:xfrm>
          <a:prstGeom prst="rect">
            <a:avLst/>
          </a:prstGeom>
          <a:solidFill>
            <a:srgbClr val="99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800">
                <a:solidFill>
                  <a:schemeClr val="dk1"/>
                </a:solidFill>
                <a:latin typeface="Oswald"/>
                <a:ea typeface="Oswald"/>
                <a:cs typeface="Oswald"/>
                <a:sym typeface="Oswald"/>
              </a:rPr>
              <a:t>                        </a:t>
            </a:r>
            <a:r>
              <a:rPr b="1" lang="en" sz="2800">
                <a:solidFill>
                  <a:schemeClr val="dk1"/>
                </a:solidFill>
                <a:latin typeface="Oswald"/>
                <a:ea typeface="Oswald"/>
                <a:cs typeface="Oswald"/>
                <a:sym typeface="Oswald"/>
              </a:rPr>
              <a:t>What is Sente Sense about?</a:t>
            </a:r>
            <a:endParaRPr b="1">
              <a:latin typeface="Oswald"/>
              <a:ea typeface="Oswald"/>
              <a:cs typeface="Oswald"/>
              <a:sym typeface="Oswald"/>
            </a:endParaRPr>
          </a:p>
        </p:txBody>
      </p:sp>
      <p:sp>
        <p:nvSpPr>
          <p:cNvPr id="65" name="Google Shape;65;p14"/>
          <p:cNvSpPr/>
          <p:nvPr/>
        </p:nvSpPr>
        <p:spPr>
          <a:xfrm>
            <a:off x="311700" y="1152475"/>
            <a:ext cx="8520600" cy="39912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1200"/>
              </a:spcAft>
              <a:buNone/>
            </a:pPr>
            <a:r>
              <a:rPr b="1" lang="en" sz="2300">
                <a:solidFill>
                  <a:schemeClr val="dk1"/>
                </a:solidFill>
              </a:rPr>
              <a:t>Sente Sense is a personal finance web application that will help users manage their financial activities in the smartest and most efficient way possible leading to their financial development through activities like income and expense calculation and budgeting to prevent waste.</a:t>
            </a:r>
            <a:endParaRPr b="1" sz="23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71" name="Google Shape;71;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72" name="Google Shape;72;p15"/>
          <p:cNvSpPr/>
          <p:nvPr/>
        </p:nvSpPr>
        <p:spPr>
          <a:xfrm>
            <a:off x="407575" y="456075"/>
            <a:ext cx="8728800" cy="572700"/>
          </a:xfrm>
          <a:prstGeom prst="rect">
            <a:avLst/>
          </a:prstGeom>
          <a:solidFill>
            <a:srgbClr val="99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3000">
                <a:latin typeface="Oswald"/>
                <a:ea typeface="Oswald"/>
                <a:cs typeface="Oswald"/>
                <a:sym typeface="Oswald"/>
              </a:rPr>
              <a:t>PROBLEM STATEMENT</a:t>
            </a:r>
            <a:endParaRPr b="1" sz="3000">
              <a:latin typeface="Oswald"/>
              <a:ea typeface="Oswald"/>
              <a:cs typeface="Oswald"/>
              <a:sym typeface="Oswald"/>
            </a:endParaRPr>
          </a:p>
        </p:txBody>
      </p:sp>
      <p:sp>
        <p:nvSpPr>
          <p:cNvPr id="73" name="Google Shape;73;p15"/>
          <p:cNvSpPr/>
          <p:nvPr/>
        </p:nvSpPr>
        <p:spPr>
          <a:xfrm>
            <a:off x="17200" y="1221200"/>
            <a:ext cx="8322600" cy="39222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r">
              <a:spcBef>
                <a:spcPts val="0"/>
              </a:spcBef>
              <a:spcAft>
                <a:spcPts val="0"/>
              </a:spcAft>
              <a:buNone/>
            </a:pPr>
            <a:r>
              <a:rPr b="1" lang="en" sz="2500"/>
              <a:t>The lack of financial literacy and poor spending choices and budgeting plans among individuals stunting financial growth. The lack of financial goals and motivation to spend money wisely among individuals in the society  today.</a:t>
            </a:r>
            <a:endParaRPr b="1" sz="2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79" name="Google Shape;79;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1200"/>
              </a:spcAft>
              <a:buNone/>
            </a:pPr>
            <a:r>
              <a:t/>
            </a:r>
            <a:endParaRPr/>
          </a:p>
        </p:txBody>
      </p:sp>
      <p:sp>
        <p:nvSpPr>
          <p:cNvPr id="80" name="Google Shape;80;p16"/>
          <p:cNvSpPr/>
          <p:nvPr/>
        </p:nvSpPr>
        <p:spPr>
          <a:xfrm>
            <a:off x="440550" y="0"/>
            <a:ext cx="8391600" cy="987900"/>
          </a:xfrm>
          <a:prstGeom prst="rect">
            <a:avLst/>
          </a:prstGeom>
          <a:solidFill>
            <a:srgbClr val="99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2800">
                <a:solidFill>
                  <a:schemeClr val="dk1"/>
                </a:solidFill>
                <a:latin typeface="Oswald"/>
                <a:ea typeface="Oswald"/>
                <a:cs typeface="Oswald"/>
                <a:sym typeface="Oswald"/>
              </a:rPr>
              <a:t>   </a:t>
            </a:r>
            <a:r>
              <a:rPr b="1" lang="en" sz="2800">
                <a:solidFill>
                  <a:schemeClr val="dk1"/>
                </a:solidFill>
                <a:latin typeface="Oswald"/>
                <a:ea typeface="Oswald"/>
                <a:cs typeface="Oswald"/>
                <a:sym typeface="Oswald"/>
              </a:rPr>
              <a:t>Key features of Sente Sense</a:t>
            </a:r>
            <a:endParaRPr b="1">
              <a:latin typeface="Oswald"/>
              <a:ea typeface="Oswald"/>
              <a:cs typeface="Oswald"/>
              <a:sym typeface="Oswald"/>
            </a:endParaRPr>
          </a:p>
        </p:txBody>
      </p:sp>
      <p:sp>
        <p:nvSpPr>
          <p:cNvPr id="81" name="Google Shape;81;p16"/>
          <p:cNvSpPr/>
          <p:nvPr/>
        </p:nvSpPr>
        <p:spPr>
          <a:xfrm>
            <a:off x="1271675" y="1320500"/>
            <a:ext cx="6727200" cy="38229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b="1" lang="en" sz="2400">
                <a:solidFill>
                  <a:schemeClr val="dk1"/>
                </a:solidFill>
              </a:rPr>
              <a:t>User Registration and login</a:t>
            </a:r>
            <a:endParaRPr b="1" sz="2400">
              <a:solidFill>
                <a:schemeClr val="dk1"/>
              </a:solidFill>
            </a:endParaRPr>
          </a:p>
          <a:p>
            <a:pPr indent="0" lvl="0" marL="0" rtl="0" algn="ctr">
              <a:lnSpc>
                <a:spcPct val="115000"/>
              </a:lnSpc>
              <a:spcBef>
                <a:spcPts val="1200"/>
              </a:spcBef>
              <a:spcAft>
                <a:spcPts val="0"/>
              </a:spcAft>
              <a:buClr>
                <a:schemeClr val="dk1"/>
              </a:buClr>
              <a:buSzPts val="1100"/>
              <a:buFont typeface="Arial"/>
              <a:buNone/>
            </a:pPr>
            <a:r>
              <a:rPr b="1" lang="en" sz="2400">
                <a:solidFill>
                  <a:schemeClr val="dk1"/>
                </a:solidFill>
              </a:rPr>
              <a:t>Budget tracking </a:t>
            </a:r>
            <a:endParaRPr b="1" sz="2400">
              <a:solidFill>
                <a:schemeClr val="dk1"/>
              </a:solidFill>
            </a:endParaRPr>
          </a:p>
          <a:p>
            <a:pPr indent="0" lvl="0" marL="0" rtl="0" algn="ctr">
              <a:lnSpc>
                <a:spcPct val="115000"/>
              </a:lnSpc>
              <a:spcBef>
                <a:spcPts val="1200"/>
              </a:spcBef>
              <a:spcAft>
                <a:spcPts val="0"/>
              </a:spcAft>
              <a:buClr>
                <a:schemeClr val="dk1"/>
              </a:buClr>
              <a:buSzPts val="1100"/>
              <a:buFont typeface="Arial"/>
              <a:buNone/>
            </a:pPr>
            <a:r>
              <a:rPr b="1" lang="en" sz="2400">
                <a:solidFill>
                  <a:schemeClr val="dk1"/>
                </a:solidFill>
              </a:rPr>
              <a:t>Income tracking</a:t>
            </a:r>
            <a:endParaRPr b="1" sz="2400">
              <a:solidFill>
                <a:schemeClr val="dk1"/>
              </a:solidFill>
            </a:endParaRPr>
          </a:p>
          <a:p>
            <a:pPr indent="0" lvl="0" marL="0" rtl="0" algn="ctr">
              <a:lnSpc>
                <a:spcPct val="115000"/>
              </a:lnSpc>
              <a:spcBef>
                <a:spcPts val="1200"/>
              </a:spcBef>
              <a:spcAft>
                <a:spcPts val="0"/>
              </a:spcAft>
              <a:buClr>
                <a:schemeClr val="dk1"/>
              </a:buClr>
              <a:buSzPts val="1100"/>
              <a:buFont typeface="Arial"/>
              <a:buNone/>
            </a:pPr>
            <a:r>
              <a:rPr b="1" lang="en" sz="2400">
                <a:solidFill>
                  <a:schemeClr val="dk1"/>
                </a:solidFill>
              </a:rPr>
              <a:t> Expense management</a:t>
            </a:r>
            <a:endParaRPr b="1" sz="2400">
              <a:solidFill>
                <a:schemeClr val="dk1"/>
              </a:solidFill>
            </a:endParaRPr>
          </a:p>
          <a:p>
            <a:pPr indent="0" lvl="0" marL="0" rtl="0" algn="ctr">
              <a:lnSpc>
                <a:spcPct val="115000"/>
              </a:lnSpc>
              <a:spcBef>
                <a:spcPts val="1200"/>
              </a:spcBef>
              <a:spcAft>
                <a:spcPts val="1200"/>
              </a:spcAft>
              <a:buClr>
                <a:schemeClr val="dk1"/>
              </a:buClr>
              <a:buSzPts val="1100"/>
              <a:buFont typeface="Arial"/>
              <a:buNone/>
            </a:pPr>
            <a:r>
              <a:rPr b="1" lang="en" sz="2400">
                <a:solidFill>
                  <a:schemeClr val="dk1"/>
                </a:solidFill>
              </a:rPr>
              <a:t>More features are to be added in later versions.</a:t>
            </a:r>
            <a:endParaRPr b="1" sz="24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87" name="Google Shape;87;p17"/>
          <p:cNvSpPr txBox="1"/>
          <p:nvPr>
            <p:ph idx="1" type="body"/>
          </p:nvPr>
        </p:nvSpPr>
        <p:spPr>
          <a:xfrm>
            <a:off x="3325925" y="2020225"/>
            <a:ext cx="815400" cy="2568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1200"/>
              </a:spcAft>
              <a:buNone/>
            </a:pPr>
            <a:r>
              <a:rPr lang="en"/>
              <a:t>.</a:t>
            </a:r>
            <a:endParaRPr/>
          </a:p>
        </p:txBody>
      </p:sp>
      <p:sp>
        <p:nvSpPr>
          <p:cNvPr id="88" name="Google Shape;88;p17"/>
          <p:cNvSpPr/>
          <p:nvPr/>
        </p:nvSpPr>
        <p:spPr>
          <a:xfrm>
            <a:off x="-14200" y="175750"/>
            <a:ext cx="4782900" cy="815400"/>
          </a:xfrm>
          <a:prstGeom prst="rect">
            <a:avLst/>
          </a:prstGeom>
          <a:solidFill>
            <a:srgbClr val="99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800">
                <a:solidFill>
                  <a:schemeClr val="dk1"/>
                </a:solidFill>
                <a:latin typeface="Oswald"/>
                <a:ea typeface="Oswald"/>
                <a:cs typeface="Oswald"/>
                <a:sym typeface="Oswald"/>
              </a:rPr>
              <a:t>Development Process</a:t>
            </a:r>
            <a:endParaRPr b="1">
              <a:latin typeface="Oswald"/>
              <a:ea typeface="Oswald"/>
              <a:cs typeface="Oswald"/>
              <a:sym typeface="Oswald"/>
            </a:endParaRPr>
          </a:p>
        </p:txBody>
      </p:sp>
      <p:sp>
        <p:nvSpPr>
          <p:cNvPr id="89" name="Google Shape;89;p17"/>
          <p:cNvSpPr/>
          <p:nvPr/>
        </p:nvSpPr>
        <p:spPr>
          <a:xfrm>
            <a:off x="801225" y="1148000"/>
            <a:ext cx="8326800" cy="39831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solidFill>
                  <a:schemeClr val="dk1"/>
                </a:solidFill>
              </a:rPr>
              <a:t>Front End Development</a:t>
            </a:r>
            <a:endParaRPr sz="18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sz="1800">
                <a:solidFill>
                  <a:schemeClr val="dk1"/>
                </a:solidFill>
              </a:rPr>
              <a:t>A combination of frameworks like React and templates from Material UI mixed in with languages like JavaScript and CSS were used to build the front end for this web application.</a:t>
            </a:r>
            <a:endParaRPr sz="1800">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sz="18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sz="1800">
                <a:solidFill>
                  <a:schemeClr val="dk1"/>
                </a:solidFill>
              </a:rPr>
              <a:t>Back End Development</a:t>
            </a:r>
            <a:endParaRPr sz="1800">
              <a:solidFill>
                <a:schemeClr val="dk1"/>
              </a:solidFill>
            </a:endParaRPr>
          </a:p>
          <a:p>
            <a:pPr indent="0" lvl="0" marL="0" rtl="0" algn="l">
              <a:lnSpc>
                <a:spcPct val="115000"/>
              </a:lnSpc>
              <a:spcBef>
                <a:spcPts val="1200"/>
              </a:spcBef>
              <a:spcAft>
                <a:spcPts val="1200"/>
              </a:spcAft>
              <a:buClr>
                <a:schemeClr val="dk1"/>
              </a:buClr>
              <a:buSzPts val="1100"/>
              <a:buFont typeface="Arial"/>
              <a:buNone/>
            </a:pPr>
            <a:r>
              <a:rPr lang="en" sz="1800">
                <a:solidFill>
                  <a:schemeClr val="dk1"/>
                </a:solidFill>
              </a:rPr>
              <a:t>The framework used was Node.js which uses JavaScript to run. The Database used was MySQL and the APIs used to connect to front end were restful APIs which used standard HTTP methods like GET, POST, PUT and DELETE to perform CRUD(Create, Read, Update, Delete) operations on resources</a:t>
            </a:r>
            <a:endParaRPr>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a:t>
            </a:r>
            <a:r>
              <a:rPr lang="en"/>
              <a:t> </a:t>
            </a:r>
            <a:endParaRPr/>
          </a:p>
        </p:txBody>
      </p:sp>
      <p:sp>
        <p:nvSpPr>
          <p:cNvPr id="95" name="Google Shape;9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a:t>
            </a:r>
            <a:r>
              <a:rPr lang="en">
                <a:solidFill>
                  <a:schemeClr val="dk1"/>
                </a:solidFill>
              </a:rPr>
              <a:t>      </a:t>
            </a:r>
            <a:endParaRPr>
              <a:solidFill>
                <a:schemeClr val="dk1"/>
              </a:solidFill>
            </a:endParaRPr>
          </a:p>
          <a:p>
            <a:pPr indent="0" lvl="0" marL="0" rtl="0" algn="l">
              <a:spcBef>
                <a:spcPts val="1200"/>
              </a:spcBef>
              <a:spcAft>
                <a:spcPts val="0"/>
              </a:spcAft>
              <a:buNone/>
            </a:pPr>
            <a:r>
              <a:rPr lang="en">
                <a:solidFill>
                  <a:schemeClr val="dk1"/>
                </a:solidFill>
              </a:rPr>
              <a:t>                                                                                      </a:t>
            </a:r>
            <a:endParaRPr>
              <a:solidFill>
                <a:schemeClr val="dk1"/>
              </a:solidFill>
            </a:endParaRPr>
          </a:p>
          <a:p>
            <a:pPr indent="0" lvl="0" marL="0" rtl="0" algn="l">
              <a:spcBef>
                <a:spcPts val="1200"/>
              </a:spcBef>
              <a:spcAft>
                <a:spcPts val="1200"/>
              </a:spcAft>
              <a:buNone/>
            </a:pPr>
            <a:r>
              <a:t/>
            </a:r>
            <a:endParaRPr/>
          </a:p>
        </p:txBody>
      </p:sp>
      <p:sp>
        <p:nvSpPr>
          <p:cNvPr id="96" name="Google Shape;96;p18"/>
          <p:cNvSpPr/>
          <p:nvPr/>
        </p:nvSpPr>
        <p:spPr>
          <a:xfrm>
            <a:off x="311700" y="0"/>
            <a:ext cx="4124100" cy="4516200"/>
          </a:xfrm>
          <a:prstGeom prst="rect">
            <a:avLst/>
          </a:prstGeom>
          <a:solidFill>
            <a:srgbClr val="99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2800">
                <a:solidFill>
                  <a:schemeClr val="dk1"/>
                </a:solidFill>
                <a:latin typeface="Oswald"/>
                <a:ea typeface="Oswald"/>
                <a:cs typeface="Oswald"/>
                <a:sym typeface="Oswald"/>
              </a:rPr>
              <a:t>Challenges Faced </a:t>
            </a:r>
            <a:endParaRPr b="1" sz="2800">
              <a:solidFill>
                <a:schemeClr val="dk1"/>
              </a:solidFill>
              <a:latin typeface="Oswald"/>
              <a:ea typeface="Oswald"/>
              <a:cs typeface="Oswald"/>
              <a:sym typeface="Oswald"/>
            </a:endParaRPr>
          </a:p>
          <a:p>
            <a:pPr indent="0" lvl="0" marL="0" rtl="0" algn="l">
              <a:spcBef>
                <a:spcPts val="0"/>
              </a:spcBef>
              <a:spcAft>
                <a:spcPts val="0"/>
              </a:spcAft>
              <a:buNone/>
            </a:pPr>
            <a:r>
              <a:t/>
            </a:r>
            <a:endParaRPr sz="2800">
              <a:solidFill>
                <a:schemeClr val="dk1"/>
              </a:solidFill>
            </a:endParaRPr>
          </a:p>
          <a:p>
            <a:pPr indent="0" lvl="0" marL="0" rtl="0" algn="l">
              <a:lnSpc>
                <a:spcPct val="115000"/>
              </a:lnSpc>
              <a:spcBef>
                <a:spcPts val="0"/>
              </a:spcBef>
              <a:spcAft>
                <a:spcPts val="0"/>
              </a:spcAft>
              <a:buNone/>
            </a:pPr>
            <a:r>
              <a:rPr b="1" lang="en" sz="1800">
                <a:solidFill>
                  <a:schemeClr val="dk1"/>
                </a:solidFill>
              </a:rPr>
              <a:t>Time crunch for development. </a:t>
            </a:r>
            <a:endParaRPr b="1" sz="1800">
              <a:solidFill>
                <a:schemeClr val="dk1"/>
              </a:solidFill>
            </a:endParaRPr>
          </a:p>
          <a:p>
            <a:pPr indent="0" lvl="0" marL="0" rtl="0" algn="l">
              <a:lnSpc>
                <a:spcPct val="115000"/>
              </a:lnSpc>
              <a:spcBef>
                <a:spcPts val="1200"/>
              </a:spcBef>
              <a:spcAft>
                <a:spcPts val="0"/>
              </a:spcAft>
              <a:buNone/>
            </a:pPr>
            <a:r>
              <a:rPr b="1" lang="en" sz="1800">
                <a:solidFill>
                  <a:schemeClr val="dk1"/>
                </a:solidFill>
              </a:rPr>
              <a:t>                                                  Connection of the front End to the backend and to the database.  </a:t>
            </a:r>
            <a:endParaRPr b="1" sz="1800">
              <a:solidFill>
                <a:schemeClr val="dk1"/>
              </a:solidFill>
            </a:endParaRPr>
          </a:p>
          <a:p>
            <a:pPr indent="0" lvl="0" marL="0" rtl="0" algn="l">
              <a:lnSpc>
                <a:spcPct val="115000"/>
              </a:lnSpc>
              <a:spcBef>
                <a:spcPts val="1200"/>
              </a:spcBef>
              <a:spcAft>
                <a:spcPts val="0"/>
              </a:spcAft>
              <a:buNone/>
            </a:pPr>
            <a:r>
              <a:rPr b="1" lang="en" sz="1800">
                <a:solidFill>
                  <a:schemeClr val="dk1"/>
                </a:solidFill>
              </a:rPr>
              <a:t>                                                                  Creating a simplified user experience.</a:t>
            </a:r>
            <a:endParaRPr sz="2800">
              <a:solidFill>
                <a:schemeClr val="dk1"/>
              </a:solidFill>
            </a:endParaRPr>
          </a:p>
          <a:p>
            <a:pPr indent="0" lvl="0" marL="0" rtl="0" algn="l">
              <a:spcBef>
                <a:spcPts val="1200"/>
              </a:spcBef>
              <a:spcAft>
                <a:spcPts val="0"/>
              </a:spcAft>
              <a:buNone/>
            </a:pPr>
            <a:r>
              <a:t/>
            </a:r>
            <a:endParaRPr sz="2800">
              <a:solidFill>
                <a:schemeClr val="dk1"/>
              </a:solidFill>
            </a:endParaRPr>
          </a:p>
          <a:p>
            <a:pPr indent="0" lvl="0" marL="0" rtl="0" algn="l">
              <a:spcBef>
                <a:spcPts val="0"/>
              </a:spcBef>
              <a:spcAft>
                <a:spcPts val="0"/>
              </a:spcAft>
              <a:buNone/>
            </a:pPr>
            <a:r>
              <a:rPr lang="en" sz="2800">
                <a:solidFill>
                  <a:schemeClr val="dk1"/>
                </a:solidFill>
              </a:rPr>
              <a:t> </a:t>
            </a:r>
            <a:endParaRPr/>
          </a:p>
        </p:txBody>
      </p:sp>
      <p:sp>
        <p:nvSpPr>
          <p:cNvPr id="97" name="Google Shape;97;p18"/>
          <p:cNvSpPr/>
          <p:nvPr/>
        </p:nvSpPr>
        <p:spPr>
          <a:xfrm>
            <a:off x="4878350" y="627300"/>
            <a:ext cx="3954000" cy="45162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2800">
                <a:solidFill>
                  <a:schemeClr val="dk1"/>
                </a:solidFill>
                <a:latin typeface="Oswald"/>
                <a:ea typeface="Oswald"/>
                <a:cs typeface="Oswald"/>
                <a:sym typeface="Oswald"/>
              </a:rPr>
              <a:t>Solutions presented</a:t>
            </a:r>
            <a:endParaRPr b="1" sz="2800">
              <a:solidFill>
                <a:schemeClr val="dk1"/>
              </a:solidFill>
              <a:latin typeface="Oswald"/>
              <a:ea typeface="Oswald"/>
              <a:cs typeface="Oswald"/>
              <a:sym typeface="Oswald"/>
            </a:endParaRPr>
          </a:p>
          <a:p>
            <a:pPr indent="0" lvl="0" marL="0" rtl="0" algn="l">
              <a:spcBef>
                <a:spcPts val="0"/>
              </a:spcBef>
              <a:spcAft>
                <a:spcPts val="0"/>
              </a:spcAft>
              <a:buNone/>
            </a:pPr>
            <a:r>
              <a:rPr lang="en" sz="2800">
                <a:solidFill>
                  <a:schemeClr val="dk1"/>
                </a:solidFill>
              </a:rPr>
              <a:t> </a:t>
            </a:r>
            <a:endParaRPr sz="2800">
              <a:solidFill>
                <a:schemeClr val="dk1"/>
              </a:solidFill>
            </a:endParaRPr>
          </a:p>
          <a:p>
            <a:pPr indent="0" lvl="0" marL="0" rtl="0" algn="l">
              <a:lnSpc>
                <a:spcPct val="115000"/>
              </a:lnSpc>
              <a:spcBef>
                <a:spcPts val="0"/>
              </a:spcBef>
              <a:spcAft>
                <a:spcPts val="0"/>
              </a:spcAft>
              <a:buNone/>
            </a:pPr>
            <a:r>
              <a:rPr b="1" lang="en" sz="1800">
                <a:solidFill>
                  <a:schemeClr val="dk1"/>
                </a:solidFill>
              </a:rPr>
              <a:t>Making more detailed research </a:t>
            </a:r>
            <a:endParaRPr b="1" sz="1800">
              <a:solidFill>
                <a:schemeClr val="dk1"/>
              </a:solidFill>
            </a:endParaRPr>
          </a:p>
          <a:p>
            <a:pPr indent="0" lvl="0" marL="0" rtl="0" algn="l">
              <a:lnSpc>
                <a:spcPct val="115000"/>
              </a:lnSpc>
              <a:spcBef>
                <a:spcPts val="1200"/>
              </a:spcBef>
              <a:spcAft>
                <a:spcPts val="0"/>
              </a:spcAft>
              <a:buNone/>
            </a:pPr>
            <a:r>
              <a:rPr b="1" lang="en" sz="1800">
                <a:solidFill>
                  <a:schemeClr val="dk1"/>
                </a:solidFill>
              </a:rPr>
              <a:t>                                                                       Inquiring from more experienced developers</a:t>
            </a:r>
            <a:endParaRPr b="1" sz="1800">
              <a:solidFill>
                <a:schemeClr val="dk1"/>
              </a:solidFill>
            </a:endParaRPr>
          </a:p>
          <a:p>
            <a:pPr indent="0" lvl="0" marL="0" rtl="0" algn="l">
              <a:lnSpc>
                <a:spcPct val="115000"/>
              </a:lnSpc>
              <a:spcBef>
                <a:spcPts val="1200"/>
              </a:spcBef>
              <a:spcAft>
                <a:spcPts val="0"/>
              </a:spcAft>
              <a:buNone/>
            </a:pPr>
            <a:r>
              <a:rPr b="1" lang="en" sz="1800">
                <a:solidFill>
                  <a:schemeClr val="dk1"/>
                </a:solidFill>
              </a:rPr>
              <a:t>                                                                                 Use of Templates.</a:t>
            </a:r>
            <a:endParaRPr b="1" sz="1800">
              <a:solidFill>
                <a:schemeClr val="dk1"/>
              </a:solidFill>
            </a:endParaRPr>
          </a:p>
          <a:p>
            <a:pPr indent="0" lvl="0" marL="0" rtl="0" algn="l">
              <a:lnSpc>
                <a:spcPct val="115000"/>
              </a:lnSpc>
              <a:spcBef>
                <a:spcPts val="1200"/>
              </a:spcBef>
              <a:spcAft>
                <a:spcPts val="0"/>
              </a:spcAft>
              <a:buNone/>
            </a:pPr>
            <a:r>
              <a:t/>
            </a:r>
            <a:endParaRPr sz="1800">
              <a:solidFill>
                <a:schemeClr val="dk1"/>
              </a:solidFill>
            </a:endParaRPr>
          </a:p>
          <a:p>
            <a:pPr indent="0" lvl="0" marL="0" rtl="0" algn="l">
              <a:spcBef>
                <a:spcPts val="1200"/>
              </a:spcBef>
              <a:spcAft>
                <a:spcPts val="0"/>
              </a:spcAft>
              <a:buClr>
                <a:schemeClr val="dk1"/>
              </a:buClr>
              <a:buSzPts val="1100"/>
              <a:buFont typeface="Arial"/>
              <a:buNone/>
            </a:pPr>
            <a:r>
              <a:t/>
            </a:r>
            <a:endParaRPr sz="28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1099325" y="7011425"/>
            <a:ext cx="501600" cy="172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03" name="Google Shape;103;p19"/>
          <p:cNvSpPr txBox="1"/>
          <p:nvPr>
            <p:ph idx="1" type="body"/>
          </p:nvPr>
        </p:nvSpPr>
        <p:spPr>
          <a:xfrm flipH="1" rot="10800000">
            <a:off x="8453875" y="5758275"/>
            <a:ext cx="488100" cy="265200"/>
          </a:xfrm>
          <a:prstGeom prst="rect">
            <a:avLst/>
          </a:prstGeom>
        </p:spPr>
        <p:txBody>
          <a:bodyPr anchorCtr="0" anchor="t" bIns="91425" lIns="91425" spcFirstLastPara="1" rIns="91425" wrap="square" tIns="91425">
            <a:normAutofit fontScale="25000"/>
          </a:bodyPr>
          <a:lstStyle/>
          <a:p>
            <a:pPr indent="0" lvl="0" marL="0" rtl="0" algn="l">
              <a:spcBef>
                <a:spcPts val="0"/>
              </a:spcBef>
              <a:spcAft>
                <a:spcPts val="1200"/>
              </a:spcAft>
              <a:buNone/>
            </a:pPr>
            <a:r>
              <a:t/>
            </a:r>
            <a:endParaRPr/>
          </a:p>
        </p:txBody>
      </p:sp>
      <p:sp>
        <p:nvSpPr>
          <p:cNvPr id="104" name="Google Shape;104;p19"/>
          <p:cNvSpPr/>
          <p:nvPr/>
        </p:nvSpPr>
        <p:spPr>
          <a:xfrm>
            <a:off x="1287350" y="0"/>
            <a:ext cx="6539100" cy="972300"/>
          </a:xfrm>
          <a:prstGeom prst="rect">
            <a:avLst/>
          </a:prstGeom>
          <a:solidFill>
            <a:srgbClr val="99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2800">
                <a:solidFill>
                  <a:schemeClr val="dk1"/>
                </a:solidFill>
                <a:latin typeface="Oswald"/>
                <a:ea typeface="Oswald"/>
                <a:cs typeface="Oswald"/>
                <a:sym typeface="Oswald"/>
              </a:rPr>
              <a:t>Sente Sense Web application developers</a:t>
            </a:r>
            <a:endParaRPr b="1">
              <a:latin typeface="Oswald"/>
              <a:ea typeface="Oswald"/>
              <a:cs typeface="Oswald"/>
              <a:sym typeface="Oswald"/>
            </a:endParaRPr>
          </a:p>
        </p:txBody>
      </p:sp>
      <p:sp>
        <p:nvSpPr>
          <p:cNvPr id="105" name="Google Shape;105;p19"/>
          <p:cNvSpPr txBox="1"/>
          <p:nvPr/>
        </p:nvSpPr>
        <p:spPr>
          <a:xfrm>
            <a:off x="911000" y="1508675"/>
            <a:ext cx="1693500" cy="148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sp>
        <p:nvSpPr>
          <p:cNvPr id="106" name="Google Shape;106;p19"/>
          <p:cNvSpPr txBox="1"/>
          <p:nvPr/>
        </p:nvSpPr>
        <p:spPr>
          <a:xfrm>
            <a:off x="926750" y="1351850"/>
            <a:ext cx="1568100" cy="136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pic>
        <p:nvPicPr>
          <p:cNvPr id="107" name="Google Shape;107;p19"/>
          <p:cNvPicPr preferRelativeResize="0"/>
          <p:nvPr/>
        </p:nvPicPr>
        <p:blipFill>
          <a:blip r:embed="rId3">
            <a:alphaModFix/>
          </a:blip>
          <a:stretch>
            <a:fillRect/>
          </a:stretch>
        </p:blipFill>
        <p:spPr>
          <a:xfrm>
            <a:off x="107300" y="1188975"/>
            <a:ext cx="1568100" cy="1690160"/>
          </a:xfrm>
          <a:prstGeom prst="rect">
            <a:avLst/>
          </a:prstGeom>
          <a:noFill/>
          <a:ln>
            <a:noFill/>
          </a:ln>
        </p:spPr>
      </p:pic>
      <p:pic>
        <p:nvPicPr>
          <p:cNvPr id="108" name="Google Shape;108;p19"/>
          <p:cNvPicPr preferRelativeResize="0"/>
          <p:nvPr/>
        </p:nvPicPr>
        <p:blipFill>
          <a:blip r:embed="rId4">
            <a:alphaModFix/>
          </a:blip>
          <a:stretch>
            <a:fillRect/>
          </a:stretch>
        </p:blipFill>
        <p:spPr>
          <a:xfrm>
            <a:off x="5386275" y="1172262"/>
            <a:ext cx="1693501" cy="1723550"/>
          </a:xfrm>
          <a:prstGeom prst="rect">
            <a:avLst/>
          </a:prstGeom>
          <a:noFill/>
          <a:ln>
            <a:noFill/>
          </a:ln>
        </p:spPr>
      </p:pic>
      <p:pic>
        <p:nvPicPr>
          <p:cNvPr id="109" name="Google Shape;109;p19"/>
          <p:cNvPicPr preferRelativeResize="0"/>
          <p:nvPr/>
        </p:nvPicPr>
        <p:blipFill>
          <a:blip r:embed="rId5">
            <a:alphaModFix/>
          </a:blip>
          <a:stretch>
            <a:fillRect/>
          </a:stretch>
        </p:blipFill>
        <p:spPr>
          <a:xfrm>
            <a:off x="3642800" y="1139937"/>
            <a:ext cx="1568101" cy="1788223"/>
          </a:xfrm>
          <a:prstGeom prst="rect">
            <a:avLst/>
          </a:prstGeom>
          <a:noFill/>
          <a:ln>
            <a:noFill/>
          </a:ln>
        </p:spPr>
      </p:pic>
      <p:pic>
        <p:nvPicPr>
          <p:cNvPr id="110" name="Google Shape;110;p19"/>
          <p:cNvPicPr preferRelativeResize="0"/>
          <p:nvPr/>
        </p:nvPicPr>
        <p:blipFill>
          <a:blip r:embed="rId6">
            <a:alphaModFix/>
          </a:blip>
          <a:stretch>
            <a:fillRect/>
          </a:stretch>
        </p:blipFill>
        <p:spPr>
          <a:xfrm>
            <a:off x="1813775" y="1166888"/>
            <a:ext cx="1568100" cy="1734315"/>
          </a:xfrm>
          <a:prstGeom prst="rect">
            <a:avLst/>
          </a:prstGeom>
          <a:noFill/>
          <a:ln>
            <a:noFill/>
          </a:ln>
        </p:spPr>
      </p:pic>
      <p:sp>
        <p:nvSpPr>
          <p:cNvPr id="111" name="Google Shape;111;p19"/>
          <p:cNvSpPr/>
          <p:nvPr/>
        </p:nvSpPr>
        <p:spPr>
          <a:xfrm>
            <a:off x="3675500" y="3095775"/>
            <a:ext cx="1482000" cy="1220100"/>
          </a:xfrm>
          <a:prstGeom prst="roundRect">
            <a:avLst>
              <a:gd fmla="val 16667"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UWASE SHANTAL : M24B13/</a:t>
            </a:r>
            <a:endParaRPr/>
          </a:p>
          <a:p>
            <a:pPr indent="0" lvl="0" marL="0" rtl="0" algn="ctr">
              <a:spcBef>
                <a:spcPts val="0"/>
              </a:spcBef>
              <a:spcAft>
                <a:spcPts val="0"/>
              </a:spcAft>
              <a:buNone/>
            </a:pPr>
            <a:r>
              <a:t/>
            </a:r>
            <a:endParaRPr/>
          </a:p>
        </p:txBody>
      </p:sp>
      <p:sp>
        <p:nvSpPr>
          <p:cNvPr id="112" name="Google Shape;112;p19"/>
          <p:cNvSpPr/>
          <p:nvPr/>
        </p:nvSpPr>
        <p:spPr>
          <a:xfrm>
            <a:off x="1845725" y="3095800"/>
            <a:ext cx="1616400" cy="1220100"/>
          </a:xfrm>
          <a:prstGeom prst="roundRect">
            <a:avLst>
              <a:gd fmla="val 16667"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NDAGIRE CATHERINE:</a:t>
            </a:r>
            <a:endParaRPr/>
          </a:p>
          <a:p>
            <a:pPr indent="0" lvl="0" marL="0" rtl="0" algn="ctr">
              <a:spcBef>
                <a:spcPts val="0"/>
              </a:spcBef>
              <a:spcAft>
                <a:spcPts val="0"/>
              </a:spcAft>
              <a:buNone/>
            </a:pPr>
            <a:r>
              <a:rPr lang="en"/>
              <a:t>M24B38/004</a:t>
            </a:r>
            <a:endParaRPr/>
          </a:p>
          <a:p>
            <a:pPr indent="0" lvl="0" marL="0" rtl="0" algn="ctr">
              <a:spcBef>
                <a:spcPts val="0"/>
              </a:spcBef>
              <a:spcAft>
                <a:spcPts val="0"/>
              </a:spcAft>
              <a:buNone/>
            </a:pPr>
            <a:r>
              <a:rPr lang="en"/>
              <a:t>FRONT END DEVELOPER</a:t>
            </a:r>
            <a:endParaRPr/>
          </a:p>
        </p:txBody>
      </p:sp>
      <p:sp>
        <p:nvSpPr>
          <p:cNvPr id="113" name="Google Shape;113;p19"/>
          <p:cNvSpPr/>
          <p:nvPr/>
        </p:nvSpPr>
        <p:spPr>
          <a:xfrm>
            <a:off x="150350" y="3008625"/>
            <a:ext cx="1482000" cy="1220100"/>
          </a:xfrm>
          <a:prstGeom prst="roundRect">
            <a:avLst>
              <a:gd fmla="val 16667"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MAGEZI RICHARD ELIJAH : M24B13/019</a:t>
            </a:r>
            <a:endParaRPr/>
          </a:p>
          <a:p>
            <a:pPr indent="0" lvl="0" marL="0" rtl="0" algn="ctr">
              <a:spcBef>
                <a:spcPts val="0"/>
              </a:spcBef>
              <a:spcAft>
                <a:spcPts val="0"/>
              </a:spcAft>
              <a:buNone/>
            </a:pPr>
            <a:r>
              <a:rPr lang="en"/>
              <a:t>BACK END DEVELOPER</a:t>
            </a:r>
            <a:endParaRPr/>
          </a:p>
        </p:txBody>
      </p:sp>
      <p:sp>
        <p:nvSpPr>
          <p:cNvPr id="114" name="Google Shape;114;p19"/>
          <p:cNvSpPr/>
          <p:nvPr/>
        </p:nvSpPr>
        <p:spPr>
          <a:xfrm>
            <a:off x="5424825" y="3095750"/>
            <a:ext cx="1616400" cy="1220100"/>
          </a:xfrm>
          <a:prstGeom prst="roundRect">
            <a:avLst>
              <a:gd fmla="val 16667"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KEMBABAZI  </a:t>
            </a:r>
            <a:endParaRPr/>
          </a:p>
          <a:p>
            <a:pPr indent="0" lvl="0" marL="0" rtl="0" algn="l">
              <a:spcBef>
                <a:spcPts val="0"/>
              </a:spcBef>
              <a:spcAft>
                <a:spcPts val="0"/>
              </a:spcAft>
              <a:buNone/>
            </a:pPr>
            <a:r>
              <a:rPr lang="en"/>
              <a:t>    ANITAH:</a:t>
            </a:r>
            <a:endParaRPr/>
          </a:p>
          <a:p>
            <a:pPr indent="0" lvl="0" marL="0" rtl="0" algn="ctr">
              <a:spcBef>
                <a:spcPts val="0"/>
              </a:spcBef>
              <a:spcAft>
                <a:spcPts val="0"/>
              </a:spcAft>
              <a:buNone/>
            </a:pPr>
            <a:r>
              <a:rPr lang="en"/>
              <a:t>M24B38/007</a:t>
            </a:r>
            <a:endParaRPr/>
          </a:p>
          <a:p>
            <a:pPr indent="0" lvl="0" marL="0" rtl="0" algn="ctr">
              <a:spcBef>
                <a:spcPts val="0"/>
              </a:spcBef>
              <a:spcAft>
                <a:spcPts val="0"/>
              </a:spcAft>
              <a:buNone/>
            </a:pPr>
            <a:r>
              <a:rPr lang="en"/>
              <a:t>FRONT END DEVELOPER</a:t>
            </a:r>
            <a:endParaRPr/>
          </a:p>
        </p:txBody>
      </p:sp>
      <p:sp>
        <p:nvSpPr>
          <p:cNvPr id="115" name="Google Shape;115;p19"/>
          <p:cNvSpPr/>
          <p:nvPr/>
        </p:nvSpPr>
        <p:spPr>
          <a:xfrm>
            <a:off x="7407525" y="3184500"/>
            <a:ext cx="1616400" cy="1220100"/>
          </a:xfrm>
          <a:prstGeom prst="roundRect">
            <a:avLst>
              <a:gd fmla="val 16667"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EMMA:</a:t>
            </a:r>
            <a:endParaRPr/>
          </a:p>
          <a:p>
            <a:pPr indent="0" lvl="0" marL="0" rtl="0" algn="ctr">
              <a:spcBef>
                <a:spcPts val="0"/>
              </a:spcBef>
              <a:spcAft>
                <a:spcPts val="0"/>
              </a:spcAft>
              <a:buNone/>
            </a:pPr>
            <a:r>
              <a:rPr lang="en"/>
              <a:t>M24B13/</a:t>
            </a:r>
            <a:endParaRPr/>
          </a:p>
          <a:p>
            <a:pPr indent="0" lvl="0" marL="0" rtl="0" algn="ctr">
              <a:spcBef>
                <a:spcPts val="0"/>
              </a:spcBef>
              <a:spcAft>
                <a:spcPts val="0"/>
              </a:spcAft>
              <a:buNone/>
            </a:pPr>
            <a:r>
              <a:rPr lang="en"/>
              <a:t>DATABASE DEVELOPER</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