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8"/>
  </p:notesMasterIdLst>
  <p:sldIdLst>
    <p:sldId id="264" r:id="rId2"/>
    <p:sldId id="468" r:id="rId3"/>
    <p:sldId id="349" r:id="rId4"/>
    <p:sldId id="383" r:id="rId5"/>
    <p:sldId id="386" r:id="rId6"/>
    <p:sldId id="387" r:id="rId7"/>
    <p:sldId id="407" r:id="rId8"/>
    <p:sldId id="408" r:id="rId9"/>
    <p:sldId id="388" r:id="rId10"/>
    <p:sldId id="389" r:id="rId11"/>
    <p:sldId id="415" r:id="rId12"/>
    <p:sldId id="416" r:id="rId13"/>
    <p:sldId id="414" r:id="rId14"/>
    <p:sldId id="410" r:id="rId15"/>
    <p:sldId id="411" r:id="rId16"/>
    <p:sldId id="412" r:id="rId17"/>
    <p:sldId id="413" r:id="rId18"/>
    <p:sldId id="417" r:id="rId19"/>
    <p:sldId id="418" r:id="rId20"/>
    <p:sldId id="419" r:id="rId21"/>
    <p:sldId id="420" r:id="rId22"/>
    <p:sldId id="421" r:id="rId23"/>
    <p:sldId id="422" r:id="rId24"/>
    <p:sldId id="423" r:id="rId25"/>
    <p:sldId id="424" r:id="rId26"/>
    <p:sldId id="425" r:id="rId27"/>
    <p:sldId id="426" r:id="rId28"/>
    <p:sldId id="427" r:id="rId29"/>
    <p:sldId id="428" r:id="rId30"/>
    <p:sldId id="429" r:id="rId31"/>
    <p:sldId id="430" r:id="rId32"/>
    <p:sldId id="431" r:id="rId33"/>
    <p:sldId id="432" r:id="rId34"/>
    <p:sldId id="433" r:id="rId35"/>
    <p:sldId id="434" r:id="rId36"/>
    <p:sldId id="435" r:id="rId37"/>
    <p:sldId id="436" r:id="rId38"/>
    <p:sldId id="437" r:id="rId39"/>
    <p:sldId id="438" r:id="rId40"/>
    <p:sldId id="439" r:id="rId41"/>
    <p:sldId id="440" r:id="rId42"/>
    <p:sldId id="441" r:id="rId43"/>
    <p:sldId id="442" r:id="rId44"/>
    <p:sldId id="443" r:id="rId45"/>
    <p:sldId id="444" r:id="rId46"/>
    <p:sldId id="445" r:id="rId47"/>
    <p:sldId id="446" r:id="rId48"/>
    <p:sldId id="447" r:id="rId49"/>
    <p:sldId id="448" r:id="rId50"/>
    <p:sldId id="449" r:id="rId51"/>
    <p:sldId id="450" r:id="rId52"/>
    <p:sldId id="451" r:id="rId53"/>
    <p:sldId id="452" r:id="rId54"/>
    <p:sldId id="453" r:id="rId55"/>
    <p:sldId id="454" r:id="rId56"/>
    <p:sldId id="455" r:id="rId57"/>
    <p:sldId id="456" r:id="rId58"/>
    <p:sldId id="457" r:id="rId59"/>
    <p:sldId id="458" r:id="rId60"/>
    <p:sldId id="459" r:id="rId61"/>
    <p:sldId id="460" r:id="rId62"/>
    <p:sldId id="461" r:id="rId63"/>
    <p:sldId id="462" r:id="rId64"/>
    <p:sldId id="463" r:id="rId65"/>
    <p:sldId id="464" r:id="rId66"/>
    <p:sldId id="465" r:id="rId67"/>
    <p:sldId id="466" r:id="rId68"/>
    <p:sldId id="467" r:id="rId69"/>
    <p:sldId id="409" r:id="rId70"/>
    <p:sldId id="390" r:id="rId71"/>
    <p:sldId id="391" r:id="rId72"/>
    <p:sldId id="385" r:id="rId73"/>
    <p:sldId id="392" r:id="rId74"/>
    <p:sldId id="393" r:id="rId75"/>
    <p:sldId id="394" r:id="rId76"/>
    <p:sldId id="395" r:id="rId77"/>
    <p:sldId id="397" r:id="rId78"/>
    <p:sldId id="399" r:id="rId79"/>
    <p:sldId id="400" r:id="rId80"/>
    <p:sldId id="401" r:id="rId81"/>
    <p:sldId id="402" r:id="rId82"/>
    <p:sldId id="403" r:id="rId83"/>
    <p:sldId id="404" r:id="rId84"/>
    <p:sldId id="405" r:id="rId85"/>
    <p:sldId id="406" r:id="rId86"/>
    <p:sldId id="279" r:id="rId8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rion" initials="O" lastIdx="1" clrIdx="0">
    <p:extLst>
      <p:ext uri="{19B8F6BF-5375-455C-9EA6-DF929625EA0E}">
        <p15:presenceInfo xmlns:p15="http://schemas.microsoft.com/office/powerpoint/2012/main" userId="Ori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78978" autoAdjust="0"/>
  </p:normalViewPr>
  <p:slideViewPr>
    <p:cSldViewPr>
      <p:cViewPr>
        <p:scale>
          <a:sx n="50" d="100"/>
          <a:sy n="50" d="100"/>
        </p:scale>
        <p:origin x="1890" y="126"/>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commentAuthors" Target="commentAuthor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BAD341-49E3-47B0-9365-9159CCDD9310}" type="datetimeFigureOut">
              <a:rPr lang="en-US" smtClean="0"/>
              <a:pPr/>
              <a:t>11/30/2023</a:t>
            </a:fld>
            <a:endParaRPr lang="en-US"/>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A443D3-8B36-47D9-96E6-F0278D41A6DC}" type="slidenum">
              <a:rPr lang="en-US" smtClean="0"/>
              <a:pPr/>
              <a:t>‹#›</a:t>
            </a:fld>
            <a:endParaRPr lang="en-US"/>
          </a:p>
        </p:txBody>
      </p:sp>
    </p:spTree>
    <p:extLst>
      <p:ext uri="{BB962C8B-B14F-4D97-AF65-F5344CB8AC3E}">
        <p14:creationId xmlns:p14="http://schemas.microsoft.com/office/powerpoint/2010/main" val="1527876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7A443D3-8B36-47D9-96E6-F0278D41A6DC}" type="slidenum">
              <a:rPr lang="en-US" smtClean="0"/>
              <a:pPr/>
              <a:t>2</a:t>
            </a:fld>
            <a:endParaRPr lang="en-US"/>
          </a:p>
        </p:txBody>
      </p:sp>
    </p:spTree>
    <p:extLst>
      <p:ext uri="{BB962C8B-B14F-4D97-AF65-F5344CB8AC3E}">
        <p14:creationId xmlns:p14="http://schemas.microsoft.com/office/powerpoint/2010/main" val="38196467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Quesition</a:t>
            </a:r>
            <a:endParaRPr lang="en-GB" dirty="0"/>
          </a:p>
          <a:p>
            <a:r>
              <a:rPr lang="en-GB" dirty="0"/>
              <a:t>Give the justification for the two words of this slide</a:t>
            </a:r>
          </a:p>
        </p:txBody>
      </p:sp>
      <p:sp>
        <p:nvSpPr>
          <p:cNvPr id="4" name="Slide Number Placeholder 3"/>
          <p:cNvSpPr>
            <a:spLocks noGrp="1"/>
          </p:cNvSpPr>
          <p:nvPr>
            <p:ph type="sldNum" sz="quarter" idx="5"/>
          </p:nvPr>
        </p:nvSpPr>
        <p:spPr/>
        <p:txBody>
          <a:bodyPr/>
          <a:lstStyle/>
          <a:p>
            <a:fld id="{F7A443D3-8B36-47D9-96E6-F0278D41A6DC}" type="slidenum">
              <a:rPr lang="en-US" smtClean="0"/>
              <a:pPr/>
              <a:t>11</a:t>
            </a:fld>
            <a:endParaRPr lang="en-US"/>
          </a:p>
        </p:txBody>
      </p:sp>
    </p:spTree>
    <p:extLst>
      <p:ext uri="{BB962C8B-B14F-4D97-AF65-F5344CB8AC3E}">
        <p14:creationId xmlns:p14="http://schemas.microsoft.com/office/powerpoint/2010/main" val="2188428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7A443D3-8B36-47D9-96E6-F0278D41A6DC}" type="slidenum">
              <a:rPr lang="en-US" smtClean="0"/>
              <a:pPr/>
              <a:t>12</a:t>
            </a:fld>
            <a:endParaRPr lang="en-US"/>
          </a:p>
        </p:txBody>
      </p:sp>
    </p:spTree>
    <p:extLst>
      <p:ext uri="{BB962C8B-B14F-4D97-AF65-F5344CB8AC3E}">
        <p14:creationId xmlns:p14="http://schemas.microsoft.com/office/powerpoint/2010/main" val="28631319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Question </a:t>
            </a:r>
          </a:p>
          <a:p>
            <a:r>
              <a:rPr lang="en-GB" dirty="0"/>
              <a:t>1. Why the architecture design is the key step than the normal design with respect to this contest </a:t>
            </a:r>
          </a:p>
        </p:txBody>
      </p:sp>
      <p:sp>
        <p:nvSpPr>
          <p:cNvPr id="4" name="Slide Number Placeholder 3"/>
          <p:cNvSpPr>
            <a:spLocks noGrp="1"/>
          </p:cNvSpPr>
          <p:nvPr>
            <p:ph type="sldNum" sz="quarter" idx="5"/>
          </p:nvPr>
        </p:nvSpPr>
        <p:spPr/>
        <p:txBody>
          <a:bodyPr/>
          <a:lstStyle/>
          <a:p>
            <a:fld id="{F7A443D3-8B36-47D9-96E6-F0278D41A6DC}" type="slidenum">
              <a:rPr lang="en-US" smtClean="0"/>
              <a:pPr/>
              <a:t>13</a:t>
            </a:fld>
            <a:endParaRPr lang="en-US"/>
          </a:p>
        </p:txBody>
      </p:sp>
    </p:spTree>
    <p:extLst>
      <p:ext uri="{BB962C8B-B14F-4D97-AF65-F5344CB8AC3E}">
        <p14:creationId xmlns:p14="http://schemas.microsoft.com/office/powerpoint/2010/main" val="30052055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Question </a:t>
            </a:r>
          </a:p>
          <a:p>
            <a:r>
              <a:rPr lang="en-GB" dirty="0"/>
              <a:t>Give a justification for the statement </a:t>
            </a:r>
          </a:p>
          <a:p>
            <a:pPr marL="228600" indent="-228600">
              <a:buAutoNum type="arabicPeriod"/>
            </a:pPr>
            <a:r>
              <a:rPr lang="en-GB" dirty="0"/>
              <a:t>All architecture is design, but not all design is architecture</a:t>
            </a:r>
          </a:p>
          <a:p>
            <a:pPr marL="228600" indent="-228600">
              <a:buAutoNum type="arabicPeriod"/>
            </a:pPr>
            <a:r>
              <a:rPr lang="en-GB" dirty="0"/>
              <a:t>What decision in the software is not an architectural decision? Justify your response</a:t>
            </a:r>
          </a:p>
          <a:p>
            <a:endParaRPr lang="en-GB" dirty="0"/>
          </a:p>
        </p:txBody>
      </p:sp>
      <p:sp>
        <p:nvSpPr>
          <p:cNvPr id="4" name="Slide Number Placeholder 3"/>
          <p:cNvSpPr>
            <a:spLocks noGrp="1"/>
          </p:cNvSpPr>
          <p:nvPr>
            <p:ph type="sldNum" sz="quarter" idx="5"/>
          </p:nvPr>
        </p:nvSpPr>
        <p:spPr/>
        <p:txBody>
          <a:bodyPr/>
          <a:lstStyle/>
          <a:p>
            <a:fld id="{F7A443D3-8B36-47D9-96E6-F0278D41A6DC}" type="slidenum">
              <a:rPr lang="en-US" smtClean="0"/>
              <a:pPr/>
              <a:t>14</a:t>
            </a:fld>
            <a:endParaRPr lang="en-US"/>
          </a:p>
        </p:txBody>
      </p:sp>
    </p:spTree>
    <p:extLst>
      <p:ext uri="{BB962C8B-B14F-4D97-AF65-F5344CB8AC3E}">
        <p14:creationId xmlns:p14="http://schemas.microsoft.com/office/powerpoint/2010/main" val="42062435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Explain level one , two and three of software architectural design</a:t>
            </a:r>
          </a:p>
        </p:txBody>
      </p:sp>
      <p:sp>
        <p:nvSpPr>
          <p:cNvPr id="4" name="Slide Number Placeholder 3"/>
          <p:cNvSpPr>
            <a:spLocks noGrp="1"/>
          </p:cNvSpPr>
          <p:nvPr>
            <p:ph type="sldNum" sz="quarter" idx="5"/>
          </p:nvPr>
        </p:nvSpPr>
        <p:spPr/>
        <p:txBody>
          <a:bodyPr/>
          <a:lstStyle/>
          <a:p>
            <a:fld id="{F7A443D3-8B36-47D9-96E6-F0278D41A6DC}" type="slidenum">
              <a:rPr lang="en-US" smtClean="0"/>
              <a:pPr/>
              <a:t>15</a:t>
            </a:fld>
            <a:endParaRPr lang="en-US"/>
          </a:p>
        </p:txBody>
      </p:sp>
    </p:spTree>
    <p:extLst>
      <p:ext uri="{BB962C8B-B14F-4D97-AF65-F5344CB8AC3E}">
        <p14:creationId xmlns:p14="http://schemas.microsoft.com/office/powerpoint/2010/main" val="42242233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7A443D3-8B36-47D9-96E6-F0278D41A6DC}" type="slidenum">
              <a:rPr lang="en-US" smtClean="0"/>
              <a:pPr/>
              <a:t>16</a:t>
            </a:fld>
            <a:endParaRPr lang="en-US"/>
          </a:p>
        </p:txBody>
      </p:sp>
    </p:spTree>
    <p:extLst>
      <p:ext uri="{BB962C8B-B14F-4D97-AF65-F5344CB8AC3E}">
        <p14:creationId xmlns:p14="http://schemas.microsoft.com/office/powerpoint/2010/main" val="10454867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7A443D3-8B36-47D9-96E6-F0278D41A6DC}" type="slidenum">
              <a:rPr lang="en-US" smtClean="0"/>
              <a:pPr/>
              <a:t>17</a:t>
            </a:fld>
            <a:endParaRPr lang="en-US"/>
          </a:p>
        </p:txBody>
      </p:sp>
    </p:spTree>
    <p:extLst>
      <p:ext uri="{BB962C8B-B14F-4D97-AF65-F5344CB8AC3E}">
        <p14:creationId xmlns:p14="http://schemas.microsoft.com/office/powerpoint/2010/main" val="11571337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 are architectural derivers?</a:t>
            </a:r>
          </a:p>
          <a:p>
            <a:endParaRPr lang="en-GB" dirty="0"/>
          </a:p>
        </p:txBody>
      </p:sp>
      <p:sp>
        <p:nvSpPr>
          <p:cNvPr id="4" name="Slide Number Placeholder 3"/>
          <p:cNvSpPr>
            <a:spLocks noGrp="1"/>
          </p:cNvSpPr>
          <p:nvPr>
            <p:ph type="sldNum" sz="quarter" idx="5"/>
          </p:nvPr>
        </p:nvSpPr>
        <p:spPr/>
        <p:txBody>
          <a:bodyPr/>
          <a:lstStyle/>
          <a:p>
            <a:fld id="{F7A443D3-8B36-47D9-96E6-F0278D41A6DC}" type="slidenum">
              <a:rPr lang="en-US" smtClean="0"/>
              <a:pPr/>
              <a:t>18</a:t>
            </a:fld>
            <a:endParaRPr lang="en-US"/>
          </a:p>
        </p:txBody>
      </p:sp>
    </p:spTree>
    <p:extLst>
      <p:ext uri="{BB962C8B-B14F-4D97-AF65-F5344CB8AC3E}">
        <p14:creationId xmlns:p14="http://schemas.microsoft.com/office/powerpoint/2010/main" val="19178159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Use this two points to bring out the goals of the assignment of architecting the Moodle platform </a:t>
            </a:r>
          </a:p>
        </p:txBody>
      </p:sp>
      <p:sp>
        <p:nvSpPr>
          <p:cNvPr id="4" name="Slide Number Placeholder 3"/>
          <p:cNvSpPr>
            <a:spLocks noGrp="1"/>
          </p:cNvSpPr>
          <p:nvPr>
            <p:ph type="sldNum" sz="quarter" idx="5"/>
          </p:nvPr>
        </p:nvSpPr>
        <p:spPr/>
        <p:txBody>
          <a:bodyPr/>
          <a:lstStyle/>
          <a:p>
            <a:fld id="{F7A443D3-8B36-47D9-96E6-F0278D41A6DC}" type="slidenum">
              <a:rPr lang="en-US" smtClean="0"/>
              <a:pPr/>
              <a:t>19</a:t>
            </a:fld>
            <a:endParaRPr lang="en-US"/>
          </a:p>
        </p:txBody>
      </p:sp>
    </p:spTree>
    <p:extLst>
      <p:ext uri="{BB962C8B-B14F-4D97-AF65-F5344CB8AC3E}">
        <p14:creationId xmlns:p14="http://schemas.microsoft.com/office/powerpoint/2010/main" val="6587362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7A443D3-8B36-47D9-96E6-F0278D41A6DC}" type="slidenum">
              <a:rPr lang="en-US" smtClean="0"/>
              <a:pPr/>
              <a:t>20</a:t>
            </a:fld>
            <a:endParaRPr lang="en-US"/>
          </a:p>
        </p:txBody>
      </p:sp>
    </p:spTree>
    <p:extLst>
      <p:ext uri="{BB962C8B-B14F-4D97-AF65-F5344CB8AC3E}">
        <p14:creationId xmlns:p14="http://schemas.microsoft.com/office/powerpoint/2010/main" val="2249460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7A443D3-8B36-47D9-96E6-F0278D41A6DC}" type="slidenum">
              <a:rPr lang="en-US" smtClean="0"/>
              <a:pPr/>
              <a:t>3</a:t>
            </a:fld>
            <a:endParaRPr lang="en-US"/>
          </a:p>
        </p:txBody>
      </p:sp>
    </p:spTree>
    <p:extLst>
      <p:ext uri="{BB962C8B-B14F-4D97-AF65-F5344CB8AC3E}">
        <p14:creationId xmlns:p14="http://schemas.microsoft.com/office/powerpoint/2010/main" val="25685574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7A443D3-8B36-47D9-96E6-F0278D41A6DC}" type="slidenum">
              <a:rPr lang="en-US" smtClean="0"/>
              <a:pPr/>
              <a:t>21</a:t>
            </a:fld>
            <a:endParaRPr lang="en-US"/>
          </a:p>
        </p:txBody>
      </p:sp>
    </p:spTree>
    <p:extLst>
      <p:ext uri="{BB962C8B-B14F-4D97-AF65-F5344CB8AC3E}">
        <p14:creationId xmlns:p14="http://schemas.microsoft.com/office/powerpoint/2010/main" val="24114553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7A443D3-8B36-47D9-96E6-F0278D41A6DC}" type="slidenum">
              <a:rPr lang="en-US" smtClean="0"/>
              <a:pPr/>
              <a:t>22</a:t>
            </a:fld>
            <a:endParaRPr lang="en-US"/>
          </a:p>
        </p:txBody>
      </p:sp>
    </p:spTree>
    <p:extLst>
      <p:ext uri="{BB962C8B-B14F-4D97-AF65-F5344CB8AC3E}">
        <p14:creationId xmlns:p14="http://schemas.microsoft.com/office/powerpoint/2010/main" val="32618898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7A443D3-8B36-47D9-96E6-F0278D41A6DC}" type="slidenum">
              <a:rPr lang="en-US" smtClean="0"/>
              <a:pPr/>
              <a:t>23</a:t>
            </a:fld>
            <a:endParaRPr lang="en-US"/>
          </a:p>
        </p:txBody>
      </p:sp>
    </p:spTree>
    <p:extLst>
      <p:ext uri="{BB962C8B-B14F-4D97-AF65-F5344CB8AC3E}">
        <p14:creationId xmlns:p14="http://schemas.microsoft.com/office/powerpoint/2010/main" val="39975249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7A443D3-8B36-47D9-96E6-F0278D41A6DC}" type="slidenum">
              <a:rPr lang="en-US" smtClean="0"/>
              <a:pPr/>
              <a:t>24</a:t>
            </a:fld>
            <a:endParaRPr lang="en-US"/>
          </a:p>
        </p:txBody>
      </p:sp>
    </p:spTree>
    <p:extLst>
      <p:ext uri="{BB962C8B-B14F-4D97-AF65-F5344CB8AC3E}">
        <p14:creationId xmlns:p14="http://schemas.microsoft.com/office/powerpoint/2010/main" val="19036142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How do you elicit , specify and prioritize and validate the quality attributes of the architectural design of the Moodle platform </a:t>
            </a:r>
          </a:p>
        </p:txBody>
      </p:sp>
      <p:sp>
        <p:nvSpPr>
          <p:cNvPr id="4" name="Slide Number Placeholder 3"/>
          <p:cNvSpPr>
            <a:spLocks noGrp="1"/>
          </p:cNvSpPr>
          <p:nvPr>
            <p:ph type="sldNum" sz="quarter" idx="5"/>
          </p:nvPr>
        </p:nvSpPr>
        <p:spPr/>
        <p:txBody>
          <a:bodyPr/>
          <a:lstStyle/>
          <a:p>
            <a:fld id="{F7A443D3-8B36-47D9-96E6-F0278D41A6DC}" type="slidenum">
              <a:rPr lang="en-US" smtClean="0"/>
              <a:pPr/>
              <a:t>25</a:t>
            </a:fld>
            <a:endParaRPr lang="en-US"/>
          </a:p>
        </p:txBody>
      </p:sp>
    </p:spTree>
    <p:extLst>
      <p:ext uri="{BB962C8B-B14F-4D97-AF65-F5344CB8AC3E}">
        <p14:creationId xmlns:p14="http://schemas.microsoft.com/office/powerpoint/2010/main" val="26566843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7A443D3-8B36-47D9-96E6-F0278D41A6DC}" type="slidenum">
              <a:rPr lang="en-US" smtClean="0"/>
              <a:pPr/>
              <a:t>26</a:t>
            </a:fld>
            <a:endParaRPr lang="en-US"/>
          </a:p>
        </p:txBody>
      </p:sp>
    </p:spTree>
    <p:extLst>
      <p:ext uri="{BB962C8B-B14F-4D97-AF65-F5344CB8AC3E}">
        <p14:creationId xmlns:p14="http://schemas.microsoft.com/office/powerpoint/2010/main" val="8341907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7A443D3-8B36-47D9-96E6-F0278D41A6DC}" type="slidenum">
              <a:rPr lang="en-US" smtClean="0"/>
              <a:pPr/>
              <a:t>27</a:t>
            </a:fld>
            <a:endParaRPr lang="en-US"/>
          </a:p>
        </p:txBody>
      </p:sp>
    </p:spTree>
    <p:extLst>
      <p:ext uri="{BB962C8B-B14F-4D97-AF65-F5344CB8AC3E}">
        <p14:creationId xmlns:p14="http://schemas.microsoft.com/office/powerpoint/2010/main" val="38545573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7A443D3-8B36-47D9-96E6-F0278D41A6DC}" type="slidenum">
              <a:rPr lang="en-US" smtClean="0"/>
              <a:pPr/>
              <a:t>28</a:t>
            </a:fld>
            <a:endParaRPr lang="en-US"/>
          </a:p>
        </p:txBody>
      </p:sp>
    </p:spTree>
    <p:extLst>
      <p:ext uri="{BB962C8B-B14F-4D97-AF65-F5344CB8AC3E}">
        <p14:creationId xmlns:p14="http://schemas.microsoft.com/office/powerpoint/2010/main" val="4919897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7A443D3-8B36-47D9-96E6-F0278D41A6DC}" type="slidenum">
              <a:rPr lang="en-US" smtClean="0"/>
              <a:pPr/>
              <a:t>29</a:t>
            </a:fld>
            <a:endParaRPr lang="en-US"/>
          </a:p>
        </p:txBody>
      </p:sp>
    </p:spTree>
    <p:extLst>
      <p:ext uri="{BB962C8B-B14F-4D97-AF65-F5344CB8AC3E}">
        <p14:creationId xmlns:p14="http://schemas.microsoft.com/office/powerpoint/2010/main" val="42063509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7A443D3-8B36-47D9-96E6-F0278D41A6DC}" type="slidenum">
              <a:rPr lang="en-US" smtClean="0"/>
              <a:pPr/>
              <a:t>30</a:t>
            </a:fld>
            <a:endParaRPr lang="en-US"/>
          </a:p>
        </p:txBody>
      </p:sp>
    </p:spTree>
    <p:extLst>
      <p:ext uri="{BB962C8B-B14F-4D97-AF65-F5344CB8AC3E}">
        <p14:creationId xmlns:p14="http://schemas.microsoft.com/office/powerpoint/2010/main" val="3005471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Questions : </a:t>
            </a:r>
          </a:p>
          <a:p>
            <a:pPr marL="228600" indent="-228600">
              <a:buAutoNum type="arabicPeriod"/>
            </a:pPr>
            <a:r>
              <a:rPr lang="en-GB" dirty="0"/>
              <a:t>Give the example of making decisions in architectural design</a:t>
            </a:r>
          </a:p>
          <a:p>
            <a:pPr marL="228600" indent="-228600">
              <a:buAutoNum type="arabicPeriod"/>
            </a:pPr>
            <a:r>
              <a:rPr lang="en-GB" dirty="0"/>
              <a:t>Give an example of the available material you have to design an architecture</a:t>
            </a:r>
          </a:p>
          <a:p>
            <a:pPr marL="228600" indent="-228600">
              <a:buAutoNum type="arabicPeriod"/>
            </a:pPr>
            <a:r>
              <a:rPr lang="en-GB" dirty="0"/>
              <a:t>What are the skill you have inquired that helps you to design your architecture</a:t>
            </a:r>
          </a:p>
          <a:p>
            <a:pPr marL="228600" indent="-228600">
              <a:buAutoNum type="arabicPeriod"/>
            </a:pPr>
            <a:r>
              <a:rPr lang="en-GB" dirty="0"/>
              <a:t>Give two goals for you designing the architecture of the first assignment ( Moodle platform)</a:t>
            </a:r>
          </a:p>
          <a:p>
            <a:pPr marL="228600" indent="-228600">
              <a:buAutoNum type="arabicPeriod"/>
            </a:pPr>
            <a:r>
              <a:rPr lang="en-GB" dirty="0"/>
              <a:t>What are the requirements and the constraint you define so that you architecture can satisfy at the end?</a:t>
            </a:r>
          </a:p>
          <a:p>
            <a:pPr marL="228600" indent="-228600">
              <a:buAutoNum type="arabicPeriod"/>
            </a:pPr>
            <a:r>
              <a:rPr lang="en-GB" dirty="0"/>
              <a:t>Why is it said the output is the final decisions and not an initial idea?</a:t>
            </a:r>
          </a:p>
          <a:p>
            <a:pPr marL="228600" indent="-228600">
              <a:buAutoNum type="arabicPeriod"/>
            </a:pPr>
            <a:endParaRPr lang="en-GB" dirty="0"/>
          </a:p>
        </p:txBody>
      </p:sp>
      <p:sp>
        <p:nvSpPr>
          <p:cNvPr id="4" name="Slide Number Placeholder 3"/>
          <p:cNvSpPr>
            <a:spLocks noGrp="1"/>
          </p:cNvSpPr>
          <p:nvPr>
            <p:ph type="sldNum" sz="quarter" idx="5"/>
          </p:nvPr>
        </p:nvSpPr>
        <p:spPr/>
        <p:txBody>
          <a:bodyPr/>
          <a:lstStyle/>
          <a:p>
            <a:fld id="{F7A443D3-8B36-47D9-96E6-F0278D41A6DC}" type="slidenum">
              <a:rPr lang="en-US" smtClean="0"/>
              <a:pPr/>
              <a:t>4</a:t>
            </a:fld>
            <a:endParaRPr lang="en-US"/>
          </a:p>
        </p:txBody>
      </p:sp>
    </p:spTree>
    <p:extLst>
      <p:ext uri="{BB962C8B-B14F-4D97-AF65-F5344CB8AC3E}">
        <p14:creationId xmlns:p14="http://schemas.microsoft.com/office/powerpoint/2010/main" val="24421261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7A443D3-8B36-47D9-96E6-F0278D41A6DC}" type="slidenum">
              <a:rPr lang="en-US" smtClean="0"/>
              <a:pPr/>
              <a:t>31</a:t>
            </a:fld>
            <a:endParaRPr lang="en-US"/>
          </a:p>
        </p:txBody>
      </p:sp>
    </p:spTree>
    <p:extLst>
      <p:ext uri="{BB962C8B-B14F-4D97-AF65-F5344CB8AC3E}">
        <p14:creationId xmlns:p14="http://schemas.microsoft.com/office/powerpoint/2010/main" val="32026239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7A443D3-8B36-47D9-96E6-F0278D41A6DC}" type="slidenum">
              <a:rPr lang="en-US" smtClean="0"/>
              <a:pPr/>
              <a:t>32</a:t>
            </a:fld>
            <a:endParaRPr lang="en-US"/>
          </a:p>
        </p:txBody>
      </p:sp>
    </p:spTree>
    <p:extLst>
      <p:ext uri="{BB962C8B-B14F-4D97-AF65-F5344CB8AC3E}">
        <p14:creationId xmlns:p14="http://schemas.microsoft.com/office/powerpoint/2010/main" val="30181479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7A443D3-8B36-47D9-96E6-F0278D41A6DC}" type="slidenum">
              <a:rPr lang="en-US" smtClean="0"/>
              <a:pPr/>
              <a:t>33</a:t>
            </a:fld>
            <a:endParaRPr lang="en-US"/>
          </a:p>
        </p:txBody>
      </p:sp>
    </p:spTree>
    <p:extLst>
      <p:ext uri="{BB962C8B-B14F-4D97-AF65-F5344CB8AC3E}">
        <p14:creationId xmlns:p14="http://schemas.microsoft.com/office/powerpoint/2010/main" val="4544733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7A443D3-8B36-47D9-96E6-F0278D41A6DC}" type="slidenum">
              <a:rPr lang="en-US" smtClean="0"/>
              <a:pPr/>
              <a:t>34</a:t>
            </a:fld>
            <a:endParaRPr lang="en-US"/>
          </a:p>
        </p:txBody>
      </p:sp>
    </p:spTree>
    <p:extLst>
      <p:ext uri="{BB962C8B-B14F-4D97-AF65-F5344CB8AC3E}">
        <p14:creationId xmlns:p14="http://schemas.microsoft.com/office/powerpoint/2010/main" val="14019179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7A443D3-8B36-47D9-96E6-F0278D41A6DC}" type="slidenum">
              <a:rPr lang="en-US" smtClean="0"/>
              <a:pPr/>
              <a:t>35</a:t>
            </a:fld>
            <a:endParaRPr lang="en-US"/>
          </a:p>
        </p:txBody>
      </p:sp>
    </p:spTree>
    <p:extLst>
      <p:ext uri="{BB962C8B-B14F-4D97-AF65-F5344CB8AC3E}">
        <p14:creationId xmlns:p14="http://schemas.microsoft.com/office/powerpoint/2010/main" val="40871059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7A443D3-8B36-47D9-96E6-F0278D41A6DC}" type="slidenum">
              <a:rPr lang="en-US" smtClean="0"/>
              <a:pPr/>
              <a:t>36</a:t>
            </a:fld>
            <a:endParaRPr lang="en-US"/>
          </a:p>
        </p:txBody>
      </p:sp>
    </p:spTree>
    <p:extLst>
      <p:ext uri="{BB962C8B-B14F-4D97-AF65-F5344CB8AC3E}">
        <p14:creationId xmlns:p14="http://schemas.microsoft.com/office/powerpoint/2010/main" val="2708382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In groups of 3’s members,  Carry out a QAW and present the Utility tree of the Moodle system</a:t>
            </a:r>
            <a:endParaRPr lang="en-US" sz="1200" dirty="0"/>
          </a:p>
          <a:p>
            <a:endParaRPr lang="en-GB" dirty="0"/>
          </a:p>
        </p:txBody>
      </p:sp>
      <p:sp>
        <p:nvSpPr>
          <p:cNvPr id="4" name="Slide Number Placeholder 3"/>
          <p:cNvSpPr>
            <a:spLocks noGrp="1"/>
          </p:cNvSpPr>
          <p:nvPr>
            <p:ph type="sldNum" sz="quarter" idx="5"/>
          </p:nvPr>
        </p:nvSpPr>
        <p:spPr/>
        <p:txBody>
          <a:bodyPr/>
          <a:lstStyle/>
          <a:p>
            <a:fld id="{F7A443D3-8B36-47D9-96E6-F0278D41A6DC}" type="slidenum">
              <a:rPr lang="en-US" smtClean="0"/>
              <a:pPr/>
              <a:t>37</a:t>
            </a:fld>
            <a:endParaRPr lang="en-US"/>
          </a:p>
        </p:txBody>
      </p:sp>
    </p:spTree>
    <p:extLst>
      <p:ext uri="{BB962C8B-B14F-4D97-AF65-F5344CB8AC3E}">
        <p14:creationId xmlns:p14="http://schemas.microsoft.com/office/powerpoint/2010/main" val="37753761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7A443D3-8B36-47D9-96E6-F0278D41A6DC}" type="slidenum">
              <a:rPr lang="en-US" smtClean="0"/>
              <a:pPr/>
              <a:t>38</a:t>
            </a:fld>
            <a:endParaRPr lang="en-US"/>
          </a:p>
        </p:txBody>
      </p:sp>
    </p:spTree>
    <p:extLst>
      <p:ext uri="{BB962C8B-B14F-4D97-AF65-F5344CB8AC3E}">
        <p14:creationId xmlns:p14="http://schemas.microsoft.com/office/powerpoint/2010/main" val="24452767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7A443D3-8B36-47D9-96E6-F0278D41A6DC}" type="slidenum">
              <a:rPr lang="en-US" smtClean="0"/>
              <a:pPr/>
              <a:t>39</a:t>
            </a:fld>
            <a:endParaRPr lang="en-US"/>
          </a:p>
        </p:txBody>
      </p:sp>
    </p:spTree>
    <p:extLst>
      <p:ext uri="{BB962C8B-B14F-4D97-AF65-F5344CB8AC3E}">
        <p14:creationId xmlns:p14="http://schemas.microsoft.com/office/powerpoint/2010/main" val="13336569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7A443D3-8B36-47D9-96E6-F0278D41A6DC}" type="slidenum">
              <a:rPr lang="en-US" smtClean="0"/>
              <a:pPr/>
              <a:t>40</a:t>
            </a:fld>
            <a:endParaRPr lang="en-US"/>
          </a:p>
        </p:txBody>
      </p:sp>
    </p:spTree>
    <p:extLst>
      <p:ext uri="{BB962C8B-B14F-4D97-AF65-F5344CB8AC3E}">
        <p14:creationId xmlns:p14="http://schemas.microsoft.com/office/powerpoint/2010/main" val="1658690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Question : </a:t>
            </a:r>
          </a:p>
          <a:p>
            <a:pPr marL="228600" indent="-228600">
              <a:buAutoNum type="arabicPeriod"/>
            </a:pPr>
            <a:r>
              <a:rPr lang="en-GB" dirty="0"/>
              <a:t>Give two architectural drivers of designing the Moodle platform architecture </a:t>
            </a:r>
          </a:p>
          <a:p>
            <a:pPr marL="228600" indent="-228600">
              <a:buAutoNum type="arabicPeriod"/>
            </a:pPr>
            <a:r>
              <a:rPr lang="en-GB" dirty="0"/>
              <a:t>Give two reasons that the architectural designed will explore to assist in the project</a:t>
            </a:r>
          </a:p>
          <a:p>
            <a:pPr marL="228600" indent="-228600">
              <a:buAutoNum type="arabicPeriod"/>
            </a:pPr>
            <a:r>
              <a:rPr lang="en-GB" dirty="0"/>
              <a:t>How do you have the initial cost of your project ?</a:t>
            </a:r>
          </a:p>
          <a:p>
            <a:pPr marL="228600" indent="-228600">
              <a:buAutoNum type="arabicPeriod"/>
            </a:pPr>
            <a:endParaRPr lang="en-GB" dirty="0"/>
          </a:p>
        </p:txBody>
      </p:sp>
      <p:sp>
        <p:nvSpPr>
          <p:cNvPr id="4" name="Slide Number Placeholder 3"/>
          <p:cNvSpPr>
            <a:spLocks noGrp="1"/>
          </p:cNvSpPr>
          <p:nvPr>
            <p:ph type="sldNum" sz="quarter" idx="5"/>
          </p:nvPr>
        </p:nvSpPr>
        <p:spPr/>
        <p:txBody>
          <a:bodyPr/>
          <a:lstStyle/>
          <a:p>
            <a:fld id="{F7A443D3-8B36-47D9-96E6-F0278D41A6DC}" type="slidenum">
              <a:rPr lang="en-US" smtClean="0"/>
              <a:pPr/>
              <a:t>5</a:t>
            </a:fld>
            <a:endParaRPr lang="en-US"/>
          </a:p>
        </p:txBody>
      </p:sp>
    </p:spTree>
    <p:extLst>
      <p:ext uri="{BB962C8B-B14F-4D97-AF65-F5344CB8AC3E}">
        <p14:creationId xmlns:p14="http://schemas.microsoft.com/office/powerpoint/2010/main" val="67366227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7A443D3-8B36-47D9-96E6-F0278D41A6DC}" type="slidenum">
              <a:rPr lang="en-US" smtClean="0"/>
              <a:pPr/>
              <a:t>41</a:t>
            </a:fld>
            <a:endParaRPr lang="en-US"/>
          </a:p>
        </p:txBody>
      </p:sp>
    </p:spTree>
    <p:extLst>
      <p:ext uri="{BB962C8B-B14F-4D97-AF65-F5344CB8AC3E}">
        <p14:creationId xmlns:p14="http://schemas.microsoft.com/office/powerpoint/2010/main" val="15371161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7A443D3-8B36-47D9-96E6-F0278D41A6DC}" type="slidenum">
              <a:rPr lang="en-US" smtClean="0"/>
              <a:pPr/>
              <a:t>42</a:t>
            </a:fld>
            <a:endParaRPr lang="en-US"/>
          </a:p>
        </p:txBody>
      </p:sp>
    </p:spTree>
    <p:extLst>
      <p:ext uri="{BB962C8B-B14F-4D97-AF65-F5344CB8AC3E}">
        <p14:creationId xmlns:p14="http://schemas.microsoft.com/office/powerpoint/2010/main" val="316454762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7A443D3-8B36-47D9-96E6-F0278D41A6DC}" type="slidenum">
              <a:rPr lang="en-US" smtClean="0"/>
              <a:pPr/>
              <a:t>43</a:t>
            </a:fld>
            <a:endParaRPr lang="en-US"/>
          </a:p>
        </p:txBody>
      </p:sp>
    </p:spTree>
    <p:extLst>
      <p:ext uri="{BB962C8B-B14F-4D97-AF65-F5344CB8AC3E}">
        <p14:creationId xmlns:p14="http://schemas.microsoft.com/office/powerpoint/2010/main" val="10414513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7A443D3-8B36-47D9-96E6-F0278D41A6DC}" type="slidenum">
              <a:rPr lang="en-US" smtClean="0"/>
              <a:pPr/>
              <a:t>44</a:t>
            </a:fld>
            <a:endParaRPr lang="en-US"/>
          </a:p>
        </p:txBody>
      </p:sp>
    </p:spTree>
    <p:extLst>
      <p:ext uri="{BB962C8B-B14F-4D97-AF65-F5344CB8AC3E}">
        <p14:creationId xmlns:p14="http://schemas.microsoft.com/office/powerpoint/2010/main" val="16010873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7A443D3-8B36-47D9-96E6-F0278D41A6DC}" type="slidenum">
              <a:rPr lang="en-US" smtClean="0"/>
              <a:pPr/>
              <a:t>45</a:t>
            </a:fld>
            <a:endParaRPr lang="en-US"/>
          </a:p>
        </p:txBody>
      </p:sp>
    </p:spTree>
    <p:extLst>
      <p:ext uri="{BB962C8B-B14F-4D97-AF65-F5344CB8AC3E}">
        <p14:creationId xmlns:p14="http://schemas.microsoft.com/office/powerpoint/2010/main" val="215068221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7A443D3-8B36-47D9-96E6-F0278D41A6DC}" type="slidenum">
              <a:rPr lang="en-US" smtClean="0"/>
              <a:pPr/>
              <a:t>46</a:t>
            </a:fld>
            <a:endParaRPr lang="en-US"/>
          </a:p>
        </p:txBody>
      </p:sp>
    </p:spTree>
    <p:extLst>
      <p:ext uri="{BB962C8B-B14F-4D97-AF65-F5344CB8AC3E}">
        <p14:creationId xmlns:p14="http://schemas.microsoft.com/office/powerpoint/2010/main" val="420830892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7A443D3-8B36-47D9-96E6-F0278D41A6DC}" type="slidenum">
              <a:rPr lang="en-US" smtClean="0"/>
              <a:pPr/>
              <a:t>47</a:t>
            </a:fld>
            <a:endParaRPr lang="en-US"/>
          </a:p>
        </p:txBody>
      </p:sp>
    </p:spTree>
    <p:extLst>
      <p:ext uri="{BB962C8B-B14F-4D97-AF65-F5344CB8AC3E}">
        <p14:creationId xmlns:p14="http://schemas.microsoft.com/office/powerpoint/2010/main" val="411112277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7A443D3-8B36-47D9-96E6-F0278D41A6DC}" type="slidenum">
              <a:rPr lang="en-US" smtClean="0"/>
              <a:pPr/>
              <a:t>48</a:t>
            </a:fld>
            <a:endParaRPr lang="en-US"/>
          </a:p>
        </p:txBody>
      </p:sp>
    </p:spTree>
    <p:extLst>
      <p:ext uri="{BB962C8B-B14F-4D97-AF65-F5344CB8AC3E}">
        <p14:creationId xmlns:p14="http://schemas.microsoft.com/office/powerpoint/2010/main" val="181942193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7A443D3-8B36-47D9-96E6-F0278D41A6DC}" type="slidenum">
              <a:rPr lang="en-US" smtClean="0"/>
              <a:pPr/>
              <a:t>49</a:t>
            </a:fld>
            <a:endParaRPr lang="en-US"/>
          </a:p>
        </p:txBody>
      </p:sp>
    </p:spTree>
    <p:extLst>
      <p:ext uri="{BB962C8B-B14F-4D97-AF65-F5344CB8AC3E}">
        <p14:creationId xmlns:p14="http://schemas.microsoft.com/office/powerpoint/2010/main" val="387556703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7A443D3-8B36-47D9-96E6-F0278D41A6DC}" type="slidenum">
              <a:rPr lang="en-US" smtClean="0"/>
              <a:pPr/>
              <a:t>50</a:t>
            </a:fld>
            <a:endParaRPr lang="en-US"/>
          </a:p>
        </p:txBody>
      </p:sp>
    </p:spTree>
    <p:extLst>
      <p:ext uri="{BB962C8B-B14F-4D97-AF65-F5344CB8AC3E}">
        <p14:creationId xmlns:p14="http://schemas.microsoft.com/office/powerpoint/2010/main" val="21274759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dirty="0"/>
              <a:t>what design is vital for  a team new member to understand before getting into detailed design?</a:t>
            </a:r>
          </a:p>
          <a:p>
            <a:pPr marL="228600" indent="-228600">
              <a:buAutoNum type="arabicPeriod"/>
            </a:pPr>
            <a:endParaRPr lang="en-GB" dirty="0"/>
          </a:p>
        </p:txBody>
      </p:sp>
      <p:sp>
        <p:nvSpPr>
          <p:cNvPr id="4" name="Slide Number Placeholder 3"/>
          <p:cNvSpPr>
            <a:spLocks noGrp="1"/>
          </p:cNvSpPr>
          <p:nvPr>
            <p:ph type="sldNum" sz="quarter" idx="5"/>
          </p:nvPr>
        </p:nvSpPr>
        <p:spPr/>
        <p:txBody>
          <a:bodyPr/>
          <a:lstStyle/>
          <a:p>
            <a:fld id="{F7A443D3-8B36-47D9-96E6-F0278D41A6DC}" type="slidenum">
              <a:rPr lang="en-US" smtClean="0"/>
              <a:pPr/>
              <a:t>6</a:t>
            </a:fld>
            <a:endParaRPr lang="en-US"/>
          </a:p>
        </p:txBody>
      </p:sp>
    </p:spTree>
    <p:extLst>
      <p:ext uri="{BB962C8B-B14F-4D97-AF65-F5344CB8AC3E}">
        <p14:creationId xmlns:p14="http://schemas.microsoft.com/office/powerpoint/2010/main" val="215141174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7A443D3-8B36-47D9-96E6-F0278D41A6DC}" type="slidenum">
              <a:rPr lang="en-US" smtClean="0"/>
              <a:pPr/>
              <a:t>51</a:t>
            </a:fld>
            <a:endParaRPr lang="en-US"/>
          </a:p>
        </p:txBody>
      </p:sp>
    </p:spTree>
    <p:extLst>
      <p:ext uri="{BB962C8B-B14F-4D97-AF65-F5344CB8AC3E}">
        <p14:creationId xmlns:p14="http://schemas.microsoft.com/office/powerpoint/2010/main" val="396569453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7A443D3-8B36-47D9-96E6-F0278D41A6DC}" type="slidenum">
              <a:rPr lang="en-US" smtClean="0"/>
              <a:pPr/>
              <a:t>52</a:t>
            </a:fld>
            <a:endParaRPr lang="en-US"/>
          </a:p>
        </p:txBody>
      </p:sp>
    </p:spTree>
    <p:extLst>
      <p:ext uri="{BB962C8B-B14F-4D97-AF65-F5344CB8AC3E}">
        <p14:creationId xmlns:p14="http://schemas.microsoft.com/office/powerpoint/2010/main" val="31986405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7A443D3-8B36-47D9-96E6-F0278D41A6DC}" type="slidenum">
              <a:rPr lang="en-US" smtClean="0"/>
              <a:pPr/>
              <a:t>53</a:t>
            </a:fld>
            <a:endParaRPr lang="en-US"/>
          </a:p>
        </p:txBody>
      </p:sp>
    </p:spTree>
    <p:extLst>
      <p:ext uri="{BB962C8B-B14F-4D97-AF65-F5344CB8AC3E}">
        <p14:creationId xmlns:p14="http://schemas.microsoft.com/office/powerpoint/2010/main" val="392443787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7A443D3-8B36-47D9-96E6-F0278D41A6DC}" type="slidenum">
              <a:rPr lang="en-US" smtClean="0"/>
              <a:pPr/>
              <a:t>54</a:t>
            </a:fld>
            <a:endParaRPr lang="en-US"/>
          </a:p>
        </p:txBody>
      </p:sp>
    </p:spTree>
    <p:extLst>
      <p:ext uri="{BB962C8B-B14F-4D97-AF65-F5344CB8AC3E}">
        <p14:creationId xmlns:p14="http://schemas.microsoft.com/office/powerpoint/2010/main" val="329514784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7A443D3-8B36-47D9-96E6-F0278D41A6DC}" type="slidenum">
              <a:rPr lang="en-US" smtClean="0"/>
              <a:pPr/>
              <a:t>55</a:t>
            </a:fld>
            <a:endParaRPr lang="en-US"/>
          </a:p>
        </p:txBody>
      </p:sp>
    </p:spTree>
    <p:extLst>
      <p:ext uri="{BB962C8B-B14F-4D97-AF65-F5344CB8AC3E}">
        <p14:creationId xmlns:p14="http://schemas.microsoft.com/office/powerpoint/2010/main" val="138575353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7A443D3-8B36-47D9-96E6-F0278D41A6DC}" type="slidenum">
              <a:rPr lang="en-US" smtClean="0"/>
              <a:pPr/>
              <a:t>56</a:t>
            </a:fld>
            <a:endParaRPr lang="en-US"/>
          </a:p>
        </p:txBody>
      </p:sp>
    </p:spTree>
    <p:extLst>
      <p:ext uri="{BB962C8B-B14F-4D97-AF65-F5344CB8AC3E}">
        <p14:creationId xmlns:p14="http://schemas.microsoft.com/office/powerpoint/2010/main" val="420775113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7A443D3-8B36-47D9-96E6-F0278D41A6DC}" type="slidenum">
              <a:rPr lang="en-US" smtClean="0"/>
              <a:pPr/>
              <a:t>57</a:t>
            </a:fld>
            <a:endParaRPr lang="en-US"/>
          </a:p>
        </p:txBody>
      </p:sp>
    </p:spTree>
    <p:extLst>
      <p:ext uri="{BB962C8B-B14F-4D97-AF65-F5344CB8AC3E}">
        <p14:creationId xmlns:p14="http://schemas.microsoft.com/office/powerpoint/2010/main" val="6880795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7A443D3-8B36-47D9-96E6-F0278D41A6DC}" type="slidenum">
              <a:rPr lang="en-US" smtClean="0"/>
              <a:pPr/>
              <a:t>58</a:t>
            </a:fld>
            <a:endParaRPr lang="en-US"/>
          </a:p>
        </p:txBody>
      </p:sp>
    </p:spTree>
    <p:extLst>
      <p:ext uri="{BB962C8B-B14F-4D97-AF65-F5344CB8AC3E}">
        <p14:creationId xmlns:p14="http://schemas.microsoft.com/office/powerpoint/2010/main" val="379322060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7A443D3-8B36-47D9-96E6-F0278D41A6DC}" type="slidenum">
              <a:rPr lang="en-US" smtClean="0"/>
              <a:pPr/>
              <a:t>59</a:t>
            </a:fld>
            <a:endParaRPr lang="en-US"/>
          </a:p>
        </p:txBody>
      </p:sp>
    </p:spTree>
    <p:extLst>
      <p:ext uri="{BB962C8B-B14F-4D97-AF65-F5344CB8AC3E}">
        <p14:creationId xmlns:p14="http://schemas.microsoft.com/office/powerpoint/2010/main" val="374445494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7A443D3-8B36-47D9-96E6-F0278D41A6DC}" type="slidenum">
              <a:rPr lang="en-US" smtClean="0"/>
              <a:pPr/>
              <a:t>60</a:t>
            </a:fld>
            <a:endParaRPr lang="en-US"/>
          </a:p>
        </p:txBody>
      </p:sp>
    </p:spTree>
    <p:extLst>
      <p:ext uri="{BB962C8B-B14F-4D97-AF65-F5344CB8AC3E}">
        <p14:creationId xmlns:p14="http://schemas.microsoft.com/office/powerpoint/2010/main" val="792941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Question</a:t>
            </a:r>
          </a:p>
          <a:p>
            <a:pPr marL="228600" indent="-228600">
              <a:buAutoNum type="arabicPeriod"/>
            </a:pPr>
            <a:r>
              <a:rPr lang="en-GB" dirty="0"/>
              <a:t>Give examples of design concepts as mentioned above that will help you to architect the project</a:t>
            </a:r>
          </a:p>
        </p:txBody>
      </p:sp>
      <p:sp>
        <p:nvSpPr>
          <p:cNvPr id="4" name="Slide Number Placeholder 3"/>
          <p:cNvSpPr>
            <a:spLocks noGrp="1"/>
          </p:cNvSpPr>
          <p:nvPr>
            <p:ph type="sldNum" sz="quarter" idx="5"/>
          </p:nvPr>
        </p:nvSpPr>
        <p:spPr/>
        <p:txBody>
          <a:bodyPr/>
          <a:lstStyle/>
          <a:p>
            <a:fld id="{F7A443D3-8B36-47D9-96E6-F0278D41A6DC}" type="slidenum">
              <a:rPr lang="en-US" smtClean="0"/>
              <a:pPr/>
              <a:t>7</a:t>
            </a:fld>
            <a:endParaRPr lang="en-US"/>
          </a:p>
        </p:txBody>
      </p:sp>
    </p:spTree>
    <p:extLst>
      <p:ext uri="{BB962C8B-B14F-4D97-AF65-F5344CB8AC3E}">
        <p14:creationId xmlns:p14="http://schemas.microsoft.com/office/powerpoint/2010/main" val="335212506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7A443D3-8B36-47D9-96E6-F0278D41A6DC}" type="slidenum">
              <a:rPr lang="en-US" smtClean="0"/>
              <a:pPr/>
              <a:t>61</a:t>
            </a:fld>
            <a:endParaRPr lang="en-US"/>
          </a:p>
        </p:txBody>
      </p:sp>
    </p:spTree>
    <p:extLst>
      <p:ext uri="{BB962C8B-B14F-4D97-AF65-F5344CB8AC3E}">
        <p14:creationId xmlns:p14="http://schemas.microsoft.com/office/powerpoint/2010/main" val="35975810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7A443D3-8B36-47D9-96E6-F0278D41A6DC}" type="slidenum">
              <a:rPr lang="en-US" smtClean="0"/>
              <a:pPr/>
              <a:t>62</a:t>
            </a:fld>
            <a:endParaRPr lang="en-US"/>
          </a:p>
        </p:txBody>
      </p:sp>
    </p:spTree>
    <p:extLst>
      <p:ext uri="{BB962C8B-B14F-4D97-AF65-F5344CB8AC3E}">
        <p14:creationId xmlns:p14="http://schemas.microsoft.com/office/powerpoint/2010/main" val="305673903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7A443D3-8B36-47D9-96E6-F0278D41A6DC}" type="slidenum">
              <a:rPr lang="en-US" smtClean="0"/>
              <a:pPr/>
              <a:t>63</a:t>
            </a:fld>
            <a:endParaRPr lang="en-US"/>
          </a:p>
        </p:txBody>
      </p:sp>
    </p:spTree>
    <p:extLst>
      <p:ext uri="{BB962C8B-B14F-4D97-AF65-F5344CB8AC3E}">
        <p14:creationId xmlns:p14="http://schemas.microsoft.com/office/powerpoint/2010/main" val="350048733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7A443D3-8B36-47D9-96E6-F0278D41A6DC}" type="slidenum">
              <a:rPr lang="en-US" smtClean="0"/>
              <a:pPr/>
              <a:t>64</a:t>
            </a:fld>
            <a:endParaRPr lang="en-US"/>
          </a:p>
        </p:txBody>
      </p:sp>
    </p:spTree>
    <p:extLst>
      <p:ext uri="{BB962C8B-B14F-4D97-AF65-F5344CB8AC3E}">
        <p14:creationId xmlns:p14="http://schemas.microsoft.com/office/powerpoint/2010/main" val="282021171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7A443D3-8B36-47D9-96E6-F0278D41A6DC}" type="slidenum">
              <a:rPr lang="en-US" smtClean="0"/>
              <a:pPr/>
              <a:t>65</a:t>
            </a:fld>
            <a:endParaRPr lang="en-US"/>
          </a:p>
        </p:txBody>
      </p:sp>
    </p:spTree>
    <p:extLst>
      <p:ext uri="{BB962C8B-B14F-4D97-AF65-F5344CB8AC3E}">
        <p14:creationId xmlns:p14="http://schemas.microsoft.com/office/powerpoint/2010/main" val="397863976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7A443D3-8B36-47D9-96E6-F0278D41A6DC}" type="slidenum">
              <a:rPr lang="en-US" smtClean="0"/>
              <a:pPr/>
              <a:t>66</a:t>
            </a:fld>
            <a:endParaRPr lang="en-US"/>
          </a:p>
        </p:txBody>
      </p:sp>
    </p:spTree>
    <p:extLst>
      <p:ext uri="{BB962C8B-B14F-4D97-AF65-F5344CB8AC3E}">
        <p14:creationId xmlns:p14="http://schemas.microsoft.com/office/powerpoint/2010/main" val="318701897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7A443D3-8B36-47D9-96E6-F0278D41A6DC}" type="slidenum">
              <a:rPr lang="en-US" smtClean="0"/>
              <a:pPr/>
              <a:t>67</a:t>
            </a:fld>
            <a:endParaRPr lang="en-US"/>
          </a:p>
        </p:txBody>
      </p:sp>
    </p:spTree>
    <p:extLst>
      <p:ext uri="{BB962C8B-B14F-4D97-AF65-F5344CB8AC3E}">
        <p14:creationId xmlns:p14="http://schemas.microsoft.com/office/powerpoint/2010/main" val="299303829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7A443D3-8B36-47D9-96E6-F0278D41A6DC}" type="slidenum">
              <a:rPr lang="en-US" smtClean="0"/>
              <a:pPr/>
              <a:t>68</a:t>
            </a:fld>
            <a:endParaRPr lang="en-US"/>
          </a:p>
        </p:txBody>
      </p:sp>
    </p:spTree>
    <p:extLst>
      <p:ext uri="{BB962C8B-B14F-4D97-AF65-F5344CB8AC3E}">
        <p14:creationId xmlns:p14="http://schemas.microsoft.com/office/powerpoint/2010/main" val="230576617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7A443D3-8B36-47D9-96E6-F0278D41A6DC}" type="slidenum">
              <a:rPr lang="en-US" smtClean="0"/>
              <a:pPr/>
              <a:t>69</a:t>
            </a:fld>
            <a:endParaRPr lang="en-US"/>
          </a:p>
        </p:txBody>
      </p:sp>
    </p:spTree>
    <p:extLst>
      <p:ext uri="{BB962C8B-B14F-4D97-AF65-F5344CB8AC3E}">
        <p14:creationId xmlns:p14="http://schemas.microsoft.com/office/powerpoint/2010/main" val="204815299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7A443D3-8B36-47D9-96E6-F0278D41A6DC}" type="slidenum">
              <a:rPr lang="en-US" smtClean="0"/>
              <a:pPr/>
              <a:t>70</a:t>
            </a:fld>
            <a:endParaRPr lang="en-US"/>
          </a:p>
        </p:txBody>
      </p:sp>
    </p:spTree>
    <p:extLst>
      <p:ext uri="{BB962C8B-B14F-4D97-AF65-F5344CB8AC3E}">
        <p14:creationId xmlns:p14="http://schemas.microsoft.com/office/powerpoint/2010/main" val="3232252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dirty="0"/>
              <a:t>Explain design purpose and how to express it</a:t>
            </a:r>
          </a:p>
          <a:p>
            <a:pPr marL="228600" indent="-228600">
              <a:buAutoNum type="arabicPeriod"/>
            </a:pPr>
            <a:r>
              <a:rPr lang="en-GB" dirty="0"/>
              <a:t>What is the attribution of quality attributes to architect’s work</a:t>
            </a:r>
          </a:p>
          <a:p>
            <a:pPr marL="228600" indent="-228600">
              <a:buAutoNum type="arabicPeriod"/>
            </a:pPr>
            <a:r>
              <a:rPr lang="en-GB" dirty="0"/>
              <a:t>What is the difference between primary functionality and normal functionality and why consider it during architectural design?</a:t>
            </a:r>
          </a:p>
          <a:p>
            <a:pPr marL="228600" indent="-228600">
              <a:buAutoNum type="arabicPeriod"/>
            </a:pPr>
            <a:r>
              <a:rPr lang="en-GB" dirty="0"/>
              <a:t>Give four architectural concerns with respect to the Moodle platform architecture</a:t>
            </a:r>
          </a:p>
          <a:p>
            <a:pPr marL="228600" indent="-228600">
              <a:buAutoNum type="arabicPeriod"/>
            </a:pPr>
            <a:r>
              <a:rPr lang="en-GB" dirty="0"/>
              <a:t>What are constraints and why do we need to consider it in our design</a:t>
            </a:r>
          </a:p>
          <a:p>
            <a:pPr marL="228600" indent="-228600">
              <a:buAutoNum type="arabicPeriod"/>
            </a:pPr>
            <a:r>
              <a:rPr lang="en-GB" dirty="0"/>
              <a:t>What are design concepts and how helpful is it to our design?</a:t>
            </a:r>
          </a:p>
        </p:txBody>
      </p:sp>
      <p:sp>
        <p:nvSpPr>
          <p:cNvPr id="4" name="Slide Number Placeholder 3"/>
          <p:cNvSpPr>
            <a:spLocks noGrp="1"/>
          </p:cNvSpPr>
          <p:nvPr>
            <p:ph type="sldNum" sz="quarter" idx="5"/>
          </p:nvPr>
        </p:nvSpPr>
        <p:spPr/>
        <p:txBody>
          <a:bodyPr/>
          <a:lstStyle/>
          <a:p>
            <a:fld id="{F7A443D3-8B36-47D9-96E6-F0278D41A6DC}" type="slidenum">
              <a:rPr lang="en-US" smtClean="0"/>
              <a:pPr/>
              <a:t>8</a:t>
            </a:fld>
            <a:endParaRPr lang="en-US"/>
          </a:p>
        </p:txBody>
      </p:sp>
    </p:spTree>
    <p:extLst>
      <p:ext uri="{BB962C8B-B14F-4D97-AF65-F5344CB8AC3E}">
        <p14:creationId xmlns:p14="http://schemas.microsoft.com/office/powerpoint/2010/main" val="404638136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7A443D3-8B36-47D9-96E6-F0278D41A6DC}" type="slidenum">
              <a:rPr lang="en-US" smtClean="0"/>
              <a:pPr/>
              <a:t>71</a:t>
            </a:fld>
            <a:endParaRPr lang="en-US"/>
          </a:p>
        </p:txBody>
      </p:sp>
    </p:spTree>
    <p:extLst>
      <p:ext uri="{BB962C8B-B14F-4D97-AF65-F5344CB8AC3E}">
        <p14:creationId xmlns:p14="http://schemas.microsoft.com/office/powerpoint/2010/main" val="166331578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7A443D3-8B36-47D9-96E6-F0278D41A6DC}" type="slidenum">
              <a:rPr lang="en-US" smtClean="0"/>
              <a:pPr/>
              <a:t>72</a:t>
            </a:fld>
            <a:endParaRPr lang="en-US"/>
          </a:p>
        </p:txBody>
      </p:sp>
    </p:spTree>
    <p:extLst>
      <p:ext uri="{BB962C8B-B14F-4D97-AF65-F5344CB8AC3E}">
        <p14:creationId xmlns:p14="http://schemas.microsoft.com/office/powerpoint/2010/main" val="128778228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7A443D3-8B36-47D9-96E6-F0278D41A6DC}" type="slidenum">
              <a:rPr lang="en-US" smtClean="0"/>
              <a:pPr/>
              <a:t>73</a:t>
            </a:fld>
            <a:endParaRPr lang="en-US"/>
          </a:p>
        </p:txBody>
      </p:sp>
    </p:spTree>
    <p:extLst>
      <p:ext uri="{BB962C8B-B14F-4D97-AF65-F5344CB8AC3E}">
        <p14:creationId xmlns:p14="http://schemas.microsoft.com/office/powerpoint/2010/main" val="117701161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7A443D3-8B36-47D9-96E6-F0278D41A6DC}" type="slidenum">
              <a:rPr lang="en-US" smtClean="0"/>
              <a:pPr/>
              <a:t>74</a:t>
            </a:fld>
            <a:endParaRPr lang="en-US"/>
          </a:p>
        </p:txBody>
      </p:sp>
    </p:spTree>
    <p:extLst>
      <p:ext uri="{BB962C8B-B14F-4D97-AF65-F5344CB8AC3E}">
        <p14:creationId xmlns:p14="http://schemas.microsoft.com/office/powerpoint/2010/main" val="352693784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7A443D3-8B36-47D9-96E6-F0278D41A6DC}" type="slidenum">
              <a:rPr lang="en-US" smtClean="0"/>
              <a:pPr/>
              <a:t>75</a:t>
            </a:fld>
            <a:endParaRPr lang="en-US"/>
          </a:p>
        </p:txBody>
      </p:sp>
    </p:spTree>
    <p:extLst>
      <p:ext uri="{BB962C8B-B14F-4D97-AF65-F5344CB8AC3E}">
        <p14:creationId xmlns:p14="http://schemas.microsoft.com/office/powerpoint/2010/main" val="114830350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7A443D3-8B36-47D9-96E6-F0278D41A6DC}" type="slidenum">
              <a:rPr lang="en-US" smtClean="0"/>
              <a:pPr/>
              <a:t>76</a:t>
            </a:fld>
            <a:endParaRPr lang="en-US"/>
          </a:p>
        </p:txBody>
      </p:sp>
    </p:spTree>
    <p:extLst>
      <p:ext uri="{BB962C8B-B14F-4D97-AF65-F5344CB8AC3E}">
        <p14:creationId xmlns:p14="http://schemas.microsoft.com/office/powerpoint/2010/main" val="41077762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Why the purpose </a:t>
            </a:r>
          </a:p>
          <a:p>
            <a:endParaRPr lang="en-GB" dirty="0"/>
          </a:p>
          <a:p>
            <a:r>
              <a:rPr lang="en-GB" dirty="0"/>
              <a:t>The QA scenarios should have been prioritized , ideally by your most important project stakeholders – use can use several techniques to elicit  and prioritize stakeholders</a:t>
            </a:r>
          </a:p>
        </p:txBody>
      </p:sp>
      <p:sp>
        <p:nvSpPr>
          <p:cNvPr id="4" name="Slide Number Placeholder 3"/>
          <p:cNvSpPr>
            <a:spLocks noGrp="1"/>
          </p:cNvSpPr>
          <p:nvPr>
            <p:ph type="sldNum" sz="quarter" idx="5"/>
          </p:nvPr>
        </p:nvSpPr>
        <p:spPr/>
        <p:txBody>
          <a:bodyPr/>
          <a:lstStyle/>
          <a:p>
            <a:fld id="{F7A443D3-8B36-47D9-96E6-F0278D41A6DC}" type="slidenum">
              <a:rPr lang="en-US" smtClean="0"/>
              <a:pPr/>
              <a:t>77</a:t>
            </a:fld>
            <a:endParaRPr lang="en-US"/>
          </a:p>
        </p:txBody>
      </p:sp>
    </p:spTree>
    <p:extLst>
      <p:ext uri="{BB962C8B-B14F-4D97-AF65-F5344CB8AC3E}">
        <p14:creationId xmlns:p14="http://schemas.microsoft.com/office/powerpoint/2010/main" val="273338487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7A443D3-8B36-47D9-96E6-F0278D41A6DC}" type="slidenum">
              <a:rPr lang="en-US" smtClean="0"/>
              <a:pPr/>
              <a:t>78</a:t>
            </a:fld>
            <a:endParaRPr lang="en-US"/>
          </a:p>
        </p:txBody>
      </p:sp>
    </p:spTree>
    <p:extLst>
      <p:ext uri="{BB962C8B-B14F-4D97-AF65-F5344CB8AC3E}">
        <p14:creationId xmlns:p14="http://schemas.microsoft.com/office/powerpoint/2010/main" val="156081174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7A443D3-8B36-47D9-96E6-F0278D41A6DC}" type="slidenum">
              <a:rPr lang="en-US" smtClean="0"/>
              <a:pPr/>
              <a:t>79</a:t>
            </a:fld>
            <a:endParaRPr lang="en-US"/>
          </a:p>
        </p:txBody>
      </p:sp>
    </p:spTree>
    <p:extLst>
      <p:ext uri="{BB962C8B-B14F-4D97-AF65-F5344CB8AC3E}">
        <p14:creationId xmlns:p14="http://schemas.microsoft.com/office/powerpoint/2010/main" val="18621439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7A443D3-8B36-47D9-96E6-F0278D41A6DC}" type="slidenum">
              <a:rPr lang="en-US" smtClean="0"/>
              <a:pPr/>
              <a:t>80</a:t>
            </a:fld>
            <a:endParaRPr lang="en-US"/>
          </a:p>
        </p:txBody>
      </p:sp>
    </p:spTree>
    <p:extLst>
      <p:ext uri="{BB962C8B-B14F-4D97-AF65-F5344CB8AC3E}">
        <p14:creationId xmlns:p14="http://schemas.microsoft.com/office/powerpoint/2010/main" val="42528182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7A443D3-8B36-47D9-96E6-F0278D41A6DC}" type="slidenum">
              <a:rPr lang="en-US" smtClean="0"/>
              <a:pPr/>
              <a:t>9</a:t>
            </a:fld>
            <a:endParaRPr lang="en-US"/>
          </a:p>
        </p:txBody>
      </p:sp>
    </p:spTree>
    <p:extLst>
      <p:ext uri="{BB962C8B-B14F-4D97-AF65-F5344CB8AC3E}">
        <p14:creationId xmlns:p14="http://schemas.microsoft.com/office/powerpoint/2010/main" val="127950991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7A443D3-8B36-47D9-96E6-F0278D41A6DC}" type="slidenum">
              <a:rPr lang="en-US" smtClean="0"/>
              <a:pPr/>
              <a:t>81</a:t>
            </a:fld>
            <a:endParaRPr lang="en-US"/>
          </a:p>
        </p:txBody>
      </p:sp>
    </p:spTree>
    <p:extLst>
      <p:ext uri="{BB962C8B-B14F-4D97-AF65-F5344CB8AC3E}">
        <p14:creationId xmlns:p14="http://schemas.microsoft.com/office/powerpoint/2010/main" val="89345642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7A443D3-8B36-47D9-96E6-F0278D41A6DC}" type="slidenum">
              <a:rPr lang="en-US" smtClean="0"/>
              <a:pPr/>
              <a:t>82</a:t>
            </a:fld>
            <a:endParaRPr lang="en-US"/>
          </a:p>
        </p:txBody>
      </p:sp>
    </p:spTree>
    <p:extLst>
      <p:ext uri="{BB962C8B-B14F-4D97-AF65-F5344CB8AC3E}">
        <p14:creationId xmlns:p14="http://schemas.microsoft.com/office/powerpoint/2010/main" val="200664298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7A443D3-8B36-47D9-96E6-F0278D41A6DC}" type="slidenum">
              <a:rPr lang="en-US" smtClean="0"/>
              <a:pPr/>
              <a:t>83</a:t>
            </a:fld>
            <a:endParaRPr lang="en-US"/>
          </a:p>
        </p:txBody>
      </p:sp>
    </p:spTree>
    <p:extLst>
      <p:ext uri="{BB962C8B-B14F-4D97-AF65-F5344CB8AC3E}">
        <p14:creationId xmlns:p14="http://schemas.microsoft.com/office/powerpoint/2010/main" val="181598516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7A443D3-8B36-47D9-96E6-F0278D41A6DC}" type="slidenum">
              <a:rPr lang="en-US" smtClean="0"/>
              <a:pPr/>
              <a:t>84</a:t>
            </a:fld>
            <a:endParaRPr lang="en-US"/>
          </a:p>
        </p:txBody>
      </p:sp>
    </p:spTree>
    <p:extLst>
      <p:ext uri="{BB962C8B-B14F-4D97-AF65-F5344CB8AC3E}">
        <p14:creationId xmlns:p14="http://schemas.microsoft.com/office/powerpoint/2010/main" val="129344387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7A443D3-8B36-47D9-96E6-F0278D41A6DC}" type="slidenum">
              <a:rPr lang="en-US" smtClean="0"/>
              <a:pPr/>
              <a:t>85</a:t>
            </a:fld>
            <a:endParaRPr lang="en-US"/>
          </a:p>
        </p:txBody>
      </p:sp>
    </p:spTree>
    <p:extLst>
      <p:ext uri="{BB962C8B-B14F-4D97-AF65-F5344CB8AC3E}">
        <p14:creationId xmlns:p14="http://schemas.microsoft.com/office/powerpoint/2010/main" val="2510979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Questions </a:t>
            </a:r>
          </a:p>
          <a:p>
            <a:pPr marL="228600" indent="-228600">
              <a:buAutoNum type="arabicPeriod"/>
            </a:pPr>
            <a:r>
              <a:rPr lang="en-GB" dirty="0"/>
              <a:t>Why not use high level design and low level design , we prefer to use these there levels of design</a:t>
            </a:r>
          </a:p>
          <a:p>
            <a:pPr marL="228600" indent="-228600">
              <a:buAutoNum type="arabicPeriod"/>
            </a:pPr>
            <a:r>
              <a:rPr lang="en-GB" dirty="0"/>
              <a:t>When can each level be used?</a:t>
            </a:r>
          </a:p>
          <a:p>
            <a:pPr marL="228600" indent="-228600">
              <a:buAutoNum type="arabicPeriod"/>
            </a:pPr>
            <a:endParaRPr lang="en-GB" dirty="0"/>
          </a:p>
        </p:txBody>
      </p:sp>
      <p:sp>
        <p:nvSpPr>
          <p:cNvPr id="4" name="Slide Number Placeholder 3"/>
          <p:cNvSpPr>
            <a:spLocks noGrp="1"/>
          </p:cNvSpPr>
          <p:nvPr>
            <p:ph type="sldNum" sz="quarter" idx="5"/>
          </p:nvPr>
        </p:nvSpPr>
        <p:spPr/>
        <p:txBody>
          <a:bodyPr/>
          <a:lstStyle/>
          <a:p>
            <a:fld id="{F7A443D3-8B36-47D9-96E6-F0278D41A6DC}" type="slidenum">
              <a:rPr lang="en-US" smtClean="0"/>
              <a:pPr/>
              <a:t>10</a:t>
            </a:fld>
            <a:endParaRPr lang="en-US"/>
          </a:p>
        </p:txBody>
      </p:sp>
    </p:spTree>
    <p:extLst>
      <p:ext uri="{BB962C8B-B14F-4D97-AF65-F5344CB8AC3E}">
        <p14:creationId xmlns:p14="http://schemas.microsoft.com/office/powerpoint/2010/main" val="4109360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endParaRPr lang="en-US"/>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endParaRPr lang="en-US"/>
          </a:p>
        </p:txBody>
      </p:sp>
      <p:sp>
        <p:nvSpPr>
          <p:cNvPr id="4" name="Espace réservé de la date 3"/>
          <p:cNvSpPr>
            <a:spLocks noGrp="1"/>
          </p:cNvSpPr>
          <p:nvPr>
            <p:ph type="dt" sz="half" idx="10"/>
          </p:nvPr>
        </p:nvSpPr>
        <p:spPr/>
        <p:txBody>
          <a:bodyPr/>
          <a:lstStyle/>
          <a:p>
            <a:fld id="{E3D058D2-15E8-44DA-A41B-339370BC12A3}" type="datetimeFigureOut">
              <a:rPr lang="en-US" smtClean="0"/>
              <a:pPr/>
              <a:t>11/30/2023</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EC418A81-5921-4EC9-B71F-3C053395DB2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p:cNvSpPr>
            <a:spLocks noGrp="1"/>
          </p:cNvSpPr>
          <p:nvPr>
            <p:ph type="dt" sz="half" idx="10"/>
          </p:nvPr>
        </p:nvSpPr>
        <p:spPr/>
        <p:txBody>
          <a:bodyPr/>
          <a:lstStyle/>
          <a:p>
            <a:fld id="{E3D058D2-15E8-44DA-A41B-339370BC12A3}" type="datetimeFigureOut">
              <a:rPr lang="en-US" smtClean="0"/>
              <a:pPr/>
              <a:t>11/30/2023</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EC418A81-5921-4EC9-B71F-3C053395DB2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pour modifier le style du titre</a:t>
            </a:r>
            <a:endParaRPr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p:cNvSpPr>
            <a:spLocks noGrp="1"/>
          </p:cNvSpPr>
          <p:nvPr>
            <p:ph type="dt" sz="half" idx="10"/>
          </p:nvPr>
        </p:nvSpPr>
        <p:spPr/>
        <p:txBody>
          <a:bodyPr/>
          <a:lstStyle/>
          <a:p>
            <a:fld id="{E3D058D2-15E8-44DA-A41B-339370BC12A3}" type="datetimeFigureOut">
              <a:rPr lang="en-US" smtClean="0"/>
              <a:pPr/>
              <a:t>11/30/2023</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EC418A81-5921-4EC9-B71F-3C053395DB2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en-US"/>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p:cNvSpPr>
            <a:spLocks noGrp="1"/>
          </p:cNvSpPr>
          <p:nvPr>
            <p:ph type="dt" sz="half" idx="10"/>
          </p:nvPr>
        </p:nvSpPr>
        <p:spPr/>
        <p:txBody>
          <a:bodyPr/>
          <a:lstStyle/>
          <a:p>
            <a:fld id="{E3D058D2-15E8-44DA-A41B-339370BC12A3}" type="datetimeFigureOut">
              <a:rPr lang="en-US" smtClean="0"/>
              <a:pPr/>
              <a:t>11/30/2023</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EC418A81-5921-4EC9-B71F-3C053395DB2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endParaRPr lang="en-US"/>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E3D058D2-15E8-44DA-A41B-339370BC12A3}" type="datetimeFigureOut">
              <a:rPr lang="en-US" smtClean="0"/>
              <a:pPr/>
              <a:t>11/30/2023</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EC418A81-5921-4EC9-B71F-3C053395DB2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en-US"/>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4"/>
          <p:cNvSpPr>
            <a:spLocks noGrp="1"/>
          </p:cNvSpPr>
          <p:nvPr>
            <p:ph type="dt" sz="half" idx="10"/>
          </p:nvPr>
        </p:nvSpPr>
        <p:spPr/>
        <p:txBody>
          <a:bodyPr/>
          <a:lstStyle/>
          <a:p>
            <a:fld id="{E3D058D2-15E8-44DA-A41B-339370BC12A3}" type="datetimeFigureOut">
              <a:rPr lang="en-US" smtClean="0"/>
              <a:pPr/>
              <a:t>11/30/2023</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EC418A81-5921-4EC9-B71F-3C053395DB2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endParaRPr lang="en-US"/>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6"/>
          <p:cNvSpPr>
            <a:spLocks noGrp="1"/>
          </p:cNvSpPr>
          <p:nvPr>
            <p:ph type="dt" sz="half" idx="10"/>
          </p:nvPr>
        </p:nvSpPr>
        <p:spPr/>
        <p:txBody>
          <a:bodyPr/>
          <a:lstStyle/>
          <a:p>
            <a:fld id="{E3D058D2-15E8-44DA-A41B-339370BC12A3}" type="datetimeFigureOut">
              <a:rPr lang="en-US" smtClean="0"/>
              <a:pPr/>
              <a:t>11/30/2023</a:t>
            </a:fld>
            <a:endParaRPr lang="en-US"/>
          </a:p>
        </p:txBody>
      </p:sp>
      <p:sp>
        <p:nvSpPr>
          <p:cNvPr id="8" name="Espace réservé du pied de page 7"/>
          <p:cNvSpPr>
            <a:spLocks noGrp="1"/>
          </p:cNvSpPr>
          <p:nvPr>
            <p:ph type="ftr" sz="quarter" idx="11"/>
          </p:nvPr>
        </p:nvSpPr>
        <p:spPr/>
        <p:txBody>
          <a:bodyPr/>
          <a:lstStyle/>
          <a:p>
            <a:endParaRPr lang="en-US"/>
          </a:p>
        </p:txBody>
      </p:sp>
      <p:sp>
        <p:nvSpPr>
          <p:cNvPr id="9" name="Espace réservé du numéro de diapositive 8"/>
          <p:cNvSpPr>
            <a:spLocks noGrp="1"/>
          </p:cNvSpPr>
          <p:nvPr>
            <p:ph type="sldNum" sz="quarter" idx="12"/>
          </p:nvPr>
        </p:nvSpPr>
        <p:spPr/>
        <p:txBody>
          <a:bodyPr/>
          <a:lstStyle/>
          <a:p>
            <a:fld id="{EC418A81-5921-4EC9-B71F-3C053395DB2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en-US"/>
          </a:p>
        </p:txBody>
      </p:sp>
      <p:sp>
        <p:nvSpPr>
          <p:cNvPr id="3" name="Espace réservé de la date 2"/>
          <p:cNvSpPr>
            <a:spLocks noGrp="1"/>
          </p:cNvSpPr>
          <p:nvPr>
            <p:ph type="dt" sz="half" idx="10"/>
          </p:nvPr>
        </p:nvSpPr>
        <p:spPr/>
        <p:txBody>
          <a:bodyPr/>
          <a:lstStyle/>
          <a:p>
            <a:fld id="{E3D058D2-15E8-44DA-A41B-339370BC12A3}" type="datetimeFigureOut">
              <a:rPr lang="en-US" smtClean="0"/>
              <a:pPr/>
              <a:t>11/30/2023</a:t>
            </a:fld>
            <a:endParaRPr lang="en-US"/>
          </a:p>
        </p:txBody>
      </p:sp>
      <p:sp>
        <p:nvSpPr>
          <p:cNvPr id="4" name="Espace réservé du pied de page 3"/>
          <p:cNvSpPr>
            <a:spLocks noGrp="1"/>
          </p:cNvSpPr>
          <p:nvPr>
            <p:ph type="ftr" sz="quarter" idx="11"/>
          </p:nvPr>
        </p:nvSpPr>
        <p:spPr/>
        <p:txBody>
          <a:bodyPr/>
          <a:lstStyle/>
          <a:p>
            <a:endParaRPr lang="en-US"/>
          </a:p>
        </p:txBody>
      </p:sp>
      <p:sp>
        <p:nvSpPr>
          <p:cNvPr id="5" name="Espace réservé du numéro de diapositive 4"/>
          <p:cNvSpPr>
            <a:spLocks noGrp="1"/>
          </p:cNvSpPr>
          <p:nvPr>
            <p:ph type="sldNum" sz="quarter" idx="12"/>
          </p:nvPr>
        </p:nvSpPr>
        <p:spPr/>
        <p:txBody>
          <a:bodyPr/>
          <a:lstStyle/>
          <a:p>
            <a:fld id="{EC418A81-5921-4EC9-B71F-3C053395DB2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E3D058D2-15E8-44DA-A41B-339370BC12A3}" type="datetimeFigureOut">
              <a:rPr lang="en-US" smtClean="0"/>
              <a:pPr/>
              <a:t>11/30/2023</a:t>
            </a:fld>
            <a:endParaRPr lang="en-US"/>
          </a:p>
        </p:txBody>
      </p:sp>
      <p:sp>
        <p:nvSpPr>
          <p:cNvPr id="3" name="Espace réservé du pied de page 2"/>
          <p:cNvSpPr>
            <a:spLocks noGrp="1"/>
          </p:cNvSpPr>
          <p:nvPr>
            <p:ph type="ftr" sz="quarter" idx="11"/>
          </p:nvPr>
        </p:nvSpPr>
        <p:spPr/>
        <p:txBody>
          <a:bodyPr/>
          <a:lstStyle/>
          <a:p>
            <a:endParaRPr lang="en-US"/>
          </a:p>
        </p:txBody>
      </p:sp>
      <p:sp>
        <p:nvSpPr>
          <p:cNvPr id="4" name="Espace réservé du numéro de diapositive 3"/>
          <p:cNvSpPr>
            <a:spLocks noGrp="1"/>
          </p:cNvSpPr>
          <p:nvPr>
            <p:ph type="sldNum" sz="quarter" idx="12"/>
          </p:nvPr>
        </p:nvSpPr>
        <p:spPr/>
        <p:txBody>
          <a:bodyPr/>
          <a:lstStyle/>
          <a:p>
            <a:fld id="{EC418A81-5921-4EC9-B71F-3C053395DB2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endParaRPr lang="en-US"/>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E3D058D2-15E8-44DA-A41B-339370BC12A3}" type="datetimeFigureOut">
              <a:rPr lang="en-US" smtClean="0"/>
              <a:pPr/>
              <a:t>11/30/2023</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EC418A81-5921-4EC9-B71F-3C053395DB2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endParaRPr lang="en-US"/>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E3D058D2-15E8-44DA-A41B-339370BC12A3}" type="datetimeFigureOut">
              <a:rPr lang="en-US" smtClean="0"/>
              <a:pPr/>
              <a:t>11/30/2023</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EC418A81-5921-4EC9-B71F-3C053395DB2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endParaRPr lang="en-US"/>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D058D2-15E8-44DA-A41B-339370BC12A3}" type="datetimeFigureOut">
              <a:rPr lang="en-US" smtClean="0"/>
              <a:pPr/>
              <a:t>11/30/2023</a:t>
            </a:fld>
            <a:endParaRPr lang="en-US"/>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418A81-5921-4EC9-B71F-3C053395DB2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1"/>
            <a:ext cx="9144000" cy="396413"/>
          </a:xfrm>
          <a:solidFill>
            <a:schemeClr val="accent2">
              <a:lumMod val="40000"/>
              <a:lumOff val="60000"/>
            </a:schemeClr>
          </a:solidFill>
        </p:spPr>
        <p:txBody>
          <a:bodyPr>
            <a:normAutofit/>
          </a:bodyPr>
          <a:lstStyle/>
          <a:p>
            <a:r>
              <a:rPr lang="en-US" sz="1800" i="1" dirty="0"/>
              <a:t>Software architecture = {Elements, Forms, Rationale/Constraints)</a:t>
            </a:r>
          </a:p>
        </p:txBody>
      </p:sp>
      <p:sp>
        <p:nvSpPr>
          <p:cNvPr id="3" name="Sous-titre 2"/>
          <p:cNvSpPr>
            <a:spLocks noGrp="1"/>
          </p:cNvSpPr>
          <p:nvPr>
            <p:ph type="subTitle" idx="1"/>
          </p:nvPr>
        </p:nvSpPr>
        <p:spPr>
          <a:xfrm>
            <a:off x="0" y="6477000"/>
            <a:ext cx="9144000" cy="381000"/>
          </a:xfrm>
          <a:solidFill>
            <a:schemeClr val="accent2">
              <a:lumMod val="40000"/>
              <a:lumOff val="60000"/>
            </a:schemeClr>
          </a:solidFill>
        </p:spPr>
        <p:txBody>
          <a:bodyPr>
            <a:normAutofit fontScale="70000" lnSpcReduction="20000"/>
          </a:bodyPr>
          <a:lstStyle/>
          <a:p>
            <a:r>
              <a:rPr lang="en-US" b="1" i="1" dirty="0"/>
              <a:t>Software architecture deals with the design of the high level structure of </a:t>
            </a:r>
            <a:r>
              <a:rPr lang="en-US" b="1" i="1" dirty="0" err="1"/>
              <a:t>sw</a:t>
            </a:r>
            <a:endParaRPr lang="en-US" b="1" i="1" dirty="0"/>
          </a:p>
        </p:txBody>
      </p:sp>
      <p:sp>
        <p:nvSpPr>
          <p:cNvPr id="5" name="TextBox 4">
            <a:extLst>
              <a:ext uri="{FF2B5EF4-FFF2-40B4-BE49-F238E27FC236}">
                <a16:creationId xmlns:a16="http://schemas.microsoft.com/office/drawing/2014/main" id="{4093687C-21DA-4CFF-9569-0F72F19FD16F}"/>
              </a:ext>
            </a:extLst>
          </p:cNvPr>
          <p:cNvSpPr txBox="1"/>
          <p:nvPr/>
        </p:nvSpPr>
        <p:spPr>
          <a:xfrm>
            <a:off x="609600" y="1447800"/>
            <a:ext cx="2438400" cy="369332"/>
          </a:xfrm>
          <a:prstGeom prst="rect">
            <a:avLst/>
          </a:prstGeom>
          <a:noFill/>
        </p:spPr>
        <p:txBody>
          <a:bodyPr wrap="square" rtlCol="0">
            <a:spAutoFit/>
          </a:bodyPr>
          <a:lstStyle/>
          <a:p>
            <a:endParaRPr lang="en-US" dirty="0"/>
          </a:p>
        </p:txBody>
      </p:sp>
      <p:sp>
        <p:nvSpPr>
          <p:cNvPr id="16" name="TextBox 15">
            <a:extLst>
              <a:ext uri="{FF2B5EF4-FFF2-40B4-BE49-F238E27FC236}">
                <a16:creationId xmlns:a16="http://schemas.microsoft.com/office/drawing/2014/main" id="{07630E52-D073-4D95-845A-520C13517B99}"/>
              </a:ext>
            </a:extLst>
          </p:cNvPr>
          <p:cNvSpPr txBox="1"/>
          <p:nvPr/>
        </p:nvSpPr>
        <p:spPr>
          <a:xfrm>
            <a:off x="7060866" y="6075374"/>
            <a:ext cx="2083134" cy="584775"/>
          </a:xfrm>
          <a:prstGeom prst="rect">
            <a:avLst/>
          </a:prstGeom>
          <a:noFill/>
        </p:spPr>
        <p:txBody>
          <a:bodyPr wrap="none" rtlCol="0">
            <a:spAutoFit/>
          </a:bodyPr>
          <a:lstStyle/>
          <a:p>
            <a:pPr algn="ctr"/>
            <a:r>
              <a:rPr lang="en-US" sz="1600" b="1" dirty="0">
                <a:solidFill>
                  <a:schemeClr val="accent1"/>
                </a:solidFill>
              </a:rPr>
              <a:t>M. </a:t>
            </a:r>
            <a:r>
              <a:rPr lang="en-US" sz="1600" b="1" dirty="0" err="1">
                <a:solidFill>
                  <a:schemeClr val="accent1"/>
                </a:solidFill>
              </a:rPr>
              <a:t>Mangong</a:t>
            </a:r>
            <a:r>
              <a:rPr lang="en-US" sz="1600" b="1" dirty="0">
                <a:solidFill>
                  <a:schemeClr val="accent1"/>
                </a:solidFill>
              </a:rPr>
              <a:t> Clement</a:t>
            </a:r>
          </a:p>
          <a:p>
            <a:pPr algn="ctr"/>
            <a:endParaRPr lang="en-US" sz="1600" b="1" dirty="0">
              <a:solidFill>
                <a:schemeClr val="accent1"/>
              </a:solidFill>
            </a:endParaRPr>
          </a:p>
        </p:txBody>
      </p:sp>
      <p:sp>
        <p:nvSpPr>
          <p:cNvPr id="9" name="TextBox 8">
            <a:extLst>
              <a:ext uri="{FF2B5EF4-FFF2-40B4-BE49-F238E27FC236}">
                <a16:creationId xmlns:a16="http://schemas.microsoft.com/office/drawing/2014/main" id="{0E67F608-4346-41E7-B18F-C7093178C57B}"/>
              </a:ext>
            </a:extLst>
          </p:cNvPr>
          <p:cNvSpPr txBox="1"/>
          <p:nvPr/>
        </p:nvSpPr>
        <p:spPr>
          <a:xfrm>
            <a:off x="914400" y="1819477"/>
            <a:ext cx="7772400" cy="1844223"/>
          </a:xfrm>
          <a:prstGeom prst="rect">
            <a:avLst/>
          </a:prstGeom>
          <a:noFill/>
        </p:spPr>
        <p:txBody>
          <a:bodyPr wrap="square" rtlCol="0">
            <a:spAutoFit/>
          </a:bodyPr>
          <a:lstStyle/>
          <a:p>
            <a:pPr algn="ctr">
              <a:lnSpc>
                <a:spcPct val="107000"/>
              </a:lnSpc>
              <a:spcBef>
                <a:spcPts val="200"/>
              </a:spcBef>
              <a:spcAft>
                <a:spcPts val="1400"/>
              </a:spcAft>
            </a:pPr>
            <a:r>
              <a:rPr lang="en-US" sz="4800" b="1" cap="small" dirty="0">
                <a:solidFill>
                  <a:srgbClr val="002060"/>
                </a:solidFill>
                <a:effectLst/>
                <a:latin typeface="Palatino Linotype" panose="02040502050505030304" pitchFamily="18" charset="0"/>
                <a:ea typeface="Palatino Linotype" panose="02040502050505030304" pitchFamily="18" charset="0"/>
                <a:cs typeface="Palatino Linotype" panose="02040502050505030304" pitchFamily="18" charset="0"/>
              </a:rPr>
              <a:t>SEN 3244 </a:t>
            </a:r>
          </a:p>
          <a:p>
            <a:pPr algn="ctr">
              <a:lnSpc>
                <a:spcPct val="107000"/>
              </a:lnSpc>
              <a:spcBef>
                <a:spcPts val="200"/>
              </a:spcBef>
              <a:spcAft>
                <a:spcPts val="1400"/>
              </a:spcAft>
            </a:pPr>
            <a:r>
              <a:rPr lang="en-US" sz="4800" b="1" cap="small" dirty="0">
                <a:solidFill>
                  <a:srgbClr val="002060"/>
                </a:solidFill>
                <a:effectLst/>
                <a:latin typeface="Palatino Linotype" panose="02040502050505030304" pitchFamily="18" charset="0"/>
                <a:ea typeface="Palatino Linotype" panose="02040502050505030304" pitchFamily="18" charset="0"/>
                <a:cs typeface="Palatino Linotype" panose="02040502050505030304" pitchFamily="18" charset="0"/>
              </a:rPr>
              <a:t>Software Architecture</a:t>
            </a:r>
            <a:endParaRPr lang="en-GB" sz="4800" b="1" dirty="0">
              <a:solidFill>
                <a:srgbClr val="1F4D78"/>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194481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93687C-21DA-4CFF-9569-0F72F19FD16F}"/>
              </a:ext>
            </a:extLst>
          </p:cNvPr>
          <p:cNvSpPr txBox="1"/>
          <p:nvPr/>
        </p:nvSpPr>
        <p:spPr>
          <a:xfrm>
            <a:off x="609600" y="1447800"/>
            <a:ext cx="2438400" cy="369332"/>
          </a:xfrm>
          <a:prstGeom prst="rect">
            <a:avLst/>
          </a:prstGeom>
          <a:noFill/>
        </p:spPr>
        <p:txBody>
          <a:bodyPr wrap="square" rtlCol="0">
            <a:spAutoFit/>
          </a:bodyPr>
          <a:lstStyle/>
          <a:p>
            <a:endParaRPr lang="en-US" dirty="0"/>
          </a:p>
        </p:txBody>
      </p:sp>
      <p:sp>
        <p:nvSpPr>
          <p:cNvPr id="4" name="Titre 1">
            <a:extLst>
              <a:ext uri="{FF2B5EF4-FFF2-40B4-BE49-F238E27FC236}">
                <a16:creationId xmlns:a16="http://schemas.microsoft.com/office/drawing/2014/main" id="{FB7A517F-5BAC-2977-F897-D4BCD49A4CAE}"/>
              </a:ext>
            </a:extLst>
          </p:cNvPr>
          <p:cNvSpPr>
            <a:spLocks noGrp="1"/>
          </p:cNvSpPr>
          <p:nvPr>
            <p:ph type="ctrTitle"/>
          </p:nvPr>
        </p:nvSpPr>
        <p:spPr>
          <a:xfrm>
            <a:off x="0" y="1"/>
            <a:ext cx="9144000" cy="396413"/>
          </a:xfrm>
          <a:solidFill>
            <a:schemeClr val="accent2">
              <a:lumMod val="40000"/>
              <a:lumOff val="60000"/>
            </a:schemeClr>
          </a:solidFill>
        </p:spPr>
        <p:txBody>
          <a:bodyPr>
            <a:normAutofit/>
          </a:bodyPr>
          <a:lstStyle/>
          <a:p>
            <a:r>
              <a:rPr lang="en-US" sz="1800" i="1" dirty="0"/>
              <a:t>Software architecture = {Elements, Forms, Rationale/Constraints)</a:t>
            </a:r>
          </a:p>
        </p:txBody>
      </p:sp>
      <p:sp>
        <p:nvSpPr>
          <p:cNvPr id="8" name="Sous-titre 2">
            <a:extLst>
              <a:ext uri="{FF2B5EF4-FFF2-40B4-BE49-F238E27FC236}">
                <a16:creationId xmlns:a16="http://schemas.microsoft.com/office/drawing/2014/main" id="{D670517D-DB4B-5A37-DF0F-B9CF1126099C}"/>
              </a:ext>
            </a:extLst>
          </p:cNvPr>
          <p:cNvSpPr>
            <a:spLocks noGrp="1"/>
          </p:cNvSpPr>
          <p:nvPr>
            <p:ph type="subTitle" idx="1"/>
          </p:nvPr>
        </p:nvSpPr>
        <p:spPr>
          <a:xfrm>
            <a:off x="0" y="6477000"/>
            <a:ext cx="9144000" cy="381000"/>
          </a:xfrm>
          <a:solidFill>
            <a:schemeClr val="accent2">
              <a:lumMod val="40000"/>
              <a:lumOff val="60000"/>
            </a:schemeClr>
          </a:solidFill>
        </p:spPr>
        <p:txBody>
          <a:bodyPr>
            <a:normAutofit fontScale="70000" lnSpcReduction="20000"/>
          </a:bodyPr>
          <a:lstStyle/>
          <a:p>
            <a:r>
              <a:rPr lang="en-US" b="1" i="1" dirty="0"/>
              <a:t>Software architecture deals with the design of the high level structure of SWE</a:t>
            </a:r>
          </a:p>
        </p:txBody>
      </p:sp>
      <p:sp>
        <p:nvSpPr>
          <p:cNvPr id="2" name="TextBox 1">
            <a:extLst>
              <a:ext uri="{FF2B5EF4-FFF2-40B4-BE49-F238E27FC236}">
                <a16:creationId xmlns:a16="http://schemas.microsoft.com/office/drawing/2014/main" id="{13E82DED-8681-90F7-6773-C90938B48BB3}"/>
              </a:ext>
            </a:extLst>
          </p:cNvPr>
          <p:cNvSpPr txBox="1"/>
          <p:nvPr/>
        </p:nvSpPr>
        <p:spPr>
          <a:xfrm>
            <a:off x="171450" y="1296410"/>
            <a:ext cx="8972550" cy="5724644"/>
          </a:xfrm>
          <a:prstGeom prst="rect">
            <a:avLst/>
          </a:prstGeom>
          <a:noFill/>
        </p:spPr>
        <p:txBody>
          <a:bodyPr wrap="square" rtlCol="0">
            <a:spAutoFit/>
          </a:bodyPr>
          <a:lstStyle/>
          <a:p>
            <a:pPr marL="571500" indent="-571500">
              <a:buFont typeface="Wingdings" panose="05000000000000000000" pitchFamily="2" charset="2"/>
              <a:buChar char="v"/>
            </a:pPr>
            <a:r>
              <a:rPr lang="en-US" sz="2800" b="1" dirty="0">
                <a:solidFill>
                  <a:schemeClr val="tx2"/>
                </a:solidFill>
                <a:latin typeface="Arial Rounded MT Bold" panose="020F0704030504030204" pitchFamily="34" charset="0"/>
              </a:rPr>
              <a:t>Overview of the architecture design activity</a:t>
            </a:r>
          </a:p>
          <a:p>
            <a:pPr marL="457200" indent="-457200">
              <a:buFont typeface="Wingdings" panose="05000000000000000000" pitchFamily="2" charset="2"/>
              <a:buChar char="§"/>
            </a:pPr>
            <a:endParaRPr lang="en-US" sz="2800" b="1" dirty="0">
              <a:solidFill>
                <a:schemeClr val="tx2"/>
              </a:solidFill>
              <a:latin typeface="Arial Rounded MT Bold" panose="020F0704030504030204" pitchFamily="34" charset="0"/>
            </a:endParaRPr>
          </a:p>
          <a:p>
            <a:pPr marL="457200" indent="-457200">
              <a:lnSpc>
                <a:spcPct val="150000"/>
              </a:lnSpc>
              <a:buFont typeface="Courier New" panose="02070309020205020404" pitchFamily="49" charset="0"/>
              <a:buChar char="o"/>
            </a:pPr>
            <a:r>
              <a:rPr lang="en-US" sz="2800" dirty="0">
                <a:latin typeface="Arial Rounded MT Bold" panose="020F0704030504030204" pitchFamily="34" charset="0"/>
              </a:rPr>
              <a:t>Architectural decisions do occur at three levels of design.</a:t>
            </a:r>
          </a:p>
          <a:p>
            <a:pPr marL="514350" indent="-514350">
              <a:lnSpc>
                <a:spcPct val="150000"/>
              </a:lnSpc>
              <a:buFont typeface="+mj-lt"/>
              <a:buAutoNum type="arabicPeriod"/>
            </a:pPr>
            <a:r>
              <a:rPr lang="en-US" sz="2800" dirty="0">
                <a:solidFill>
                  <a:schemeClr val="tx2"/>
                </a:solidFill>
                <a:latin typeface="Arial Rounded MT Bold" panose="020F0704030504030204" pitchFamily="34" charset="0"/>
              </a:rPr>
              <a:t>Architectural design – level one </a:t>
            </a:r>
          </a:p>
          <a:p>
            <a:pPr marL="514350" indent="-514350">
              <a:lnSpc>
                <a:spcPct val="150000"/>
              </a:lnSpc>
              <a:buFont typeface="+mj-lt"/>
              <a:buAutoNum type="arabicPeriod"/>
            </a:pPr>
            <a:r>
              <a:rPr lang="en-US" sz="2800" dirty="0">
                <a:solidFill>
                  <a:schemeClr val="tx2"/>
                </a:solidFill>
                <a:latin typeface="Arial Rounded MT Bold" panose="020F0704030504030204" pitchFamily="34" charset="0"/>
              </a:rPr>
              <a:t>Element interaction design – level two </a:t>
            </a:r>
          </a:p>
          <a:p>
            <a:pPr marL="514350" indent="-514350">
              <a:lnSpc>
                <a:spcPct val="150000"/>
              </a:lnSpc>
              <a:buFont typeface="+mj-lt"/>
              <a:buAutoNum type="arabicPeriod"/>
            </a:pPr>
            <a:r>
              <a:rPr lang="en-US" sz="2800" dirty="0">
                <a:solidFill>
                  <a:schemeClr val="tx2"/>
                </a:solidFill>
                <a:latin typeface="Arial Rounded MT Bold" panose="020F0704030504030204" pitchFamily="34" charset="0"/>
              </a:rPr>
              <a:t>Element internals design – level three</a:t>
            </a:r>
          </a:p>
          <a:p>
            <a:pPr algn="just">
              <a:lnSpc>
                <a:spcPct val="150000"/>
              </a:lnSpc>
            </a:pPr>
            <a:r>
              <a:rPr lang="en-US" sz="2400" dirty="0">
                <a:latin typeface="Arial Rounded MT Bold" panose="020F0704030504030204" pitchFamily="34" charset="0"/>
              </a:rPr>
              <a:t>However, level one can delve as deeply as elements internals design to achieve a particular driver.</a:t>
            </a:r>
          </a:p>
          <a:p>
            <a:endParaRPr lang="en-US" sz="2800" b="1" dirty="0">
              <a:latin typeface="Arial Rounded MT Bold" panose="020F0704030504030204" pitchFamily="34" charset="0"/>
            </a:endParaRPr>
          </a:p>
        </p:txBody>
      </p:sp>
      <p:sp>
        <p:nvSpPr>
          <p:cNvPr id="3" name="TextBox 2">
            <a:extLst>
              <a:ext uri="{FF2B5EF4-FFF2-40B4-BE49-F238E27FC236}">
                <a16:creationId xmlns:a16="http://schemas.microsoft.com/office/drawing/2014/main" id="{945B1EF4-E1AE-9022-C9F6-18F1F2CA83E2}"/>
              </a:ext>
            </a:extLst>
          </p:cNvPr>
          <p:cNvSpPr txBox="1"/>
          <p:nvPr/>
        </p:nvSpPr>
        <p:spPr>
          <a:xfrm>
            <a:off x="228600" y="605846"/>
            <a:ext cx="8610600" cy="584775"/>
          </a:xfrm>
          <a:prstGeom prst="rect">
            <a:avLst/>
          </a:prstGeom>
          <a:noFill/>
        </p:spPr>
        <p:txBody>
          <a:bodyPr wrap="square" rtlCol="0">
            <a:spAutoFit/>
          </a:bodyPr>
          <a:lstStyle/>
          <a:p>
            <a:pPr marL="571500" indent="-571500">
              <a:buFont typeface="Wingdings" panose="05000000000000000000" pitchFamily="2" charset="2"/>
              <a:buChar char="q"/>
            </a:pPr>
            <a:r>
              <a:rPr lang="en-US" sz="3200" b="1" dirty="0">
                <a:solidFill>
                  <a:srgbClr val="C00000"/>
                </a:solidFill>
              </a:rPr>
              <a:t>Chap 8: Designing Software Architecture</a:t>
            </a:r>
          </a:p>
        </p:txBody>
      </p:sp>
    </p:spTree>
    <p:extLst>
      <p:ext uri="{BB962C8B-B14F-4D97-AF65-F5344CB8AC3E}">
        <p14:creationId xmlns:p14="http://schemas.microsoft.com/office/powerpoint/2010/main" val="3792539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93687C-21DA-4CFF-9569-0F72F19FD16F}"/>
              </a:ext>
            </a:extLst>
          </p:cNvPr>
          <p:cNvSpPr txBox="1"/>
          <p:nvPr/>
        </p:nvSpPr>
        <p:spPr>
          <a:xfrm>
            <a:off x="609600" y="1447800"/>
            <a:ext cx="2438400" cy="369332"/>
          </a:xfrm>
          <a:prstGeom prst="rect">
            <a:avLst/>
          </a:prstGeom>
          <a:noFill/>
        </p:spPr>
        <p:txBody>
          <a:bodyPr wrap="square" rtlCol="0">
            <a:spAutoFit/>
          </a:bodyPr>
          <a:lstStyle/>
          <a:p>
            <a:endParaRPr lang="en-US" dirty="0"/>
          </a:p>
        </p:txBody>
      </p:sp>
      <p:sp>
        <p:nvSpPr>
          <p:cNvPr id="4" name="Titre 1">
            <a:extLst>
              <a:ext uri="{FF2B5EF4-FFF2-40B4-BE49-F238E27FC236}">
                <a16:creationId xmlns:a16="http://schemas.microsoft.com/office/drawing/2014/main" id="{FB7A517F-5BAC-2977-F897-D4BCD49A4CAE}"/>
              </a:ext>
            </a:extLst>
          </p:cNvPr>
          <p:cNvSpPr>
            <a:spLocks noGrp="1"/>
          </p:cNvSpPr>
          <p:nvPr>
            <p:ph type="ctrTitle"/>
          </p:nvPr>
        </p:nvSpPr>
        <p:spPr>
          <a:xfrm>
            <a:off x="0" y="1"/>
            <a:ext cx="9144000" cy="396413"/>
          </a:xfrm>
          <a:solidFill>
            <a:schemeClr val="accent2">
              <a:lumMod val="40000"/>
              <a:lumOff val="60000"/>
            </a:schemeClr>
          </a:solidFill>
        </p:spPr>
        <p:txBody>
          <a:bodyPr>
            <a:normAutofit/>
          </a:bodyPr>
          <a:lstStyle/>
          <a:p>
            <a:r>
              <a:rPr lang="en-US" sz="1800" i="1" dirty="0"/>
              <a:t>Software architecture = {Elements, Forms, Rationale/Constraints)</a:t>
            </a:r>
          </a:p>
        </p:txBody>
      </p:sp>
      <p:sp>
        <p:nvSpPr>
          <p:cNvPr id="8" name="Sous-titre 2">
            <a:extLst>
              <a:ext uri="{FF2B5EF4-FFF2-40B4-BE49-F238E27FC236}">
                <a16:creationId xmlns:a16="http://schemas.microsoft.com/office/drawing/2014/main" id="{D670517D-DB4B-5A37-DF0F-B9CF1126099C}"/>
              </a:ext>
            </a:extLst>
          </p:cNvPr>
          <p:cNvSpPr>
            <a:spLocks noGrp="1"/>
          </p:cNvSpPr>
          <p:nvPr>
            <p:ph type="subTitle" idx="1"/>
          </p:nvPr>
        </p:nvSpPr>
        <p:spPr>
          <a:xfrm>
            <a:off x="0" y="6477000"/>
            <a:ext cx="9144000" cy="381000"/>
          </a:xfrm>
          <a:solidFill>
            <a:schemeClr val="accent2">
              <a:lumMod val="40000"/>
              <a:lumOff val="60000"/>
            </a:schemeClr>
          </a:solidFill>
        </p:spPr>
        <p:txBody>
          <a:bodyPr>
            <a:normAutofit fontScale="70000" lnSpcReduction="20000"/>
          </a:bodyPr>
          <a:lstStyle/>
          <a:p>
            <a:r>
              <a:rPr lang="en-US" b="1" i="1" dirty="0"/>
              <a:t>Software architecture deals with the design of the high level structure of SWE</a:t>
            </a:r>
          </a:p>
        </p:txBody>
      </p:sp>
      <p:sp>
        <p:nvSpPr>
          <p:cNvPr id="2" name="TextBox 1">
            <a:extLst>
              <a:ext uri="{FF2B5EF4-FFF2-40B4-BE49-F238E27FC236}">
                <a16:creationId xmlns:a16="http://schemas.microsoft.com/office/drawing/2014/main" id="{13E82DED-8681-90F7-6773-C90938B48BB3}"/>
              </a:ext>
            </a:extLst>
          </p:cNvPr>
          <p:cNvSpPr txBox="1"/>
          <p:nvPr/>
        </p:nvSpPr>
        <p:spPr>
          <a:xfrm>
            <a:off x="171450" y="1296410"/>
            <a:ext cx="8972550" cy="4964501"/>
          </a:xfrm>
          <a:prstGeom prst="rect">
            <a:avLst/>
          </a:prstGeom>
          <a:noFill/>
        </p:spPr>
        <p:txBody>
          <a:bodyPr wrap="square" rtlCol="0">
            <a:spAutoFit/>
          </a:bodyPr>
          <a:lstStyle/>
          <a:p>
            <a:pPr marL="571500" indent="-571500">
              <a:buFont typeface="Wingdings" panose="05000000000000000000" pitchFamily="2" charset="2"/>
              <a:buChar char="v"/>
            </a:pPr>
            <a:r>
              <a:rPr lang="en-US" sz="2800" b="1" dirty="0">
                <a:solidFill>
                  <a:schemeClr val="tx2"/>
                </a:solidFill>
                <a:latin typeface="Arial Rounded MT Bold" panose="020F0704030504030204" pitchFamily="34" charset="0"/>
              </a:rPr>
              <a:t>Overview of the architecture design activity</a:t>
            </a:r>
          </a:p>
          <a:p>
            <a:pPr marL="457200" indent="-457200">
              <a:lnSpc>
                <a:spcPct val="150000"/>
              </a:lnSpc>
              <a:buFont typeface="Courier New" panose="02070309020205020404" pitchFamily="49" charset="0"/>
              <a:buChar char="o"/>
            </a:pPr>
            <a:r>
              <a:rPr lang="en-US" sz="2800" dirty="0">
                <a:latin typeface="Arial Rounded MT Bold" panose="020F0704030504030204" pitchFamily="34" charset="0"/>
              </a:rPr>
              <a:t>Architectural decisions do occur at three levels of design(1).</a:t>
            </a:r>
          </a:p>
          <a:p>
            <a:pPr marL="457200" indent="-457200" algn="just">
              <a:lnSpc>
                <a:spcPct val="150000"/>
              </a:lnSpc>
              <a:buFont typeface="Wingdings" panose="05000000000000000000" pitchFamily="2" charset="2"/>
              <a:buChar char="§"/>
            </a:pPr>
            <a:r>
              <a:rPr lang="en-US" sz="2800" b="1" dirty="0">
                <a:latin typeface="Arial Rounded MT Bold" panose="020F0704030504030204" pitchFamily="34" charset="0"/>
              </a:rPr>
              <a:t>One can not design an element’s internals until the element themselves have been defined</a:t>
            </a:r>
          </a:p>
          <a:p>
            <a:pPr marL="457200" indent="-457200" algn="just">
              <a:lnSpc>
                <a:spcPct val="150000"/>
              </a:lnSpc>
              <a:buFont typeface="Wingdings" panose="05000000000000000000" pitchFamily="2" charset="2"/>
              <a:buChar char="§"/>
            </a:pPr>
            <a:r>
              <a:rPr lang="en-US" sz="2800" b="1" dirty="0">
                <a:latin typeface="Arial Rounded MT Bold" panose="020F0704030504030204" pitchFamily="34" charset="0"/>
              </a:rPr>
              <a:t>One cannot reason about interaction until several elements and some patterns of interaction among them have been defined.</a:t>
            </a:r>
          </a:p>
        </p:txBody>
      </p:sp>
      <p:sp>
        <p:nvSpPr>
          <p:cNvPr id="3" name="TextBox 2">
            <a:extLst>
              <a:ext uri="{FF2B5EF4-FFF2-40B4-BE49-F238E27FC236}">
                <a16:creationId xmlns:a16="http://schemas.microsoft.com/office/drawing/2014/main" id="{945B1EF4-E1AE-9022-C9F6-18F1F2CA83E2}"/>
              </a:ext>
            </a:extLst>
          </p:cNvPr>
          <p:cNvSpPr txBox="1"/>
          <p:nvPr/>
        </p:nvSpPr>
        <p:spPr>
          <a:xfrm>
            <a:off x="228600" y="605846"/>
            <a:ext cx="8610600" cy="584775"/>
          </a:xfrm>
          <a:prstGeom prst="rect">
            <a:avLst/>
          </a:prstGeom>
          <a:noFill/>
        </p:spPr>
        <p:txBody>
          <a:bodyPr wrap="square" rtlCol="0">
            <a:spAutoFit/>
          </a:bodyPr>
          <a:lstStyle/>
          <a:p>
            <a:pPr marL="571500" indent="-571500">
              <a:buFont typeface="Wingdings" panose="05000000000000000000" pitchFamily="2" charset="2"/>
              <a:buChar char="q"/>
            </a:pPr>
            <a:r>
              <a:rPr lang="en-US" sz="3200" b="1" dirty="0">
                <a:solidFill>
                  <a:srgbClr val="C00000"/>
                </a:solidFill>
              </a:rPr>
              <a:t>Chap 8: Designing Software Architecture</a:t>
            </a:r>
          </a:p>
        </p:txBody>
      </p:sp>
    </p:spTree>
    <p:extLst>
      <p:ext uri="{BB962C8B-B14F-4D97-AF65-F5344CB8AC3E}">
        <p14:creationId xmlns:p14="http://schemas.microsoft.com/office/powerpoint/2010/main" val="1743313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93687C-21DA-4CFF-9569-0F72F19FD16F}"/>
              </a:ext>
            </a:extLst>
          </p:cNvPr>
          <p:cNvSpPr txBox="1"/>
          <p:nvPr/>
        </p:nvSpPr>
        <p:spPr>
          <a:xfrm>
            <a:off x="609600" y="1447800"/>
            <a:ext cx="2438400" cy="369332"/>
          </a:xfrm>
          <a:prstGeom prst="rect">
            <a:avLst/>
          </a:prstGeom>
          <a:noFill/>
        </p:spPr>
        <p:txBody>
          <a:bodyPr wrap="square" rtlCol="0">
            <a:spAutoFit/>
          </a:bodyPr>
          <a:lstStyle/>
          <a:p>
            <a:endParaRPr lang="en-US" dirty="0"/>
          </a:p>
        </p:txBody>
      </p:sp>
      <p:sp>
        <p:nvSpPr>
          <p:cNvPr id="4" name="Titre 1">
            <a:extLst>
              <a:ext uri="{FF2B5EF4-FFF2-40B4-BE49-F238E27FC236}">
                <a16:creationId xmlns:a16="http://schemas.microsoft.com/office/drawing/2014/main" id="{FB7A517F-5BAC-2977-F897-D4BCD49A4CAE}"/>
              </a:ext>
            </a:extLst>
          </p:cNvPr>
          <p:cNvSpPr>
            <a:spLocks noGrp="1"/>
          </p:cNvSpPr>
          <p:nvPr>
            <p:ph type="ctrTitle"/>
          </p:nvPr>
        </p:nvSpPr>
        <p:spPr>
          <a:xfrm>
            <a:off x="0" y="1"/>
            <a:ext cx="9144000" cy="396413"/>
          </a:xfrm>
          <a:solidFill>
            <a:schemeClr val="accent2">
              <a:lumMod val="40000"/>
              <a:lumOff val="60000"/>
            </a:schemeClr>
          </a:solidFill>
        </p:spPr>
        <p:txBody>
          <a:bodyPr>
            <a:normAutofit/>
          </a:bodyPr>
          <a:lstStyle/>
          <a:p>
            <a:r>
              <a:rPr lang="en-US" sz="1800" i="1" dirty="0"/>
              <a:t>Software architecture = {Elements, Forms, Rationale/Constraints)</a:t>
            </a:r>
          </a:p>
        </p:txBody>
      </p:sp>
      <p:sp>
        <p:nvSpPr>
          <p:cNvPr id="8" name="Sous-titre 2">
            <a:extLst>
              <a:ext uri="{FF2B5EF4-FFF2-40B4-BE49-F238E27FC236}">
                <a16:creationId xmlns:a16="http://schemas.microsoft.com/office/drawing/2014/main" id="{D670517D-DB4B-5A37-DF0F-B9CF1126099C}"/>
              </a:ext>
            </a:extLst>
          </p:cNvPr>
          <p:cNvSpPr>
            <a:spLocks noGrp="1"/>
          </p:cNvSpPr>
          <p:nvPr>
            <p:ph type="subTitle" idx="1"/>
          </p:nvPr>
        </p:nvSpPr>
        <p:spPr>
          <a:xfrm>
            <a:off x="0" y="6477000"/>
            <a:ext cx="9144000" cy="381000"/>
          </a:xfrm>
          <a:solidFill>
            <a:schemeClr val="accent2">
              <a:lumMod val="40000"/>
              <a:lumOff val="60000"/>
            </a:schemeClr>
          </a:solidFill>
        </p:spPr>
        <p:txBody>
          <a:bodyPr>
            <a:normAutofit fontScale="70000" lnSpcReduction="20000"/>
          </a:bodyPr>
          <a:lstStyle/>
          <a:p>
            <a:r>
              <a:rPr lang="en-US" b="1" i="1" dirty="0"/>
              <a:t>Software architecture deals with the design of the high level structure of SWE</a:t>
            </a:r>
          </a:p>
        </p:txBody>
      </p:sp>
      <p:sp>
        <p:nvSpPr>
          <p:cNvPr id="2" name="TextBox 1">
            <a:extLst>
              <a:ext uri="{FF2B5EF4-FFF2-40B4-BE49-F238E27FC236}">
                <a16:creationId xmlns:a16="http://schemas.microsoft.com/office/drawing/2014/main" id="{13E82DED-8681-90F7-6773-C90938B48BB3}"/>
              </a:ext>
            </a:extLst>
          </p:cNvPr>
          <p:cNvSpPr txBox="1"/>
          <p:nvPr/>
        </p:nvSpPr>
        <p:spPr>
          <a:xfrm>
            <a:off x="171450" y="1296410"/>
            <a:ext cx="8972550" cy="4318170"/>
          </a:xfrm>
          <a:prstGeom prst="rect">
            <a:avLst/>
          </a:prstGeom>
          <a:noFill/>
        </p:spPr>
        <p:txBody>
          <a:bodyPr wrap="square" rtlCol="0">
            <a:spAutoFit/>
          </a:bodyPr>
          <a:lstStyle/>
          <a:p>
            <a:pPr marL="571500" indent="-571500">
              <a:buFont typeface="Wingdings" panose="05000000000000000000" pitchFamily="2" charset="2"/>
              <a:buChar char="v"/>
            </a:pPr>
            <a:r>
              <a:rPr lang="en-US" sz="2800" b="1" dirty="0">
                <a:solidFill>
                  <a:schemeClr val="tx2"/>
                </a:solidFill>
                <a:latin typeface="Arial Rounded MT Bold" panose="020F0704030504030204" pitchFamily="34" charset="0"/>
              </a:rPr>
              <a:t>Overview of the architecture design activity</a:t>
            </a:r>
          </a:p>
          <a:p>
            <a:pPr marL="457200" indent="-457200">
              <a:lnSpc>
                <a:spcPct val="150000"/>
              </a:lnSpc>
              <a:buFont typeface="Courier New" panose="02070309020205020404" pitchFamily="49" charset="0"/>
              <a:buChar char="o"/>
            </a:pPr>
            <a:r>
              <a:rPr lang="en-US" sz="2800" dirty="0">
                <a:latin typeface="Arial Rounded MT Bold" panose="020F0704030504030204" pitchFamily="34" charset="0"/>
              </a:rPr>
              <a:t>Architectural decisions do occur at three levels of design(2).</a:t>
            </a:r>
          </a:p>
          <a:p>
            <a:pPr marL="457200" indent="-457200" algn="just">
              <a:lnSpc>
                <a:spcPct val="150000"/>
              </a:lnSpc>
              <a:buFont typeface="Wingdings" panose="05000000000000000000" pitchFamily="2" charset="2"/>
              <a:buChar char="§"/>
            </a:pPr>
            <a:r>
              <a:rPr lang="en-US" sz="2800" b="1" dirty="0">
                <a:latin typeface="Arial Rounded MT Bold" panose="020F0704030504030204" pitchFamily="34" charset="0"/>
              </a:rPr>
              <a:t>Some will use the term - </a:t>
            </a:r>
            <a:r>
              <a:rPr lang="en-US" sz="2800" b="1" dirty="0">
                <a:solidFill>
                  <a:schemeClr val="accent6">
                    <a:lumMod val="50000"/>
                  </a:schemeClr>
                </a:solidFill>
                <a:latin typeface="Arial Rounded MT Bold" panose="020F0704030504030204" pitchFamily="34" charset="0"/>
              </a:rPr>
              <a:t>high level design  and detailed design/ low level design.</a:t>
            </a:r>
          </a:p>
          <a:p>
            <a:pPr marL="457200" indent="-457200" algn="just">
              <a:lnSpc>
                <a:spcPct val="150000"/>
              </a:lnSpc>
              <a:buFont typeface="Wingdings" panose="05000000000000000000" pitchFamily="2" charset="2"/>
              <a:buChar char="§"/>
            </a:pPr>
            <a:r>
              <a:rPr lang="en-US" sz="2800" b="1" dirty="0">
                <a:latin typeface="Arial Rounded MT Bold" panose="020F0704030504030204" pitchFamily="34" charset="0"/>
              </a:rPr>
              <a:t>we prefer </a:t>
            </a:r>
            <a:r>
              <a:rPr lang="en-US" sz="2800" b="1" dirty="0">
                <a:solidFill>
                  <a:schemeClr val="tx2"/>
                </a:solidFill>
                <a:latin typeface="Arial Rounded MT Bold" panose="020F0704030504030204" pitchFamily="34" charset="0"/>
              </a:rPr>
              <a:t>architectural design , element interaction design and element internals design</a:t>
            </a:r>
          </a:p>
        </p:txBody>
      </p:sp>
      <p:sp>
        <p:nvSpPr>
          <p:cNvPr id="3" name="TextBox 2">
            <a:extLst>
              <a:ext uri="{FF2B5EF4-FFF2-40B4-BE49-F238E27FC236}">
                <a16:creationId xmlns:a16="http://schemas.microsoft.com/office/drawing/2014/main" id="{945B1EF4-E1AE-9022-C9F6-18F1F2CA83E2}"/>
              </a:ext>
            </a:extLst>
          </p:cNvPr>
          <p:cNvSpPr txBox="1"/>
          <p:nvPr/>
        </p:nvSpPr>
        <p:spPr>
          <a:xfrm>
            <a:off x="228600" y="605846"/>
            <a:ext cx="8610600" cy="584775"/>
          </a:xfrm>
          <a:prstGeom prst="rect">
            <a:avLst/>
          </a:prstGeom>
          <a:noFill/>
        </p:spPr>
        <p:txBody>
          <a:bodyPr wrap="square" rtlCol="0">
            <a:spAutoFit/>
          </a:bodyPr>
          <a:lstStyle/>
          <a:p>
            <a:pPr marL="571500" indent="-571500">
              <a:buFont typeface="Wingdings" panose="05000000000000000000" pitchFamily="2" charset="2"/>
              <a:buChar char="q"/>
            </a:pPr>
            <a:r>
              <a:rPr lang="en-US" sz="3200" b="1" dirty="0">
                <a:solidFill>
                  <a:srgbClr val="C00000"/>
                </a:solidFill>
              </a:rPr>
              <a:t>Chap 8: Designing Software Architecture</a:t>
            </a:r>
          </a:p>
        </p:txBody>
      </p:sp>
    </p:spTree>
    <p:extLst>
      <p:ext uri="{BB962C8B-B14F-4D97-AF65-F5344CB8AC3E}">
        <p14:creationId xmlns:p14="http://schemas.microsoft.com/office/powerpoint/2010/main" val="3001370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93687C-21DA-4CFF-9569-0F72F19FD16F}"/>
              </a:ext>
            </a:extLst>
          </p:cNvPr>
          <p:cNvSpPr txBox="1"/>
          <p:nvPr/>
        </p:nvSpPr>
        <p:spPr>
          <a:xfrm>
            <a:off x="609600" y="1447800"/>
            <a:ext cx="2438400" cy="369332"/>
          </a:xfrm>
          <a:prstGeom prst="rect">
            <a:avLst/>
          </a:prstGeom>
          <a:noFill/>
        </p:spPr>
        <p:txBody>
          <a:bodyPr wrap="square" rtlCol="0">
            <a:spAutoFit/>
          </a:bodyPr>
          <a:lstStyle/>
          <a:p>
            <a:endParaRPr lang="en-US" dirty="0"/>
          </a:p>
        </p:txBody>
      </p:sp>
      <p:sp>
        <p:nvSpPr>
          <p:cNvPr id="4" name="Titre 1">
            <a:extLst>
              <a:ext uri="{FF2B5EF4-FFF2-40B4-BE49-F238E27FC236}">
                <a16:creationId xmlns:a16="http://schemas.microsoft.com/office/drawing/2014/main" id="{FB7A517F-5BAC-2977-F897-D4BCD49A4CAE}"/>
              </a:ext>
            </a:extLst>
          </p:cNvPr>
          <p:cNvSpPr>
            <a:spLocks noGrp="1"/>
          </p:cNvSpPr>
          <p:nvPr>
            <p:ph type="ctrTitle"/>
          </p:nvPr>
        </p:nvSpPr>
        <p:spPr>
          <a:xfrm>
            <a:off x="0" y="1"/>
            <a:ext cx="9144000" cy="396413"/>
          </a:xfrm>
          <a:solidFill>
            <a:schemeClr val="accent2">
              <a:lumMod val="40000"/>
              <a:lumOff val="60000"/>
            </a:schemeClr>
          </a:solidFill>
        </p:spPr>
        <p:txBody>
          <a:bodyPr>
            <a:normAutofit/>
          </a:bodyPr>
          <a:lstStyle/>
          <a:p>
            <a:r>
              <a:rPr lang="en-US" sz="1800" i="1" dirty="0"/>
              <a:t>Software architecture = {Elements, Forms, Rationale/Constraints)</a:t>
            </a:r>
          </a:p>
        </p:txBody>
      </p:sp>
      <p:sp>
        <p:nvSpPr>
          <p:cNvPr id="8" name="Sous-titre 2">
            <a:extLst>
              <a:ext uri="{FF2B5EF4-FFF2-40B4-BE49-F238E27FC236}">
                <a16:creationId xmlns:a16="http://schemas.microsoft.com/office/drawing/2014/main" id="{D670517D-DB4B-5A37-DF0F-B9CF1126099C}"/>
              </a:ext>
            </a:extLst>
          </p:cNvPr>
          <p:cNvSpPr>
            <a:spLocks noGrp="1"/>
          </p:cNvSpPr>
          <p:nvPr>
            <p:ph type="subTitle" idx="1"/>
          </p:nvPr>
        </p:nvSpPr>
        <p:spPr>
          <a:xfrm>
            <a:off x="0" y="6477000"/>
            <a:ext cx="9144000" cy="381000"/>
          </a:xfrm>
          <a:solidFill>
            <a:schemeClr val="accent2">
              <a:lumMod val="40000"/>
              <a:lumOff val="60000"/>
            </a:schemeClr>
          </a:solidFill>
        </p:spPr>
        <p:txBody>
          <a:bodyPr>
            <a:normAutofit fontScale="70000" lnSpcReduction="20000"/>
          </a:bodyPr>
          <a:lstStyle/>
          <a:p>
            <a:r>
              <a:rPr lang="en-US" b="1" i="1" dirty="0"/>
              <a:t>Software architecture deals with the design of the high level structure of SWE</a:t>
            </a:r>
          </a:p>
        </p:txBody>
      </p:sp>
      <p:sp>
        <p:nvSpPr>
          <p:cNvPr id="2" name="TextBox 1">
            <a:extLst>
              <a:ext uri="{FF2B5EF4-FFF2-40B4-BE49-F238E27FC236}">
                <a16:creationId xmlns:a16="http://schemas.microsoft.com/office/drawing/2014/main" id="{13E82DED-8681-90F7-6773-C90938B48BB3}"/>
              </a:ext>
            </a:extLst>
          </p:cNvPr>
          <p:cNvSpPr txBox="1"/>
          <p:nvPr/>
        </p:nvSpPr>
        <p:spPr>
          <a:xfrm>
            <a:off x="171450" y="1296410"/>
            <a:ext cx="8972550" cy="5840060"/>
          </a:xfrm>
          <a:prstGeom prst="rect">
            <a:avLst/>
          </a:prstGeom>
          <a:noFill/>
        </p:spPr>
        <p:txBody>
          <a:bodyPr wrap="square" rtlCol="0">
            <a:spAutoFit/>
          </a:bodyPr>
          <a:lstStyle/>
          <a:p>
            <a:pPr marL="571500" indent="-571500">
              <a:buFont typeface="Wingdings" panose="05000000000000000000" pitchFamily="2" charset="2"/>
              <a:buChar char="v"/>
            </a:pPr>
            <a:r>
              <a:rPr lang="en-US" sz="2800" b="1" dirty="0">
                <a:solidFill>
                  <a:schemeClr val="tx2"/>
                </a:solidFill>
                <a:latin typeface="Arial Rounded MT Bold" panose="020F0704030504030204" pitchFamily="34" charset="0"/>
              </a:rPr>
              <a:t>Overview of the architecture design activity</a:t>
            </a:r>
          </a:p>
          <a:p>
            <a:pPr marL="457200" indent="-457200">
              <a:buFont typeface="Wingdings" panose="05000000000000000000" pitchFamily="2" charset="2"/>
              <a:buChar char="§"/>
            </a:pPr>
            <a:endParaRPr lang="en-US" sz="2800" b="1" dirty="0">
              <a:solidFill>
                <a:schemeClr val="tx2"/>
              </a:solidFill>
              <a:latin typeface="Arial Rounded MT Bold" panose="020F0704030504030204" pitchFamily="34" charset="0"/>
            </a:endParaRPr>
          </a:p>
          <a:p>
            <a:pPr marL="457200" indent="-457200">
              <a:lnSpc>
                <a:spcPct val="150000"/>
              </a:lnSpc>
              <a:buFont typeface="Courier New" panose="02070309020205020404" pitchFamily="49" charset="0"/>
              <a:buChar char="o"/>
            </a:pPr>
            <a:r>
              <a:rPr lang="en-US" sz="2800" dirty="0">
                <a:latin typeface="Arial Rounded MT Bold" panose="020F0704030504030204" pitchFamily="34" charset="0"/>
              </a:rPr>
              <a:t>Architectural design is therefore a key step to achieving your product and project goals.</a:t>
            </a:r>
          </a:p>
          <a:p>
            <a:pPr marL="457200" indent="-457200">
              <a:lnSpc>
                <a:spcPct val="150000"/>
              </a:lnSpc>
              <a:buFont typeface="Courier New" panose="02070309020205020404" pitchFamily="49" charset="0"/>
              <a:buChar char="o"/>
            </a:pPr>
            <a:r>
              <a:rPr lang="en-US" sz="2800" dirty="0">
                <a:latin typeface="Arial Rounded MT Bold" panose="020F0704030504030204" pitchFamily="34" charset="0"/>
              </a:rPr>
              <a:t>The decision you take will have an implications for the achievement of these goals.</a:t>
            </a:r>
          </a:p>
          <a:p>
            <a:pPr marL="457200" indent="-457200">
              <a:lnSpc>
                <a:spcPct val="150000"/>
              </a:lnSpc>
              <a:buFont typeface="Courier New" panose="02070309020205020404" pitchFamily="49" charset="0"/>
              <a:buChar char="o"/>
            </a:pPr>
            <a:r>
              <a:rPr lang="en-US" sz="2700" dirty="0">
                <a:latin typeface="Arial Rounded MT Bold" panose="020F0704030504030204" pitchFamily="34" charset="0"/>
              </a:rPr>
              <a:t>The choice of a particular reference architecture may provide a good foundation for achieving your goal because of their familiarities.</a:t>
            </a:r>
          </a:p>
          <a:p>
            <a:endParaRPr lang="en-US" sz="2800" b="1" dirty="0">
              <a:latin typeface="Arial Rounded MT Bold" panose="020F0704030504030204" pitchFamily="34" charset="0"/>
            </a:endParaRPr>
          </a:p>
        </p:txBody>
      </p:sp>
      <p:sp>
        <p:nvSpPr>
          <p:cNvPr id="3" name="TextBox 2">
            <a:extLst>
              <a:ext uri="{FF2B5EF4-FFF2-40B4-BE49-F238E27FC236}">
                <a16:creationId xmlns:a16="http://schemas.microsoft.com/office/drawing/2014/main" id="{945B1EF4-E1AE-9022-C9F6-18F1F2CA83E2}"/>
              </a:ext>
            </a:extLst>
          </p:cNvPr>
          <p:cNvSpPr txBox="1"/>
          <p:nvPr/>
        </p:nvSpPr>
        <p:spPr>
          <a:xfrm>
            <a:off x="228600" y="605846"/>
            <a:ext cx="8610600" cy="584775"/>
          </a:xfrm>
          <a:prstGeom prst="rect">
            <a:avLst/>
          </a:prstGeom>
          <a:noFill/>
        </p:spPr>
        <p:txBody>
          <a:bodyPr wrap="square" rtlCol="0">
            <a:spAutoFit/>
          </a:bodyPr>
          <a:lstStyle/>
          <a:p>
            <a:pPr marL="571500" indent="-571500">
              <a:buFont typeface="Wingdings" panose="05000000000000000000" pitchFamily="2" charset="2"/>
              <a:buChar char="q"/>
            </a:pPr>
            <a:r>
              <a:rPr lang="en-US" sz="3200" b="1" dirty="0">
                <a:solidFill>
                  <a:srgbClr val="C00000"/>
                </a:solidFill>
              </a:rPr>
              <a:t>Chap 8: Designing Software Architecture</a:t>
            </a:r>
          </a:p>
        </p:txBody>
      </p:sp>
    </p:spTree>
    <p:extLst>
      <p:ext uri="{BB962C8B-B14F-4D97-AF65-F5344CB8AC3E}">
        <p14:creationId xmlns:p14="http://schemas.microsoft.com/office/powerpoint/2010/main" val="2669430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93687C-21DA-4CFF-9569-0F72F19FD16F}"/>
              </a:ext>
            </a:extLst>
          </p:cNvPr>
          <p:cNvSpPr txBox="1"/>
          <p:nvPr/>
        </p:nvSpPr>
        <p:spPr>
          <a:xfrm>
            <a:off x="609600" y="1447800"/>
            <a:ext cx="2438400" cy="369332"/>
          </a:xfrm>
          <a:prstGeom prst="rect">
            <a:avLst/>
          </a:prstGeom>
          <a:noFill/>
        </p:spPr>
        <p:txBody>
          <a:bodyPr wrap="square" rtlCol="0">
            <a:spAutoFit/>
          </a:bodyPr>
          <a:lstStyle/>
          <a:p>
            <a:endParaRPr lang="en-US" dirty="0"/>
          </a:p>
        </p:txBody>
      </p:sp>
      <p:sp>
        <p:nvSpPr>
          <p:cNvPr id="4" name="Titre 1">
            <a:extLst>
              <a:ext uri="{FF2B5EF4-FFF2-40B4-BE49-F238E27FC236}">
                <a16:creationId xmlns:a16="http://schemas.microsoft.com/office/drawing/2014/main" id="{FB7A517F-5BAC-2977-F897-D4BCD49A4CAE}"/>
              </a:ext>
            </a:extLst>
          </p:cNvPr>
          <p:cNvSpPr>
            <a:spLocks noGrp="1"/>
          </p:cNvSpPr>
          <p:nvPr>
            <p:ph type="ctrTitle"/>
          </p:nvPr>
        </p:nvSpPr>
        <p:spPr>
          <a:xfrm>
            <a:off x="0" y="1"/>
            <a:ext cx="9144000" cy="396413"/>
          </a:xfrm>
          <a:solidFill>
            <a:schemeClr val="accent2">
              <a:lumMod val="40000"/>
              <a:lumOff val="60000"/>
            </a:schemeClr>
          </a:solidFill>
        </p:spPr>
        <p:txBody>
          <a:bodyPr>
            <a:normAutofit/>
          </a:bodyPr>
          <a:lstStyle/>
          <a:p>
            <a:r>
              <a:rPr lang="en-US" sz="1800" i="1" dirty="0"/>
              <a:t>Software architecture = {Elements, Forms, Rationale/Constraints)</a:t>
            </a:r>
          </a:p>
        </p:txBody>
      </p:sp>
      <p:sp>
        <p:nvSpPr>
          <p:cNvPr id="8" name="Sous-titre 2">
            <a:extLst>
              <a:ext uri="{FF2B5EF4-FFF2-40B4-BE49-F238E27FC236}">
                <a16:creationId xmlns:a16="http://schemas.microsoft.com/office/drawing/2014/main" id="{D670517D-DB4B-5A37-DF0F-B9CF1126099C}"/>
              </a:ext>
            </a:extLst>
          </p:cNvPr>
          <p:cNvSpPr>
            <a:spLocks noGrp="1"/>
          </p:cNvSpPr>
          <p:nvPr>
            <p:ph type="subTitle" idx="1"/>
          </p:nvPr>
        </p:nvSpPr>
        <p:spPr>
          <a:xfrm>
            <a:off x="0" y="6477000"/>
            <a:ext cx="9144000" cy="381000"/>
          </a:xfrm>
          <a:solidFill>
            <a:schemeClr val="accent2">
              <a:lumMod val="40000"/>
              <a:lumOff val="60000"/>
            </a:schemeClr>
          </a:solidFill>
        </p:spPr>
        <p:txBody>
          <a:bodyPr>
            <a:normAutofit fontScale="70000" lnSpcReduction="20000"/>
          </a:bodyPr>
          <a:lstStyle/>
          <a:p>
            <a:r>
              <a:rPr lang="en-US" b="1" i="1" dirty="0"/>
              <a:t>Software architecture deals with the design of the high level structure of SWE</a:t>
            </a:r>
          </a:p>
        </p:txBody>
      </p:sp>
      <p:sp>
        <p:nvSpPr>
          <p:cNvPr id="2" name="TextBox 1">
            <a:extLst>
              <a:ext uri="{FF2B5EF4-FFF2-40B4-BE49-F238E27FC236}">
                <a16:creationId xmlns:a16="http://schemas.microsoft.com/office/drawing/2014/main" id="{13E82DED-8681-90F7-6773-C90938B48BB3}"/>
              </a:ext>
            </a:extLst>
          </p:cNvPr>
          <p:cNvSpPr txBox="1"/>
          <p:nvPr/>
        </p:nvSpPr>
        <p:spPr>
          <a:xfrm>
            <a:off x="171450" y="1296410"/>
            <a:ext cx="8972550" cy="5478423"/>
          </a:xfrm>
          <a:prstGeom prst="rect">
            <a:avLst/>
          </a:prstGeom>
          <a:noFill/>
        </p:spPr>
        <p:txBody>
          <a:bodyPr wrap="square" rtlCol="0">
            <a:spAutoFit/>
          </a:bodyPr>
          <a:lstStyle/>
          <a:p>
            <a:pPr marL="571500" indent="-571500">
              <a:buFont typeface="Wingdings" panose="05000000000000000000" pitchFamily="2" charset="2"/>
              <a:buChar char="v"/>
            </a:pPr>
            <a:r>
              <a:rPr lang="en-US" sz="2800" b="1" dirty="0">
                <a:solidFill>
                  <a:schemeClr val="tx2"/>
                </a:solidFill>
                <a:latin typeface="Arial Rounded MT Bold" panose="020F0704030504030204" pitchFamily="34" charset="0"/>
              </a:rPr>
              <a:t>Overview of the architecture design activity</a:t>
            </a:r>
          </a:p>
          <a:p>
            <a:pPr marL="457200" indent="-457200">
              <a:lnSpc>
                <a:spcPct val="150000"/>
              </a:lnSpc>
              <a:buFont typeface="Courier New" panose="02070309020205020404" pitchFamily="49" charset="0"/>
              <a:buChar char="o"/>
            </a:pPr>
            <a:r>
              <a:rPr lang="en-US" sz="2800" dirty="0">
                <a:latin typeface="Arial Rounded MT Bold" panose="020F0704030504030204" pitchFamily="34" charset="0"/>
              </a:rPr>
              <a:t>All architectures are design, but not all designs are architectures</a:t>
            </a:r>
          </a:p>
          <a:p>
            <a:pPr marL="457200" indent="-457200">
              <a:lnSpc>
                <a:spcPct val="150000"/>
              </a:lnSpc>
              <a:buFont typeface="Courier New" panose="02070309020205020404" pitchFamily="49" charset="0"/>
              <a:buChar char="o"/>
            </a:pPr>
            <a:r>
              <a:rPr lang="en-US" sz="2800" dirty="0">
                <a:latin typeface="Arial Rounded MT Bold" panose="020F0704030504030204" pitchFamily="34" charset="0"/>
              </a:rPr>
              <a:t>What makes a decision architectural?</a:t>
            </a:r>
          </a:p>
          <a:p>
            <a:pPr marL="457200" indent="-457200">
              <a:buFont typeface="Wingdings" panose="05000000000000000000" pitchFamily="2" charset="2"/>
              <a:buChar char="ü"/>
            </a:pPr>
            <a:r>
              <a:rPr lang="en-US" sz="2800" dirty="0"/>
              <a:t>If the decision taken has consequences and those consequences matter to the achievement of an architectural driver( </a:t>
            </a:r>
            <a:r>
              <a:rPr lang="en-US" sz="2800" i="1" dirty="0">
                <a:solidFill>
                  <a:schemeClr val="accent6">
                    <a:lumMod val="50000"/>
                  </a:schemeClr>
                </a:solidFill>
              </a:rPr>
              <a:t>does it have consequence on performance, availability, modifiability</a:t>
            </a:r>
            <a:r>
              <a:rPr lang="en-US" sz="2800" dirty="0"/>
              <a:t>…).</a:t>
            </a:r>
          </a:p>
          <a:p>
            <a:pPr marL="457200" indent="-457200">
              <a:buFont typeface="Courier New" panose="02070309020205020404" pitchFamily="49" charset="0"/>
              <a:buChar char="o"/>
            </a:pPr>
            <a:r>
              <a:rPr lang="en-US" sz="2800" dirty="0">
                <a:latin typeface="Arial Rounded MT Bold" panose="020F0704030504030204" pitchFamily="34" charset="0"/>
              </a:rPr>
              <a:t>No decision is inherently architectural or non- architectural.</a:t>
            </a:r>
            <a:endParaRPr lang="en-US" sz="2700" dirty="0">
              <a:latin typeface="Arial Rounded MT Bold" panose="020F0704030504030204" pitchFamily="34" charset="0"/>
            </a:endParaRPr>
          </a:p>
          <a:p>
            <a:endParaRPr lang="en-US" sz="2800" b="1" dirty="0">
              <a:latin typeface="Arial Rounded MT Bold" panose="020F0704030504030204" pitchFamily="34" charset="0"/>
            </a:endParaRPr>
          </a:p>
        </p:txBody>
      </p:sp>
      <p:sp>
        <p:nvSpPr>
          <p:cNvPr id="3" name="TextBox 2">
            <a:extLst>
              <a:ext uri="{FF2B5EF4-FFF2-40B4-BE49-F238E27FC236}">
                <a16:creationId xmlns:a16="http://schemas.microsoft.com/office/drawing/2014/main" id="{945B1EF4-E1AE-9022-C9F6-18F1F2CA83E2}"/>
              </a:ext>
            </a:extLst>
          </p:cNvPr>
          <p:cNvSpPr txBox="1"/>
          <p:nvPr/>
        </p:nvSpPr>
        <p:spPr>
          <a:xfrm>
            <a:off x="228600" y="605846"/>
            <a:ext cx="8610600" cy="584775"/>
          </a:xfrm>
          <a:prstGeom prst="rect">
            <a:avLst/>
          </a:prstGeom>
          <a:noFill/>
        </p:spPr>
        <p:txBody>
          <a:bodyPr wrap="square" rtlCol="0">
            <a:spAutoFit/>
          </a:bodyPr>
          <a:lstStyle/>
          <a:p>
            <a:pPr marL="571500" indent="-571500">
              <a:buFont typeface="Wingdings" panose="05000000000000000000" pitchFamily="2" charset="2"/>
              <a:buChar char="q"/>
            </a:pPr>
            <a:r>
              <a:rPr lang="en-US" sz="3200" b="1" dirty="0">
                <a:solidFill>
                  <a:srgbClr val="C00000"/>
                </a:solidFill>
              </a:rPr>
              <a:t>Chap 8: Designing Software Architecture</a:t>
            </a:r>
          </a:p>
        </p:txBody>
      </p:sp>
    </p:spTree>
    <p:extLst>
      <p:ext uri="{BB962C8B-B14F-4D97-AF65-F5344CB8AC3E}">
        <p14:creationId xmlns:p14="http://schemas.microsoft.com/office/powerpoint/2010/main" val="2122861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93687C-21DA-4CFF-9569-0F72F19FD16F}"/>
              </a:ext>
            </a:extLst>
          </p:cNvPr>
          <p:cNvSpPr txBox="1"/>
          <p:nvPr/>
        </p:nvSpPr>
        <p:spPr>
          <a:xfrm>
            <a:off x="609600" y="1447800"/>
            <a:ext cx="2438400" cy="369332"/>
          </a:xfrm>
          <a:prstGeom prst="rect">
            <a:avLst/>
          </a:prstGeom>
          <a:noFill/>
        </p:spPr>
        <p:txBody>
          <a:bodyPr wrap="square" rtlCol="0">
            <a:spAutoFit/>
          </a:bodyPr>
          <a:lstStyle/>
          <a:p>
            <a:endParaRPr lang="en-US" dirty="0"/>
          </a:p>
        </p:txBody>
      </p:sp>
      <p:sp>
        <p:nvSpPr>
          <p:cNvPr id="4" name="Titre 1">
            <a:extLst>
              <a:ext uri="{FF2B5EF4-FFF2-40B4-BE49-F238E27FC236}">
                <a16:creationId xmlns:a16="http://schemas.microsoft.com/office/drawing/2014/main" id="{FB7A517F-5BAC-2977-F897-D4BCD49A4CAE}"/>
              </a:ext>
            </a:extLst>
          </p:cNvPr>
          <p:cNvSpPr>
            <a:spLocks noGrp="1"/>
          </p:cNvSpPr>
          <p:nvPr>
            <p:ph type="ctrTitle"/>
          </p:nvPr>
        </p:nvSpPr>
        <p:spPr>
          <a:xfrm>
            <a:off x="0" y="1"/>
            <a:ext cx="9144000" cy="396413"/>
          </a:xfrm>
          <a:solidFill>
            <a:schemeClr val="accent2">
              <a:lumMod val="40000"/>
              <a:lumOff val="60000"/>
            </a:schemeClr>
          </a:solidFill>
        </p:spPr>
        <p:txBody>
          <a:bodyPr>
            <a:normAutofit/>
          </a:bodyPr>
          <a:lstStyle/>
          <a:p>
            <a:r>
              <a:rPr lang="en-US" sz="1800" i="1" dirty="0"/>
              <a:t>Software architecture = {Elements, Forms, Rationale/Constraints)</a:t>
            </a:r>
          </a:p>
        </p:txBody>
      </p:sp>
      <p:sp>
        <p:nvSpPr>
          <p:cNvPr id="8" name="Sous-titre 2">
            <a:extLst>
              <a:ext uri="{FF2B5EF4-FFF2-40B4-BE49-F238E27FC236}">
                <a16:creationId xmlns:a16="http://schemas.microsoft.com/office/drawing/2014/main" id="{D670517D-DB4B-5A37-DF0F-B9CF1126099C}"/>
              </a:ext>
            </a:extLst>
          </p:cNvPr>
          <p:cNvSpPr>
            <a:spLocks noGrp="1"/>
          </p:cNvSpPr>
          <p:nvPr>
            <p:ph type="subTitle" idx="1"/>
          </p:nvPr>
        </p:nvSpPr>
        <p:spPr>
          <a:xfrm>
            <a:off x="0" y="6477000"/>
            <a:ext cx="9144000" cy="381000"/>
          </a:xfrm>
          <a:solidFill>
            <a:schemeClr val="accent2">
              <a:lumMod val="40000"/>
              <a:lumOff val="60000"/>
            </a:schemeClr>
          </a:solidFill>
        </p:spPr>
        <p:txBody>
          <a:bodyPr>
            <a:normAutofit fontScale="70000" lnSpcReduction="20000"/>
          </a:bodyPr>
          <a:lstStyle/>
          <a:p>
            <a:r>
              <a:rPr lang="en-US" b="1" i="1" dirty="0"/>
              <a:t>Software architecture deals with the design of the high level structure of SWE</a:t>
            </a:r>
          </a:p>
        </p:txBody>
      </p:sp>
      <p:sp>
        <p:nvSpPr>
          <p:cNvPr id="2" name="TextBox 1">
            <a:extLst>
              <a:ext uri="{FF2B5EF4-FFF2-40B4-BE49-F238E27FC236}">
                <a16:creationId xmlns:a16="http://schemas.microsoft.com/office/drawing/2014/main" id="{13E82DED-8681-90F7-6773-C90938B48BB3}"/>
              </a:ext>
            </a:extLst>
          </p:cNvPr>
          <p:cNvSpPr txBox="1"/>
          <p:nvPr/>
        </p:nvSpPr>
        <p:spPr>
          <a:xfrm>
            <a:off x="171450" y="1296410"/>
            <a:ext cx="8972550" cy="6257162"/>
          </a:xfrm>
          <a:prstGeom prst="rect">
            <a:avLst/>
          </a:prstGeom>
          <a:noFill/>
        </p:spPr>
        <p:txBody>
          <a:bodyPr wrap="square" rtlCol="0">
            <a:spAutoFit/>
          </a:bodyPr>
          <a:lstStyle/>
          <a:p>
            <a:pPr marL="571500" indent="-571500">
              <a:buFont typeface="Wingdings" panose="05000000000000000000" pitchFamily="2" charset="2"/>
              <a:buChar char="v"/>
            </a:pPr>
            <a:r>
              <a:rPr lang="en-US" sz="2800" b="1" dirty="0">
                <a:solidFill>
                  <a:schemeClr val="tx2"/>
                </a:solidFill>
                <a:latin typeface="Arial Rounded MT Bold" panose="020F0704030504030204" pitchFamily="34" charset="0"/>
              </a:rPr>
              <a:t>Overview of the architecture design activity</a:t>
            </a:r>
          </a:p>
          <a:p>
            <a:pPr marL="457200" indent="-457200">
              <a:lnSpc>
                <a:spcPct val="150000"/>
              </a:lnSpc>
              <a:buFont typeface="Courier New" panose="02070309020205020404" pitchFamily="49" charset="0"/>
              <a:buChar char="o"/>
            </a:pPr>
            <a:r>
              <a:rPr lang="en-US" sz="2800" dirty="0">
                <a:latin typeface="Arial Rounded MT Bold" panose="020F0704030504030204" pitchFamily="34" charset="0"/>
              </a:rPr>
              <a:t>Element Interaction Design – 2nd level of design</a:t>
            </a:r>
            <a:endParaRPr lang="en-US" sz="2700" dirty="0">
              <a:latin typeface="Arial Rounded MT Bold" panose="020F0704030504030204" pitchFamily="34" charset="0"/>
            </a:endParaRPr>
          </a:p>
          <a:p>
            <a:pPr marL="457200" indent="-457200">
              <a:lnSpc>
                <a:spcPct val="150000"/>
              </a:lnSpc>
              <a:buFont typeface="Wingdings" panose="05000000000000000000" pitchFamily="2" charset="2"/>
              <a:buChar char="§"/>
            </a:pPr>
            <a:r>
              <a:rPr lang="en-US" sz="2800" dirty="0"/>
              <a:t>Architectural design identifies only a subset of elements that are part of the system’s structure.</a:t>
            </a:r>
          </a:p>
          <a:p>
            <a:pPr marL="457200" indent="-457200">
              <a:lnSpc>
                <a:spcPct val="150000"/>
              </a:lnSpc>
              <a:buFont typeface="Wingdings" panose="05000000000000000000" pitchFamily="2" charset="2"/>
              <a:buChar char="§"/>
            </a:pPr>
            <a:r>
              <a:rPr lang="en-US" sz="2800" dirty="0"/>
              <a:t>Architect focus on the primary functionality of the system</a:t>
            </a:r>
          </a:p>
          <a:p>
            <a:pPr marL="457200" indent="-457200">
              <a:lnSpc>
                <a:spcPct val="150000"/>
              </a:lnSpc>
              <a:buFont typeface="Wingdings" panose="05000000000000000000" pitchFamily="2" charset="2"/>
              <a:buChar char="§"/>
            </a:pPr>
            <a:r>
              <a:rPr lang="en-US" sz="2800" dirty="0"/>
              <a:t>Primary use cases give the primary functionality</a:t>
            </a:r>
          </a:p>
          <a:p>
            <a:pPr marL="457200" indent="-457200">
              <a:lnSpc>
                <a:spcPct val="150000"/>
              </a:lnSpc>
              <a:buFont typeface="Wingdings" panose="05000000000000000000" pitchFamily="2" charset="2"/>
              <a:buChar char="§"/>
            </a:pPr>
            <a:r>
              <a:rPr lang="en-US" sz="2800" dirty="0"/>
              <a:t>The elements that support the non primary use case and their interfaces are part of the element interaction design</a:t>
            </a:r>
          </a:p>
          <a:p>
            <a:pPr marL="457200" indent="-457200">
              <a:lnSpc>
                <a:spcPct val="150000"/>
              </a:lnSpc>
              <a:buFont typeface="Wingdings" panose="05000000000000000000" pitchFamily="2" charset="2"/>
              <a:buChar char="§"/>
            </a:pPr>
            <a:endParaRPr lang="en-US" sz="2800" dirty="0"/>
          </a:p>
          <a:p>
            <a:pPr marL="457200" indent="-457200">
              <a:lnSpc>
                <a:spcPct val="150000"/>
              </a:lnSpc>
              <a:buFont typeface="Wingdings" panose="05000000000000000000" pitchFamily="2" charset="2"/>
              <a:buChar char="Ø"/>
            </a:pPr>
            <a:endParaRPr lang="en-US" sz="2800" b="1" dirty="0">
              <a:latin typeface="Arial Rounded MT Bold" panose="020F0704030504030204" pitchFamily="34" charset="0"/>
            </a:endParaRPr>
          </a:p>
        </p:txBody>
      </p:sp>
      <p:sp>
        <p:nvSpPr>
          <p:cNvPr id="3" name="TextBox 2">
            <a:extLst>
              <a:ext uri="{FF2B5EF4-FFF2-40B4-BE49-F238E27FC236}">
                <a16:creationId xmlns:a16="http://schemas.microsoft.com/office/drawing/2014/main" id="{945B1EF4-E1AE-9022-C9F6-18F1F2CA83E2}"/>
              </a:ext>
            </a:extLst>
          </p:cNvPr>
          <p:cNvSpPr txBox="1"/>
          <p:nvPr/>
        </p:nvSpPr>
        <p:spPr>
          <a:xfrm>
            <a:off x="228600" y="605846"/>
            <a:ext cx="8610600" cy="584775"/>
          </a:xfrm>
          <a:prstGeom prst="rect">
            <a:avLst/>
          </a:prstGeom>
          <a:noFill/>
        </p:spPr>
        <p:txBody>
          <a:bodyPr wrap="square" rtlCol="0">
            <a:spAutoFit/>
          </a:bodyPr>
          <a:lstStyle/>
          <a:p>
            <a:pPr marL="571500" indent="-571500">
              <a:buFont typeface="Wingdings" panose="05000000000000000000" pitchFamily="2" charset="2"/>
              <a:buChar char="q"/>
            </a:pPr>
            <a:r>
              <a:rPr lang="en-US" sz="3200" b="1" dirty="0">
                <a:solidFill>
                  <a:srgbClr val="C00000"/>
                </a:solidFill>
              </a:rPr>
              <a:t>Chap 8: Designing Software Architecture</a:t>
            </a:r>
          </a:p>
        </p:txBody>
      </p:sp>
    </p:spTree>
    <p:extLst>
      <p:ext uri="{BB962C8B-B14F-4D97-AF65-F5344CB8AC3E}">
        <p14:creationId xmlns:p14="http://schemas.microsoft.com/office/powerpoint/2010/main" val="2830900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93687C-21DA-4CFF-9569-0F72F19FD16F}"/>
              </a:ext>
            </a:extLst>
          </p:cNvPr>
          <p:cNvSpPr txBox="1"/>
          <p:nvPr/>
        </p:nvSpPr>
        <p:spPr>
          <a:xfrm>
            <a:off x="609600" y="1447800"/>
            <a:ext cx="2438400" cy="369332"/>
          </a:xfrm>
          <a:prstGeom prst="rect">
            <a:avLst/>
          </a:prstGeom>
          <a:noFill/>
        </p:spPr>
        <p:txBody>
          <a:bodyPr wrap="square" rtlCol="0">
            <a:spAutoFit/>
          </a:bodyPr>
          <a:lstStyle/>
          <a:p>
            <a:endParaRPr lang="en-US" dirty="0"/>
          </a:p>
        </p:txBody>
      </p:sp>
      <p:sp>
        <p:nvSpPr>
          <p:cNvPr id="4" name="Titre 1">
            <a:extLst>
              <a:ext uri="{FF2B5EF4-FFF2-40B4-BE49-F238E27FC236}">
                <a16:creationId xmlns:a16="http://schemas.microsoft.com/office/drawing/2014/main" id="{FB7A517F-5BAC-2977-F897-D4BCD49A4CAE}"/>
              </a:ext>
            </a:extLst>
          </p:cNvPr>
          <p:cNvSpPr>
            <a:spLocks noGrp="1"/>
          </p:cNvSpPr>
          <p:nvPr>
            <p:ph type="ctrTitle"/>
          </p:nvPr>
        </p:nvSpPr>
        <p:spPr>
          <a:xfrm>
            <a:off x="0" y="1"/>
            <a:ext cx="9144000" cy="396413"/>
          </a:xfrm>
          <a:solidFill>
            <a:schemeClr val="accent2">
              <a:lumMod val="40000"/>
              <a:lumOff val="60000"/>
            </a:schemeClr>
          </a:solidFill>
        </p:spPr>
        <p:txBody>
          <a:bodyPr>
            <a:normAutofit/>
          </a:bodyPr>
          <a:lstStyle/>
          <a:p>
            <a:r>
              <a:rPr lang="en-US" sz="1800" i="1" dirty="0"/>
              <a:t>Software architecture = {Elements, Forms, Rationale/Constraints)</a:t>
            </a:r>
          </a:p>
        </p:txBody>
      </p:sp>
      <p:sp>
        <p:nvSpPr>
          <p:cNvPr id="8" name="Sous-titre 2">
            <a:extLst>
              <a:ext uri="{FF2B5EF4-FFF2-40B4-BE49-F238E27FC236}">
                <a16:creationId xmlns:a16="http://schemas.microsoft.com/office/drawing/2014/main" id="{D670517D-DB4B-5A37-DF0F-B9CF1126099C}"/>
              </a:ext>
            </a:extLst>
          </p:cNvPr>
          <p:cNvSpPr>
            <a:spLocks noGrp="1"/>
          </p:cNvSpPr>
          <p:nvPr>
            <p:ph type="subTitle" idx="1"/>
          </p:nvPr>
        </p:nvSpPr>
        <p:spPr>
          <a:xfrm>
            <a:off x="0" y="6477000"/>
            <a:ext cx="9144000" cy="381000"/>
          </a:xfrm>
          <a:solidFill>
            <a:schemeClr val="accent2">
              <a:lumMod val="40000"/>
              <a:lumOff val="60000"/>
            </a:schemeClr>
          </a:solidFill>
        </p:spPr>
        <p:txBody>
          <a:bodyPr>
            <a:normAutofit fontScale="70000" lnSpcReduction="20000"/>
          </a:bodyPr>
          <a:lstStyle/>
          <a:p>
            <a:r>
              <a:rPr lang="en-US" b="1" i="1" dirty="0"/>
              <a:t>Software architecture deals with the design of the high level structure of SWE</a:t>
            </a:r>
          </a:p>
        </p:txBody>
      </p:sp>
      <p:sp>
        <p:nvSpPr>
          <p:cNvPr id="2" name="TextBox 1">
            <a:extLst>
              <a:ext uri="{FF2B5EF4-FFF2-40B4-BE49-F238E27FC236}">
                <a16:creationId xmlns:a16="http://schemas.microsoft.com/office/drawing/2014/main" id="{13E82DED-8681-90F7-6773-C90938B48BB3}"/>
              </a:ext>
            </a:extLst>
          </p:cNvPr>
          <p:cNvSpPr txBox="1"/>
          <p:nvPr/>
        </p:nvSpPr>
        <p:spPr>
          <a:xfrm>
            <a:off x="171450" y="1296410"/>
            <a:ext cx="8972550" cy="4964501"/>
          </a:xfrm>
          <a:prstGeom prst="rect">
            <a:avLst/>
          </a:prstGeom>
          <a:noFill/>
        </p:spPr>
        <p:txBody>
          <a:bodyPr wrap="square" rtlCol="0">
            <a:spAutoFit/>
          </a:bodyPr>
          <a:lstStyle/>
          <a:p>
            <a:pPr marL="571500" indent="-571500">
              <a:buFont typeface="Wingdings" panose="05000000000000000000" pitchFamily="2" charset="2"/>
              <a:buChar char="v"/>
            </a:pPr>
            <a:r>
              <a:rPr lang="en-US" sz="2800" b="1" dirty="0">
                <a:solidFill>
                  <a:schemeClr val="tx2"/>
                </a:solidFill>
                <a:latin typeface="Arial Rounded MT Bold" panose="020F0704030504030204" pitchFamily="34" charset="0"/>
              </a:rPr>
              <a:t>Overview of the architecture design activity</a:t>
            </a:r>
          </a:p>
          <a:p>
            <a:pPr marL="457200" indent="-457200">
              <a:lnSpc>
                <a:spcPct val="150000"/>
              </a:lnSpc>
              <a:buFont typeface="Courier New" panose="02070309020205020404" pitchFamily="49" charset="0"/>
              <a:buChar char="o"/>
            </a:pPr>
            <a:r>
              <a:rPr lang="en-US" sz="2800" dirty="0">
                <a:latin typeface="Arial Rounded MT Bold" panose="020F0704030504030204" pitchFamily="34" charset="0"/>
              </a:rPr>
              <a:t>Element Interaction Design</a:t>
            </a:r>
            <a:r>
              <a:rPr lang="en-US" sz="2400" dirty="0">
                <a:latin typeface="Arial Rounded MT Bold" panose="020F0704030504030204" pitchFamily="34" charset="0"/>
              </a:rPr>
              <a:t> – 2nd level of design(1)</a:t>
            </a:r>
            <a:endParaRPr lang="en-US" sz="2700" dirty="0">
              <a:latin typeface="Arial Rounded MT Bold" panose="020F0704030504030204" pitchFamily="34" charset="0"/>
            </a:endParaRPr>
          </a:p>
          <a:p>
            <a:pPr marL="457200" indent="-457200">
              <a:lnSpc>
                <a:spcPct val="150000"/>
              </a:lnSpc>
              <a:buFont typeface="Wingdings" panose="05000000000000000000" pitchFamily="2" charset="2"/>
              <a:buChar char="§"/>
            </a:pPr>
            <a:r>
              <a:rPr lang="en-US" sz="2800" dirty="0"/>
              <a:t>The location and relationships of these elements are constrained by the decisions that were made during architectural design</a:t>
            </a:r>
          </a:p>
          <a:p>
            <a:pPr marL="457200" indent="-457200">
              <a:lnSpc>
                <a:spcPct val="150000"/>
              </a:lnSpc>
              <a:buFont typeface="Wingdings" panose="05000000000000000000" pitchFamily="2" charset="2"/>
              <a:buChar char="§"/>
            </a:pPr>
            <a:r>
              <a:rPr lang="en-US" sz="2800" dirty="0"/>
              <a:t>The elements can be unit of work called modules assigned to an individual or to a team.</a:t>
            </a:r>
          </a:p>
          <a:p>
            <a:pPr marL="457200" indent="-457200">
              <a:lnSpc>
                <a:spcPct val="150000"/>
              </a:lnSpc>
              <a:buFont typeface="Wingdings" panose="05000000000000000000" pitchFamily="2" charset="2"/>
              <a:buChar char="Ø"/>
            </a:pPr>
            <a:endParaRPr lang="en-US" sz="2800" b="1" dirty="0">
              <a:latin typeface="Arial Rounded MT Bold" panose="020F0704030504030204" pitchFamily="34" charset="0"/>
            </a:endParaRPr>
          </a:p>
        </p:txBody>
      </p:sp>
      <p:sp>
        <p:nvSpPr>
          <p:cNvPr id="3" name="TextBox 2">
            <a:extLst>
              <a:ext uri="{FF2B5EF4-FFF2-40B4-BE49-F238E27FC236}">
                <a16:creationId xmlns:a16="http://schemas.microsoft.com/office/drawing/2014/main" id="{945B1EF4-E1AE-9022-C9F6-18F1F2CA83E2}"/>
              </a:ext>
            </a:extLst>
          </p:cNvPr>
          <p:cNvSpPr txBox="1"/>
          <p:nvPr/>
        </p:nvSpPr>
        <p:spPr>
          <a:xfrm>
            <a:off x="228600" y="605846"/>
            <a:ext cx="8610600" cy="584775"/>
          </a:xfrm>
          <a:prstGeom prst="rect">
            <a:avLst/>
          </a:prstGeom>
          <a:noFill/>
        </p:spPr>
        <p:txBody>
          <a:bodyPr wrap="square" rtlCol="0">
            <a:spAutoFit/>
          </a:bodyPr>
          <a:lstStyle/>
          <a:p>
            <a:pPr marL="571500" indent="-571500">
              <a:buFont typeface="Wingdings" panose="05000000000000000000" pitchFamily="2" charset="2"/>
              <a:buChar char="q"/>
            </a:pPr>
            <a:r>
              <a:rPr lang="en-US" sz="3200" b="1" dirty="0">
                <a:solidFill>
                  <a:srgbClr val="C00000"/>
                </a:solidFill>
              </a:rPr>
              <a:t>Chap 8: Designing Software Architecture</a:t>
            </a:r>
          </a:p>
        </p:txBody>
      </p:sp>
    </p:spTree>
    <p:extLst>
      <p:ext uri="{BB962C8B-B14F-4D97-AF65-F5344CB8AC3E}">
        <p14:creationId xmlns:p14="http://schemas.microsoft.com/office/powerpoint/2010/main" val="4098037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93687C-21DA-4CFF-9569-0F72F19FD16F}"/>
              </a:ext>
            </a:extLst>
          </p:cNvPr>
          <p:cNvSpPr txBox="1"/>
          <p:nvPr/>
        </p:nvSpPr>
        <p:spPr>
          <a:xfrm>
            <a:off x="609600" y="1447800"/>
            <a:ext cx="2438400" cy="369332"/>
          </a:xfrm>
          <a:prstGeom prst="rect">
            <a:avLst/>
          </a:prstGeom>
          <a:noFill/>
        </p:spPr>
        <p:txBody>
          <a:bodyPr wrap="square" rtlCol="0">
            <a:spAutoFit/>
          </a:bodyPr>
          <a:lstStyle/>
          <a:p>
            <a:endParaRPr lang="en-US" dirty="0"/>
          </a:p>
        </p:txBody>
      </p:sp>
      <p:sp>
        <p:nvSpPr>
          <p:cNvPr id="4" name="Titre 1">
            <a:extLst>
              <a:ext uri="{FF2B5EF4-FFF2-40B4-BE49-F238E27FC236}">
                <a16:creationId xmlns:a16="http://schemas.microsoft.com/office/drawing/2014/main" id="{FB7A517F-5BAC-2977-F897-D4BCD49A4CAE}"/>
              </a:ext>
            </a:extLst>
          </p:cNvPr>
          <p:cNvSpPr>
            <a:spLocks noGrp="1"/>
          </p:cNvSpPr>
          <p:nvPr>
            <p:ph type="ctrTitle"/>
          </p:nvPr>
        </p:nvSpPr>
        <p:spPr>
          <a:xfrm>
            <a:off x="0" y="1"/>
            <a:ext cx="9144000" cy="396413"/>
          </a:xfrm>
          <a:solidFill>
            <a:schemeClr val="accent2">
              <a:lumMod val="40000"/>
              <a:lumOff val="60000"/>
            </a:schemeClr>
          </a:solidFill>
        </p:spPr>
        <p:txBody>
          <a:bodyPr>
            <a:normAutofit/>
          </a:bodyPr>
          <a:lstStyle/>
          <a:p>
            <a:r>
              <a:rPr lang="en-US" sz="1800" i="1" dirty="0"/>
              <a:t>Software architecture = {Elements, Forms, Rationale/Constraints)</a:t>
            </a:r>
          </a:p>
        </p:txBody>
      </p:sp>
      <p:sp>
        <p:nvSpPr>
          <p:cNvPr id="8" name="Sous-titre 2">
            <a:extLst>
              <a:ext uri="{FF2B5EF4-FFF2-40B4-BE49-F238E27FC236}">
                <a16:creationId xmlns:a16="http://schemas.microsoft.com/office/drawing/2014/main" id="{D670517D-DB4B-5A37-DF0F-B9CF1126099C}"/>
              </a:ext>
            </a:extLst>
          </p:cNvPr>
          <p:cNvSpPr>
            <a:spLocks noGrp="1"/>
          </p:cNvSpPr>
          <p:nvPr>
            <p:ph type="subTitle" idx="1"/>
          </p:nvPr>
        </p:nvSpPr>
        <p:spPr>
          <a:xfrm>
            <a:off x="0" y="6477000"/>
            <a:ext cx="9144000" cy="381000"/>
          </a:xfrm>
          <a:solidFill>
            <a:schemeClr val="accent2">
              <a:lumMod val="40000"/>
              <a:lumOff val="60000"/>
            </a:schemeClr>
          </a:solidFill>
        </p:spPr>
        <p:txBody>
          <a:bodyPr>
            <a:normAutofit fontScale="70000" lnSpcReduction="20000"/>
          </a:bodyPr>
          <a:lstStyle/>
          <a:p>
            <a:r>
              <a:rPr lang="en-US" b="1" i="1" dirty="0"/>
              <a:t>Software architecture deals with the design of the high level structure of SWE</a:t>
            </a:r>
          </a:p>
        </p:txBody>
      </p:sp>
      <p:sp>
        <p:nvSpPr>
          <p:cNvPr id="2" name="TextBox 1">
            <a:extLst>
              <a:ext uri="{FF2B5EF4-FFF2-40B4-BE49-F238E27FC236}">
                <a16:creationId xmlns:a16="http://schemas.microsoft.com/office/drawing/2014/main" id="{13E82DED-8681-90F7-6773-C90938B48BB3}"/>
              </a:ext>
            </a:extLst>
          </p:cNvPr>
          <p:cNvSpPr txBox="1"/>
          <p:nvPr/>
        </p:nvSpPr>
        <p:spPr>
          <a:xfrm>
            <a:off x="171450" y="1296410"/>
            <a:ext cx="8972550" cy="5610831"/>
          </a:xfrm>
          <a:prstGeom prst="rect">
            <a:avLst/>
          </a:prstGeom>
          <a:noFill/>
        </p:spPr>
        <p:txBody>
          <a:bodyPr wrap="square" rtlCol="0">
            <a:spAutoFit/>
          </a:bodyPr>
          <a:lstStyle/>
          <a:p>
            <a:pPr marL="571500" indent="-571500">
              <a:buFont typeface="Wingdings" panose="05000000000000000000" pitchFamily="2" charset="2"/>
              <a:buChar char="v"/>
            </a:pPr>
            <a:r>
              <a:rPr lang="en-US" sz="2800" b="1" dirty="0">
                <a:solidFill>
                  <a:schemeClr val="tx2"/>
                </a:solidFill>
                <a:latin typeface="Arial Rounded MT Bold" panose="020F0704030504030204" pitchFamily="34" charset="0"/>
              </a:rPr>
              <a:t>Overview of the architecture design activity</a:t>
            </a:r>
          </a:p>
          <a:p>
            <a:pPr marL="457200" indent="-457200">
              <a:lnSpc>
                <a:spcPct val="150000"/>
              </a:lnSpc>
              <a:buFont typeface="Courier New" panose="02070309020205020404" pitchFamily="49" charset="0"/>
              <a:buChar char="o"/>
            </a:pPr>
            <a:r>
              <a:rPr lang="en-US" sz="2800" dirty="0">
                <a:solidFill>
                  <a:srgbClr val="C00000"/>
                </a:solidFill>
                <a:latin typeface="Arial Rounded MT Bold" panose="020F0704030504030204" pitchFamily="34" charset="0"/>
              </a:rPr>
              <a:t>Element Internals Design </a:t>
            </a:r>
            <a:r>
              <a:rPr lang="en-US" sz="2800" dirty="0">
                <a:latin typeface="Arial Rounded MT Bold" panose="020F0704030504030204" pitchFamily="34" charset="0"/>
              </a:rPr>
              <a:t>– 3</a:t>
            </a:r>
            <a:r>
              <a:rPr lang="en-US" sz="2800" baseline="30000" dirty="0">
                <a:latin typeface="Arial Rounded MT Bold" panose="020F0704030504030204" pitchFamily="34" charset="0"/>
              </a:rPr>
              <a:t>rd</a:t>
            </a:r>
            <a:r>
              <a:rPr lang="en-US" sz="2800" dirty="0">
                <a:latin typeface="Arial Rounded MT Bold" panose="020F0704030504030204" pitchFamily="34" charset="0"/>
              </a:rPr>
              <a:t> level of design</a:t>
            </a:r>
            <a:endParaRPr lang="en-US" sz="2700" dirty="0">
              <a:latin typeface="Arial Rounded MT Bold" panose="020F0704030504030204" pitchFamily="34" charset="0"/>
            </a:endParaRPr>
          </a:p>
          <a:p>
            <a:pPr marL="457200" indent="-457200">
              <a:lnSpc>
                <a:spcPct val="150000"/>
              </a:lnSpc>
              <a:buFont typeface="Wingdings" panose="05000000000000000000" pitchFamily="2" charset="2"/>
              <a:buChar char="§"/>
            </a:pPr>
            <a:r>
              <a:rPr lang="en-US" sz="2800" dirty="0"/>
              <a:t>Conducted as part of the element development activities</a:t>
            </a:r>
          </a:p>
          <a:p>
            <a:pPr marL="457200" indent="-457200">
              <a:lnSpc>
                <a:spcPct val="150000"/>
              </a:lnSpc>
              <a:buFont typeface="Wingdings" panose="05000000000000000000" pitchFamily="2" charset="2"/>
              <a:buChar char="§"/>
            </a:pPr>
            <a:r>
              <a:rPr lang="en-US" sz="2800" dirty="0"/>
              <a:t>The internals of the elements in the previous design level are established so as to satisfy the element’s interface.</a:t>
            </a:r>
          </a:p>
          <a:p>
            <a:pPr marL="457200" indent="-457200">
              <a:lnSpc>
                <a:spcPct val="150000"/>
              </a:lnSpc>
              <a:buFont typeface="Wingdings" panose="05000000000000000000" pitchFamily="2" charset="2"/>
              <a:buChar char="§"/>
            </a:pPr>
            <a:r>
              <a:rPr lang="en-US" sz="2800" dirty="0"/>
              <a:t>Also called detailed design as the design is designing the internals of modules</a:t>
            </a:r>
          </a:p>
          <a:p>
            <a:pPr marL="457200" indent="-457200">
              <a:lnSpc>
                <a:spcPct val="150000"/>
              </a:lnSpc>
              <a:buFont typeface="Wingdings" panose="05000000000000000000" pitchFamily="2" charset="2"/>
              <a:buChar char="§"/>
            </a:pPr>
            <a:endParaRPr lang="en-US" sz="2800" dirty="0"/>
          </a:p>
          <a:p>
            <a:pPr marL="457200" indent="-457200">
              <a:lnSpc>
                <a:spcPct val="150000"/>
              </a:lnSpc>
              <a:buFont typeface="Wingdings" panose="05000000000000000000" pitchFamily="2" charset="2"/>
              <a:buChar char="Ø"/>
            </a:pPr>
            <a:endParaRPr lang="en-US" sz="2800" b="1" dirty="0">
              <a:latin typeface="Arial Rounded MT Bold" panose="020F0704030504030204" pitchFamily="34" charset="0"/>
            </a:endParaRPr>
          </a:p>
        </p:txBody>
      </p:sp>
      <p:sp>
        <p:nvSpPr>
          <p:cNvPr id="3" name="TextBox 2">
            <a:extLst>
              <a:ext uri="{FF2B5EF4-FFF2-40B4-BE49-F238E27FC236}">
                <a16:creationId xmlns:a16="http://schemas.microsoft.com/office/drawing/2014/main" id="{945B1EF4-E1AE-9022-C9F6-18F1F2CA83E2}"/>
              </a:ext>
            </a:extLst>
          </p:cNvPr>
          <p:cNvSpPr txBox="1"/>
          <p:nvPr/>
        </p:nvSpPr>
        <p:spPr>
          <a:xfrm>
            <a:off x="228600" y="605846"/>
            <a:ext cx="8610600" cy="584775"/>
          </a:xfrm>
          <a:prstGeom prst="rect">
            <a:avLst/>
          </a:prstGeom>
          <a:noFill/>
        </p:spPr>
        <p:txBody>
          <a:bodyPr wrap="square" rtlCol="0">
            <a:spAutoFit/>
          </a:bodyPr>
          <a:lstStyle/>
          <a:p>
            <a:pPr marL="571500" indent="-571500">
              <a:buFont typeface="Wingdings" panose="05000000000000000000" pitchFamily="2" charset="2"/>
              <a:buChar char="q"/>
            </a:pPr>
            <a:r>
              <a:rPr lang="en-US" sz="3200" b="1" dirty="0">
                <a:solidFill>
                  <a:srgbClr val="C00000"/>
                </a:solidFill>
              </a:rPr>
              <a:t>Chap 8: Designing Software Architecture</a:t>
            </a:r>
          </a:p>
        </p:txBody>
      </p:sp>
    </p:spTree>
    <p:extLst>
      <p:ext uri="{BB962C8B-B14F-4D97-AF65-F5344CB8AC3E}">
        <p14:creationId xmlns:p14="http://schemas.microsoft.com/office/powerpoint/2010/main" val="3447889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93687C-21DA-4CFF-9569-0F72F19FD16F}"/>
              </a:ext>
            </a:extLst>
          </p:cNvPr>
          <p:cNvSpPr txBox="1"/>
          <p:nvPr/>
        </p:nvSpPr>
        <p:spPr>
          <a:xfrm>
            <a:off x="609600" y="1447800"/>
            <a:ext cx="2438400" cy="369332"/>
          </a:xfrm>
          <a:prstGeom prst="rect">
            <a:avLst/>
          </a:prstGeom>
          <a:noFill/>
        </p:spPr>
        <p:txBody>
          <a:bodyPr wrap="square" rtlCol="0">
            <a:spAutoFit/>
          </a:bodyPr>
          <a:lstStyle/>
          <a:p>
            <a:endParaRPr lang="en-US" dirty="0"/>
          </a:p>
        </p:txBody>
      </p:sp>
      <p:sp>
        <p:nvSpPr>
          <p:cNvPr id="4" name="Titre 1">
            <a:extLst>
              <a:ext uri="{FF2B5EF4-FFF2-40B4-BE49-F238E27FC236}">
                <a16:creationId xmlns:a16="http://schemas.microsoft.com/office/drawing/2014/main" id="{FB7A517F-5BAC-2977-F897-D4BCD49A4CAE}"/>
              </a:ext>
            </a:extLst>
          </p:cNvPr>
          <p:cNvSpPr>
            <a:spLocks noGrp="1"/>
          </p:cNvSpPr>
          <p:nvPr>
            <p:ph type="ctrTitle"/>
          </p:nvPr>
        </p:nvSpPr>
        <p:spPr>
          <a:xfrm>
            <a:off x="0" y="1"/>
            <a:ext cx="9144000" cy="396413"/>
          </a:xfrm>
          <a:solidFill>
            <a:schemeClr val="accent2">
              <a:lumMod val="40000"/>
              <a:lumOff val="60000"/>
            </a:schemeClr>
          </a:solidFill>
        </p:spPr>
        <p:txBody>
          <a:bodyPr>
            <a:normAutofit/>
          </a:bodyPr>
          <a:lstStyle/>
          <a:p>
            <a:r>
              <a:rPr lang="en-US" sz="1800" i="1" dirty="0"/>
              <a:t>Software architecture = {Elements, Forms, Rationale/Constraints)</a:t>
            </a:r>
          </a:p>
        </p:txBody>
      </p:sp>
      <p:sp>
        <p:nvSpPr>
          <p:cNvPr id="8" name="Sous-titre 2">
            <a:extLst>
              <a:ext uri="{FF2B5EF4-FFF2-40B4-BE49-F238E27FC236}">
                <a16:creationId xmlns:a16="http://schemas.microsoft.com/office/drawing/2014/main" id="{D670517D-DB4B-5A37-DF0F-B9CF1126099C}"/>
              </a:ext>
            </a:extLst>
          </p:cNvPr>
          <p:cNvSpPr>
            <a:spLocks noGrp="1"/>
          </p:cNvSpPr>
          <p:nvPr>
            <p:ph type="subTitle" idx="1"/>
          </p:nvPr>
        </p:nvSpPr>
        <p:spPr>
          <a:xfrm>
            <a:off x="0" y="6477000"/>
            <a:ext cx="9144000" cy="381000"/>
          </a:xfrm>
          <a:solidFill>
            <a:schemeClr val="accent2">
              <a:lumMod val="40000"/>
              <a:lumOff val="60000"/>
            </a:schemeClr>
          </a:solidFill>
        </p:spPr>
        <p:txBody>
          <a:bodyPr>
            <a:normAutofit fontScale="70000" lnSpcReduction="20000"/>
          </a:bodyPr>
          <a:lstStyle/>
          <a:p>
            <a:r>
              <a:rPr lang="en-US" b="1" i="1" dirty="0"/>
              <a:t>Software architecture deals with the design of the high level structure of SWE</a:t>
            </a:r>
          </a:p>
        </p:txBody>
      </p:sp>
      <p:sp>
        <p:nvSpPr>
          <p:cNvPr id="2" name="TextBox 1">
            <a:extLst>
              <a:ext uri="{FF2B5EF4-FFF2-40B4-BE49-F238E27FC236}">
                <a16:creationId xmlns:a16="http://schemas.microsoft.com/office/drawing/2014/main" id="{13E82DED-8681-90F7-6773-C90938B48BB3}"/>
              </a:ext>
            </a:extLst>
          </p:cNvPr>
          <p:cNvSpPr txBox="1"/>
          <p:nvPr/>
        </p:nvSpPr>
        <p:spPr>
          <a:xfrm>
            <a:off x="171450" y="1296410"/>
            <a:ext cx="8972550" cy="6472606"/>
          </a:xfrm>
          <a:prstGeom prst="rect">
            <a:avLst/>
          </a:prstGeom>
          <a:noFill/>
        </p:spPr>
        <p:txBody>
          <a:bodyPr wrap="square" rtlCol="0">
            <a:spAutoFit/>
          </a:bodyPr>
          <a:lstStyle/>
          <a:p>
            <a:pPr marL="571500" indent="-571500">
              <a:buFont typeface="Wingdings" panose="05000000000000000000" pitchFamily="2" charset="2"/>
              <a:buChar char="v"/>
            </a:pPr>
            <a:r>
              <a:rPr lang="en-US" sz="2800" b="1" dirty="0">
                <a:solidFill>
                  <a:schemeClr val="tx2"/>
                </a:solidFill>
                <a:latin typeface="Arial Rounded MT Bold" panose="020F0704030504030204" pitchFamily="34" charset="0"/>
              </a:rPr>
              <a:t>Overview of the architecture design activity</a:t>
            </a:r>
          </a:p>
          <a:p>
            <a:pPr marL="457200" indent="-457200">
              <a:lnSpc>
                <a:spcPct val="150000"/>
              </a:lnSpc>
              <a:buFont typeface="Courier New" panose="02070309020205020404" pitchFamily="49" charset="0"/>
              <a:buChar char="o"/>
            </a:pPr>
            <a:r>
              <a:rPr lang="en-US" sz="2800" dirty="0">
                <a:latin typeface="Arial Rounded MT Bold" panose="020F0704030504030204" pitchFamily="34" charset="0"/>
              </a:rPr>
              <a:t>Architectural Drivers</a:t>
            </a:r>
            <a:endParaRPr lang="en-US" sz="2700" dirty="0">
              <a:latin typeface="Arial Rounded MT Bold" panose="020F0704030504030204" pitchFamily="34" charset="0"/>
            </a:endParaRPr>
          </a:p>
          <a:p>
            <a:pPr marL="457200" indent="-457200">
              <a:lnSpc>
                <a:spcPct val="150000"/>
              </a:lnSpc>
              <a:buFont typeface="Wingdings" panose="05000000000000000000" pitchFamily="2" charset="2"/>
              <a:buChar char="§"/>
            </a:pPr>
            <a:r>
              <a:rPr lang="en-US" sz="2800" dirty="0"/>
              <a:t>We categorize “what” and “why” questions as architectural drivers.</a:t>
            </a:r>
          </a:p>
          <a:p>
            <a:pPr marL="457200" indent="-457200">
              <a:lnSpc>
                <a:spcPct val="150000"/>
              </a:lnSpc>
              <a:buFont typeface="Wingdings" panose="05000000000000000000" pitchFamily="2" charset="2"/>
              <a:buChar char="§"/>
            </a:pPr>
            <a:r>
              <a:rPr lang="en-US" sz="2800" dirty="0"/>
              <a:t>The Architectural drivers used</a:t>
            </a:r>
          </a:p>
          <a:p>
            <a:pPr marL="457200" indent="-457200">
              <a:lnSpc>
                <a:spcPct val="150000"/>
              </a:lnSpc>
              <a:buFont typeface="Wingdings" panose="05000000000000000000" pitchFamily="2" charset="2"/>
              <a:buChar char="ü"/>
            </a:pPr>
            <a:r>
              <a:rPr lang="en-US" sz="2800" dirty="0"/>
              <a:t>Design purpose, quality attributes, primary functionality , architectural concerns, and constraints.</a:t>
            </a:r>
          </a:p>
          <a:p>
            <a:pPr marL="457200" indent="-457200">
              <a:buFont typeface="Wingdings" panose="05000000000000000000" pitchFamily="2" charset="2"/>
              <a:buChar char="ü"/>
            </a:pPr>
            <a:r>
              <a:rPr lang="en-US" sz="2800" dirty="0"/>
              <a:t>The consideration drives and shapes  architecture’s  success.</a:t>
            </a:r>
          </a:p>
          <a:p>
            <a:pPr marL="457200" indent="-457200">
              <a:lnSpc>
                <a:spcPct val="150000"/>
              </a:lnSpc>
              <a:buFont typeface="Wingdings" panose="05000000000000000000" pitchFamily="2" charset="2"/>
              <a:buChar char="§"/>
            </a:pPr>
            <a:endParaRPr lang="en-US" sz="2800" dirty="0"/>
          </a:p>
          <a:p>
            <a:pPr marL="457200" indent="-457200">
              <a:lnSpc>
                <a:spcPct val="150000"/>
              </a:lnSpc>
              <a:buFont typeface="Wingdings" panose="05000000000000000000" pitchFamily="2" charset="2"/>
              <a:buChar char="Ø"/>
            </a:pPr>
            <a:endParaRPr lang="en-US" sz="2800" b="1" dirty="0">
              <a:latin typeface="Arial Rounded MT Bold" panose="020F0704030504030204" pitchFamily="34" charset="0"/>
            </a:endParaRPr>
          </a:p>
        </p:txBody>
      </p:sp>
      <p:sp>
        <p:nvSpPr>
          <p:cNvPr id="3" name="TextBox 2">
            <a:extLst>
              <a:ext uri="{FF2B5EF4-FFF2-40B4-BE49-F238E27FC236}">
                <a16:creationId xmlns:a16="http://schemas.microsoft.com/office/drawing/2014/main" id="{945B1EF4-E1AE-9022-C9F6-18F1F2CA83E2}"/>
              </a:ext>
            </a:extLst>
          </p:cNvPr>
          <p:cNvSpPr txBox="1"/>
          <p:nvPr/>
        </p:nvSpPr>
        <p:spPr>
          <a:xfrm>
            <a:off x="228600" y="605846"/>
            <a:ext cx="8610600" cy="584775"/>
          </a:xfrm>
          <a:prstGeom prst="rect">
            <a:avLst/>
          </a:prstGeom>
          <a:noFill/>
        </p:spPr>
        <p:txBody>
          <a:bodyPr wrap="square" rtlCol="0">
            <a:spAutoFit/>
          </a:bodyPr>
          <a:lstStyle/>
          <a:p>
            <a:pPr marL="571500" indent="-571500">
              <a:buFont typeface="Wingdings" panose="05000000000000000000" pitchFamily="2" charset="2"/>
              <a:buChar char="q"/>
            </a:pPr>
            <a:r>
              <a:rPr lang="en-US" sz="3200" b="1" dirty="0">
                <a:solidFill>
                  <a:srgbClr val="C00000"/>
                </a:solidFill>
              </a:rPr>
              <a:t>Chap 8: Designing Software Architecture</a:t>
            </a:r>
          </a:p>
        </p:txBody>
      </p:sp>
    </p:spTree>
    <p:extLst>
      <p:ext uri="{BB962C8B-B14F-4D97-AF65-F5344CB8AC3E}">
        <p14:creationId xmlns:p14="http://schemas.microsoft.com/office/powerpoint/2010/main" val="33922572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93687C-21DA-4CFF-9569-0F72F19FD16F}"/>
              </a:ext>
            </a:extLst>
          </p:cNvPr>
          <p:cNvSpPr txBox="1"/>
          <p:nvPr/>
        </p:nvSpPr>
        <p:spPr>
          <a:xfrm>
            <a:off x="609600" y="1447800"/>
            <a:ext cx="2438400" cy="369332"/>
          </a:xfrm>
          <a:prstGeom prst="rect">
            <a:avLst/>
          </a:prstGeom>
          <a:noFill/>
        </p:spPr>
        <p:txBody>
          <a:bodyPr wrap="square" rtlCol="0">
            <a:spAutoFit/>
          </a:bodyPr>
          <a:lstStyle/>
          <a:p>
            <a:endParaRPr lang="en-US" dirty="0"/>
          </a:p>
        </p:txBody>
      </p:sp>
      <p:sp>
        <p:nvSpPr>
          <p:cNvPr id="4" name="Titre 1">
            <a:extLst>
              <a:ext uri="{FF2B5EF4-FFF2-40B4-BE49-F238E27FC236}">
                <a16:creationId xmlns:a16="http://schemas.microsoft.com/office/drawing/2014/main" id="{FB7A517F-5BAC-2977-F897-D4BCD49A4CAE}"/>
              </a:ext>
            </a:extLst>
          </p:cNvPr>
          <p:cNvSpPr>
            <a:spLocks noGrp="1"/>
          </p:cNvSpPr>
          <p:nvPr>
            <p:ph type="ctrTitle"/>
          </p:nvPr>
        </p:nvSpPr>
        <p:spPr>
          <a:xfrm>
            <a:off x="0" y="1"/>
            <a:ext cx="9144000" cy="396413"/>
          </a:xfrm>
          <a:solidFill>
            <a:schemeClr val="accent2">
              <a:lumMod val="40000"/>
              <a:lumOff val="60000"/>
            </a:schemeClr>
          </a:solidFill>
        </p:spPr>
        <p:txBody>
          <a:bodyPr>
            <a:normAutofit/>
          </a:bodyPr>
          <a:lstStyle/>
          <a:p>
            <a:r>
              <a:rPr lang="en-US" sz="1800" i="1" dirty="0"/>
              <a:t>Software architecture = {Elements, Forms, Rationale/Constraints)</a:t>
            </a:r>
          </a:p>
        </p:txBody>
      </p:sp>
      <p:sp>
        <p:nvSpPr>
          <p:cNvPr id="8" name="Sous-titre 2">
            <a:extLst>
              <a:ext uri="{FF2B5EF4-FFF2-40B4-BE49-F238E27FC236}">
                <a16:creationId xmlns:a16="http://schemas.microsoft.com/office/drawing/2014/main" id="{D670517D-DB4B-5A37-DF0F-B9CF1126099C}"/>
              </a:ext>
            </a:extLst>
          </p:cNvPr>
          <p:cNvSpPr>
            <a:spLocks noGrp="1"/>
          </p:cNvSpPr>
          <p:nvPr>
            <p:ph type="subTitle" idx="1"/>
          </p:nvPr>
        </p:nvSpPr>
        <p:spPr>
          <a:xfrm>
            <a:off x="0" y="6477000"/>
            <a:ext cx="9144000" cy="381000"/>
          </a:xfrm>
          <a:solidFill>
            <a:schemeClr val="accent2">
              <a:lumMod val="40000"/>
              <a:lumOff val="60000"/>
            </a:schemeClr>
          </a:solidFill>
        </p:spPr>
        <p:txBody>
          <a:bodyPr>
            <a:normAutofit fontScale="70000" lnSpcReduction="20000"/>
          </a:bodyPr>
          <a:lstStyle/>
          <a:p>
            <a:r>
              <a:rPr lang="en-US" b="1" i="1" dirty="0"/>
              <a:t>Software architecture deals with the design of the high level structure of SWE</a:t>
            </a:r>
          </a:p>
        </p:txBody>
      </p:sp>
      <p:sp>
        <p:nvSpPr>
          <p:cNvPr id="2" name="TextBox 1">
            <a:extLst>
              <a:ext uri="{FF2B5EF4-FFF2-40B4-BE49-F238E27FC236}">
                <a16:creationId xmlns:a16="http://schemas.microsoft.com/office/drawing/2014/main" id="{13E82DED-8681-90F7-6773-C90938B48BB3}"/>
              </a:ext>
            </a:extLst>
          </p:cNvPr>
          <p:cNvSpPr txBox="1"/>
          <p:nvPr/>
        </p:nvSpPr>
        <p:spPr>
          <a:xfrm>
            <a:off x="171450" y="1296410"/>
            <a:ext cx="8972550" cy="4330929"/>
          </a:xfrm>
          <a:prstGeom prst="rect">
            <a:avLst/>
          </a:prstGeom>
          <a:noFill/>
        </p:spPr>
        <p:txBody>
          <a:bodyPr wrap="square" rtlCol="0">
            <a:spAutoFit/>
          </a:bodyPr>
          <a:lstStyle/>
          <a:p>
            <a:pPr marL="571500" indent="-571500">
              <a:buFont typeface="Wingdings" panose="05000000000000000000" pitchFamily="2" charset="2"/>
              <a:buChar char="v"/>
            </a:pPr>
            <a:r>
              <a:rPr lang="en-US" sz="2800" b="1" dirty="0">
                <a:solidFill>
                  <a:schemeClr val="tx2"/>
                </a:solidFill>
                <a:latin typeface="Arial Rounded MT Bold" panose="020F0704030504030204" pitchFamily="34" charset="0"/>
              </a:rPr>
              <a:t>Overview of the architecture design activity</a:t>
            </a:r>
          </a:p>
          <a:p>
            <a:pPr marL="457200" indent="-457200">
              <a:lnSpc>
                <a:spcPct val="150000"/>
              </a:lnSpc>
              <a:buFont typeface="Courier New" panose="02070309020205020404" pitchFamily="49" charset="0"/>
              <a:buChar char="o"/>
            </a:pPr>
            <a:r>
              <a:rPr lang="en-US" sz="2800" dirty="0">
                <a:latin typeface="Arial Rounded MT Bold" panose="020F0704030504030204" pitchFamily="34" charset="0"/>
              </a:rPr>
              <a:t>Architectural Drivers – </a:t>
            </a:r>
            <a:r>
              <a:rPr lang="en-US" sz="2800" dirty="0">
                <a:solidFill>
                  <a:schemeClr val="accent6">
                    <a:lumMod val="50000"/>
                  </a:schemeClr>
                </a:solidFill>
                <a:latin typeface="Arial Rounded MT Bold" panose="020F0704030504030204" pitchFamily="34" charset="0"/>
              </a:rPr>
              <a:t>Design Purpose</a:t>
            </a:r>
            <a:endParaRPr lang="en-US" sz="2700" dirty="0">
              <a:solidFill>
                <a:schemeClr val="accent6">
                  <a:lumMod val="50000"/>
                </a:schemeClr>
              </a:solidFill>
              <a:latin typeface="Arial Rounded MT Bold" panose="020F0704030504030204" pitchFamily="34" charset="0"/>
            </a:endParaRPr>
          </a:p>
          <a:p>
            <a:pPr marL="457200" indent="-457200">
              <a:lnSpc>
                <a:spcPct val="150000"/>
              </a:lnSpc>
              <a:buFont typeface="Wingdings" panose="05000000000000000000" pitchFamily="2" charset="2"/>
              <a:buChar char="§"/>
            </a:pPr>
            <a:r>
              <a:rPr lang="en-US" sz="2800" dirty="0">
                <a:latin typeface="Arial Black" panose="020B0A04020102020204" pitchFamily="34" charset="0"/>
              </a:rPr>
              <a:t>You need a clear purpose of the design</a:t>
            </a:r>
          </a:p>
          <a:p>
            <a:pPr marL="457200" indent="-457200">
              <a:lnSpc>
                <a:spcPct val="150000"/>
              </a:lnSpc>
              <a:buFont typeface="Wingdings" panose="05000000000000000000" pitchFamily="2" charset="2"/>
              <a:buChar char="ü"/>
            </a:pPr>
            <a:r>
              <a:rPr lang="en-US" sz="2800" dirty="0">
                <a:solidFill>
                  <a:schemeClr val="tx2"/>
                </a:solidFill>
                <a:latin typeface="Arial Rounded MT Bold" panose="020F0704030504030204" pitchFamily="34" charset="0"/>
              </a:rPr>
              <a:t>When and why are you doing this architecture design?</a:t>
            </a:r>
          </a:p>
          <a:p>
            <a:pPr marL="457200" indent="-457200">
              <a:lnSpc>
                <a:spcPct val="150000"/>
              </a:lnSpc>
              <a:buFont typeface="Wingdings" panose="05000000000000000000" pitchFamily="2" charset="2"/>
              <a:buChar char="ü"/>
            </a:pPr>
            <a:r>
              <a:rPr lang="en-US" sz="2800" dirty="0">
                <a:solidFill>
                  <a:schemeClr val="tx2"/>
                </a:solidFill>
                <a:latin typeface="Arial Rounded MT Bold" panose="020F0704030504030204" pitchFamily="34" charset="0"/>
              </a:rPr>
              <a:t>Which business goals is the organization most concerned about at this time?</a:t>
            </a:r>
            <a:endParaRPr lang="en-US" sz="2800" dirty="0">
              <a:solidFill>
                <a:schemeClr val="tx2"/>
              </a:solidFill>
            </a:endParaRPr>
          </a:p>
        </p:txBody>
      </p:sp>
      <p:sp>
        <p:nvSpPr>
          <p:cNvPr id="3" name="TextBox 2">
            <a:extLst>
              <a:ext uri="{FF2B5EF4-FFF2-40B4-BE49-F238E27FC236}">
                <a16:creationId xmlns:a16="http://schemas.microsoft.com/office/drawing/2014/main" id="{945B1EF4-E1AE-9022-C9F6-18F1F2CA83E2}"/>
              </a:ext>
            </a:extLst>
          </p:cNvPr>
          <p:cNvSpPr txBox="1"/>
          <p:nvPr/>
        </p:nvSpPr>
        <p:spPr>
          <a:xfrm>
            <a:off x="228600" y="605846"/>
            <a:ext cx="8610600" cy="584775"/>
          </a:xfrm>
          <a:prstGeom prst="rect">
            <a:avLst/>
          </a:prstGeom>
          <a:noFill/>
        </p:spPr>
        <p:txBody>
          <a:bodyPr wrap="square" rtlCol="0">
            <a:spAutoFit/>
          </a:bodyPr>
          <a:lstStyle/>
          <a:p>
            <a:pPr marL="571500" indent="-571500">
              <a:buFont typeface="Wingdings" panose="05000000000000000000" pitchFamily="2" charset="2"/>
              <a:buChar char="q"/>
            </a:pPr>
            <a:r>
              <a:rPr lang="en-US" sz="3200" b="1" dirty="0">
                <a:solidFill>
                  <a:srgbClr val="C00000"/>
                </a:solidFill>
              </a:rPr>
              <a:t>Chap 8: Designing Software Architecture</a:t>
            </a:r>
          </a:p>
        </p:txBody>
      </p:sp>
    </p:spTree>
    <p:extLst>
      <p:ext uri="{BB962C8B-B14F-4D97-AF65-F5344CB8AC3E}">
        <p14:creationId xmlns:p14="http://schemas.microsoft.com/office/powerpoint/2010/main" val="760160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93687C-21DA-4CFF-9569-0F72F19FD16F}"/>
              </a:ext>
            </a:extLst>
          </p:cNvPr>
          <p:cNvSpPr txBox="1"/>
          <p:nvPr/>
        </p:nvSpPr>
        <p:spPr>
          <a:xfrm>
            <a:off x="609600" y="1447800"/>
            <a:ext cx="2438400" cy="369332"/>
          </a:xfrm>
          <a:prstGeom prst="rect">
            <a:avLst/>
          </a:prstGeom>
          <a:noFill/>
        </p:spPr>
        <p:txBody>
          <a:bodyPr wrap="square" rtlCol="0">
            <a:spAutoFit/>
          </a:bodyPr>
          <a:lstStyle/>
          <a:p>
            <a:endParaRPr lang="en-US" dirty="0"/>
          </a:p>
        </p:txBody>
      </p:sp>
      <p:sp>
        <p:nvSpPr>
          <p:cNvPr id="4" name="Titre 1">
            <a:extLst>
              <a:ext uri="{FF2B5EF4-FFF2-40B4-BE49-F238E27FC236}">
                <a16:creationId xmlns:a16="http://schemas.microsoft.com/office/drawing/2014/main" id="{FB7A517F-5BAC-2977-F897-D4BCD49A4CAE}"/>
              </a:ext>
            </a:extLst>
          </p:cNvPr>
          <p:cNvSpPr>
            <a:spLocks noGrp="1"/>
          </p:cNvSpPr>
          <p:nvPr>
            <p:ph type="ctrTitle"/>
          </p:nvPr>
        </p:nvSpPr>
        <p:spPr>
          <a:xfrm>
            <a:off x="0" y="1"/>
            <a:ext cx="9144000" cy="396413"/>
          </a:xfrm>
          <a:solidFill>
            <a:schemeClr val="accent2">
              <a:lumMod val="40000"/>
              <a:lumOff val="60000"/>
            </a:schemeClr>
          </a:solidFill>
        </p:spPr>
        <p:txBody>
          <a:bodyPr>
            <a:normAutofit/>
          </a:bodyPr>
          <a:lstStyle/>
          <a:p>
            <a:r>
              <a:rPr lang="en-US" sz="1800" i="1" dirty="0"/>
              <a:t>Software architecture = {Elements, Forms, Rationale/Constraints)</a:t>
            </a:r>
          </a:p>
        </p:txBody>
      </p:sp>
      <p:sp>
        <p:nvSpPr>
          <p:cNvPr id="8" name="Sous-titre 2">
            <a:extLst>
              <a:ext uri="{FF2B5EF4-FFF2-40B4-BE49-F238E27FC236}">
                <a16:creationId xmlns:a16="http://schemas.microsoft.com/office/drawing/2014/main" id="{D670517D-DB4B-5A37-DF0F-B9CF1126099C}"/>
              </a:ext>
            </a:extLst>
          </p:cNvPr>
          <p:cNvSpPr>
            <a:spLocks noGrp="1"/>
          </p:cNvSpPr>
          <p:nvPr>
            <p:ph type="subTitle" idx="1"/>
          </p:nvPr>
        </p:nvSpPr>
        <p:spPr>
          <a:xfrm>
            <a:off x="0" y="6477000"/>
            <a:ext cx="9144000" cy="381000"/>
          </a:xfrm>
          <a:solidFill>
            <a:schemeClr val="accent2">
              <a:lumMod val="40000"/>
              <a:lumOff val="60000"/>
            </a:schemeClr>
          </a:solidFill>
        </p:spPr>
        <p:txBody>
          <a:bodyPr>
            <a:normAutofit fontScale="70000" lnSpcReduction="20000"/>
          </a:bodyPr>
          <a:lstStyle/>
          <a:p>
            <a:r>
              <a:rPr lang="en-US" b="1" i="1" dirty="0"/>
              <a:t>Software architecture deals with the design of the high level structure of SWE</a:t>
            </a:r>
          </a:p>
        </p:txBody>
      </p:sp>
      <p:sp>
        <p:nvSpPr>
          <p:cNvPr id="2" name="TextBox 1">
            <a:extLst>
              <a:ext uri="{FF2B5EF4-FFF2-40B4-BE49-F238E27FC236}">
                <a16:creationId xmlns:a16="http://schemas.microsoft.com/office/drawing/2014/main" id="{13E82DED-8681-90F7-6773-C90938B48BB3}"/>
              </a:ext>
            </a:extLst>
          </p:cNvPr>
          <p:cNvSpPr txBox="1"/>
          <p:nvPr/>
        </p:nvSpPr>
        <p:spPr>
          <a:xfrm>
            <a:off x="228600" y="1854069"/>
            <a:ext cx="8648700" cy="3959482"/>
          </a:xfrm>
          <a:prstGeom prst="rect">
            <a:avLst/>
          </a:prstGeom>
          <a:noFill/>
        </p:spPr>
        <p:txBody>
          <a:bodyPr wrap="square" rtlCol="0">
            <a:spAutoFit/>
          </a:bodyPr>
          <a:lstStyle/>
          <a:p>
            <a:pPr algn="ctr"/>
            <a:r>
              <a:rPr lang="en-US" sz="3600" b="1" dirty="0">
                <a:solidFill>
                  <a:schemeClr val="tx2"/>
                </a:solidFill>
                <a:latin typeface="Arial Black" panose="020B0A04020102020204" pitchFamily="34" charset="0"/>
              </a:rPr>
              <a:t>Task - Class Work</a:t>
            </a:r>
            <a:endParaRPr lang="en-US" sz="3600" b="1" dirty="0">
              <a:solidFill>
                <a:schemeClr val="tx2"/>
              </a:solidFill>
              <a:latin typeface="Arial Rounded MT Bold" panose="020F0704030504030204" pitchFamily="34" charset="0"/>
            </a:endParaRPr>
          </a:p>
          <a:p>
            <a:pPr algn="ctr">
              <a:lnSpc>
                <a:spcPct val="150000"/>
              </a:lnSpc>
            </a:pPr>
            <a:r>
              <a:rPr lang="en-US" sz="2400" b="1" dirty="0">
                <a:solidFill>
                  <a:schemeClr val="tx2"/>
                </a:solidFill>
                <a:latin typeface="Arial Rounded MT Bold" panose="020F0704030504030204" pitchFamily="34" charset="0"/>
              </a:rPr>
              <a:t>“In groups of three students, download the ppt. notes, and answer</a:t>
            </a:r>
          </a:p>
          <a:p>
            <a:pPr algn="ctr">
              <a:lnSpc>
                <a:spcPct val="150000"/>
              </a:lnSpc>
            </a:pPr>
            <a:r>
              <a:rPr lang="en-US" sz="2400" b="1" dirty="0">
                <a:solidFill>
                  <a:schemeClr val="tx2"/>
                </a:solidFill>
                <a:latin typeface="Arial Rounded MT Bold" panose="020F0704030504030204" pitchFamily="34" charset="0"/>
              </a:rPr>
              <a:t> the questions of each of the slides”</a:t>
            </a:r>
          </a:p>
          <a:p>
            <a:pPr algn="ctr">
              <a:lnSpc>
                <a:spcPct val="150000"/>
              </a:lnSpc>
            </a:pPr>
            <a:r>
              <a:rPr lang="en-US" sz="2400" b="1" dirty="0">
                <a:solidFill>
                  <a:schemeClr val="tx2"/>
                </a:solidFill>
                <a:latin typeface="Arial Rounded MT Bold" panose="020F0704030504030204" pitchFamily="34" charset="0"/>
              </a:rPr>
              <a:t>You shall present your answers towards the end of class.</a:t>
            </a:r>
          </a:p>
          <a:p>
            <a:pPr algn="ctr">
              <a:lnSpc>
                <a:spcPct val="150000"/>
              </a:lnSpc>
            </a:pPr>
            <a:r>
              <a:rPr lang="en-US" sz="2400" b="1" dirty="0">
                <a:solidFill>
                  <a:schemeClr val="tx2"/>
                </a:solidFill>
                <a:latin typeface="Arial Rounded MT Bold" panose="020F0704030504030204" pitchFamily="34" charset="0"/>
              </a:rPr>
              <a:t>You can use your tools in case to demonstrate your work</a:t>
            </a:r>
          </a:p>
          <a:p>
            <a:pPr algn="just">
              <a:lnSpc>
                <a:spcPct val="150000"/>
              </a:lnSpc>
            </a:pPr>
            <a:endParaRPr lang="en-GB" sz="2700" kern="100" dirty="0">
              <a:latin typeface="Arial Rounded MT Bold" panose="020F0704030504030204" pitchFamily="34" charset="0"/>
              <a:ea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45B1EF4-E1AE-9022-C9F6-18F1F2CA83E2}"/>
              </a:ext>
            </a:extLst>
          </p:cNvPr>
          <p:cNvSpPr txBox="1"/>
          <p:nvPr/>
        </p:nvSpPr>
        <p:spPr>
          <a:xfrm>
            <a:off x="228600" y="605846"/>
            <a:ext cx="8610600" cy="584775"/>
          </a:xfrm>
          <a:prstGeom prst="rect">
            <a:avLst/>
          </a:prstGeom>
          <a:noFill/>
        </p:spPr>
        <p:txBody>
          <a:bodyPr wrap="square" rtlCol="0">
            <a:spAutoFit/>
          </a:bodyPr>
          <a:lstStyle/>
          <a:p>
            <a:pPr marL="571500" indent="-571500">
              <a:buFont typeface="Wingdings" panose="05000000000000000000" pitchFamily="2" charset="2"/>
              <a:buChar char="q"/>
            </a:pPr>
            <a:r>
              <a:rPr lang="en-US" sz="3200" b="1" dirty="0">
                <a:solidFill>
                  <a:srgbClr val="C00000"/>
                </a:solidFill>
              </a:rPr>
              <a:t>Chap 8: Designing Software Architecture</a:t>
            </a:r>
          </a:p>
        </p:txBody>
      </p:sp>
    </p:spTree>
    <p:extLst>
      <p:ext uri="{BB962C8B-B14F-4D97-AF65-F5344CB8AC3E}">
        <p14:creationId xmlns:p14="http://schemas.microsoft.com/office/powerpoint/2010/main" val="7788323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93687C-21DA-4CFF-9569-0F72F19FD16F}"/>
              </a:ext>
            </a:extLst>
          </p:cNvPr>
          <p:cNvSpPr txBox="1"/>
          <p:nvPr/>
        </p:nvSpPr>
        <p:spPr>
          <a:xfrm>
            <a:off x="609600" y="1447800"/>
            <a:ext cx="2438400" cy="369332"/>
          </a:xfrm>
          <a:prstGeom prst="rect">
            <a:avLst/>
          </a:prstGeom>
          <a:noFill/>
        </p:spPr>
        <p:txBody>
          <a:bodyPr wrap="square" rtlCol="0">
            <a:spAutoFit/>
          </a:bodyPr>
          <a:lstStyle/>
          <a:p>
            <a:endParaRPr lang="en-US" dirty="0"/>
          </a:p>
        </p:txBody>
      </p:sp>
      <p:sp>
        <p:nvSpPr>
          <p:cNvPr id="4" name="Titre 1">
            <a:extLst>
              <a:ext uri="{FF2B5EF4-FFF2-40B4-BE49-F238E27FC236}">
                <a16:creationId xmlns:a16="http://schemas.microsoft.com/office/drawing/2014/main" id="{FB7A517F-5BAC-2977-F897-D4BCD49A4CAE}"/>
              </a:ext>
            </a:extLst>
          </p:cNvPr>
          <p:cNvSpPr>
            <a:spLocks noGrp="1"/>
          </p:cNvSpPr>
          <p:nvPr>
            <p:ph type="ctrTitle"/>
          </p:nvPr>
        </p:nvSpPr>
        <p:spPr>
          <a:xfrm>
            <a:off x="0" y="1"/>
            <a:ext cx="9144000" cy="396413"/>
          </a:xfrm>
          <a:solidFill>
            <a:schemeClr val="accent2">
              <a:lumMod val="40000"/>
              <a:lumOff val="60000"/>
            </a:schemeClr>
          </a:solidFill>
        </p:spPr>
        <p:txBody>
          <a:bodyPr>
            <a:normAutofit/>
          </a:bodyPr>
          <a:lstStyle/>
          <a:p>
            <a:r>
              <a:rPr lang="en-US" sz="1800" i="1" dirty="0"/>
              <a:t>Software architecture = {Elements, Forms, Rationale/Constraints)</a:t>
            </a:r>
          </a:p>
        </p:txBody>
      </p:sp>
      <p:sp>
        <p:nvSpPr>
          <p:cNvPr id="8" name="Sous-titre 2">
            <a:extLst>
              <a:ext uri="{FF2B5EF4-FFF2-40B4-BE49-F238E27FC236}">
                <a16:creationId xmlns:a16="http://schemas.microsoft.com/office/drawing/2014/main" id="{D670517D-DB4B-5A37-DF0F-B9CF1126099C}"/>
              </a:ext>
            </a:extLst>
          </p:cNvPr>
          <p:cNvSpPr>
            <a:spLocks noGrp="1"/>
          </p:cNvSpPr>
          <p:nvPr>
            <p:ph type="subTitle" idx="1"/>
          </p:nvPr>
        </p:nvSpPr>
        <p:spPr>
          <a:xfrm>
            <a:off x="0" y="6477000"/>
            <a:ext cx="9144000" cy="381000"/>
          </a:xfrm>
          <a:solidFill>
            <a:schemeClr val="accent2">
              <a:lumMod val="40000"/>
              <a:lumOff val="60000"/>
            </a:schemeClr>
          </a:solidFill>
        </p:spPr>
        <p:txBody>
          <a:bodyPr>
            <a:normAutofit fontScale="70000" lnSpcReduction="20000"/>
          </a:bodyPr>
          <a:lstStyle/>
          <a:p>
            <a:r>
              <a:rPr lang="en-US" b="1" i="1" dirty="0"/>
              <a:t>Software architecture deals with the design of the high level structure of SWE</a:t>
            </a:r>
          </a:p>
        </p:txBody>
      </p:sp>
      <p:sp>
        <p:nvSpPr>
          <p:cNvPr id="2" name="TextBox 1">
            <a:extLst>
              <a:ext uri="{FF2B5EF4-FFF2-40B4-BE49-F238E27FC236}">
                <a16:creationId xmlns:a16="http://schemas.microsoft.com/office/drawing/2014/main" id="{13E82DED-8681-90F7-6773-C90938B48BB3}"/>
              </a:ext>
            </a:extLst>
          </p:cNvPr>
          <p:cNvSpPr txBox="1"/>
          <p:nvPr/>
        </p:nvSpPr>
        <p:spPr>
          <a:xfrm>
            <a:off x="171450" y="1296410"/>
            <a:ext cx="8972550" cy="5842497"/>
          </a:xfrm>
          <a:prstGeom prst="rect">
            <a:avLst/>
          </a:prstGeom>
          <a:noFill/>
        </p:spPr>
        <p:txBody>
          <a:bodyPr wrap="square" rtlCol="0">
            <a:spAutoFit/>
          </a:bodyPr>
          <a:lstStyle/>
          <a:p>
            <a:pPr marL="571500" indent="-571500">
              <a:buFont typeface="Wingdings" panose="05000000000000000000" pitchFamily="2" charset="2"/>
              <a:buChar char="v"/>
            </a:pPr>
            <a:r>
              <a:rPr lang="en-US" sz="2800" b="1" dirty="0">
                <a:solidFill>
                  <a:schemeClr val="tx2"/>
                </a:solidFill>
                <a:latin typeface="Arial Rounded MT Bold" panose="020F0704030504030204" pitchFamily="34" charset="0"/>
              </a:rPr>
              <a:t>Overview of the architecture design activity</a:t>
            </a:r>
          </a:p>
          <a:p>
            <a:pPr marL="457200" indent="-457200">
              <a:lnSpc>
                <a:spcPct val="150000"/>
              </a:lnSpc>
              <a:buFont typeface="Courier New" panose="02070309020205020404" pitchFamily="49" charset="0"/>
              <a:buChar char="o"/>
            </a:pPr>
            <a:r>
              <a:rPr lang="en-US" sz="2800" dirty="0">
                <a:latin typeface="Arial Rounded MT Bold" panose="020F0704030504030204" pitchFamily="34" charset="0"/>
              </a:rPr>
              <a:t>Architectural Drivers – </a:t>
            </a:r>
            <a:r>
              <a:rPr lang="en-US" sz="2800" dirty="0">
                <a:solidFill>
                  <a:schemeClr val="accent6">
                    <a:lumMod val="50000"/>
                  </a:schemeClr>
                </a:solidFill>
                <a:latin typeface="Arial Rounded MT Bold" panose="020F0704030504030204" pitchFamily="34" charset="0"/>
              </a:rPr>
              <a:t>Design Purpose(1)</a:t>
            </a:r>
            <a:endParaRPr lang="en-US" sz="2700" dirty="0">
              <a:solidFill>
                <a:schemeClr val="accent6">
                  <a:lumMod val="50000"/>
                </a:schemeClr>
              </a:solidFill>
              <a:latin typeface="Arial Rounded MT Bold" panose="020F0704030504030204" pitchFamily="34" charset="0"/>
            </a:endParaRPr>
          </a:p>
          <a:p>
            <a:pPr marL="514350" indent="-514350">
              <a:buFont typeface="+mj-lt"/>
              <a:buAutoNum type="arabicPeriod"/>
            </a:pPr>
            <a:r>
              <a:rPr lang="en-US" sz="2800" dirty="0">
                <a:latin typeface="Arial Black" panose="020B0A04020102020204" pitchFamily="34" charset="0"/>
              </a:rPr>
              <a:t>You may be doing architecture design as part of the project proposals.</a:t>
            </a:r>
          </a:p>
          <a:p>
            <a:pPr marL="457200" indent="-457200">
              <a:lnSpc>
                <a:spcPct val="150000"/>
              </a:lnSpc>
              <a:buFont typeface="Wingdings" panose="05000000000000000000" pitchFamily="2" charset="2"/>
              <a:buChar char="ü"/>
            </a:pPr>
            <a:r>
              <a:rPr lang="en-US" sz="2800" dirty="0"/>
              <a:t>For pre-sales process in a consulting organization </a:t>
            </a:r>
          </a:p>
          <a:p>
            <a:pPr marL="457200" indent="-457200">
              <a:buFont typeface="Wingdings" panose="05000000000000000000" pitchFamily="2" charset="2"/>
              <a:buChar char="ü"/>
            </a:pPr>
            <a:r>
              <a:rPr lang="en-US" sz="2800" dirty="0"/>
              <a:t>For internal project selection and prioritization in a company.</a:t>
            </a:r>
          </a:p>
          <a:p>
            <a:pPr marL="457200" indent="-457200">
              <a:buFont typeface="Wingdings" panose="05000000000000000000" pitchFamily="2" charset="2"/>
              <a:buChar char="§"/>
            </a:pPr>
            <a:r>
              <a:rPr lang="en-US" sz="2800" dirty="0"/>
              <a:t>Such will not be detailed it purpose is to understand and break down the architecture in sufficient details that the unites of work are understood and hence may be estimated.</a:t>
            </a:r>
          </a:p>
          <a:p>
            <a:pPr>
              <a:lnSpc>
                <a:spcPct val="150000"/>
              </a:lnSpc>
            </a:pPr>
            <a:endParaRPr lang="en-US" sz="2800" dirty="0"/>
          </a:p>
        </p:txBody>
      </p:sp>
      <p:sp>
        <p:nvSpPr>
          <p:cNvPr id="3" name="TextBox 2">
            <a:extLst>
              <a:ext uri="{FF2B5EF4-FFF2-40B4-BE49-F238E27FC236}">
                <a16:creationId xmlns:a16="http://schemas.microsoft.com/office/drawing/2014/main" id="{945B1EF4-E1AE-9022-C9F6-18F1F2CA83E2}"/>
              </a:ext>
            </a:extLst>
          </p:cNvPr>
          <p:cNvSpPr txBox="1"/>
          <p:nvPr/>
        </p:nvSpPr>
        <p:spPr>
          <a:xfrm>
            <a:off x="228600" y="605846"/>
            <a:ext cx="8610600" cy="584775"/>
          </a:xfrm>
          <a:prstGeom prst="rect">
            <a:avLst/>
          </a:prstGeom>
          <a:noFill/>
        </p:spPr>
        <p:txBody>
          <a:bodyPr wrap="square" rtlCol="0">
            <a:spAutoFit/>
          </a:bodyPr>
          <a:lstStyle/>
          <a:p>
            <a:pPr marL="571500" indent="-571500">
              <a:buFont typeface="Wingdings" panose="05000000000000000000" pitchFamily="2" charset="2"/>
              <a:buChar char="q"/>
            </a:pPr>
            <a:r>
              <a:rPr lang="en-US" sz="3200" b="1" dirty="0">
                <a:solidFill>
                  <a:srgbClr val="C00000"/>
                </a:solidFill>
              </a:rPr>
              <a:t>Chap 8: Designing Software Architecture</a:t>
            </a:r>
          </a:p>
        </p:txBody>
      </p:sp>
    </p:spTree>
    <p:extLst>
      <p:ext uri="{BB962C8B-B14F-4D97-AF65-F5344CB8AC3E}">
        <p14:creationId xmlns:p14="http://schemas.microsoft.com/office/powerpoint/2010/main" val="31693203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93687C-21DA-4CFF-9569-0F72F19FD16F}"/>
              </a:ext>
            </a:extLst>
          </p:cNvPr>
          <p:cNvSpPr txBox="1"/>
          <p:nvPr/>
        </p:nvSpPr>
        <p:spPr>
          <a:xfrm>
            <a:off x="609600" y="1447800"/>
            <a:ext cx="2438400" cy="369332"/>
          </a:xfrm>
          <a:prstGeom prst="rect">
            <a:avLst/>
          </a:prstGeom>
          <a:noFill/>
        </p:spPr>
        <p:txBody>
          <a:bodyPr wrap="square" rtlCol="0">
            <a:spAutoFit/>
          </a:bodyPr>
          <a:lstStyle/>
          <a:p>
            <a:endParaRPr lang="en-US" dirty="0"/>
          </a:p>
        </p:txBody>
      </p:sp>
      <p:sp>
        <p:nvSpPr>
          <p:cNvPr id="4" name="Titre 1">
            <a:extLst>
              <a:ext uri="{FF2B5EF4-FFF2-40B4-BE49-F238E27FC236}">
                <a16:creationId xmlns:a16="http://schemas.microsoft.com/office/drawing/2014/main" id="{FB7A517F-5BAC-2977-F897-D4BCD49A4CAE}"/>
              </a:ext>
            </a:extLst>
          </p:cNvPr>
          <p:cNvSpPr>
            <a:spLocks noGrp="1"/>
          </p:cNvSpPr>
          <p:nvPr>
            <p:ph type="ctrTitle"/>
          </p:nvPr>
        </p:nvSpPr>
        <p:spPr>
          <a:xfrm>
            <a:off x="0" y="1"/>
            <a:ext cx="9144000" cy="396413"/>
          </a:xfrm>
          <a:solidFill>
            <a:schemeClr val="accent2">
              <a:lumMod val="40000"/>
              <a:lumOff val="60000"/>
            </a:schemeClr>
          </a:solidFill>
        </p:spPr>
        <p:txBody>
          <a:bodyPr>
            <a:normAutofit/>
          </a:bodyPr>
          <a:lstStyle/>
          <a:p>
            <a:r>
              <a:rPr lang="en-US" sz="1800" i="1" dirty="0"/>
              <a:t>Software architecture = {Elements, Forms, Rationale/Constraints)</a:t>
            </a:r>
          </a:p>
        </p:txBody>
      </p:sp>
      <p:sp>
        <p:nvSpPr>
          <p:cNvPr id="8" name="Sous-titre 2">
            <a:extLst>
              <a:ext uri="{FF2B5EF4-FFF2-40B4-BE49-F238E27FC236}">
                <a16:creationId xmlns:a16="http://schemas.microsoft.com/office/drawing/2014/main" id="{D670517D-DB4B-5A37-DF0F-B9CF1126099C}"/>
              </a:ext>
            </a:extLst>
          </p:cNvPr>
          <p:cNvSpPr>
            <a:spLocks noGrp="1"/>
          </p:cNvSpPr>
          <p:nvPr>
            <p:ph type="subTitle" idx="1"/>
          </p:nvPr>
        </p:nvSpPr>
        <p:spPr>
          <a:xfrm>
            <a:off x="0" y="6477000"/>
            <a:ext cx="9144000" cy="381000"/>
          </a:xfrm>
          <a:solidFill>
            <a:schemeClr val="accent2">
              <a:lumMod val="40000"/>
              <a:lumOff val="60000"/>
            </a:schemeClr>
          </a:solidFill>
        </p:spPr>
        <p:txBody>
          <a:bodyPr>
            <a:normAutofit fontScale="70000" lnSpcReduction="20000"/>
          </a:bodyPr>
          <a:lstStyle/>
          <a:p>
            <a:r>
              <a:rPr lang="en-US" b="1" i="1" dirty="0"/>
              <a:t>Software architecture deals with the design of the high level structure of SWE</a:t>
            </a:r>
          </a:p>
        </p:txBody>
      </p:sp>
      <p:sp>
        <p:nvSpPr>
          <p:cNvPr id="2" name="TextBox 1">
            <a:extLst>
              <a:ext uri="{FF2B5EF4-FFF2-40B4-BE49-F238E27FC236}">
                <a16:creationId xmlns:a16="http://schemas.microsoft.com/office/drawing/2014/main" id="{13E82DED-8681-90F7-6773-C90938B48BB3}"/>
              </a:ext>
            </a:extLst>
          </p:cNvPr>
          <p:cNvSpPr txBox="1"/>
          <p:nvPr/>
        </p:nvSpPr>
        <p:spPr>
          <a:xfrm>
            <a:off x="171450" y="1296410"/>
            <a:ext cx="8972550" cy="5165388"/>
          </a:xfrm>
          <a:prstGeom prst="rect">
            <a:avLst/>
          </a:prstGeom>
          <a:noFill/>
        </p:spPr>
        <p:txBody>
          <a:bodyPr wrap="square" rtlCol="0">
            <a:spAutoFit/>
          </a:bodyPr>
          <a:lstStyle/>
          <a:p>
            <a:pPr marL="571500" indent="-571500">
              <a:buFont typeface="Wingdings" panose="05000000000000000000" pitchFamily="2" charset="2"/>
              <a:buChar char="v"/>
            </a:pPr>
            <a:r>
              <a:rPr lang="en-US" sz="2800" b="1" dirty="0">
                <a:solidFill>
                  <a:schemeClr val="tx2"/>
                </a:solidFill>
                <a:latin typeface="Arial Rounded MT Bold" panose="020F0704030504030204" pitchFamily="34" charset="0"/>
              </a:rPr>
              <a:t>Overview of the architecture design activity</a:t>
            </a:r>
          </a:p>
          <a:p>
            <a:pPr marL="457200" indent="-457200">
              <a:lnSpc>
                <a:spcPct val="150000"/>
              </a:lnSpc>
              <a:buFont typeface="Courier New" panose="02070309020205020404" pitchFamily="49" charset="0"/>
              <a:buChar char="o"/>
            </a:pPr>
            <a:r>
              <a:rPr lang="en-US" sz="2800" dirty="0">
                <a:latin typeface="Arial Rounded MT Bold" panose="020F0704030504030204" pitchFamily="34" charset="0"/>
              </a:rPr>
              <a:t>Architectural Drivers – </a:t>
            </a:r>
            <a:r>
              <a:rPr lang="en-US" sz="2800" dirty="0">
                <a:solidFill>
                  <a:schemeClr val="accent6">
                    <a:lumMod val="50000"/>
                  </a:schemeClr>
                </a:solidFill>
                <a:latin typeface="Arial Rounded MT Bold" panose="020F0704030504030204" pitchFamily="34" charset="0"/>
              </a:rPr>
              <a:t>Design Purpose(2)</a:t>
            </a:r>
            <a:endParaRPr lang="en-US" sz="2700" dirty="0">
              <a:solidFill>
                <a:schemeClr val="accent6">
                  <a:lumMod val="50000"/>
                </a:schemeClr>
              </a:solidFill>
              <a:latin typeface="Arial Rounded MT Bold" panose="020F0704030504030204" pitchFamily="34" charset="0"/>
            </a:endParaRPr>
          </a:p>
          <a:p>
            <a:pPr>
              <a:lnSpc>
                <a:spcPct val="150000"/>
              </a:lnSpc>
            </a:pPr>
            <a:r>
              <a:rPr lang="en-US" sz="2800" dirty="0">
                <a:latin typeface="Arial Black" panose="020B0A04020102020204" pitchFamily="34" charset="0"/>
              </a:rPr>
              <a:t> 2. </a:t>
            </a:r>
            <a:r>
              <a:rPr lang="en-US" sz="2400" dirty="0">
                <a:latin typeface="Arial Black" panose="020B0A04020102020204" pitchFamily="34" charset="0"/>
              </a:rPr>
              <a:t>Doing architecture design as part of the process of creating an exploratory prototype.</a:t>
            </a:r>
          </a:p>
          <a:p>
            <a:pPr marL="457200" indent="-457200">
              <a:lnSpc>
                <a:spcPct val="150000"/>
              </a:lnSpc>
              <a:buFont typeface="Wingdings" panose="05000000000000000000" pitchFamily="2" charset="2"/>
              <a:buChar char="ü"/>
            </a:pPr>
            <a:r>
              <a:rPr lang="en-US" sz="2400" dirty="0"/>
              <a:t>Incase the purpose is not so much to create a releasable or reusable system, but rather to explore the domain, to explore new technology, to place something executable in front of a customer to elicit rapid feedback, or to explore a quality attribute.</a:t>
            </a:r>
          </a:p>
          <a:p>
            <a:pPr>
              <a:lnSpc>
                <a:spcPct val="150000"/>
              </a:lnSpc>
            </a:pPr>
            <a:endParaRPr lang="en-US" sz="2800" dirty="0"/>
          </a:p>
        </p:txBody>
      </p:sp>
      <p:sp>
        <p:nvSpPr>
          <p:cNvPr id="3" name="TextBox 2">
            <a:extLst>
              <a:ext uri="{FF2B5EF4-FFF2-40B4-BE49-F238E27FC236}">
                <a16:creationId xmlns:a16="http://schemas.microsoft.com/office/drawing/2014/main" id="{945B1EF4-E1AE-9022-C9F6-18F1F2CA83E2}"/>
              </a:ext>
            </a:extLst>
          </p:cNvPr>
          <p:cNvSpPr txBox="1"/>
          <p:nvPr/>
        </p:nvSpPr>
        <p:spPr>
          <a:xfrm>
            <a:off x="228600" y="605846"/>
            <a:ext cx="8610600" cy="584775"/>
          </a:xfrm>
          <a:prstGeom prst="rect">
            <a:avLst/>
          </a:prstGeom>
          <a:noFill/>
        </p:spPr>
        <p:txBody>
          <a:bodyPr wrap="square" rtlCol="0">
            <a:spAutoFit/>
          </a:bodyPr>
          <a:lstStyle/>
          <a:p>
            <a:pPr marL="571500" indent="-571500">
              <a:buFont typeface="Wingdings" panose="05000000000000000000" pitchFamily="2" charset="2"/>
              <a:buChar char="q"/>
            </a:pPr>
            <a:r>
              <a:rPr lang="en-US" sz="3200" b="1" dirty="0">
                <a:solidFill>
                  <a:srgbClr val="C00000"/>
                </a:solidFill>
              </a:rPr>
              <a:t>Chap 8: Designing Software Architecture</a:t>
            </a:r>
          </a:p>
        </p:txBody>
      </p:sp>
    </p:spTree>
    <p:extLst>
      <p:ext uri="{BB962C8B-B14F-4D97-AF65-F5344CB8AC3E}">
        <p14:creationId xmlns:p14="http://schemas.microsoft.com/office/powerpoint/2010/main" val="29408629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93687C-21DA-4CFF-9569-0F72F19FD16F}"/>
              </a:ext>
            </a:extLst>
          </p:cNvPr>
          <p:cNvSpPr txBox="1"/>
          <p:nvPr/>
        </p:nvSpPr>
        <p:spPr>
          <a:xfrm>
            <a:off x="609600" y="1447800"/>
            <a:ext cx="2438400" cy="369332"/>
          </a:xfrm>
          <a:prstGeom prst="rect">
            <a:avLst/>
          </a:prstGeom>
          <a:noFill/>
        </p:spPr>
        <p:txBody>
          <a:bodyPr wrap="square" rtlCol="0">
            <a:spAutoFit/>
          </a:bodyPr>
          <a:lstStyle/>
          <a:p>
            <a:endParaRPr lang="en-US" dirty="0"/>
          </a:p>
        </p:txBody>
      </p:sp>
      <p:sp>
        <p:nvSpPr>
          <p:cNvPr id="4" name="Titre 1">
            <a:extLst>
              <a:ext uri="{FF2B5EF4-FFF2-40B4-BE49-F238E27FC236}">
                <a16:creationId xmlns:a16="http://schemas.microsoft.com/office/drawing/2014/main" id="{FB7A517F-5BAC-2977-F897-D4BCD49A4CAE}"/>
              </a:ext>
            </a:extLst>
          </p:cNvPr>
          <p:cNvSpPr>
            <a:spLocks noGrp="1"/>
          </p:cNvSpPr>
          <p:nvPr>
            <p:ph type="ctrTitle"/>
          </p:nvPr>
        </p:nvSpPr>
        <p:spPr>
          <a:xfrm>
            <a:off x="0" y="1"/>
            <a:ext cx="9144000" cy="396413"/>
          </a:xfrm>
          <a:solidFill>
            <a:schemeClr val="accent2">
              <a:lumMod val="40000"/>
              <a:lumOff val="60000"/>
            </a:schemeClr>
          </a:solidFill>
        </p:spPr>
        <p:txBody>
          <a:bodyPr>
            <a:normAutofit/>
          </a:bodyPr>
          <a:lstStyle/>
          <a:p>
            <a:r>
              <a:rPr lang="en-US" sz="1800" i="1" dirty="0"/>
              <a:t>Software architecture = {Elements, Forms, Rationale/Constraints)</a:t>
            </a:r>
          </a:p>
        </p:txBody>
      </p:sp>
      <p:sp>
        <p:nvSpPr>
          <p:cNvPr id="8" name="Sous-titre 2">
            <a:extLst>
              <a:ext uri="{FF2B5EF4-FFF2-40B4-BE49-F238E27FC236}">
                <a16:creationId xmlns:a16="http://schemas.microsoft.com/office/drawing/2014/main" id="{D670517D-DB4B-5A37-DF0F-B9CF1126099C}"/>
              </a:ext>
            </a:extLst>
          </p:cNvPr>
          <p:cNvSpPr>
            <a:spLocks noGrp="1"/>
          </p:cNvSpPr>
          <p:nvPr>
            <p:ph type="subTitle" idx="1"/>
          </p:nvPr>
        </p:nvSpPr>
        <p:spPr>
          <a:xfrm>
            <a:off x="0" y="6477000"/>
            <a:ext cx="9144000" cy="381000"/>
          </a:xfrm>
          <a:solidFill>
            <a:schemeClr val="accent2">
              <a:lumMod val="40000"/>
              <a:lumOff val="60000"/>
            </a:schemeClr>
          </a:solidFill>
        </p:spPr>
        <p:txBody>
          <a:bodyPr>
            <a:normAutofit fontScale="70000" lnSpcReduction="20000"/>
          </a:bodyPr>
          <a:lstStyle/>
          <a:p>
            <a:r>
              <a:rPr lang="en-US" b="1" i="1" dirty="0"/>
              <a:t>Software architecture deals with the design of the high level structure of SWE</a:t>
            </a:r>
          </a:p>
        </p:txBody>
      </p:sp>
      <p:sp>
        <p:nvSpPr>
          <p:cNvPr id="2" name="TextBox 1">
            <a:extLst>
              <a:ext uri="{FF2B5EF4-FFF2-40B4-BE49-F238E27FC236}">
                <a16:creationId xmlns:a16="http://schemas.microsoft.com/office/drawing/2014/main" id="{13E82DED-8681-90F7-6773-C90938B48BB3}"/>
              </a:ext>
            </a:extLst>
          </p:cNvPr>
          <p:cNvSpPr txBox="1"/>
          <p:nvPr/>
        </p:nvSpPr>
        <p:spPr>
          <a:xfrm>
            <a:off x="171450" y="1296410"/>
            <a:ext cx="8972550" cy="5719386"/>
          </a:xfrm>
          <a:prstGeom prst="rect">
            <a:avLst/>
          </a:prstGeom>
          <a:noFill/>
        </p:spPr>
        <p:txBody>
          <a:bodyPr wrap="square" rtlCol="0">
            <a:spAutoFit/>
          </a:bodyPr>
          <a:lstStyle/>
          <a:p>
            <a:pPr marL="571500" indent="-571500">
              <a:buFont typeface="Wingdings" panose="05000000000000000000" pitchFamily="2" charset="2"/>
              <a:buChar char="v"/>
            </a:pPr>
            <a:r>
              <a:rPr lang="en-US" sz="2800" b="1" dirty="0">
                <a:solidFill>
                  <a:schemeClr val="tx2"/>
                </a:solidFill>
                <a:latin typeface="Arial Rounded MT Bold" panose="020F0704030504030204" pitchFamily="34" charset="0"/>
              </a:rPr>
              <a:t>Overview of the architecture design activity</a:t>
            </a:r>
          </a:p>
          <a:p>
            <a:pPr marL="457200" indent="-457200">
              <a:lnSpc>
                <a:spcPct val="150000"/>
              </a:lnSpc>
              <a:buFont typeface="Courier New" panose="02070309020205020404" pitchFamily="49" charset="0"/>
              <a:buChar char="o"/>
            </a:pPr>
            <a:r>
              <a:rPr lang="en-US" sz="2800" dirty="0">
                <a:latin typeface="Arial Rounded MT Bold" panose="020F0704030504030204" pitchFamily="34" charset="0"/>
              </a:rPr>
              <a:t>Architectural Drivers – </a:t>
            </a:r>
            <a:r>
              <a:rPr lang="en-US" sz="2800" dirty="0">
                <a:solidFill>
                  <a:schemeClr val="accent6">
                    <a:lumMod val="50000"/>
                  </a:schemeClr>
                </a:solidFill>
                <a:latin typeface="Arial Rounded MT Bold" panose="020F0704030504030204" pitchFamily="34" charset="0"/>
              </a:rPr>
              <a:t>Design Purpose(3)</a:t>
            </a:r>
            <a:endParaRPr lang="en-US" sz="2700" dirty="0">
              <a:solidFill>
                <a:schemeClr val="accent6">
                  <a:lumMod val="50000"/>
                </a:schemeClr>
              </a:solidFill>
              <a:latin typeface="Arial Rounded MT Bold" panose="020F0704030504030204" pitchFamily="34" charset="0"/>
            </a:endParaRPr>
          </a:p>
          <a:p>
            <a:pPr>
              <a:lnSpc>
                <a:spcPct val="150000"/>
              </a:lnSpc>
            </a:pPr>
            <a:r>
              <a:rPr lang="en-US" sz="2800" dirty="0">
                <a:latin typeface="Arial Black" panose="020B0A04020102020204" pitchFamily="34" charset="0"/>
              </a:rPr>
              <a:t> 3. </a:t>
            </a:r>
            <a:r>
              <a:rPr lang="en-US" sz="2400" dirty="0">
                <a:latin typeface="Arial Black" panose="020B0A04020102020204" pitchFamily="34" charset="0"/>
              </a:rPr>
              <a:t>You may be designing your architecture during development</a:t>
            </a:r>
          </a:p>
          <a:p>
            <a:pPr marL="457200" indent="-457200">
              <a:lnSpc>
                <a:spcPct val="150000"/>
              </a:lnSpc>
              <a:buFont typeface="Wingdings" panose="05000000000000000000" pitchFamily="2" charset="2"/>
              <a:buChar char="ü"/>
            </a:pPr>
            <a:r>
              <a:rPr lang="en-US" sz="2400" dirty="0"/>
              <a:t>This could be for an entire new system, a portion of a new system, or existing system that is being refactored or replaced.</a:t>
            </a:r>
          </a:p>
          <a:p>
            <a:pPr marL="457200" indent="-457200">
              <a:lnSpc>
                <a:spcPct val="150000"/>
              </a:lnSpc>
              <a:buFont typeface="Wingdings" panose="05000000000000000000" pitchFamily="2" charset="2"/>
              <a:buChar char="ü"/>
            </a:pPr>
            <a:r>
              <a:rPr lang="en-US" sz="2400" dirty="0"/>
              <a:t>In this case, the purpose is to do enough design work to satisfy requirements, guide system construction and work assignments, and prepare for an eventual release.</a:t>
            </a:r>
          </a:p>
          <a:p>
            <a:pPr>
              <a:lnSpc>
                <a:spcPct val="150000"/>
              </a:lnSpc>
            </a:pPr>
            <a:endParaRPr lang="en-US" sz="2800" dirty="0"/>
          </a:p>
        </p:txBody>
      </p:sp>
      <p:sp>
        <p:nvSpPr>
          <p:cNvPr id="3" name="TextBox 2">
            <a:extLst>
              <a:ext uri="{FF2B5EF4-FFF2-40B4-BE49-F238E27FC236}">
                <a16:creationId xmlns:a16="http://schemas.microsoft.com/office/drawing/2014/main" id="{945B1EF4-E1AE-9022-C9F6-18F1F2CA83E2}"/>
              </a:ext>
            </a:extLst>
          </p:cNvPr>
          <p:cNvSpPr txBox="1"/>
          <p:nvPr/>
        </p:nvSpPr>
        <p:spPr>
          <a:xfrm>
            <a:off x="228600" y="605846"/>
            <a:ext cx="8610600" cy="584775"/>
          </a:xfrm>
          <a:prstGeom prst="rect">
            <a:avLst/>
          </a:prstGeom>
          <a:noFill/>
        </p:spPr>
        <p:txBody>
          <a:bodyPr wrap="square" rtlCol="0">
            <a:spAutoFit/>
          </a:bodyPr>
          <a:lstStyle/>
          <a:p>
            <a:pPr marL="571500" indent="-571500">
              <a:buFont typeface="Wingdings" panose="05000000000000000000" pitchFamily="2" charset="2"/>
              <a:buChar char="q"/>
            </a:pPr>
            <a:r>
              <a:rPr lang="en-US" sz="3200" b="1" dirty="0">
                <a:solidFill>
                  <a:srgbClr val="C00000"/>
                </a:solidFill>
              </a:rPr>
              <a:t>Chap 8: Designing Software Architecture</a:t>
            </a:r>
          </a:p>
        </p:txBody>
      </p:sp>
    </p:spTree>
    <p:extLst>
      <p:ext uri="{BB962C8B-B14F-4D97-AF65-F5344CB8AC3E}">
        <p14:creationId xmlns:p14="http://schemas.microsoft.com/office/powerpoint/2010/main" val="42457105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93687C-21DA-4CFF-9569-0F72F19FD16F}"/>
              </a:ext>
            </a:extLst>
          </p:cNvPr>
          <p:cNvSpPr txBox="1"/>
          <p:nvPr/>
        </p:nvSpPr>
        <p:spPr>
          <a:xfrm>
            <a:off x="609600" y="1447800"/>
            <a:ext cx="2438400" cy="369332"/>
          </a:xfrm>
          <a:prstGeom prst="rect">
            <a:avLst/>
          </a:prstGeom>
          <a:noFill/>
        </p:spPr>
        <p:txBody>
          <a:bodyPr wrap="square" rtlCol="0">
            <a:spAutoFit/>
          </a:bodyPr>
          <a:lstStyle/>
          <a:p>
            <a:endParaRPr lang="en-US" dirty="0"/>
          </a:p>
        </p:txBody>
      </p:sp>
      <p:sp>
        <p:nvSpPr>
          <p:cNvPr id="4" name="Titre 1">
            <a:extLst>
              <a:ext uri="{FF2B5EF4-FFF2-40B4-BE49-F238E27FC236}">
                <a16:creationId xmlns:a16="http://schemas.microsoft.com/office/drawing/2014/main" id="{FB7A517F-5BAC-2977-F897-D4BCD49A4CAE}"/>
              </a:ext>
            </a:extLst>
          </p:cNvPr>
          <p:cNvSpPr>
            <a:spLocks noGrp="1"/>
          </p:cNvSpPr>
          <p:nvPr>
            <p:ph type="ctrTitle"/>
          </p:nvPr>
        </p:nvSpPr>
        <p:spPr>
          <a:xfrm>
            <a:off x="0" y="1"/>
            <a:ext cx="9144000" cy="396413"/>
          </a:xfrm>
          <a:solidFill>
            <a:schemeClr val="accent2">
              <a:lumMod val="40000"/>
              <a:lumOff val="60000"/>
            </a:schemeClr>
          </a:solidFill>
        </p:spPr>
        <p:txBody>
          <a:bodyPr>
            <a:normAutofit/>
          </a:bodyPr>
          <a:lstStyle/>
          <a:p>
            <a:r>
              <a:rPr lang="en-US" sz="1800" i="1" dirty="0"/>
              <a:t>Software architecture = {Elements, Forms, Rationale/Constraints)</a:t>
            </a:r>
          </a:p>
        </p:txBody>
      </p:sp>
      <p:sp>
        <p:nvSpPr>
          <p:cNvPr id="8" name="Sous-titre 2">
            <a:extLst>
              <a:ext uri="{FF2B5EF4-FFF2-40B4-BE49-F238E27FC236}">
                <a16:creationId xmlns:a16="http://schemas.microsoft.com/office/drawing/2014/main" id="{D670517D-DB4B-5A37-DF0F-B9CF1126099C}"/>
              </a:ext>
            </a:extLst>
          </p:cNvPr>
          <p:cNvSpPr>
            <a:spLocks noGrp="1"/>
          </p:cNvSpPr>
          <p:nvPr>
            <p:ph type="subTitle" idx="1"/>
          </p:nvPr>
        </p:nvSpPr>
        <p:spPr>
          <a:xfrm>
            <a:off x="0" y="6477000"/>
            <a:ext cx="9144000" cy="381000"/>
          </a:xfrm>
          <a:solidFill>
            <a:schemeClr val="accent2">
              <a:lumMod val="40000"/>
              <a:lumOff val="60000"/>
            </a:schemeClr>
          </a:solidFill>
        </p:spPr>
        <p:txBody>
          <a:bodyPr>
            <a:normAutofit fontScale="70000" lnSpcReduction="20000"/>
          </a:bodyPr>
          <a:lstStyle/>
          <a:p>
            <a:r>
              <a:rPr lang="en-US" b="1" i="1" dirty="0"/>
              <a:t>Software architecture deals with the design of the high level structure of SWE</a:t>
            </a:r>
          </a:p>
        </p:txBody>
      </p:sp>
      <p:sp>
        <p:nvSpPr>
          <p:cNvPr id="2" name="TextBox 1">
            <a:extLst>
              <a:ext uri="{FF2B5EF4-FFF2-40B4-BE49-F238E27FC236}">
                <a16:creationId xmlns:a16="http://schemas.microsoft.com/office/drawing/2014/main" id="{13E82DED-8681-90F7-6773-C90938B48BB3}"/>
              </a:ext>
            </a:extLst>
          </p:cNvPr>
          <p:cNvSpPr txBox="1"/>
          <p:nvPr/>
        </p:nvSpPr>
        <p:spPr>
          <a:xfrm>
            <a:off x="171450" y="1296410"/>
            <a:ext cx="8972550" cy="4980722"/>
          </a:xfrm>
          <a:prstGeom prst="rect">
            <a:avLst/>
          </a:prstGeom>
          <a:noFill/>
        </p:spPr>
        <p:txBody>
          <a:bodyPr wrap="square" rtlCol="0">
            <a:spAutoFit/>
          </a:bodyPr>
          <a:lstStyle/>
          <a:p>
            <a:pPr marL="571500" indent="-571500">
              <a:buFont typeface="Wingdings" panose="05000000000000000000" pitchFamily="2" charset="2"/>
              <a:buChar char="v"/>
            </a:pPr>
            <a:r>
              <a:rPr lang="en-US" sz="2800" b="1" dirty="0">
                <a:solidFill>
                  <a:schemeClr val="tx2"/>
                </a:solidFill>
                <a:latin typeface="Arial Rounded MT Bold" panose="020F0704030504030204" pitchFamily="34" charset="0"/>
              </a:rPr>
              <a:t>Overview of the architecture design activity</a:t>
            </a:r>
          </a:p>
          <a:p>
            <a:pPr marL="457200" indent="-457200">
              <a:lnSpc>
                <a:spcPct val="150000"/>
              </a:lnSpc>
              <a:buFont typeface="Courier New" panose="02070309020205020404" pitchFamily="49" charset="0"/>
              <a:buChar char="o"/>
            </a:pPr>
            <a:r>
              <a:rPr lang="en-US" sz="2800" dirty="0">
                <a:latin typeface="Arial Rounded MT Bold" panose="020F0704030504030204" pitchFamily="34" charset="0"/>
              </a:rPr>
              <a:t>Architectural Drivers – </a:t>
            </a:r>
            <a:r>
              <a:rPr lang="en-US" sz="2800" dirty="0">
                <a:solidFill>
                  <a:schemeClr val="accent6">
                    <a:lumMod val="50000"/>
                  </a:schemeClr>
                </a:solidFill>
                <a:latin typeface="Arial Rounded MT Bold" panose="020F0704030504030204" pitchFamily="34" charset="0"/>
              </a:rPr>
              <a:t>Design Purpose(4)</a:t>
            </a:r>
            <a:endParaRPr lang="en-US" sz="2700" dirty="0">
              <a:solidFill>
                <a:schemeClr val="accent6">
                  <a:lumMod val="50000"/>
                </a:schemeClr>
              </a:solidFill>
              <a:latin typeface="Arial Rounded MT Bold" panose="020F0704030504030204" pitchFamily="34" charset="0"/>
            </a:endParaRPr>
          </a:p>
          <a:p>
            <a:pPr marL="457200" indent="-457200">
              <a:lnSpc>
                <a:spcPct val="150000"/>
              </a:lnSpc>
              <a:buFont typeface="Wingdings" panose="05000000000000000000" pitchFamily="2" charset="2"/>
              <a:buChar char="§"/>
            </a:pPr>
            <a:r>
              <a:rPr lang="en-US" sz="2800" dirty="0">
                <a:latin typeface="Arial Black" panose="020B0A04020102020204" pitchFamily="34" charset="0"/>
              </a:rPr>
              <a:t> It will after the design process and the outputs of the design so the  architect should be clear about these goals and should communicate them and establish a clear design purpose before beginning the design process.</a:t>
            </a:r>
            <a:endParaRPr lang="en-US" sz="2800" dirty="0"/>
          </a:p>
        </p:txBody>
      </p:sp>
      <p:sp>
        <p:nvSpPr>
          <p:cNvPr id="3" name="TextBox 2">
            <a:extLst>
              <a:ext uri="{FF2B5EF4-FFF2-40B4-BE49-F238E27FC236}">
                <a16:creationId xmlns:a16="http://schemas.microsoft.com/office/drawing/2014/main" id="{945B1EF4-E1AE-9022-C9F6-18F1F2CA83E2}"/>
              </a:ext>
            </a:extLst>
          </p:cNvPr>
          <p:cNvSpPr txBox="1"/>
          <p:nvPr/>
        </p:nvSpPr>
        <p:spPr>
          <a:xfrm>
            <a:off x="228600" y="605846"/>
            <a:ext cx="8610600" cy="584775"/>
          </a:xfrm>
          <a:prstGeom prst="rect">
            <a:avLst/>
          </a:prstGeom>
          <a:noFill/>
        </p:spPr>
        <p:txBody>
          <a:bodyPr wrap="square" rtlCol="0">
            <a:spAutoFit/>
          </a:bodyPr>
          <a:lstStyle/>
          <a:p>
            <a:pPr marL="571500" indent="-571500">
              <a:buFont typeface="Wingdings" panose="05000000000000000000" pitchFamily="2" charset="2"/>
              <a:buChar char="q"/>
            </a:pPr>
            <a:r>
              <a:rPr lang="en-US" sz="3200" b="1" dirty="0">
                <a:solidFill>
                  <a:srgbClr val="C00000"/>
                </a:solidFill>
              </a:rPr>
              <a:t>Chap 8: Designing Software Architecture</a:t>
            </a:r>
          </a:p>
        </p:txBody>
      </p:sp>
    </p:spTree>
    <p:extLst>
      <p:ext uri="{BB962C8B-B14F-4D97-AF65-F5344CB8AC3E}">
        <p14:creationId xmlns:p14="http://schemas.microsoft.com/office/powerpoint/2010/main" val="25086900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93687C-21DA-4CFF-9569-0F72F19FD16F}"/>
              </a:ext>
            </a:extLst>
          </p:cNvPr>
          <p:cNvSpPr txBox="1"/>
          <p:nvPr/>
        </p:nvSpPr>
        <p:spPr>
          <a:xfrm>
            <a:off x="609600" y="1447800"/>
            <a:ext cx="2438400" cy="369332"/>
          </a:xfrm>
          <a:prstGeom prst="rect">
            <a:avLst/>
          </a:prstGeom>
          <a:noFill/>
        </p:spPr>
        <p:txBody>
          <a:bodyPr wrap="square" rtlCol="0">
            <a:spAutoFit/>
          </a:bodyPr>
          <a:lstStyle/>
          <a:p>
            <a:endParaRPr lang="en-US" dirty="0"/>
          </a:p>
        </p:txBody>
      </p:sp>
      <p:sp>
        <p:nvSpPr>
          <p:cNvPr id="4" name="Titre 1">
            <a:extLst>
              <a:ext uri="{FF2B5EF4-FFF2-40B4-BE49-F238E27FC236}">
                <a16:creationId xmlns:a16="http://schemas.microsoft.com/office/drawing/2014/main" id="{FB7A517F-5BAC-2977-F897-D4BCD49A4CAE}"/>
              </a:ext>
            </a:extLst>
          </p:cNvPr>
          <p:cNvSpPr>
            <a:spLocks noGrp="1"/>
          </p:cNvSpPr>
          <p:nvPr>
            <p:ph type="ctrTitle"/>
          </p:nvPr>
        </p:nvSpPr>
        <p:spPr>
          <a:xfrm>
            <a:off x="0" y="1"/>
            <a:ext cx="9144000" cy="396413"/>
          </a:xfrm>
          <a:solidFill>
            <a:schemeClr val="accent2">
              <a:lumMod val="40000"/>
              <a:lumOff val="60000"/>
            </a:schemeClr>
          </a:solidFill>
        </p:spPr>
        <p:txBody>
          <a:bodyPr>
            <a:normAutofit/>
          </a:bodyPr>
          <a:lstStyle/>
          <a:p>
            <a:r>
              <a:rPr lang="en-US" sz="1800" i="1" dirty="0"/>
              <a:t>Software architecture = {Elements, Forms, Rationale/Constraints)</a:t>
            </a:r>
          </a:p>
        </p:txBody>
      </p:sp>
      <p:sp>
        <p:nvSpPr>
          <p:cNvPr id="8" name="Sous-titre 2">
            <a:extLst>
              <a:ext uri="{FF2B5EF4-FFF2-40B4-BE49-F238E27FC236}">
                <a16:creationId xmlns:a16="http://schemas.microsoft.com/office/drawing/2014/main" id="{D670517D-DB4B-5A37-DF0F-B9CF1126099C}"/>
              </a:ext>
            </a:extLst>
          </p:cNvPr>
          <p:cNvSpPr>
            <a:spLocks noGrp="1"/>
          </p:cNvSpPr>
          <p:nvPr>
            <p:ph type="subTitle" idx="1"/>
          </p:nvPr>
        </p:nvSpPr>
        <p:spPr>
          <a:xfrm>
            <a:off x="0" y="6477000"/>
            <a:ext cx="9144000" cy="381000"/>
          </a:xfrm>
          <a:solidFill>
            <a:schemeClr val="accent2">
              <a:lumMod val="40000"/>
              <a:lumOff val="60000"/>
            </a:schemeClr>
          </a:solidFill>
        </p:spPr>
        <p:txBody>
          <a:bodyPr>
            <a:normAutofit fontScale="70000" lnSpcReduction="20000"/>
          </a:bodyPr>
          <a:lstStyle/>
          <a:p>
            <a:r>
              <a:rPr lang="en-US" b="1" i="1" dirty="0"/>
              <a:t>Software architecture deals with the design of the high level structure of SWE</a:t>
            </a:r>
          </a:p>
        </p:txBody>
      </p:sp>
      <p:sp>
        <p:nvSpPr>
          <p:cNvPr id="2" name="TextBox 1">
            <a:extLst>
              <a:ext uri="{FF2B5EF4-FFF2-40B4-BE49-F238E27FC236}">
                <a16:creationId xmlns:a16="http://schemas.microsoft.com/office/drawing/2014/main" id="{13E82DED-8681-90F7-6773-C90938B48BB3}"/>
              </a:ext>
            </a:extLst>
          </p:cNvPr>
          <p:cNvSpPr txBox="1"/>
          <p:nvPr/>
        </p:nvSpPr>
        <p:spPr>
          <a:xfrm>
            <a:off x="171450" y="1296410"/>
            <a:ext cx="8972550" cy="4786567"/>
          </a:xfrm>
          <a:prstGeom prst="rect">
            <a:avLst/>
          </a:prstGeom>
          <a:noFill/>
        </p:spPr>
        <p:txBody>
          <a:bodyPr wrap="square" rtlCol="0">
            <a:spAutoFit/>
          </a:bodyPr>
          <a:lstStyle/>
          <a:p>
            <a:pPr marL="571500" indent="-571500">
              <a:buFont typeface="Wingdings" panose="05000000000000000000" pitchFamily="2" charset="2"/>
              <a:buChar char="v"/>
            </a:pPr>
            <a:r>
              <a:rPr lang="en-US" sz="2800" b="1" dirty="0">
                <a:solidFill>
                  <a:schemeClr val="tx2"/>
                </a:solidFill>
                <a:latin typeface="Arial Rounded MT Bold" panose="020F0704030504030204" pitchFamily="34" charset="0"/>
              </a:rPr>
              <a:t>Overview of the architecture design activity</a:t>
            </a:r>
          </a:p>
          <a:p>
            <a:pPr marL="457200" indent="-457200">
              <a:lnSpc>
                <a:spcPct val="150000"/>
              </a:lnSpc>
              <a:buFont typeface="Courier New" panose="02070309020205020404" pitchFamily="49" charset="0"/>
              <a:buChar char="o"/>
            </a:pPr>
            <a:r>
              <a:rPr lang="en-US" sz="2800" dirty="0">
                <a:latin typeface="Arial Rounded MT Bold" panose="020F0704030504030204" pitchFamily="34" charset="0"/>
              </a:rPr>
              <a:t>Architectural Drivers – </a:t>
            </a:r>
            <a:r>
              <a:rPr lang="en-US" sz="2800" dirty="0">
                <a:solidFill>
                  <a:schemeClr val="accent6">
                    <a:lumMod val="50000"/>
                  </a:schemeClr>
                </a:solidFill>
                <a:latin typeface="Arial Rounded MT Bold" panose="020F0704030504030204" pitchFamily="34" charset="0"/>
              </a:rPr>
              <a:t>Quality Attributes(1)</a:t>
            </a:r>
            <a:endParaRPr lang="en-US" sz="2700" dirty="0">
              <a:solidFill>
                <a:schemeClr val="accent6">
                  <a:lumMod val="50000"/>
                </a:schemeClr>
              </a:solidFill>
              <a:latin typeface="Arial Rounded MT Bold" panose="020F0704030504030204" pitchFamily="34" charset="0"/>
            </a:endParaRPr>
          </a:p>
          <a:p>
            <a:pPr marL="457200" indent="-457200" algn="just">
              <a:lnSpc>
                <a:spcPct val="150000"/>
              </a:lnSpc>
              <a:buFont typeface="Wingdings" panose="05000000000000000000" pitchFamily="2" charset="2"/>
              <a:buChar char="§"/>
            </a:pPr>
            <a:r>
              <a:rPr lang="en-US" sz="2800" dirty="0">
                <a:latin typeface="Arial Black" panose="020B0A04020102020204" pitchFamily="34" charset="0"/>
              </a:rPr>
              <a:t> </a:t>
            </a:r>
            <a:r>
              <a:rPr lang="en-US" sz="3200" b="1" dirty="0"/>
              <a:t>These are measurable or testable properties of a system that are used to indicate how well the system satisfies the needs of its stakeholders.</a:t>
            </a:r>
          </a:p>
          <a:p>
            <a:pPr marL="457200" indent="-457200" algn="just">
              <a:lnSpc>
                <a:spcPct val="150000"/>
              </a:lnSpc>
              <a:buFont typeface="Wingdings" panose="05000000000000000000" pitchFamily="2" charset="2"/>
              <a:buChar char="§"/>
            </a:pPr>
            <a:r>
              <a:rPr lang="en-US" sz="3200" b="1" dirty="0"/>
              <a:t>They are quality attributes that shape the architecture most significantly.</a:t>
            </a:r>
          </a:p>
        </p:txBody>
      </p:sp>
      <p:sp>
        <p:nvSpPr>
          <p:cNvPr id="3" name="TextBox 2">
            <a:extLst>
              <a:ext uri="{FF2B5EF4-FFF2-40B4-BE49-F238E27FC236}">
                <a16:creationId xmlns:a16="http://schemas.microsoft.com/office/drawing/2014/main" id="{945B1EF4-E1AE-9022-C9F6-18F1F2CA83E2}"/>
              </a:ext>
            </a:extLst>
          </p:cNvPr>
          <p:cNvSpPr txBox="1"/>
          <p:nvPr/>
        </p:nvSpPr>
        <p:spPr>
          <a:xfrm>
            <a:off x="228600" y="605846"/>
            <a:ext cx="8610600" cy="584775"/>
          </a:xfrm>
          <a:prstGeom prst="rect">
            <a:avLst/>
          </a:prstGeom>
          <a:noFill/>
        </p:spPr>
        <p:txBody>
          <a:bodyPr wrap="square" rtlCol="0">
            <a:spAutoFit/>
          </a:bodyPr>
          <a:lstStyle/>
          <a:p>
            <a:pPr marL="571500" indent="-571500">
              <a:buFont typeface="Wingdings" panose="05000000000000000000" pitchFamily="2" charset="2"/>
              <a:buChar char="q"/>
            </a:pPr>
            <a:r>
              <a:rPr lang="en-US" sz="3200" b="1" dirty="0">
                <a:solidFill>
                  <a:srgbClr val="C00000"/>
                </a:solidFill>
              </a:rPr>
              <a:t>Chap 8: Designing Software Architecture</a:t>
            </a:r>
          </a:p>
        </p:txBody>
      </p:sp>
    </p:spTree>
    <p:extLst>
      <p:ext uri="{BB962C8B-B14F-4D97-AF65-F5344CB8AC3E}">
        <p14:creationId xmlns:p14="http://schemas.microsoft.com/office/powerpoint/2010/main" val="6918333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93687C-21DA-4CFF-9569-0F72F19FD16F}"/>
              </a:ext>
            </a:extLst>
          </p:cNvPr>
          <p:cNvSpPr txBox="1"/>
          <p:nvPr/>
        </p:nvSpPr>
        <p:spPr>
          <a:xfrm>
            <a:off x="609600" y="1447800"/>
            <a:ext cx="2438400" cy="369332"/>
          </a:xfrm>
          <a:prstGeom prst="rect">
            <a:avLst/>
          </a:prstGeom>
          <a:noFill/>
        </p:spPr>
        <p:txBody>
          <a:bodyPr wrap="square" rtlCol="0">
            <a:spAutoFit/>
          </a:bodyPr>
          <a:lstStyle/>
          <a:p>
            <a:endParaRPr lang="en-US" dirty="0"/>
          </a:p>
        </p:txBody>
      </p:sp>
      <p:sp>
        <p:nvSpPr>
          <p:cNvPr id="4" name="Titre 1">
            <a:extLst>
              <a:ext uri="{FF2B5EF4-FFF2-40B4-BE49-F238E27FC236}">
                <a16:creationId xmlns:a16="http://schemas.microsoft.com/office/drawing/2014/main" id="{FB7A517F-5BAC-2977-F897-D4BCD49A4CAE}"/>
              </a:ext>
            </a:extLst>
          </p:cNvPr>
          <p:cNvSpPr>
            <a:spLocks noGrp="1"/>
          </p:cNvSpPr>
          <p:nvPr>
            <p:ph type="ctrTitle"/>
          </p:nvPr>
        </p:nvSpPr>
        <p:spPr>
          <a:xfrm>
            <a:off x="0" y="1"/>
            <a:ext cx="9144000" cy="396413"/>
          </a:xfrm>
          <a:solidFill>
            <a:schemeClr val="accent2">
              <a:lumMod val="40000"/>
              <a:lumOff val="60000"/>
            </a:schemeClr>
          </a:solidFill>
        </p:spPr>
        <p:txBody>
          <a:bodyPr>
            <a:normAutofit/>
          </a:bodyPr>
          <a:lstStyle/>
          <a:p>
            <a:r>
              <a:rPr lang="en-US" sz="1800" i="1" dirty="0"/>
              <a:t>Software architecture = {Elements, Forms, Rationale/Constraints)</a:t>
            </a:r>
          </a:p>
        </p:txBody>
      </p:sp>
      <p:sp>
        <p:nvSpPr>
          <p:cNvPr id="8" name="Sous-titre 2">
            <a:extLst>
              <a:ext uri="{FF2B5EF4-FFF2-40B4-BE49-F238E27FC236}">
                <a16:creationId xmlns:a16="http://schemas.microsoft.com/office/drawing/2014/main" id="{D670517D-DB4B-5A37-DF0F-B9CF1126099C}"/>
              </a:ext>
            </a:extLst>
          </p:cNvPr>
          <p:cNvSpPr>
            <a:spLocks noGrp="1"/>
          </p:cNvSpPr>
          <p:nvPr>
            <p:ph type="subTitle" idx="1"/>
          </p:nvPr>
        </p:nvSpPr>
        <p:spPr>
          <a:xfrm>
            <a:off x="0" y="6477000"/>
            <a:ext cx="9144000" cy="381000"/>
          </a:xfrm>
          <a:solidFill>
            <a:schemeClr val="accent2">
              <a:lumMod val="40000"/>
              <a:lumOff val="60000"/>
            </a:schemeClr>
          </a:solidFill>
        </p:spPr>
        <p:txBody>
          <a:bodyPr>
            <a:normAutofit fontScale="70000" lnSpcReduction="20000"/>
          </a:bodyPr>
          <a:lstStyle/>
          <a:p>
            <a:r>
              <a:rPr lang="en-US" b="1" i="1" dirty="0"/>
              <a:t>Software architecture deals with the design of the high level structure of SWE</a:t>
            </a:r>
          </a:p>
        </p:txBody>
      </p:sp>
      <p:sp>
        <p:nvSpPr>
          <p:cNvPr id="2" name="TextBox 1">
            <a:extLst>
              <a:ext uri="{FF2B5EF4-FFF2-40B4-BE49-F238E27FC236}">
                <a16:creationId xmlns:a16="http://schemas.microsoft.com/office/drawing/2014/main" id="{13E82DED-8681-90F7-6773-C90938B48BB3}"/>
              </a:ext>
            </a:extLst>
          </p:cNvPr>
          <p:cNvSpPr txBox="1"/>
          <p:nvPr/>
        </p:nvSpPr>
        <p:spPr>
          <a:xfrm>
            <a:off x="171450" y="1296410"/>
            <a:ext cx="8972550" cy="2570575"/>
          </a:xfrm>
          <a:prstGeom prst="rect">
            <a:avLst/>
          </a:prstGeom>
          <a:noFill/>
        </p:spPr>
        <p:txBody>
          <a:bodyPr wrap="square" rtlCol="0">
            <a:spAutoFit/>
          </a:bodyPr>
          <a:lstStyle/>
          <a:p>
            <a:pPr marL="571500" indent="-571500">
              <a:buFont typeface="Wingdings" panose="05000000000000000000" pitchFamily="2" charset="2"/>
              <a:buChar char="v"/>
            </a:pPr>
            <a:r>
              <a:rPr lang="en-US" sz="2800" b="1" dirty="0">
                <a:solidFill>
                  <a:schemeClr val="tx2"/>
                </a:solidFill>
                <a:latin typeface="Arial Rounded MT Bold" panose="020F0704030504030204" pitchFamily="34" charset="0"/>
              </a:rPr>
              <a:t>Overview of the architecture design activity</a:t>
            </a:r>
          </a:p>
          <a:p>
            <a:pPr marL="457200" indent="-457200">
              <a:lnSpc>
                <a:spcPct val="150000"/>
              </a:lnSpc>
              <a:buFont typeface="Courier New" panose="02070309020205020404" pitchFamily="49" charset="0"/>
              <a:buChar char="o"/>
            </a:pPr>
            <a:r>
              <a:rPr lang="en-US" sz="2800" dirty="0">
                <a:latin typeface="Arial Rounded MT Bold" panose="020F0704030504030204" pitchFamily="34" charset="0"/>
              </a:rPr>
              <a:t>Architectural Drivers – </a:t>
            </a:r>
            <a:r>
              <a:rPr lang="en-US" sz="2800" dirty="0">
                <a:solidFill>
                  <a:schemeClr val="accent6">
                    <a:lumMod val="50000"/>
                  </a:schemeClr>
                </a:solidFill>
                <a:latin typeface="Arial Rounded MT Bold" panose="020F0704030504030204" pitchFamily="34" charset="0"/>
              </a:rPr>
              <a:t>Quality Attributes(2)</a:t>
            </a:r>
            <a:endParaRPr lang="en-US" sz="2700" dirty="0">
              <a:solidFill>
                <a:schemeClr val="accent6">
                  <a:lumMod val="50000"/>
                </a:schemeClr>
              </a:solidFill>
              <a:latin typeface="Arial Rounded MT Bold" panose="020F0704030504030204" pitchFamily="34" charset="0"/>
            </a:endParaRPr>
          </a:p>
          <a:p>
            <a:pPr marL="457200" indent="-457200" algn="just">
              <a:lnSpc>
                <a:spcPct val="150000"/>
              </a:lnSpc>
              <a:buFont typeface="Wingdings" panose="05000000000000000000" pitchFamily="2" charset="2"/>
              <a:buChar char="§"/>
            </a:pPr>
            <a:r>
              <a:rPr lang="en-US" sz="2800" dirty="0">
                <a:latin typeface="Arial Black" panose="020B0A04020102020204" pitchFamily="34" charset="0"/>
              </a:rPr>
              <a:t> </a:t>
            </a:r>
            <a:r>
              <a:rPr lang="en-US" sz="3200" b="1" dirty="0"/>
              <a:t>You must worry about eliciting, specifying, prioritizing and validating the quality attributes.</a:t>
            </a:r>
          </a:p>
        </p:txBody>
      </p:sp>
      <p:sp>
        <p:nvSpPr>
          <p:cNvPr id="3" name="TextBox 2">
            <a:extLst>
              <a:ext uri="{FF2B5EF4-FFF2-40B4-BE49-F238E27FC236}">
                <a16:creationId xmlns:a16="http://schemas.microsoft.com/office/drawing/2014/main" id="{945B1EF4-E1AE-9022-C9F6-18F1F2CA83E2}"/>
              </a:ext>
            </a:extLst>
          </p:cNvPr>
          <p:cNvSpPr txBox="1"/>
          <p:nvPr/>
        </p:nvSpPr>
        <p:spPr>
          <a:xfrm>
            <a:off x="228600" y="605846"/>
            <a:ext cx="8610600" cy="584775"/>
          </a:xfrm>
          <a:prstGeom prst="rect">
            <a:avLst/>
          </a:prstGeom>
          <a:noFill/>
        </p:spPr>
        <p:txBody>
          <a:bodyPr wrap="square" rtlCol="0">
            <a:spAutoFit/>
          </a:bodyPr>
          <a:lstStyle/>
          <a:p>
            <a:pPr marL="571500" indent="-571500">
              <a:buFont typeface="Wingdings" panose="05000000000000000000" pitchFamily="2" charset="2"/>
              <a:buChar char="q"/>
            </a:pPr>
            <a:r>
              <a:rPr lang="en-US" sz="3200" b="1" dirty="0">
                <a:solidFill>
                  <a:srgbClr val="C00000"/>
                </a:solidFill>
              </a:rPr>
              <a:t>Chap 8: Designing Software Architecture</a:t>
            </a:r>
          </a:p>
        </p:txBody>
      </p:sp>
    </p:spTree>
    <p:extLst>
      <p:ext uri="{BB962C8B-B14F-4D97-AF65-F5344CB8AC3E}">
        <p14:creationId xmlns:p14="http://schemas.microsoft.com/office/powerpoint/2010/main" val="5630538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93687C-21DA-4CFF-9569-0F72F19FD16F}"/>
              </a:ext>
            </a:extLst>
          </p:cNvPr>
          <p:cNvSpPr txBox="1"/>
          <p:nvPr/>
        </p:nvSpPr>
        <p:spPr>
          <a:xfrm>
            <a:off x="609600" y="1447800"/>
            <a:ext cx="2438400" cy="369332"/>
          </a:xfrm>
          <a:prstGeom prst="rect">
            <a:avLst/>
          </a:prstGeom>
          <a:noFill/>
        </p:spPr>
        <p:txBody>
          <a:bodyPr wrap="square" rtlCol="0">
            <a:spAutoFit/>
          </a:bodyPr>
          <a:lstStyle/>
          <a:p>
            <a:endParaRPr lang="en-US" dirty="0"/>
          </a:p>
        </p:txBody>
      </p:sp>
      <p:sp>
        <p:nvSpPr>
          <p:cNvPr id="4" name="Titre 1">
            <a:extLst>
              <a:ext uri="{FF2B5EF4-FFF2-40B4-BE49-F238E27FC236}">
                <a16:creationId xmlns:a16="http://schemas.microsoft.com/office/drawing/2014/main" id="{FB7A517F-5BAC-2977-F897-D4BCD49A4CAE}"/>
              </a:ext>
            </a:extLst>
          </p:cNvPr>
          <p:cNvSpPr>
            <a:spLocks noGrp="1"/>
          </p:cNvSpPr>
          <p:nvPr>
            <p:ph type="ctrTitle"/>
          </p:nvPr>
        </p:nvSpPr>
        <p:spPr>
          <a:xfrm>
            <a:off x="0" y="1"/>
            <a:ext cx="9144000" cy="396413"/>
          </a:xfrm>
          <a:solidFill>
            <a:schemeClr val="accent2">
              <a:lumMod val="40000"/>
              <a:lumOff val="60000"/>
            </a:schemeClr>
          </a:solidFill>
        </p:spPr>
        <p:txBody>
          <a:bodyPr>
            <a:normAutofit/>
          </a:bodyPr>
          <a:lstStyle/>
          <a:p>
            <a:r>
              <a:rPr lang="en-US" sz="1800" i="1" dirty="0"/>
              <a:t>Software architecture = {Elements, Forms, Rationale/Constraints)</a:t>
            </a:r>
          </a:p>
        </p:txBody>
      </p:sp>
      <p:sp>
        <p:nvSpPr>
          <p:cNvPr id="8" name="Sous-titre 2">
            <a:extLst>
              <a:ext uri="{FF2B5EF4-FFF2-40B4-BE49-F238E27FC236}">
                <a16:creationId xmlns:a16="http://schemas.microsoft.com/office/drawing/2014/main" id="{D670517D-DB4B-5A37-DF0F-B9CF1126099C}"/>
              </a:ext>
            </a:extLst>
          </p:cNvPr>
          <p:cNvSpPr>
            <a:spLocks noGrp="1"/>
          </p:cNvSpPr>
          <p:nvPr>
            <p:ph type="subTitle" idx="1"/>
          </p:nvPr>
        </p:nvSpPr>
        <p:spPr>
          <a:xfrm>
            <a:off x="0" y="6477000"/>
            <a:ext cx="9144000" cy="381000"/>
          </a:xfrm>
          <a:solidFill>
            <a:schemeClr val="accent2">
              <a:lumMod val="40000"/>
              <a:lumOff val="60000"/>
            </a:schemeClr>
          </a:solidFill>
        </p:spPr>
        <p:txBody>
          <a:bodyPr>
            <a:normAutofit fontScale="70000" lnSpcReduction="20000"/>
          </a:bodyPr>
          <a:lstStyle/>
          <a:p>
            <a:r>
              <a:rPr lang="en-US" b="1" i="1" dirty="0"/>
              <a:t>Software architecture deals with the design of the high level structure of SWE</a:t>
            </a:r>
          </a:p>
        </p:txBody>
      </p:sp>
      <p:sp>
        <p:nvSpPr>
          <p:cNvPr id="2" name="TextBox 1">
            <a:extLst>
              <a:ext uri="{FF2B5EF4-FFF2-40B4-BE49-F238E27FC236}">
                <a16:creationId xmlns:a16="http://schemas.microsoft.com/office/drawing/2014/main" id="{13E82DED-8681-90F7-6773-C90938B48BB3}"/>
              </a:ext>
            </a:extLst>
          </p:cNvPr>
          <p:cNvSpPr txBox="1"/>
          <p:nvPr/>
        </p:nvSpPr>
        <p:spPr>
          <a:xfrm>
            <a:off x="171450" y="1296410"/>
            <a:ext cx="8972550" cy="5257721"/>
          </a:xfrm>
          <a:prstGeom prst="rect">
            <a:avLst/>
          </a:prstGeom>
          <a:noFill/>
        </p:spPr>
        <p:txBody>
          <a:bodyPr wrap="square" rtlCol="0">
            <a:spAutoFit/>
          </a:bodyPr>
          <a:lstStyle/>
          <a:p>
            <a:pPr marL="571500" indent="-571500">
              <a:buFont typeface="Wingdings" panose="05000000000000000000" pitchFamily="2" charset="2"/>
              <a:buChar char="v"/>
            </a:pPr>
            <a:r>
              <a:rPr lang="en-US" sz="2800" b="1" dirty="0">
                <a:solidFill>
                  <a:schemeClr val="tx2"/>
                </a:solidFill>
                <a:latin typeface="Arial Rounded MT Bold" panose="020F0704030504030204" pitchFamily="34" charset="0"/>
              </a:rPr>
              <a:t>Overview of the architecture design activity</a:t>
            </a:r>
          </a:p>
          <a:p>
            <a:pPr marL="457200" indent="-457200">
              <a:lnSpc>
                <a:spcPct val="150000"/>
              </a:lnSpc>
              <a:buFont typeface="Courier New" panose="02070309020205020404" pitchFamily="49" charset="0"/>
              <a:buChar char="o"/>
            </a:pPr>
            <a:r>
              <a:rPr lang="en-US" sz="2800" dirty="0">
                <a:latin typeface="Arial Rounded MT Bold" panose="020F0704030504030204" pitchFamily="34" charset="0"/>
              </a:rPr>
              <a:t>Architectural Drivers – </a:t>
            </a:r>
            <a:r>
              <a:rPr lang="en-US" sz="2800" dirty="0">
                <a:solidFill>
                  <a:schemeClr val="accent6">
                    <a:lumMod val="50000"/>
                  </a:schemeClr>
                </a:solidFill>
                <a:latin typeface="Arial Rounded MT Bold" panose="020F0704030504030204" pitchFamily="34" charset="0"/>
              </a:rPr>
              <a:t>Quality Attributes(3)</a:t>
            </a:r>
            <a:endParaRPr lang="en-US" sz="2700" dirty="0">
              <a:solidFill>
                <a:schemeClr val="accent6">
                  <a:lumMod val="50000"/>
                </a:schemeClr>
              </a:solidFill>
              <a:latin typeface="Arial Rounded MT Bold" panose="020F0704030504030204" pitchFamily="34" charset="0"/>
            </a:endParaRPr>
          </a:p>
          <a:p>
            <a:pPr marL="457200" indent="-457200" algn="just">
              <a:lnSpc>
                <a:spcPct val="150000"/>
              </a:lnSpc>
              <a:buFont typeface="Wingdings" panose="05000000000000000000" pitchFamily="2" charset="2"/>
              <a:buChar char="§"/>
            </a:pPr>
            <a:r>
              <a:rPr lang="en-US" sz="3200" b="1" dirty="0"/>
              <a:t>Widely use technique that help here</a:t>
            </a:r>
          </a:p>
          <a:p>
            <a:pPr marL="457200" indent="-457200" algn="just">
              <a:lnSpc>
                <a:spcPct val="150000"/>
              </a:lnSpc>
              <a:buFont typeface="Wingdings" panose="05000000000000000000" pitchFamily="2" charset="2"/>
              <a:buChar char="ü"/>
            </a:pPr>
            <a:r>
              <a:rPr lang="en-US" sz="3200" b="1" dirty="0">
                <a:solidFill>
                  <a:schemeClr val="accent6">
                    <a:lumMod val="50000"/>
                  </a:schemeClr>
                </a:solidFill>
              </a:rPr>
              <a:t>QAW ( Quality Attribute Workshop) </a:t>
            </a:r>
          </a:p>
          <a:p>
            <a:pPr marL="457200" indent="-457200" algn="just">
              <a:lnSpc>
                <a:spcPct val="150000"/>
              </a:lnSpc>
              <a:buFont typeface="Wingdings" panose="05000000000000000000" pitchFamily="2" charset="2"/>
              <a:buChar char="§"/>
            </a:pPr>
            <a:r>
              <a:rPr lang="en-US" sz="3200" b="1" dirty="0"/>
              <a:t>  </a:t>
            </a:r>
            <a:r>
              <a:rPr lang="en-US" sz="2800" b="1" dirty="0"/>
              <a:t>Facilitated brainstorming session involving a group of system stakeholders that covers the bulk of activities of eliciting, specifying, prioritizing and achieving consensus on quality attributes.</a:t>
            </a:r>
          </a:p>
        </p:txBody>
      </p:sp>
      <p:sp>
        <p:nvSpPr>
          <p:cNvPr id="3" name="TextBox 2">
            <a:extLst>
              <a:ext uri="{FF2B5EF4-FFF2-40B4-BE49-F238E27FC236}">
                <a16:creationId xmlns:a16="http://schemas.microsoft.com/office/drawing/2014/main" id="{945B1EF4-E1AE-9022-C9F6-18F1F2CA83E2}"/>
              </a:ext>
            </a:extLst>
          </p:cNvPr>
          <p:cNvSpPr txBox="1"/>
          <p:nvPr/>
        </p:nvSpPr>
        <p:spPr>
          <a:xfrm>
            <a:off x="228600" y="605846"/>
            <a:ext cx="8610600" cy="584775"/>
          </a:xfrm>
          <a:prstGeom prst="rect">
            <a:avLst/>
          </a:prstGeom>
          <a:noFill/>
        </p:spPr>
        <p:txBody>
          <a:bodyPr wrap="square" rtlCol="0">
            <a:spAutoFit/>
          </a:bodyPr>
          <a:lstStyle/>
          <a:p>
            <a:pPr marL="571500" indent="-571500">
              <a:buFont typeface="Wingdings" panose="05000000000000000000" pitchFamily="2" charset="2"/>
              <a:buChar char="q"/>
            </a:pPr>
            <a:r>
              <a:rPr lang="en-US" sz="3200" b="1" dirty="0">
                <a:solidFill>
                  <a:srgbClr val="C00000"/>
                </a:solidFill>
              </a:rPr>
              <a:t>Chap 8: Designing Software Architecture</a:t>
            </a:r>
          </a:p>
        </p:txBody>
      </p:sp>
    </p:spTree>
    <p:extLst>
      <p:ext uri="{BB962C8B-B14F-4D97-AF65-F5344CB8AC3E}">
        <p14:creationId xmlns:p14="http://schemas.microsoft.com/office/powerpoint/2010/main" val="7577521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93687C-21DA-4CFF-9569-0F72F19FD16F}"/>
              </a:ext>
            </a:extLst>
          </p:cNvPr>
          <p:cNvSpPr txBox="1"/>
          <p:nvPr/>
        </p:nvSpPr>
        <p:spPr>
          <a:xfrm>
            <a:off x="609600" y="1447800"/>
            <a:ext cx="2438400" cy="369332"/>
          </a:xfrm>
          <a:prstGeom prst="rect">
            <a:avLst/>
          </a:prstGeom>
          <a:noFill/>
        </p:spPr>
        <p:txBody>
          <a:bodyPr wrap="square" rtlCol="0">
            <a:spAutoFit/>
          </a:bodyPr>
          <a:lstStyle/>
          <a:p>
            <a:endParaRPr lang="en-US" dirty="0"/>
          </a:p>
        </p:txBody>
      </p:sp>
      <p:sp>
        <p:nvSpPr>
          <p:cNvPr id="4" name="Titre 1">
            <a:extLst>
              <a:ext uri="{FF2B5EF4-FFF2-40B4-BE49-F238E27FC236}">
                <a16:creationId xmlns:a16="http://schemas.microsoft.com/office/drawing/2014/main" id="{FB7A517F-5BAC-2977-F897-D4BCD49A4CAE}"/>
              </a:ext>
            </a:extLst>
          </p:cNvPr>
          <p:cNvSpPr>
            <a:spLocks noGrp="1"/>
          </p:cNvSpPr>
          <p:nvPr>
            <p:ph type="ctrTitle"/>
          </p:nvPr>
        </p:nvSpPr>
        <p:spPr>
          <a:xfrm>
            <a:off x="0" y="1"/>
            <a:ext cx="9144000" cy="396413"/>
          </a:xfrm>
          <a:solidFill>
            <a:schemeClr val="accent2">
              <a:lumMod val="40000"/>
              <a:lumOff val="60000"/>
            </a:schemeClr>
          </a:solidFill>
        </p:spPr>
        <p:txBody>
          <a:bodyPr>
            <a:normAutofit/>
          </a:bodyPr>
          <a:lstStyle/>
          <a:p>
            <a:r>
              <a:rPr lang="en-US" sz="1800" i="1" dirty="0"/>
              <a:t>Software architecture = {Elements, Forms, Rationale/Constraints)</a:t>
            </a:r>
          </a:p>
        </p:txBody>
      </p:sp>
      <p:sp>
        <p:nvSpPr>
          <p:cNvPr id="8" name="Sous-titre 2">
            <a:extLst>
              <a:ext uri="{FF2B5EF4-FFF2-40B4-BE49-F238E27FC236}">
                <a16:creationId xmlns:a16="http://schemas.microsoft.com/office/drawing/2014/main" id="{D670517D-DB4B-5A37-DF0F-B9CF1126099C}"/>
              </a:ext>
            </a:extLst>
          </p:cNvPr>
          <p:cNvSpPr>
            <a:spLocks noGrp="1"/>
          </p:cNvSpPr>
          <p:nvPr>
            <p:ph type="subTitle" idx="1"/>
          </p:nvPr>
        </p:nvSpPr>
        <p:spPr>
          <a:xfrm>
            <a:off x="0" y="6477000"/>
            <a:ext cx="9144000" cy="381000"/>
          </a:xfrm>
          <a:solidFill>
            <a:schemeClr val="accent2">
              <a:lumMod val="40000"/>
              <a:lumOff val="60000"/>
            </a:schemeClr>
          </a:solidFill>
        </p:spPr>
        <p:txBody>
          <a:bodyPr>
            <a:normAutofit fontScale="70000" lnSpcReduction="20000"/>
          </a:bodyPr>
          <a:lstStyle/>
          <a:p>
            <a:r>
              <a:rPr lang="en-US" b="1" i="1" dirty="0"/>
              <a:t>Software architecture deals with the design of the high level structure of SWE</a:t>
            </a:r>
          </a:p>
        </p:txBody>
      </p:sp>
      <p:sp>
        <p:nvSpPr>
          <p:cNvPr id="2" name="TextBox 1">
            <a:extLst>
              <a:ext uri="{FF2B5EF4-FFF2-40B4-BE49-F238E27FC236}">
                <a16:creationId xmlns:a16="http://schemas.microsoft.com/office/drawing/2014/main" id="{13E82DED-8681-90F7-6773-C90938B48BB3}"/>
              </a:ext>
            </a:extLst>
          </p:cNvPr>
          <p:cNvSpPr txBox="1"/>
          <p:nvPr/>
        </p:nvSpPr>
        <p:spPr>
          <a:xfrm>
            <a:off x="171450" y="1296410"/>
            <a:ext cx="8972550" cy="5904052"/>
          </a:xfrm>
          <a:prstGeom prst="rect">
            <a:avLst/>
          </a:prstGeom>
          <a:noFill/>
        </p:spPr>
        <p:txBody>
          <a:bodyPr wrap="square" rtlCol="0">
            <a:spAutoFit/>
          </a:bodyPr>
          <a:lstStyle/>
          <a:p>
            <a:pPr marL="571500" indent="-571500">
              <a:buFont typeface="Wingdings" panose="05000000000000000000" pitchFamily="2" charset="2"/>
              <a:buChar char="v"/>
            </a:pPr>
            <a:r>
              <a:rPr lang="en-US" sz="2800" b="1" dirty="0">
                <a:solidFill>
                  <a:schemeClr val="tx2"/>
                </a:solidFill>
                <a:latin typeface="Arial Rounded MT Bold" panose="020F0704030504030204" pitchFamily="34" charset="0"/>
              </a:rPr>
              <a:t>Overview of the architecture design activity</a:t>
            </a:r>
          </a:p>
          <a:p>
            <a:pPr marL="457200" indent="-457200">
              <a:lnSpc>
                <a:spcPct val="150000"/>
              </a:lnSpc>
              <a:buFont typeface="Courier New" panose="02070309020205020404" pitchFamily="49" charset="0"/>
              <a:buChar char="o"/>
            </a:pPr>
            <a:r>
              <a:rPr lang="en-US" sz="2800" dirty="0">
                <a:latin typeface="Arial Rounded MT Bold" panose="020F0704030504030204" pitchFamily="34" charset="0"/>
              </a:rPr>
              <a:t>Architectural Drivers – </a:t>
            </a:r>
            <a:r>
              <a:rPr lang="en-US" sz="2800" dirty="0">
                <a:solidFill>
                  <a:schemeClr val="accent6">
                    <a:lumMod val="50000"/>
                  </a:schemeClr>
                </a:solidFill>
                <a:latin typeface="Arial Rounded MT Bold" panose="020F0704030504030204" pitchFamily="34" charset="0"/>
              </a:rPr>
              <a:t>Quality Attributes(3)</a:t>
            </a:r>
            <a:endParaRPr lang="en-US" sz="2700" dirty="0">
              <a:solidFill>
                <a:schemeClr val="accent6">
                  <a:lumMod val="50000"/>
                </a:schemeClr>
              </a:solidFill>
              <a:latin typeface="Arial Rounded MT Bold" panose="020F0704030504030204" pitchFamily="34" charset="0"/>
            </a:endParaRPr>
          </a:p>
          <a:p>
            <a:pPr marL="457200" indent="-457200" algn="just">
              <a:lnSpc>
                <a:spcPct val="150000"/>
              </a:lnSpc>
              <a:buFont typeface="Wingdings" panose="05000000000000000000" pitchFamily="2" charset="2"/>
              <a:buChar char="§"/>
            </a:pPr>
            <a:r>
              <a:rPr lang="en-US" sz="3200" b="1" dirty="0"/>
              <a:t>Widely use technique that help here(1)</a:t>
            </a:r>
          </a:p>
          <a:p>
            <a:pPr marL="457200" indent="-457200" algn="just">
              <a:lnSpc>
                <a:spcPct val="150000"/>
              </a:lnSpc>
              <a:buFont typeface="Wingdings" panose="05000000000000000000" pitchFamily="2" charset="2"/>
              <a:buChar char="ü"/>
            </a:pPr>
            <a:r>
              <a:rPr lang="en-US" sz="3200" b="1" dirty="0">
                <a:solidFill>
                  <a:schemeClr val="accent6">
                    <a:lumMod val="50000"/>
                  </a:schemeClr>
                </a:solidFill>
              </a:rPr>
              <a:t>Mission Thread workshop</a:t>
            </a:r>
          </a:p>
          <a:p>
            <a:pPr marL="457200" indent="-457200" algn="just">
              <a:lnSpc>
                <a:spcPct val="150000"/>
              </a:lnSpc>
              <a:buFont typeface="Wingdings" panose="05000000000000000000" pitchFamily="2" charset="2"/>
              <a:buChar char="§"/>
            </a:pPr>
            <a:r>
              <a:rPr lang="en-US" sz="3200" b="1" dirty="0"/>
              <a:t>  </a:t>
            </a:r>
            <a:r>
              <a:rPr lang="en-US" sz="2800" b="1" dirty="0"/>
              <a:t>Serve the same purpose as QAW , but for a system of systems</a:t>
            </a:r>
          </a:p>
          <a:p>
            <a:pPr marL="457200" indent="-457200" algn="just">
              <a:buFont typeface="Wingdings" panose="05000000000000000000" pitchFamily="2" charset="2"/>
              <a:buChar char="ü"/>
            </a:pPr>
            <a:r>
              <a:rPr lang="en-US" sz="2800" b="1" dirty="0">
                <a:solidFill>
                  <a:schemeClr val="accent6">
                    <a:lumMod val="50000"/>
                  </a:schemeClr>
                </a:solidFill>
              </a:rPr>
              <a:t>The Utility Tree  can be used by the architect to prioritize quality attribute requirement according to their technical difficulty and risk</a:t>
            </a:r>
          </a:p>
          <a:p>
            <a:pPr marL="457200" indent="-457200" algn="just">
              <a:lnSpc>
                <a:spcPct val="150000"/>
              </a:lnSpc>
              <a:buFont typeface="Wingdings" panose="05000000000000000000" pitchFamily="2" charset="2"/>
              <a:buChar char="ü"/>
            </a:pPr>
            <a:endParaRPr lang="en-US" sz="2800" b="1" dirty="0"/>
          </a:p>
        </p:txBody>
      </p:sp>
      <p:sp>
        <p:nvSpPr>
          <p:cNvPr id="3" name="TextBox 2">
            <a:extLst>
              <a:ext uri="{FF2B5EF4-FFF2-40B4-BE49-F238E27FC236}">
                <a16:creationId xmlns:a16="http://schemas.microsoft.com/office/drawing/2014/main" id="{945B1EF4-E1AE-9022-C9F6-18F1F2CA83E2}"/>
              </a:ext>
            </a:extLst>
          </p:cNvPr>
          <p:cNvSpPr txBox="1"/>
          <p:nvPr/>
        </p:nvSpPr>
        <p:spPr>
          <a:xfrm>
            <a:off x="228600" y="605846"/>
            <a:ext cx="8610600" cy="584775"/>
          </a:xfrm>
          <a:prstGeom prst="rect">
            <a:avLst/>
          </a:prstGeom>
          <a:noFill/>
        </p:spPr>
        <p:txBody>
          <a:bodyPr wrap="square" rtlCol="0">
            <a:spAutoFit/>
          </a:bodyPr>
          <a:lstStyle/>
          <a:p>
            <a:pPr marL="571500" indent="-571500">
              <a:buFont typeface="Wingdings" panose="05000000000000000000" pitchFamily="2" charset="2"/>
              <a:buChar char="q"/>
            </a:pPr>
            <a:r>
              <a:rPr lang="en-US" sz="3200" b="1" dirty="0">
                <a:solidFill>
                  <a:srgbClr val="C00000"/>
                </a:solidFill>
              </a:rPr>
              <a:t>Chap 8: Designing Software Architecture</a:t>
            </a:r>
          </a:p>
        </p:txBody>
      </p:sp>
    </p:spTree>
    <p:extLst>
      <p:ext uri="{BB962C8B-B14F-4D97-AF65-F5344CB8AC3E}">
        <p14:creationId xmlns:p14="http://schemas.microsoft.com/office/powerpoint/2010/main" val="6727764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93687C-21DA-4CFF-9569-0F72F19FD16F}"/>
              </a:ext>
            </a:extLst>
          </p:cNvPr>
          <p:cNvSpPr txBox="1"/>
          <p:nvPr/>
        </p:nvSpPr>
        <p:spPr>
          <a:xfrm>
            <a:off x="609600" y="1447800"/>
            <a:ext cx="2438400" cy="369332"/>
          </a:xfrm>
          <a:prstGeom prst="rect">
            <a:avLst/>
          </a:prstGeom>
          <a:noFill/>
        </p:spPr>
        <p:txBody>
          <a:bodyPr wrap="square" rtlCol="0">
            <a:spAutoFit/>
          </a:bodyPr>
          <a:lstStyle/>
          <a:p>
            <a:endParaRPr lang="en-US" dirty="0"/>
          </a:p>
        </p:txBody>
      </p:sp>
      <p:sp>
        <p:nvSpPr>
          <p:cNvPr id="4" name="Titre 1">
            <a:extLst>
              <a:ext uri="{FF2B5EF4-FFF2-40B4-BE49-F238E27FC236}">
                <a16:creationId xmlns:a16="http://schemas.microsoft.com/office/drawing/2014/main" id="{FB7A517F-5BAC-2977-F897-D4BCD49A4CAE}"/>
              </a:ext>
            </a:extLst>
          </p:cNvPr>
          <p:cNvSpPr>
            <a:spLocks noGrp="1"/>
          </p:cNvSpPr>
          <p:nvPr>
            <p:ph type="ctrTitle"/>
          </p:nvPr>
        </p:nvSpPr>
        <p:spPr>
          <a:xfrm>
            <a:off x="0" y="1"/>
            <a:ext cx="9144000" cy="396413"/>
          </a:xfrm>
          <a:solidFill>
            <a:schemeClr val="accent2">
              <a:lumMod val="40000"/>
              <a:lumOff val="60000"/>
            </a:schemeClr>
          </a:solidFill>
        </p:spPr>
        <p:txBody>
          <a:bodyPr>
            <a:normAutofit/>
          </a:bodyPr>
          <a:lstStyle/>
          <a:p>
            <a:r>
              <a:rPr lang="en-US" sz="1800" i="1" dirty="0"/>
              <a:t>Software architecture = {Elements, Forms, Rationale/Constraints)</a:t>
            </a:r>
          </a:p>
        </p:txBody>
      </p:sp>
      <p:sp>
        <p:nvSpPr>
          <p:cNvPr id="8" name="Sous-titre 2">
            <a:extLst>
              <a:ext uri="{FF2B5EF4-FFF2-40B4-BE49-F238E27FC236}">
                <a16:creationId xmlns:a16="http://schemas.microsoft.com/office/drawing/2014/main" id="{D670517D-DB4B-5A37-DF0F-B9CF1126099C}"/>
              </a:ext>
            </a:extLst>
          </p:cNvPr>
          <p:cNvSpPr>
            <a:spLocks noGrp="1"/>
          </p:cNvSpPr>
          <p:nvPr>
            <p:ph type="subTitle" idx="1"/>
          </p:nvPr>
        </p:nvSpPr>
        <p:spPr>
          <a:xfrm>
            <a:off x="0" y="6477000"/>
            <a:ext cx="9144000" cy="381000"/>
          </a:xfrm>
          <a:solidFill>
            <a:schemeClr val="accent2">
              <a:lumMod val="40000"/>
              <a:lumOff val="60000"/>
            </a:schemeClr>
          </a:solidFill>
        </p:spPr>
        <p:txBody>
          <a:bodyPr>
            <a:normAutofit fontScale="70000" lnSpcReduction="20000"/>
          </a:bodyPr>
          <a:lstStyle/>
          <a:p>
            <a:r>
              <a:rPr lang="en-US" b="1" i="1" dirty="0"/>
              <a:t>Software architecture deals with the design of the high level structure of SWE</a:t>
            </a:r>
          </a:p>
        </p:txBody>
      </p:sp>
      <p:sp>
        <p:nvSpPr>
          <p:cNvPr id="2" name="TextBox 1">
            <a:extLst>
              <a:ext uri="{FF2B5EF4-FFF2-40B4-BE49-F238E27FC236}">
                <a16:creationId xmlns:a16="http://schemas.microsoft.com/office/drawing/2014/main" id="{13E82DED-8681-90F7-6773-C90938B48BB3}"/>
              </a:ext>
            </a:extLst>
          </p:cNvPr>
          <p:cNvSpPr txBox="1"/>
          <p:nvPr/>
        </p:nvSpPr>
        <p:spPr>
          <a:xfrm>
            <a:off x="171450" y="1296410"/>
            <a:ext cx="8972550" cy="5257721"/>
          </a:xfrm>
          <a:prstGeom prst="rect">
            <a:avLst/>
          </a:prstGeom>
          <a:noFill/>
        </p:spPr>
        <p:txBody>
          <a:bodyPr wrap="square" rtlCol="0">
            <a:spAutoFit/>
          </a:bodyPr>
          <a:lstStyle/>
          <a:p>
            <a:pPr marL="571500" indent="-571500">
              <a:buFont typeface="Wingdings" panose="05000000000000000000" pitchFamily="2" charset="2"/>
              <a:buChar char="v"/>
            </a:pPr>
            <a:r>
              <a:rPr lang="en-US" sz="2800" b="1" dirty="0">
                <a:solidFill>
                  <a:schemeClr val="tx2"/>
                </a:solidFill>
                <a:latin typeface="Arial Rounded MT Bold" panose="020F0704030504030204" pitchFamily="34" charset="0"/>
              </a:rPr>
              <a:t>Overview of the architecture design activity</a:t>
            </a:r>
          </a:p>
          <a:p>
            <a:pPr marL="457200" indent="-457200">
              <a:lnSpc>
                <a:spcPct val="150000"/>
              </a:lnSpc>
              <a:buFont typeface="Courier New" panose="02070309020205020404" pitchFamily="49" charset="0"/>
              <a:buChar char="o"/>
            </a:pPr>
            <a:r>
              <a:rPr lang="en-US" sz="2800" dirty="0">
                <a:latin typeface="Arial Rounded MT Bold" panose="020F0704030504030204" pitchFamily="34" charset="0"/>
              </a:rPr>
              <a:t>Architectural Drivers – </a:t>
            </a:r>
            <a:r>
              <a:rPr lang="en-US" sz="2800" dirty="0">
                <a:solidFill>
                  <a:schemeClr val="accent6">
                    <a:lumMod val="50000"/>
                  </a:schemeClr>
                </a:solidFill>
                <a:latin typeface="Arial Rounded MT Bold" panose="020F0704030504030204" pitchFamily="34" charset="0"/>
              </a:rPr>
              <a:t>Quality Attributes(3)</a:t>
            </a:r>
            <a:endParaRPr lang="en-US" sz="2700" dirty="0">
              <a:solidFill>
                <a:schemeClr val="accent6">
                  <a:lumMod val="50000"/>
                </a:schemeClr>
              </a:solidFill>
              <a:latin typeface="Arial Rounded MT Bold" panose="020F0704030504030204" pitchFamily="34" charset="0"/>
            </a:endParaRPr>
          </a:p>
          <a:p>
            <a:pPr marL="457200" indent="-457200" algn="just">
              <a:lnSpc>
                <a:spcPct val="150000"/>
              </a:lnSpc>
              <a:buFont typeface="Wingdings" panose="05000000000000000000" pitchFamily="2" charset="2"/>
              <a:buChar char="§"/>
            </a:pPr>
            <a:r>
              <a:rPr lang="en-US" sz="3200" b="1" dirty="0"/>
              <a:t>Widely use technique that help here(2)</a:t>
            </a:r>
          </a:p>
          <a:p>
            <a:pPr marL="457200" indent="-457200" algn="just">
              <a:lnSpc>
                <a:spcPct val="150000"/>
              </a:lnSpc>
              <a:buFont typeface="Wingdings" panose="05000000000000000000" pitchFamily="2" charset="2"/>
              <a:buChar char="ü"/>
            </a:pPr>
            <a:r>
              <a:rPr lang="en-US" sz="2400" b="1" dirty="0">
                <a:latin typeface="Arial Black" panose="020B0A04020102020204" pitchFamily="34" charset="0"/>
              </a:rPr>
              <a:t>The use of scenario or set of scenarios is one of the best ways to discuss, document, and prioritize quality attribute requirements.</a:t>
            </a:r>
          </a:p>
          <a:p>
            <a:pPr marL="457200" indent="-457200" algn="just">
              <a:lnSpc>
                <a:spcPct val="150000"/>
              </a:lnSpc>
              <a:buFont typeface="Wingdings" panose="05000000000000000000" pitchFamily="2" charset="2"/>
              <a:buChar char="ü"/>
            </a:pPr>
            <a:r>
              <a:rPr lang="en-US" sz="2400" b="1" dirty="0">
                <a:latin typeface="Arial Black" panose="020B0A04020102020204" pitchFamily="34" charset="0"/>
              </a:rPr>
              <a:t>A scenario  describes the system’s response to some stimulus.</a:t>
            </a:r>
          </a:p>
          <a:p>
            <a:pPr marL="457200" indent="-457200" algn="just">
              <a:lnSpc>
                <a:spcPct val="150000"/>
              </a:lnSpc>
              <a:buFont typeface="Wingdings" panose="05000000000000000000" pitchFamily="2" charset="2"/>
              <a:buChar char="ü"/>
            </a:pPr>
            <a:endParaRPr lang="en-US" sz="2800" b="1" dirty="0"/>
          </a:p>
        </p:txBody>
      </p:sp>
      <p:sp>
        <p:nvSpPr>
          <p:cNvPr id="3" name="TextBox 2">
            <a:extLst>
              <a:ext uri="{FF2B5EF4-FFF2-40B4-BE49-F238E27FC236}">
                <a16:creationId xmlns:a16="http://schemas.microsoft.com/office/drawing/2014/main" id="{945B1EF4-E1AE-9022-C9F6-18F1F2CA83E2}"/>
              </a:ext>
            </a:extLst>
          </p:cNvPr>
          <p:cNvSpPr txBox="1"/>
          <p:nvPr/>
        </p:nvSpPr>
        <p:spPr>
          <a:xfrm>
            <a:off x="228600" y="605846"/>
            <a:ext cx="8610600" cy="584775"/>
          </a:xfrm>
          <a:prstGeom prst="rect">
            <a:avLst/>
          </a:prstGeom>
          <a:noFill/>
        </p:spPr>
        <p:txBody>
          <a:bodyPr wrap="square" rtlCol="0">
            <a:spAutoFit/>
          </a:bodyPr>
          <a:lstStyle/>
          <a:p>
            <a:pPr marL="571500" indent="-571500">
              <a:buFont typeface="Wingdings" panose="05000000000000000000" pitchFamily="2" charset="2"/>
              <a:buChar char="q"/>
            </a:pPr>
            <a:r>
              <a:rPr lang="en-US" sz="3200" b="1" dirty="0">
                <a:solidFill>
                  <a:srgbClr val="C00000"/>
                </a:solidFill>
              </a:rPr>
              <a:t>Chap 8: Designing Software Architecture</a:t>
            </a:r>
          </a:p>
        </p:txBody>
      </p:sp>
    </p:spTree>
    <p:extLst>
      <p:ext uri="{BB962C8B-B14F-4D97-AF65-F5344CB8AC3E}">
        <p14:creationId xmlns:p14="http://schemas.microsoft.com/office/powerpoint/2010/main" val="33002519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93687C-21DA-4CFF-9569-0F72F19FD16F}"/>
              </a:ext>
            </a:extLst>
          </p:cNvPr>
          <p:cNvSpPr txBox="1"/>
          <p:nvPr/>
        </p:nvSpPr>
        <p:spPr>
          <a:xfrm>
            <a:off x="609600" y="1447800"/>
            <a:ext cx="2438400" cy="369332"/>
          </a:xfrm>
          <a:prstGeom prst="rect">
            <a:avLst/>
          </a:prstGeom>
          <a:noFill/>
        </p:spPr>
        <p:txBody>
          <a:bodyPr wrap="square" rtlCol="0">
            <a:spAutoFit/>
          </a:bodyPr>
          <a:lstStyle/>
          <a:p>
            <a:endParaRPr lang="en-US" dirty="0"/>
          </a:p>
        </p:txBody>
      </p:sp>
      <p:sp>
        <p:nvSpPr>
          <p:cNvPr id="4" name="Titre 1">
            <a:extLst>
              <a:ext uri="{FF2B5EF4-FFF2-40B4-BE49-F238E27FC236}">
                <a16:creationId xmlns:a16="http://schemas.microsoft.com/office/drawing/2014/main" id="{FB7A517F-5BAC-2977-F897-D4BCD49A4CAE}"/>
              </a:ext>
            </a:extLst>
          </p:cNvPr>
          <p:cNvSpPr>
            <a:spLocks noGrp="1"/>
          </p:cNvSpPr>
          <p:nvPr>
            <p:ph type="ctrTitle"/>
          </p:nvPr>
        </p:nvSpPr>
        <p:spPr>
          <a:xfrm>
            <a:off x="0" y="1"/>
            <a:ext cx="9144000" cy="396413"/>
          </a:xfrm>
          <a:solidFill>
            <a:schemeClr val="accent2">
              <a:lumMod val="40000"/>
              <a:lumOff val="60000"/>
            </a:schemeClr>
          </a:solidFill>
        </p:spPr>
        <p:txBody>
          <a:bodyPr>
            <a:normAutofit/>
          </a:bodyPr>
          <a:lstStyle/>
          <a:p>
            <a:r>
              <a:rPr lang="en-US" sz="1800" i="1" dirty="0"/>
              <a:t>Software architecture = {Elements, Forms, Rationale/Constraints)</a:t>
            </a:r>
          </a:p>
        </p:txBody>
      </p:sp>
      <p:sp>
        <p:nvSpPr>
          <p:cNvPr id="8" name="Sous-titre 2">
            <a:extLst>
              <a:ext uri="{FF2B5EF4-FFF2-40B4-BE49-F238E27FC236}">
                <a16:creationId xmlns:a16="http://schemas.microsoft.com/office/drawing/2014/main" id="{D670517D-DB4B-5A37-DF0F-B9CF1126099C}"/>
              </a:ext>
            </a:extLst>
          </p:cNvPr>
          <p:cNvSpPr>
            <a:spLocks noGrp="1"/>
          </p:cNvSpPr>
          <p:nvPr>
            <p:ph type="subTitle" idx="1"/>
          </p:nvPr>
        </p:nvSpPr>
        <p:spPr>
          <a:xfrm>
            <a:off x="0" y="6477000"/>
            <a:ext cx="9144000" cy="381000"/>
          </a:xfrm>
          <a:solidFill>
            <a:schemeClr val="accent2">
              <a:lumMod val="40000"/>
              <a:lumOff val="60000"/>
            </a:schemeClr>
          </a:solidFill>
        </p:spPr>
        <p:txBody>
          <a:bodyPr>
            <a:normAutofit fontScale="70000" lnSpcReduction="20000"/>
          </a:bodyPr>
          <a:lstStyle/>
          <a:p>
            <a:r>
              <a:rPr lang="en-US" b="1" i="1" dirty="0"/>
              <a:t>Software architecture deals with the design of the high level structure of SWE</a:t>
            </a:r>
          </a:p>
        </p:txBody>
      </p:sp>
      <p:sp>
        <p:nvSpPr>
          <p:cNvPr id="2" name="TextBox 1">
            <a:extLst>
              <a:ext uri="{FF2B5EF4-FFF2-40B4-BE49-F238E27FC236}">
                <a16:creationId xmlns:a16="http://schemas.microsoft.com/office/drawing/2014/main" id="{13E82DED-8681-90F7-6773-C90938B48BB3}"/>
              </a:ext>
            </a:extLst>
          </p:cNvPr>
          <p:cNvSpPr txBox="1"/>
          <p:nvPr/>
        </p:nvSpPr>
        <p:spPr>
          <a:xfrm>
            <a:off x="171450" y="1296410"/>
            <a:ext cx="8972550" cy="6365717"/>
          </a:xfrm>
          <a:prstGeom prst="rect">
            <a:avLst/>
          </a:prstGeom>
          <a:noFill/>
        </p:spPr>
        <p:txBody>
          <a:bodyPr wrap="square" rtlCol="0">
            <a:spAutoFit/>
          </a:bodyPr>
          <a:lstStyle/>
          <a:p>
            <a:pPr marL="571500" indent="-571500">
              <a:buFont typeface="Wingdings" panose="05000000000000000000" pitchFamily="2" charset="2"/>
              <a:buChar char="v"/>
            </a:pPr>
            <a:r>
              <a:rPr lang="en-US" sz="2800" b="1" dirty="0">
                <a:solidFill>
                  <a:schemeClr val="tx2"/>
                </a:solidFill>
                <a:latin typeface="Arial Rounded MT Bold" panose="020F0704030504030204" pitchFamily="34" charset="0"/>
              </a:rPr>
              <a:t>Overview of the architecture design activity</a:t>
            </a:r>
          </a:p>
          <a:p>
            <a:pPr marL="457200" indent="-457200">
              <a:lnSpc>
                <a:spcPct val="150000"/>
              </a:lnSpc>
              <a:buFont typeface="Courier New" panose="02070309020205020404" pitchFamily="49" charset="0"/>
              <a:buChar char="o"/>
            </a:pPr>
            <a:r>
              <a:rPr lang="en-US" sz="2800" dirty="0">
                <a:latin typeface="Arial Rounded MT Bold" panose="020F0704030504030204" pitchFamily="34" charset="0"/>
              </a:rPr>
              <a:t>Architectural Drivers – </a:t>
            </a:r>
            <a:r>
              <a:rPr lang="en-US" sz="2800" dirty="0">
                <a:solidFill>
                  <a:schemeClr val="accent6">
                    <a:lumMod val="50000"/>
                  </a:schemeClr>
                </a:solidFill>
                <a:latin typeface="Arial Rounded MT Bold" panose="020F0704030504030204" pitchFamily="34" charset="0"/>
              </a:rPr>
              <a:t>Quality Attributes(3)</a:t>
            </a:r>
            <a:endParaRPr lang="en-US" sz="2700" dirty="0">
              <a:solidFill>
                <a:schemeClr val="accent6">
                  <a:lumMod val="50000"/>
                </a:schemeClr>
              </a:solidFill>
              <a:latin typeface="Arial Rounded MT Bold" panose="020F0704030504030204" pitchFamily="34" charset="0"/>
            </a:endParaRPr>
          </a:p>
          <a:p>
            <a:pPr marL="457200" indent="-457200" algn="just">
              <a:lnSpc>
                <a:spcPct val="150000"/>
              </a:lnSpc>
              <a:buFont typeface="Wingdings" panose="05000000000000000000" pitchFamily="2" charset="2"/>
              <a:buChar char="§"/>
            </a:pPr>
            <a:r>
              <a:rPr lang="en-US" sz="3200" b="1" dirty="0"/>
              <a:t>Quality attribute scenario</a:t>
            </a:r>
          </a:p>
          <a:p>
            <a:pPr marL="457200" indent="-457200" algn="just">
              <a:lnSpc>
                <a:spcPct val="150000"/>
              </a:lnSpc>
              <a:buFont typeface="Wingdings" panose="05000000000000000000" pitchFamily="2" charset="2"/>
              <a:buChar char="ü"/>
            </a:pPr>
            <a:r>
              <a:rPr lang="en-US" sz="3200" b="1" dirty="0"/>
              <a:t>Pairing of a stimulus with a response</a:t>
            </a:r>
          </a:p>
          <a:p>
            <a:pPr algn="just">
              <a:lnSpc>
                <a:spcPct val="150000"/>
              </a:lnSpc>
            </a:pPr>
            <a:r>
              <a:rPr lang="en-US" sz="3200" b="1" dirty="0"/>
              <a:t>Example :  suppose you are building a video game</a:t>
            </a:r>
          </a:p>
          <a:p>
            <a:pPr algn="just"/>
            <a:r>
              <a:rPr lang="en-US" sz="3200" b="1" dirty="0"/>
              <a:t>“</a:t>
            </a:r>
            <a:r>
              <a:rPr lang="en-US" sz="3200" i="1" dirty="0"/>
              <a:t>This game shall change view modes when the user presses the &lt;C&gt; button”</a:t>
            </a:r>
          </a:p>
          <a:p>
            <a:pPr marL="457200" indent="-457200" algn="just">
              <a:buFont typeface="Wingdings" panose="05000000000000000000" pitchFamily="2" charset="2"/>
              <a:buChar char="§"/>
            </a:pPr>
            <a:r>
              <a:rPr lang="en-US" sz="2800" dirty="0"/>
              <a:t>The functional requirement, if its important needs to be associated with quality attributes requirements</a:t>
            </a:r>
          </a:p>
          <a:p>
            <a:pPr marL="457200" indent="-457200" algn="just">
              <a:lnSpc>
                <a:spcPct val="150000"/>
              </a:lnSpc>
              <a:buFont typeface="Wingdings" panose="05000000000000000000" pitchFamily="2" charset="2"/>
              <a:buChar char="ü"/>
            </a:pPr>
            <a:endParaRPr lang="en-US" sz="2400" b="1" dirty="0">
              <a:latin typeface="Arial Black" panose="020B0A04020102020204" pitchFamily="34" charset="0"/>
            </a:endParaRPr>
          </a:p>
          <a:p>
            <a:pPr marL="457200" indent="-457200" algn="just">
              <a:lnSpc>
                <a:spcPct val="150000"/>
              </a:lnSpc>
              <a:buFont typeface="Wingdings" panose="05000000000000000000" pitchFamily="2" charset="2"/>
              <a:buChar char="ü"/>
            </a:pPr>
            <a:endParaRPr lang="en-US" sz="2800" b="1" dirty="0"/>
          </a:p>
        </p:txBody>
      </p:sp>
      <p:sp>
        <p:nvSpPr>
          <p:cNvPr id="3" name="TextBox 2">
            <a:extLst>
              <a:ext uri="{FF2B5EF4-FFF2-40B4-BE49-F238E27FC236}">
                <a16:creationId xmlns:a16="http://schemas.microsoft.com/office/drawing/2014/main" id="{945B1EF4-E1AE-9022-C9F6-18F1F2CA83E2}"/>
              </a:ext>
            </a:extLst>
          </p:cNvPr>
          <p:cNvSpPr txBox="1"/>
          <p:nvPr/>
        </p:nvSpPr>
        <p:spPr>
          <a:xfrm>
            <a:off x="228600" y="605846"/>
            <a:ext cx="8610600" cy="584775"/>
          </a:xfrm>
          <a:prstGeom prst="rect">
            <a:avLst/>
          </a:prstGeom>
          <a:noFill/>
        </p:spPr>
        <p:txBody>
          <a:bodyPr wrap="square" rtlCol="0">
            <a:spAutoFit/>
          </a:bodyPr>
          <a:lstStyle/>
          <a:p>
            <a:pPr marL="571500" indent="-571500">
              <a:buFont typeface="Wingdings" panose="05000000000000000000" pitchFamily="2" charset="2"/>
              <a:buChar char="q"/>
            </a:pPr>
            <a:r>
              <a:rPr lang="en-US" sz="3200" b="1" dirty="0">
                <a:solidFill>
                  <a:srgbClr val="C00000"/>
                </a:solidFill>
              </a:rPr>
              <a:t>Chap 8: Designing Software Architecture</a:t>
            </a:r>
          </a:p>
        </p:txBody>
      </p:sp>
    </p:spTree>
    <p:extLst>
      <p:ext uri="{BB962C8B-B14F-4D97-AF65-F5344CB8AC3E}">
        <p14:creationId xmlns:p14="http://schemas.microsoft.com/office/powerpoint/2010/main" val="3273157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93687C-21DA-4CFF-9569-0F72F19FD16F}"/>
              </a:ext>
            </a:extLst>
          </p:cNvPr>
          <p:cNvSpPr txBox="1"/>
          <p:nvPr/>
        </p:nvSpPr>
        <p:spPr>
          <a:xfrm>
            <a:off x="609600" y="1447800"/>
            <a:ext cx="2438400" cy="369332"/>
          </a:xfrm>
          <a:prstGeom prst="rect">
            <a:avLst/>
          </a:prstGeom>
          <a:noFill/>
        </p:spPr>
        <p:txBody>
          <a:bodyPr wrap="square" rtlCol="0">
            <a:spAutoFit/>
          </a:bodyPr>
          <a:lstStyle/>
          <a:p>
            <a:endParaRPr lang="en-US" dirty="0"/>
          </a:p>
        </p:txBody>
      </p:sp>
      <p:sp>
        <p:nvSpPr>
          <p:cNvPr id="4" name="Titre 1">
            <a:extLst>
              <a:ext uri="{FF2B5EF4-FFF2-40B4-BE49-F238E27FC236}">
                <a16:creationId xmlns:a16="http://schemas.microsoft.com/office/drawing/2014/main" id="{FB7A517F-5BAC-2977-F897-D4BCD49A4CAE}"/>
              </a:ext>
            </a:extLst>
          </p:cNvPr>
          <p:cNvSpPr>
            <a:spLocks noGrp="1"/>
          </p:cNvSpPr>
          <p:nvPr>
            <p:ph type="ctrTitle"/>
          </p:nvPr>
        </p:nvSpPr>
        <p:spPr>
          <a:xfrm>
            <a:off x="0" y="1"/>
            <a:ext cx="9144000" cy="396413"/>
          </a:xfrm>
          <a:solidFill>
            <a:schemeClr val="accent2">
              <a:lumMod val="40000"/>
              <a:lumOff val="60000"/>
            </a:schemeClr>
          </a:solidFill>
        </p:spPr>
        <p:txBody>
          <a:bodyPr>
            <a:normAutofit/>
          </a:bodyPr>
          <a:lstStyle/>
          <a:p>
            <a:r>
              <a:rPr lang="en-US" sz="1800" i="1" dirty="0"/>
              <a:t>Software architecture = {Elements, Forms, Rationale/Constraints)</a:t>
            </a:r>
          </a:p>
        </p:txBody>
      </p:sp>
      <p:sp>
        <p:nvSpPr>
          <p:cNvPr id="8" name="Sous-titre 2">
            <a:extLst>
              <a:ext uri="{FF2B5EF4-FFF2-40B4-BE49-F238E27FC236}">
                <a16:creationId xmlns:a16="http://schemas.microsoft.com/office/drawing/2014/main" id="{D670517D-DB4B-5A37-DF0F-B9CF1126099C}"/>
              </a:ext>
            </a:extLst>
          </p:cNvPr>
          <p:cNvSpPr>
            <a:spLocks noGrp="1"/>
          </p:cNvSpPr>
          <p:nvPr>
            <p:ph type="subTitle" idx="1"/>
          </p:nvPr>
        </p:nvSpPr>
        <p:spPr>
          <a:xfrm>
            <a:off x="0" y="6477000"/>
            <a:ext cx="9144000" cy="381000"/>
          </a:xfrm>
          <a:solidFill>
            <a:schemeClr val="accent2">
              <a:lumMod val="40000"/>
              <a:lumOff val="60000"/>
            </a:schemeClr>
          </a:solidFill>
        </p:spPr>
        <p:txBody>
          <a:bodyPr>
            <a:normAutofit fontScale="70000" lnSpcReduction="20000"/>
          </a:bodyPr>
          <a:lstStyle/>
          <a:p>
            <a:r>
              <a:rPr lang="en-US" b="1" i="1" dirty="0"/>
              <a:t>Software architecture deals with the design of the high level structure of SWE</a:t>
            </a:r>
          </a:p>
        </p:txBody>
      </p:sp>
      <p:sp>
        <p:nvSpPr>
          <p:cNvPr id="2" name="TextBox 1">
            <a:extLst>
              <a:ext uri="{FF2B5EF4-FFF2-40B4-BE49-F238E27FC236}">
                <a16:creationId xmlns:a16="http://schemas.microsoft.com/office/drawing/2014/main" id="{13E82DED-8681-90F7-6773-C90938B48BB3}"/>
              </a:ext>
            </a:extLst>
          </p:cNvPr>
          <p:cNvSpPr txBox="1"/>
          <p:nvPr/>
        </p:nvSpPr>
        <p:spPr>
          <a:xfrm>
            <a:off x="165100" y="1447674"/>
            <a:ext cx="8648700" cy="3159263"/>
          </a:xfrm>
          <a:prstGeom prst="rect">
            <a:avLst/>
          </a:prstGeom>
          <a:noFill/>
        </p:spPr>
        <p:txBody>
          <a:bodyPr wrap="square" rtlCol="0">
            <a:spAutoFit/>
          </a:bodyPr>
          <a:lstStyle/>
          <a:p>
            <a:pPr algn="ctr"/>
            <a:endParaRPr lang="en-US" sz="3600" b="1" dirty="0">
              <a:solidFill>
                <a:schemeClr val="tx2"/>
              </a:solidFill>
              <a:latin typeface="Arial Black" panose="020B0A04020102020204" pitchFamily="34" charset="0"/>
            </a:endParaRPr>
          </a:p>
          <a:p>
            <a:pPr algn="ctr"/>
            <a:r>
              <a:rPr lang="en-US" sz="3600" b="1" dirty="0">
                <a:solidFill>
                  <a:schemeClr val="tx2"/>
                </a:solidFill>
                <a:latin typeface="Arial Rounded MT Bold" panose="020F0704030504030204" pitchFamily="34" charset="0"/>
              </a:rPr>
              <a:t>“</a:t>
            </a:r>
            <a:r>
              <a:rPr lang="en-US" sz="2800" b="1" dirty="0">
                <a:solidFill>
                  <a:schemeClr val="tx2"/>
                </a:solidFill>
                <a:latin typeface="Arial Rounded MT Bold" panose="020F0704030504030204" pitchFamily="34" charset="0"/>
              </a:rPr>
              <a:t>A designer knows he has achieved perfection not when there is nothing left to add, </a:t>
            </a:r>
          </a:p>
          <a:p>
            <a:pPr algn="ctr"/>
            <a:r>
              <a:rPr lang="en-US" sz="2800" b="1" dirty="0">
                <a:solidFill>
                  <a:schemeClr val="tx2"/>
                </a:solidFill>
                <a:latin typeface="Arial Rounded MT Bold" panose="020F0704030504030204" pitchFamily="34" charset="0"/>
              </a:rPr>
              <a:t>but when there is nothing left to take away.” </a:t>
            </a:r>
          </a:p>
          <a:p>
            <a:pPr algn="ctr"/>
            <a:r>
              <a:rPr lang="en-US" sz="3600" b="1" kern="100" dirty="0">
                <a:solidFill>
                  <a:schemeClr val="tx2"/>
                </a:solidFill>
                <a:latin typeface="Arial Rounded MT Bold" panose="020F0704030504030204" pitchFamily="34" charset="0"/>
                <a:cs typeface="Times New Roman" panose="02020603050405020304" pitchFamily="18" charset="0"/>
              </a:rPr>
              <a:t>           </a:t>
            </a:r>
            <a:r>
              <a:rPr lang="en-GB" sz="3200" b="1" kern="100" dirty="0">
                <a:solidFill>
                  <a:schemeClr val="accent6">
                    <a:lumMod val="50000"/>
                  </a:schemeClr>
                </a:solidFill>
                <a:latin typeface="Arial Rounded MT Bold" panose="020F0704030504030204" pitchFamily="34" charset="0"/>
                <a:cs typeface="Times New Roman" panose="02020603050405020304" pitchFamily="18" charset="0"/>
              </a:rPr>
              <a:t>- </a:t>
            </a:r>
            <a:r>
              <a:rPr lang="en-GB" sz="2800" b="1" kern="100" dirty="0">
                <a:solidFill>
                  <a:schemeClr val="accent6">
                    <a:lumMod val="50000"/>
                  </a:schemeClr>
                </a:solidFill>
                <a:latin typeface="Arial Rounded MT Bold" panose="020F0704030504030204" pitchFamily="34" charset="0"/>
                <a:cs typeface="Times New Roman" panose="02020603050405020304" pitchFamily="18" charset="0"/>
              </a:rPr>
              <a:t>Antoine de Saint-Exupery</a:t>
            </a:r>
            <a:endParaRPr lang="en-GB" sz="2800" kern="100" dirty="0">
              <a:latin typeface="Arial Rounded MT Bold" panose="020F0704030504030204" pitchFamily="34" charset="0"/>
              <a:ea typeface="Times New Roman" panose="02020603050405020304" pitchFamily="18" charset="0"/>
              <a:cs typeface="Times New Roman" panose="02020603050405020304" pitchFamily="18" charset="0"/>
            </a:endParaRPr>
          </a:p>
          <a:p>
            <a:pPr marL="457200" indent="-457200" algn="ctr">
              <a:lnSpc>
                <a:spcPct val="150000"/>
              </a:lnSpc>
              <a:buFont typeface="Wingdings" panose="05000000000000000000" pitchFamily="2" charset="2"/>
              <a:buChar char="ü"/>
            </a:pPr>
            <a:endParaRPr lang="en-GB" sz="2700" kern="100" dirty="0">
              <a:latin typeface="Arial Rounded MT Bold" panose="020F0704030504030204" pitchFamily="34" charset="0"/>
              <a:ea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45B1EF4-E1AE-9022-C9F6-18F1F2CA83E2}"/>
              </a:ext>
            </a:extLst>
          </p:cNvPr>
          <p:cNvSpPr txBox="1"/>
          <p:nvPr/>
        </p:nvSpPr>
        <p:spPr>
          <a:xfrm>
            <a:off x="228600" y="605846"/>
            <a:ext cx="8610600" cy="584775"/>
          </a:xfrm>
          <a:prstGeom prst="rect">
            <a:avLst/>
          </a:prstGeom>
          <a:noFill/>
        </p:spPr>
        <p:txBody>
          <a:bodyPr wrap="square" rtlCol="0">
            <a:spAutoFit/>
          </a:bodyPr>
          <a:lstStyle/>
          <a:p>
            <a:pPr marL="571500" indent="-571500">
              <a:buFont typeface="Wingdings" panose="05000000000000000000" pitchFamily="2" charset="2"/>
              <a:buChar char="q"/>
            </a:pPr>
            <a:r>
              <a:rPr lang="en-US" sz="3200" b="1" dirty="0">
                <a:solidFill>
                  <a:srgbClr val="C00000"/>
                </a:solidFill>
              </a:rPr>
              <a:t>Chap 8: Designing Software Architecture</a:t>
            </a:r>
          </a:p>
        </p:txBody>
      </p:sp>
    </p:spTree>
    <p:extLst>
      <p:ext uri="{BB962C8B-B14F-4D97-AF65-F5344CB8AC3E}">
        <p14:creationId xmlns:p14="http://schemas.microsoft.com/office/powerpoint/2010/main" val="14193914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93687C-21DA-4CFF-9569-0F72F19FD16F}"/>
              </a:ext>
            </a:extLst>
          </p:cNvPr>
          <p:cNvSpPr txBox="1"/>
          <p:nvPr/>
        </p:nvSpPr>
        <p:spPr>
          <a:xfrm>
            <a:off x="609600" y="1447800"/>
            <a:ext cx="2438400" cy="369332"/>
          </a:xfrm>
          <a:prstGeom prst="rect">
            <a:avLst/>
          </a:prstGeom>
          <a:noFill/>
        </p:spPr>
        <p:txBody>
          <a:bodyPr wrap="square" rtlCol="0">
            <a:spAutoFit/>
          </a:bodyPr>
          <a:lstStyle/>
          <a:p>
            <a:endParaRPr lang="en-US" dirty="0"/>
          </a:p>
        </p:txBody>
      </p:sp>
      <p:sp>
        <p:nvSpPr>
          <p:cNvPr id="4" name="Titre 1">
            <a:extLst>
              <a:ext uri="{FF2B5EF4-FFF2-40B4-BE49-F238E27FC236}">
                <a16:creationId xmlns:a16="http://schemas.microsoft.com/office/drawing/2014/main" id="{FB7A517F-5BAC-2977-F897-D4BCD49A4CAE}"/>
              </a:ext>
            </a:extLst>
          </p:cNvPr>
          <p:cNvSpPr>
            <a:spLocks noGrp="1"/>
          </p:cNvSpPr>
          <p:nvPr>
            <p:ph type="ctrTitle"/>
          </p:nvPr>
        </p:nvSpPr>
        <p:spPr>
          <a:xfrm>
            <a:off x="0" y="1"/>
            <a:ext cx="9144000" cy="396413"/>
          </a:xfrm>
          <a:solidFill>
            <a:schemeClr val="accent2">
              <a:lumMod val="40000"/>
              <a:lumOff val="60000"/>
            </a:schemeClr>
          </a:solidFill>
        </p:spPr>
        <p:txBody>
          <a:bodyPr>
            <a:normAutofit/>
          </a:bodyPr>
          <a:lstStyle/>
          <a:p>
            <a:r>
              <a:rPr lang="en-US" sz="1800" i="1" dirty="0"/>
              <a:t>Software architecture = {Elements, Forms, Rationale/Constraints)</a:t>
            </a:r>
          </a:p>
        </p:txBody>
      </p:sp>
      <p:sp>
        <p:nvSpPr>
          <p:cNvPr id="8" name="Sous-titre 2">
            <a:extLst>
              <a:ext uri="{FF2B5EF4-FFF2-40B4-BE49-F238E27FC236}">
                <a16:creationId xmlns:a16="http://schemas.microsoft.com/office/drawing/2014/main" id="{D670517D-DB4B-5A37-DF0F-B9CF1126099C}"/>
              </a:ext>
            </a:extLst>
          </p:cNvPr>
          <p:cNvSpPr>
            <a:spLocks noGrp="1"/>
          </p:cNvSpPr>
          <p:nvPr>
            <p:ph type="subTitle" idx="1"/>
          </p:nvPr>
        </p:nvSpPr>
        <p:spPr>
          <a:xfrm>
            <a:off x="0" y="6477000"/>
            <a:ext cx="9144000" cy="381000"/>
          </a:xfrm>
          <a:solidFill>
            <a:schemeClr val="accent2">
              <a:lumMod val="40000"/>
              <a:lumOff val="60000"/>
            </a:schemeClr>
          </a:solidFill>
        </p:spPr>
        <p:txBody>
          <a:bodyPr>
            <a:normAutofit fontScale="70000" lnSpcReduction="20000"/>
          </a:bodyPr>
          <a:lstStyle/>
          <a:p>
            <a:r>
              <a:rPr lang="en-US" b="1" i="1" dirty="0"/>
              <a:t>Software architecture deals with the design of the high level structure of SWE</a:t>
            </a:r>
          </a:p>
        </p:txBody>
      </p:sp>
      <p:sp>
        <p:nvSpPr>
          <p:cNvPr id="2" name="TextBox 1">
            <a:extLst>
              <a:ext uri="{FF2B5EF4-FFF2-40B4-BE49-F238E27FC236}">
                <a16:creationId xmlns:a16="http://schemas.microsoft.com/office/drawing/2014/main" id="{13E82DED-8681-90F7-6773-C90938B48BB3}"/>
              </a:ext>
            </a:extLst>
          </p:cNvPr>
          <p:cNvSpPr txBox="1"/>
          <p:nvPr/>
        </p:nvSpPr>
        <p:spPr>
          <a:xfrm>
            <a:off x="171450" y="1296410"/>
            <a:ext cx="8972550" cy="6242606"/>
          </a:xfrm>
          <a:prstGeom prst="rect">
            <a:avLst/>
          </a:prstGeom>
          <a:noFill/>
        </p:spPr>
        <p:txBody>
          <a:bodyPr wrap="square" rtlCol="0">
            <a:spAutoFit/>
          </a:bodyPr>
          <a:lstStyle/>
          <a:p>
            <a:pPr marL="571500" indent="-571500">
              <a:buFont typeface="Wingdings" panose="05000000000000000000" pitchFamily="2" charset="2"/>
              <a:buChar char="v"/>
            </a:pPr>
            <a:r>
              <a:rPr lang="en-US" sz="2800" b="1" dirty="0">
                <a:solidFill>
                  <a:schemeClr val="tx2"/>
                </a:solidFill>
                <a:latin typeface="Arial Rounded MT Bold" panose="020F0704030504030204" pitchFamily="34" charset="0"/>
              </a:rPr>
              <a:t>Overview of the architecture design activity</a:t>
            </a:r>
          </a:p>
          <a:p>
            <a:pPr marL="457200" indent="-457200">
              <a:lnSpc>
                <a:spcPct val="150000"/>
              </a:lnSpc>
              <a:buFont typeface="Courier New" panose="02070309020205020404" pitchFamily="49" charset="0"/>
              <a:buChar char="o"/>
            </a:pPr>
            <a:r>
              <a:rPr lang="en-US" sz="2800" dirty="0">
                <a:latin typeface="Arial Rounded MT Bold" panose="020F0704030504030204" pitchFamily="34" charset="0"/>
              </a:rPr>
              <a:t>Architectural Drivers – </a:t>
            </a:r>
            <a:r>
              <a:rPr lang="en-US" sz="2800" dirty="0">
                <a:solidFill>
                  <a:schemeClr val="accent6">
                    <a:lumMod val="50000"/>
                  </a:schemeClr>
                </a:solidFill>
                <a:latin typeface="Arial Rounded MT Bold" panose="020F0704030504030204" pitchFamily="34" charset="0"/>
              </a:rPr>
              <a:t>Quality Attributes(3)</a:t>
            </a:r>
            <a:endParaRPr lang="en-US" sz="2700" dirty="0">
              <a:solidFill>
                <a:schemeClr val="accent6">
                  <a:lumMod val="50000"/>
                </a:schemeClr>
              </a:solidFill>
              <a:latin typeface="Arial Rounded MT Bold" panose="020F0704030504030204" pitchFamily="34" charset="0"/>
            </a:endParaRPr>
          </a:p>
          <a:p>
            <a:pPr marL="457200" indent="-457200" algn="just">
              <a:lnSpc>
                <a:spcPct val="150000"/>
              </a:lnSpc>
              <a:buFont typeface="Wingdings" panose="05000000000000000000" pitchFamily="2" charset="2"/>
              <a:buChar char="§"/>
            </a:pPr>
            <a:r>
              <a:rPr lang="en-US" sz="3200" b="1" dirty="0"/>
              <a:t>Quality attribute scenario(1)</a:t>
            </a:r>
          </a:p>
          <a:p>
            <a:pPr algn="just">
              <a:lnSpc>
                <a:spcPct val="150000"/>
              </a:lnSpc>
            </a:pPr>
            <a:r>
              <a:rPr lang="en-US" sz="3200" b="1" dirty="0"/>
              <a:t>Example :  suppose you are building a video game</a:t>
            </a:r>
          </a:p>
          <a:p>
            <a:pPr marL="457200" indent="-457200" algn="just">
              <a:buFont typeface="Wingdings" panose="05000000000000000000" pitchFamily="2" charset="2"/>
              <a:buChar char="ü"/>
            </a:pPr>
            <a:r>
              <a:rPr lang="en-US" sz="3200" b="1" dirty="0"/>
              <a:t>How fast should the function be?</a:t>
            </a:r>
          </a:p>
          <a:p>
            <a:pPr marL="457200" indent="-457200" algn="just">
              <a:buFont typeface="Wingdings" panose="05000000000000000000" pitchFamily="2" charset="2"/>
              <a:buChar char="ü"/>
            </a:pPr>
            <a:r>
              <a:rPr lang="en-US" sz="3200" b="1" dirty="0"/>
              <a:t>How secure should the function be?</a:t>
            </a:r>
          </a:p>
          <a:p>
            <a:pPr marL="457200" indent="-457200" algn="just">
              <a:buFont typeface="Wingdings" panose="05000000000000000000" pitchFamily="2" charset="2"/>
              <a:buChar char="ü"/>
            </a:pPr>
            <a:r>
              <a:rPr lang="en-US" sz="3200" b="1" dirty="0"/>
              <a:t>How modifiable should the function be?</a:t>
            </a:r>
          </a:p>
          <a:p>
            <a:pPr algn="just"/>
            <a:r>
              <a:rPr lang="en-US" sz="3200" b="1" dirty="0"/>
              <a:t>To address this problem, we use a scenario to describe a quality attribute requirement.</a:t>
            </a:r>
            <a:endParaRPr lang="en-US" sz="2800" dirty="0"/>
          </a:p>
          <a:p>
            <a:pPr marL="457200" indent="-457200" algn="just">
              <a:lnSpc>
                <a:spcPct val="150000"/>
              </a:lnSpc>
              <a:buFont typeface="Wingdings" panose="05000000000000000000" pitchFamily="2" charset="2"/>
              <a:buChar char="ü"/>
            </a:pPr>
            <a:endParaRPr lang="en-US" sz="2400" b="1" dirty="0">
              <a:latin typeface="Arial Black" panose="020B0A04020102020204" pitchFamily="34" charset="0"/>
            </a:endParaRPr>
          </a:p>
          <a:p>
            <a:pPr marL="457200" indent="-457200" algn="just">
              <a:lnSpc>
                <a:spcPct val="150000"/>
              </a:lnSpc>
              <a:buFont typeface="Wingdings" panose="05000000000000000000" pitchFamily="2" charset="2"/>
              <a:buChar char="ü"/>
            </a:pPr>
            <a:endParaRPr lang="en-US" sz="2800" b="1" dirty="0"/>
          </a:p>
        </p:txBody>
      </p:sp>
      <p:sp>
        <p:nvSpPr>
          <p:cNvPr id="3" name="TextBox 2">
            <a:extLst>
              <a:ext uri="{FF2B5EF4-FFF2-40B4-BE49-F238E27FC236}">
                <a16:creationId xmlns:a16="http://schemas.microsoft.com/office/drawing/2014/main" id="{945B1EF4-E1AE-9022-C9F6-18F1F2CA83E2}"/>
              </a:ext>
            </a:extLst>
          </p:cNvPr>
          <p:cNvSpPr txBox="1"/>
          <p:nvPr/>
        </p:nvSpPr>
        <p:spPr>
          <a:xfrm>
            <a:off x="228600" y="605846"/>
            <a:ext cx="8610600" cy="584775"/>
          </a:xfrm>
          <a:prstGeom prst="rect">
            <a:avLst/>
          </a:prstGeom>
          <a:noFill/>
        </p:spPr>
        <p:txBody>
          <a:bodyPr wrap="square" rtlCol="0">
            <a:spAutoFit/>
          </a:bodyPr>
          <a:lstStyle/>
          <a:p>
            <a:pPr marL="571500" indent="-571500">
              <a:buFont typeface="Wingdings" panose="05000000000000000000" pitchFamily="2" charset="2"/>
              <a:buChar char="q"/>
            </a:pPr>
            <a:r>
              <a:rPr lang="en-US" sz="3200" b="1" dirty="0">
                <a:solidFill>
                  <a:srgbClr val="C00000"/>
                </a:solidFill>
              </a:rPr>
              <a:t>Chap 8: Designing Software Architecture</a:t>
            </a:r>
          </a:p>
        </p:txBody>
      </p:sp>
    </p:spTree>
    <p:extLst>
      <p:ext uri="{BB962C8B-B14F-4D97-AF65-F5344CB8AC3E}">
        <p14:creationId xmlns:p14="http://schemas.microsoft.com/office/powerpoint/2010/main" val="23069236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93687C-21DA-4CFF-9569-0F72F19FD16F}"/>
              </a:ext>
            </a:extLst>
          </p:cNvPr>
          <p:cNvSpPr txBox="1"/>
          <p:nvPr/>
        </p:nvSpPr>
        <p:spPr>
          <a:xfrm>
            <a:off x="609600" y="1447800"/>
            <a:ext cx="2438400" cy="369332"/>
          </a:xfrm>
          <a:prstGeom prst="rect">
            <a:avLst/>
          </a:prstGeom>
          <a:noFill/>
        </p:spPr>
        <p:txBody>
          <a:bodyPr wrap="square" rtlCol="0">
            <a:spAutoFit/>
          </a:bodyPr>
          <a:lstStyle/>
          <a:p>
            <a:endParaRPr lang="en-US" dirty="0"/>
          </a:p>
        </p:txBody>
      </p:sp>
      <p:sp>
        <p:nvSpPr>
          <p:cNvPr id="4" name="Titre 1">
            <a:extLst>
              <a:ext uri="{FF2B5EF4-FFF2-40B4-BE49-F238E27FC236}">
                <a16:creationId xmlns:a16="http://schemas.microsoft.com/office/drawing/2014/main" id="{FB7A517F-5BAC-2977-F897-D4BCD49A4CAE}"/>
              </a:ext>
            </a:extLst>
          </p:cNvPr>
          <p:cNvSpPr>
            <a:spLocks noGrp="1"/>
          </p:cNvSpPr>
          <p:nvPr>
            <p:ph type="ctrTitle"/>
          </p:nvPr>
        </p:nvSpPr>
        <p:spPr>
          <a:xfrm>
            <a:off x="0" y="1"/>
            <a:ext cx="9144000" cy="396413"/>
          </a:xfrm>
          <a:solidFill>
            <a:schemeClr val="accent2">
              <a:lumMod val="40000"/>
              <a:lumOff val="60000"/>
            </a:schemeClr>
          </a:solidFill>
        </p:spPr>
        <p:txBody>
          <a:bodyPr>
            <a:normAutofit/>
          </a:bodyPr>
          <a:lstStyle/>
          <a:p>
            <a:r>
              <a:rPr lang="en-US" sz="1800" i="1" dirty="0"/>
              <a:t>Software architecture = {Elements, Forms, Rationale/Constraints)</a:t>
            </a:r>
          </a:p>
        </p:txBody>
      </p:sp>
      <p:sp>
        <p:nvSpPr>
          <p:cNvPr id="8" name="Sous-titre 2">
            <a:extLst>
              <a:ext uri="{FF2B5EF4-FFF2-40B4-BE49-F238E27FC236}">
                <a16:creationId xmlns:a16="http://schemas.microsoft.com/office/drawing/2014/main" id="{D670517D-DB4B-5A37-DF0F-B9CF1126099C}"/>
              </a:ext>
            </a:extLst>
          </p:cNvPr>
          <p:cNvSpPr>
            <a:spLocks noGrp="1"/>
          </p:cNvSpPr>
          <p:nvPr>
            <p:ph type="subTitle" idx="1"/>
          </p:nvPr>
        </p:nvSpPr>
        <p:spPr>
          <a:xfrm>
            <a:off x="0" y="6477000"/>
            <a:ext cx="9144000" cy="381000"/>
          </a:xfrm>
          <a:solidFill>
            <a:schemeClr val="accent2">
              <a:lumMod val="40000"/>
              <a:lumOff val="60000"/>
            </a:schemeClr>
          </a:solidFill>
        </p:spPr>
        <p:txBody>
          <a:bodyPr>
            <a:normAutofit fontScale="70000" lnSpcReduction="20000"/>
          </a:bodyPr>
          <a:lstStyle/>
          <a:p>
            <a:r>
              <a:rPr lang="en-US" b="1" i="1" dirty="0"/>
              <a:t>Software architecture deals with the design of the high level structure of SWE</a:t>
            </a:r>
          </a:p>
        </p:txBody>
      </p:sp>
      <p:sp>
        <p:nvSpPr>
          <p:cNvPr id="2" name="TextBox 1">
            <a:extLst>
              <a:ext uri="{FF2B5EF4-FFF2-40B4-BE49-F238E27FC236}">
                <a16:creationId xmlns:a16="http://schemas.microsoft.com/office/drawing/2014/main" id="{13E82DED-8681-90F7-6773-C90938B48BB3}"/>
              </a:ext>
            </a:extLst>
          </p:cNvPr>
          <p:cNvSpPr txBox="1"/>
          <p:nvPr/>
        </p:nvSpPr>
        <p:spPr>
          <a:xfrm>
            <a:off x="171450" y="1296410"/>
            <a:ext cx="8972550" cy="5996385"/>
          </a:xfrm>
          <a:prstGeom prst="rect">
            <a:avLst/>
          </a:prstGeom>
          <a:noFill/>
        </p:spPr>
        <p:txBody>
          <a:bodyPr wrap="square" rtlCol="0">
            <a:spAutoFit/>
          </a:bodyPr>
          <a:lstStyle/>
          <a:p>
            <a:pPr marL="571500" indent="-571500">
              <a:buFont typeface="Wingdings" panose="05000000000000000000" pitchFamily="2" charset="2"/>
              <a:buChar char="v"/>
            </a:pPr>
            <a:r>
              <a:rPr lang="en-US" sz="2800" b="1" dirty="0">
                <a:solidFill>
                  <a:schemeClr val="tx2"/>
                </a:solidFill>
                <a:latin typeface="Arial Rounded MT Bold" panose="020F0704030504030204" pitchFamily="34" charset="0"/>
              </a:rPr>
              <a:t>Overview of the architecture design activity</a:t>
            </a:r>
          </a:p>
          <a:p>
            <a:pPr marL="457200" indent="-457200">
              <a:lnSpc>
                <a:spcPct val="150000"/>
              </a:lnSpc>
              <a:buFont typeface="Courier New" panose="02070309020205020404" pitchFamily="49" charset="0"/>
              <a:buChar char="o"/>
            </a:pPr>
            <a:r>
              <a:rPr lang="en-US" sz="2800" dirty="0">
                <a:latin typeface="Arial Rounded MT Bold" panose="020F0704030504030204" pitchFamily="34" charset="0"/>
              </a:rPr>
              <a:t>Architectural Drivers – </a:t>
            </a:r>
            <a:r>
              <a:rPr lang="en-US" sz="2800" dirty="0">
                <a:solidFill>
                  <a:schemeClr val="accent6">
                    <a:lumMod val="50000"/>
                  </a:schemeClr>
                </a:solidFill>
                <a:latin typeface="Arial Rounded MT Bold" panose="020F0704030504030204" pitchFamily="34" charset="0"/>
              </a:rPr>
              <a:t>Quality Attributes(3)</a:t>
            </a:r>
            <a:endParaRPr lang="en-US" sz="2700" dirty="0">
              <a:solidFill>
                <a:schemeClr val="accent6">
                  <a:lumMod val="50000"/>
                </a:schemeClr>
              </a:solidFill>
              <a:latin typeface="Arial Rounded MT Bold" panose="020F0704030504030204" pitchFamily="34" charset="0"/>
            </a:endParaRPr>
          </a:p>
          <a:p>
            <a:pPr marL="457200" indent="-457200" algn="just">
              <a:lnSpc>
                <a:spcPct val="150000"/>
              </a:lnSpc>
              <a:buFont typeface="Wingdings" panose="05000000000000000000" pitchFamily="2" charset="2"/>
              <a:buChar char="§"/>
            </a:pPr>
            <a:r>
              <a:rPr lang="en-US" sz="3200" b="1" dirty="0"/>
              <a:t>Quality attribute scenario(2)</a:t>
            </a:r>
          </a:p>
          <a:p>
            <a:pPr marL="457200" indent="-457200" algn="just">
              <a:lnSpc>
                <a:spcPct val="150000"/>
              </a:lnSpc>
              <a:buFont typeface="Wingdings" panose="05000000000000000000" pitchFamily="2" charset="2"/>
              <a:buChar char="ü"/>
            </a:pPr>
            <a:r>
              <a:rPr lang="en-US" sz="3200" b="1" dirty="0"/>
              <a:t>It’s a short description of how a system is required to respond to some stimulus.</a:t>
            </a:r>
          </a:p>
          <a:p>
            <a:pPr marL="457200" indent="-457200" algn="just">
              <a:buFont typeface="Wingdings" panose="05000000000000000000" pitchFamily="2" charset="2"/>
              <a:buChar char="ü"/>
            </a:pPr>
            <a:r>
              <a:rPr lang="en-US" sz="3200" b="1" dirty="0"/>
              <a:t>It adds the source of stimulus,  the artifact affected is the entire system,  and the environment.</a:t>
            </a:r>
            <a:endParaRPr lang="en-US" sz="2800" dirty="0"/>
          </a:p>
          <a:p>
            <a:pPr marL="457200" indent="-457200" algn="just">
              <a:lnSpc>
                <a:spcPct val="150000"/>
              </a:lnSpc>
              <a:buFont typeface="Wingdings" panose="05000000000000000000" pitchFamily="2" charset="2"/>
              <a:buChar char="ü"/>
            </a:pPr>
            <a:endParaRPr lang="en-US" sz="2400" b="1" dirty="0">
              <a:latin typeface="Arial Black" panose="020B0A04020102020204" pitchFamily="34" charset="0"/>
            </a:endParaRPr>
          </a:p>
          <a:p>
            <a:pPr marL="457200" indent="-457200" algn="just">
              <a:lnSpc>
                <a:spcPct val="150000"/>
              </a:lnSpc>
              <a:buFont typeface="Wingdings" panose="05000000000000000000" pitchFamily="2" charset="2"/>
              <a:buChar char="ü"/>
            </a:pPr>
            <a:endParaRPr lang="en-US" sz="2800" b="1" dirty="0"/>
          </a:p>
        </p:txBody>
      </p:sp>
      <p:sp>
        <p:nvSpPr>
          <p:cNvPr id="3" name="TextBox 2">
            <a:extLst>
              <a:ext uri="{FF2B5EF4-FFF2-40B4-BE49-F238E27FC236}">
                <a16:creationId xmlns:a16="http://schemas.microsoft.com/office/drawing/2014/main" id="{945B1EF4-E1AE-9022-C9F6-18F1F2CA83E2}"/>
              </a:ext>
            </a:extLst>
          </p:cNvPr>
          <p:cNvSpPr txBox="1"/>
          <p:nvPr/>
        </p:nvSpPr>
        <p:spPr>
          <a:xfrm>
            <a:off x="228600" y="605846"/>
            <a:ext cx="8610600" cy="584775"/>
          </a:xfrm>
          <a:prstGeom prst="rect">
            <a:avLst/>
          </a:prstGeom>
          <a:noFill/>
        </p:spPr>
        <p:txBody>
          <a:bodyPr wrap="square" rtlCol="0">
            <a:spAutoFit/>
          </a:bodyPr>
          <a:lstStyle/>
          <a:p>
            <a:pPr marL="571500" indent="-571500">
              <a:buFont typeface="Wingdings" panose="05000000000000000000" pitchFamily="2" charset="2"/>
              <a:buChar char="q"/>
            </a:pPr>
            <a:r>
              <a:rPr lang="en-US" sz="3200" b="1" dirty="0">
                <a:solidFill>
                  <a:srgbClr val="C00000"/>
                </a:solidFill>
              </a:rPr>
              <a:t>Chap 8: Designing Software Architecture</a:t>
            </a:r>
          </a:p>
        </p:txBody>
      </p:sp>
    </p:spTree>
    <p:extLst>
      <p:ext uri="{BB962C8B-B14F-4D97-AF65-F5344CB8AC3E}">
        <p14:creationId xmlns:p14="http://schemas.microsoft.com/office/powerpoint/2010/main" val="16656221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93687C-21DA-4CFF-9569-0F72F19FD16F}"/>
              </a:ext>
            </a:extLst>
          </p:cNvPr>
          <p:cNvSpPr txBox="1"/>
          <p:nvPr/>
        </p:nvSpPr>
        <p:spPr>
          <a:xfrm>
            <a:off x="609600" y="1447800"/>
            <a:ext cx="2438400" cy="369332"/>
          </a:xfrm>
          <a:prstGeom prst="rect">
            <a:avLst/>
          </a:prstGeom>
          <a:noFill/>
        </p:spPr>
        <p:txBody>
          <a:bodyPr wrap="square" rtlCol="0">
            <a:spAutoFit/>
          </a:bodyPr>
          <a:lstStyle/>
          <a:p>
            <a:endParaRPr lang="en-US" dirty="0"/>
          </a:p>
        </p:txBody>
      </p:sp>
      <p:sp>
        <p:nvSpPr>
          <p:cNvPr id="4" name="Titre 1">
            <a:extLst>
              <a:ext uri="{FF2B5EF4-FFF2-40B4-BE49-F238E27FC236}">
                <a16:creationId xmlns:a16="http://schemas.microsoft.com/office/drawing/2014/main" id="{FB7A517F-5BAC-2977-F897-D4BCD49A4CAE}"/>
              </a:ext>
            </a:extLst>
          </p:cNvPr>
          <p:cNvSpPr>
            <a:spLocks noGrp="1"/>
          </p:cNvSpPr>
          <p:nvPr>
            <p:ph type="ctrTitle"/>
          </p:nvPr>
        </p:nvSpPr>
        <p:spPr>
          <a:xfrm>
            <a:off x="0" y="1"/>
            <a:ext cx="9144000" cy="396413"/>
          </a:xfrm>
          <a:solidFill>
            <a:schemeClr val="accent2">
              <a:lumMod val="40000"/>
              <a:lumOff val="60000"/>
            </a:schemeClr>
          </a:solidFill>
        </p:spPr>
        <p:txBody>
          <a:bodyPr>
            <a:normAutofit/>
          </a:bodyPr>
          <a:lstStyle/>
          <a:p>
            <a:r>
              <a:rPr lang="en-US" sz="1800" i="1" dirty="0"/>
              <a:t>Software architecture = {Elements, Forms, Rationale/Constraints)</a:t>
            </a:r>
          </a:p>
        </p:txBody>
      </p:sp>
      <p:sp>
        <p:nvSpPr>
          <p:cNvPr id="8" name="Sous-titre 2">
            <a:extLst>
              <a:ext uri="{FF2B5EF4-FFF2-40B4-BE49-F238E27FC236}">
                <a16:creationId xmlns:a16="http://schemas.microsoft.com/office/drawing/2014/main" id="{D670517D-DB4B-5A37-DF0F-B9CF1126099C}"/>
              </a:ext>
            </a:extLst>
          </p:cNvPr>
          <p:cNvSpPr>
            <a:spLocks noGrp="1"/>
          </p:cNvSpPr>
          <p:nvPr>
            <p:ph type="subTitle" idx="1"/>
          </p:nvPr>
        </p:nvSpPr>
        <p:spPr>
          <a:xfrm>
            <a:off x="0" y="6477000"/>
            <a:ext cx="9144000" cy="381000"/>
          </a:xfrm>
          <a:solidFill>
            <a:schemeClr val="accent2">
              <a:lumMod val="40000"/>
              <a:lumOff val="60000"/>
            </a:schemeClr>
          </a:solidFill>
        </p:spPr>
        <p:txBody>
          <a:bodyPr>
            <a:normAutofit fontScale="70000" lnSpcReduction="20000"/>
          </a:bodyPr>
          <a:lstStyle/>
          <a:p>
            <a:r>
              <a:rPr lang="en-US" b="1" i="1" dirty="0"/>
              <a:t>Software architecture deals with the design of the high level structure of SWE</a:t>
            </a:r>
          </a:p>
        </p:txBody>
      </p:sp>
      <p:sp>
        <p:nvSpPr>
          <p:cNvPr id="2" name="TextBox 1">
            <a:extLst>
              <a:ext uri="{FF2B5EF4-FFF2-40B4-BE49-F238E27FC236}">
                <a16:creationId xmlns:a16="http://schemas.microsoft.com/office/drawing/2014/main" id="{13E82DED-8681-90F7-6773-C90938B48BB3}"/>
              </a:ext>
            </a:extLst>
          </p:cNvPr>
          <p:cNvSpPr txBox="1"/>
          <p:nvPr/>
        </p:nvSpPr>
        <p:spPr>
          <a:xfrm>
            <a:off x="171450" y="1296410"/>
            <a:ext cx="8972550" cy="2487732"/>
          </a:xfrm>
          <a:prstGeom prst="rect">
            <a:avLst/>
          </a:prstGeom>
          <a:noFill/>
        </p:spPr>
        <p:txBody>
          <a:bodyPr wrap="square" rtlCol="0">
            <a:spAutoFit/>
          </a:bodyPr>
          <a:lstStyle/>
          <a:p>
            <a:pPr marL="571500" indent="-571500">
              <a:buFont typeface="Wingdings" panose="05000000000000000000" pitchFamily="2" charset="2"/>
              <a:buChar char="v"/>
            </a:pPr>
            <a:r>
              <a:rPr lang="en-US" sz="2800" b="1" dirty="0">
                <a:solidFill>
                  <a:schemeClr val="tx2"/>
                </a:solidFill>
                <a:latin typeface="Arial Rounded MT Bold" panose="020F0704030504030204" pitchFamily="34" charset="0"/>
              </a:rPr>
              <a:t>Overview of the architecture design activity</a:t>
            </a:r>
          </a:p>
          <a:p>
            <a:pPr marL="457200" indent="-457200">
              <a:lnSpc>
                <a:spcPct val="150000"/>
              </a:lnSpc>
              <a:buFont typeface="Courier New" panose="02070309020205020404" pitchFamily="49" charset="0"/>
              <a:buChar char="o"/>
            </a:pPr>
            <a:r>
              <a:rPr lang="en-US" sz="2800" dirty="0">
                <a:latin typeface="Arial Rounded MT Bold" panose="020F0704030504030204" pitchFamily="34" charset="0"/>
              </a:rPr>
              <a:t>Architectural Drivers – </a:t>
            </a:r>
            <a:r>
              <a:rPr lang="en-US" sz="2800" dirty="0">
                <a:solidFill>
                  <a:schemeClr val="accent6">
                    <a:lumMod val="50000"/>
                  </a:schemeClr>
                </a:solidFill>
                <a:latin typeface="Arial Rounded MT Bold" panose="020F0704030504030204" pitchFamily="34" charset="0"/>
              </a:rPr>
              <a:t>Quality Attributes(3)</a:t>
            </a:r>
            <a:endParaRPr lang="en-US" sz="2700" dirty="0">
              <a:solidFill>
                <a:schemeClr val="accent6">
                  <a:lumMod val="50000"/>
                </a:schemeClr>
              </a:solidFill>
              <a:latin typeface="Arial Rounded MT Bold" panose="020F0704030504030204" pitchFamily="34" charset="0"/>
            </a:endParaRPr>
          </a:p>
          <a:p>
            <a:pPr marL="457200" indent="-457200" algn="just">
              <a:lnSpc>
                <a:spcPct val="150000"/>
              </a:lnSpc>
              <a:buFont typeface="Wingdings" panose="05000000000000000000" pitchFamily="2" charset="2"/>
              <a:buChar char="§"/>
            </a:pPr>
            <a:r>
              <a:rPr lang="en-US" sz="3200" b="1" dirty="0"/>
              <a:t>Quality attribute scenario(3)</a:t>
            </a:r>
          </a:p>
          <a:p>
            <a:pPr algn="just">
              <a:lnSpc>
                <a:spcPct val="150000"/>
              </a:lnSpc>
            </a:pPr>
            <a:r>
              <a:rPr lang="en-US" sz="2800" i="1" dirty="0"/>
              <a:t>The six parts of a quality attribute scenario</a:t>
            </a:r>
          </a:p>
        </p:txBody>
      </p:sp>
      <p:sp>
        <p:nvSpPr>
          <p:cNvPr id="3" name="TextBox 2">
            <a:extLst>
              <a:ext uri="{FF2B5EF4-FFF2-40B4-BE49-F238E27FC236}">
                <a16:creationId xmlns:a16="http://schemas.microsoft.com/office/drawing/2014/main" id="{945B1EF4-E1AE-9022-C9F6-18F1F2CA83E2}"/>
              </a:ext>
            </a:extLst>
          </p:cNvPr>
          <p:cNvSpPr txBox="1"/>
          <p:nvPr/>
        </p:nvSpPr>
        <p:spPr>
          <a:xfrm>
            <a:off x="228600" y="605846"/>
            <a:ext cx="8610600" cy="584775"/>
          </a:xfrm>
          <a:prstGeom prst="rect">
            <a:avLst/>
          </a:prstGeom>
          <a:noFill/>
        </p:spPr>
        <p:txBody>
          <a:bodyPr wrap="square" rtlCol="0">
            <a:spAutoFit/>
          </a:bodyPr>
          <a:lstStyle/>
          <a:p>
            <a:pPr marL="571500" indent="-571500">
              <a:buFont typeface="Wingdings" panose="05000000000000000000" pitchFamily="2" charset="2"/>
              <a:buChar char="q"/>
            </a:pPr>
            <a:r>
              <a:rPr lang="en-US" sz="3200" b="1" dirty="0">
                <a:solidFill>
                  <a:srgbClr val="C00000"/>
                </a:solidFill>
              </a:rPr>
              <a:t>Chap 8: Designing Software Architecture</a:t>
            </a:r>
          </a:p>
        </p:txBody>
      </p:sp>
      <p:pic>
        <p:nvPicPr>
          <p:cNvPr id="7" name="Picture 6">
            <a:extLst>
              <a:ext uri="{FF2B5EF4-FFF2-40B4-BE49-F238E27FC236}">
                <a16:creationId xmlns:a16="http://schemas.microsoft.com/office/drawing/2014/main" id="{FE890C4D-7815-2566-CC72-DCF840A7B1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1185" y="3784142"/>
            <a:ext cx="6125430" cy="2638793"/>
          </a:xfrm>
          <a:prstGeom prst="rect">
            <a:avLst/>
          </a:prstGeom>
        </p:spPr>
      </p:pic>
    </p:spTree>
    <p:extLst>
      <p:ext uri="{BB962C8B-B14F-4D97-AF65-F5344CB8AC3E}">
        <p14:creationId xmlns:p14="http://schemas.microsoft.com/office/powerpoint/2010/main" val="734460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93687C-21DA-4CFF-9569-0F72F19FD16F}"/>
              </a:ext>
            </a:extLst>
          </p:cNvPr>
          <p:cNvSpPr txBox="1"/>
          <p:nvPr/>
        </p:nvSpPr>
        <p:spPr>
          <a:xfrm>
            <a:off x="609600" y="1447800"/>
            <a:ext cx="2438400" cy="369332"/>
          </a:xfrm>
          <a:prstGeom prst="rect">
            <a:avLst/>
          </a:prstGeom>
          <a:noFill/>
        </p:spPr>
        <p:txBody>
          <a:bodyPr wrap="square" rtlCol="0">
            <a:spAutoFit/>
          </a:bodyPr>
          <a:lstStyle/>
          <a:p>
            <a:endParaRPr lang="en-US" dirty="0"/>
          </a:p>
        </p:txBody>
      </p:sp>
      <p:sp>
        <p:nvSpPr>
          <p:cNvPr id="4" name="Titre 1">
            <a:extLst>
              <a:ext uri="{FF2B5EF4-FFF2-40B4-BE49-F238E27FC236}">
                <a16:creationId xmlns:a16="http://schemas.microsoft.com/office/drawing/2014/main" id="{FB7A517F-5BAC-2977-F897-D4BCD49A4CAE}"/>
              </a:ext>
            </a:extLst>
          </p:cNvPr>
          <p:cNvSpPr>
            <a:spLocks noGrp="1"/>
          </p:cNvSpPr>
          <p:nvPr>
            <p:ph type="ctrTitle"/>
          </p:nvPr>
        </p:nvSpPr>
        <p:spPr>
          <a:xfrm>
            <a:off x="0" y="1"/>
            <a:ext cx="9144000" cy="396413"/>
          </a:xfrm>
          <a:solidFill>
            <a:schemeClr val="accent2">
              <a:lumMod val="40000"/>
              <a:lumOff val="60000"/>
            </a:schemeClr>
          </a:solidFill>
        </p:spPr>
        <p:txBody>
          <a:bodyPr>
            <a:normAutofit/>
          </a:bodyPr>
          <a:lstStyle/>
          <a:p>
            <a:r>
              <a:rPr lang="en-US" sz="1800" i="1" dirty="0"/>
              <a:t>Software architecture = {Elements, Forms, Rationale/Constraints)</a:t>
            </a:r>
          </a:p>
        </p:txBody>
      </p:sp>
      <p:sp>
        <p:nvSpPr>
          <p:cNvPr id="8" name="Sous-titre 2">
            <a:extLst>
              <a:ext uri="{FF2B5EF4-FFF2-40B4-BE49-F238E27FC236}">
                <a16:creationId xmlns:a16="http://schemas.microsoft.com/office/drawing/2014/main" id="{D670517D-DB4B-5A37-DF0F-B9CF1126099C}"/>
              </a:ext>
            </a:extLst>
          </p:cNvPr>
          <p:cNvSpPr>
            <a:spLocks noGrp="1"/>
          </p:cNvSpPr>
          <p:nvPr>
            <p:ph type="subTitle" idx="1"/>
          </p:nvPr>
        </p:nvSpPr>
        <p:spPr>
          <a:xfrm>
            <a:off x="0" y="6477000"/>
            <a:ext cx="9144000" cy="381000"/>
          </a:xfrm>
          <a:solidFill>
            <a:schemeClr val="accent2">
              <a:lumMod val="40000"/>
              <a:lumOff val="60000"/>
            </a:schemeClr>
          </a:solidFill>
        </p:spPr>
        <p:txBody>
          <a:bodyPr>
            <a:normAutofit fontScale="70000" lnSpcReduction="20000"/>
          </a:bodyPr>
          <a:lstStyle/>
          <a:p>
            <a:r>
              <a:rPr lang="en-US" b="1" i="1" dirty="0"/>
              <a:t>Software architecture deals with the design of the high level structure of SWE</a:t>
            </a:r>
          </a:p>
        </p:txBody>
      </p:sp>
      <p:sp>
        <p:nvSpPr>
          <p:cNvPr id="2" name="TextBox 1">
            <a:extLst>
              <a:ext uri="{FF2B5EF4-FFF2-40B4-BE49-F238E27FC236}">
                <a16:creationId xmlns:a16="http://schemas.microsoft.com/office/drawing/2014/main" id="{13E82DED-8681-90F7-6773-C90938B48BB3}"/>
              </a:ext>
            </a:extLst>
          </p:cNvPr>
          <p:cNvSpPr txBox="1"/>
          <p:nvPr/>
        </p:nvSpPr>
        <p:spPr>
          <a:xfrm>
            <a:off x="158750" y="1400053"/>
            <a:ext cx="8972550" cy="4924425"/>
          </a:xfrm>
          <a:prstGeom prst="rect">
            <a:avLst/>
          </a:prstGeom>
          <a:noFill/>
        </p:spPr>
        <p:txBody>
          <a:bodyPr wrap="square" rtlCol="0">
            <a:spAutoFit/>
          </a:bodyPr>
          <a:lstStyle/>
          <a:p>
            <a:pPr marL="571500" indent="-571500">
              <a:buFont typeface="Wingdings" panose="05000000000000000000" pitchFamily="2" charset="2"/>
              <a:buChar char="v"/>
            </a:pPr>
            <a:r>
              <a:rPr lang="en-US" sz="2800" b="1" dirty="0">
                <a:solidFill>
                  <a:schemeClr val="tx2"/>
                </a:solidFill>
                <a:latin typeface="Arial Rounded MT Bold" panose="020F0704030504030204" pitchFamily="34" charset="0"/>
              </a:rPr>
              <a:t>Overview of the architecture design activity</a:t>
            </a:r>
          </a:p>
          <a:p>
            <a:pPr marL="457200" indent="-457200">
              <a:lnSpc>
                <a:spcPct val="150000"/>
              </a:lnSpc>
              <a:buFont typeface="Courier New" panose="02070309020205020404" pitchFamily="49" charset="0"/>
              <a:buChar char="o"/>
            </a:pPr>
            <a:r>
              <a:rPr lang="en-US" sz="2800" dirty="0">
                <a:latin typeface="Arial Rounded MT Bold" panose="020F0704030504030204" pitchFamily="34" charset="0"/>
              </a:rPr>
              <a:t>Architectural Drivers – </a:t>
            </a:r>
            <a:r>
              <a:rPr lang="en-US" sz="2800" dirty="0">
                <a:solidFill>
                  <a:schemeClr val="accent6">
                    <a:lumMod val="50000"/>
                  </a:schemeClr>
                </a:solidFill>
                <a:latin typeface="Arial Rounded MT Bold" panose="020F0704030504030204" pitchFamily="34" charset="0"/>
              </a:rPr>
              <a:t>Quality Attributes(3)</a:t>
            </a:r>
            <a:endParaRPr lang="en-US" sz="2700" dirty="0">
              <a:solidFill>
                <a:schemeClr val="accent6">
                  <a:lumMod val="50000"/>
                </a:schemeClr>
              </a:solidFill>
              <a:latin typeface="Arial Rounded MT Bold" panose="020F0704030504030204" pitchFamily="34" charset="0"/>
            </a:endParaRPr>
          </a:p>
          <a:p>
            <a:pPr marL="457200" indent="-457200" algn="just">
              <a:lnSpc>
                <a:spcPct val="150000"/>
              </a:lnSpc>
              <a:buFont typeface="Wingdings" panose="05000000000000000000" pitchFamily="2" charset="2"/>
              <a:buChar char="§"/>
            </a:pPr>
            <a:r>
              <a:rPr lang="en-US" sz="3200" b="1" dirty="0"/>
              <a:t>Quality attribute scenario(4) - </a:t>
            </a:r>
            <a:r>
              <a:rPr lang="en-US" sz="3200" b="1" dirty="0">
                <a:solidFill>
                  <a:schemeClr val="accent6">
                    <a:lumMod val="50000"/>
                  </a:schemeClr>
                </a:solidFill>
              </a:rPr>
              <a:t>Prioritization</a:t>
            </a:r>
          </a:p>
          <a:p>
            <a:pPr marL="457200" indent="-457200" algn="just">
              <a:buFont typeface="Wingdings" panose="05000000000000000000" pitchFamily="2" charset="2"/>
              <a:buChar char="ü"/>
            </a:pPr>
            <a:r>
              <a:rPr lang="en-US" sz="2800" i="1" dirty="0"/>
              <a:t>Consider two dimensions that are associated with each scenario and that assigned a rank of importance.</a:t>
            </a:r>
          </a:p>
          <a:p>
            <a:pPr algn="just"/>
            <a:r>
              <a:rPr lang="en-US" sz="2800" b="1" i="1" dirty="0">
                <a:solidFill>
                  <a:schemeClr val="accent6">
                    <a:lumMod val="50000"/>
                  </a:schemeClr>
                </a:solidFill>
              </a:rPr>
              <a:t>1</a:t>
            </a:r>
            <a:r>
              <a:rPr lang="en-US" sz="2800" b="1" i="1" baseline="30000" dirty="0">
                <a:solidFill>
                  <a:schemeClr val="accent6">
                    <a:lumMod val="50000"/>
                  </a:schemeClr>
                </a:solidFill>
              </a:rPr>
              <a:t>st</a:t>
            </a:r>
            <a:r>
              <a:rPr lang="en-US" sz="2800" b="1" i="1" dirty="0">
                <a:solidFill>
                  <a:schemeClr val="accent6">
                    <a:lumMod val="50000"/>
                  </a:schemeClr>
                </a:solidFill>
              </a:rPr>
              <a:t> Dimension </a:t>
            </a:r>
            <a:r>
              <a:rPr lang="en-US" sz="2800" dirty="0"/>
              <a:t>: Corresponds to the importance of the scenario with respect to the success of the system. This is ranked by the customer.</a:t>
            </a:r>
          </a:p>
          <a:p>
            <a:pPr algn="just"/>
            <a:r>
              <a:rPr lang="en-US" sz="2800" b="1" i="1" dirty="0">
                <a:solidFill>
                  <a:schemeClr val="accent6">
                    <a:lumMod val="50000"/>
                  </a:schemeClr>
                </a:solidFill>
              </a:rPr>
              <a:t>2</a:t>
            </a:r>
            <a:r>
              <a:rPr lang="en-US" sz="2800" b="1" i="1" baseline="30000" dirty="0">
                <a:solidFill>
                  <a:schemeClr val="accent6">
                    <a:lumMod val="50000"/>
                  </a:schemeClr>
                </a:solidFill>
              </a:rPr>
              <a:t>nd</a:t>
            </a:r>
            <a:r>
              <a:rPr lang="en-US" sz="2800" b="1" i="1" dirty="0">
                <a:solidFill>
                  <a:schemeClr val="accent6">
                    <a:lumMod val="50000"/>
                  </a:schemeClr>
                </a:solidFill>
              </a:rPr>
              <a:t> Dimension</a:t>
            </a:r>
            <a:r>
              <a:rPr lang="en-US" sz="2800" dirty="0"/>
              <a:t> : Corresponds to the degree of technical risk associated with the scenario. This is ranked by the architect.</a:t>
            </a:r>
          </a:p>
        </p:txBody>
      </p:sp>
      <p:sp>
        <p:nvSpPr>
          <p:cNvPr id="3" name="TextBox 2">
            <a:extLst>
              <a:ext uri="{FF2B5EF4-FFF2-40B4-BE49-F238E27FC236}">
                <a16:creationId xmlns:a16="http://schemas.microsoft.com/office/drawing/2014/main" id="{945B1EF4-E1AE-9022-C9F6-18F1F2CA83E2}"/>
              </a:ext>
            </a:extLst>
          </p:cNvPr>
          <p:cNvSpPr txBox="1"/>
          <p:nvPr/>
        </p:nvSpPr>
        <p:spPr>
          <a:xfrm>
            <a:off x="228600" y="605846"/>
            <a:ext cx="8610600" cy="584775"/>
          </a:xfrm>
          <a:prstGeom prst="rect">
            <a:avLst/>
          </a:prstGeom>
          <a:noFill/>
        </p:spPr>
        <p:txBody>
          <a:bodyPr wrap="square" rtlCol="0">
            <a:spAutoFit/>
          </a:bodyPr>
          <a:lstStyle/>
          <a:p>
            <a:pPr marL="571500" indent="-571500">
              <a:buFont typeface="Wingdings" panose="05000000000000000000" pitchFamily="2" charset="2"/>
              <a:buChar char="q"/>
            </a:pPr>
            <a:r>
              <a:rPr lang="en-US" sz="3200" b="1" dirty="0">
                <a:solidFill>
                  <a:srgbClr val="C00000"/>
                </a:solidFill>
              </a:rPr>
              <a:t>Chap 8: Designing Software Architecture</a:t>
            </a:r>
          </a:p>
        </p:txBody>
      </p:sp>
    </p:spTree>
    <p:extLst>
      <p:ext uri="{BB962C8B-B14F-4D97-AF65-F5344CB8AC3E}">
        <p14:creationId xmlns:p14="http://schemas.microsoft.com/office/powerpoint/2010/main" val="24594246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93687C-21DA-4CFF-9569-0F72F19FD16F}"/>
              </a:ext>
            </a:extLst>
          </p:cNvPr>
          <p:cNvSpPr txBox="1"/>
          <p:nvPr/>
        </p:nvSpPr>
        <p:spPr>
          <a:xfrm>
            <a:off x="609600" y="1447800"/>
            <a:ext cx="2438400" cy="369332"/>
          </a:xfrm>
          <a:prstGeom prst="rect">
            <a:avLst/>
          </a:prstGeom>
          <a:noFill/>
        </p:spPr>
        <p:txBody>
          <a:bodyPr wrap="square" rtlCol="0">
            <a:spAutoFit/>
          </a:bodyPr>
          <a:lstStyle/>
          <a:p>
            <a:endParaRPr lang="en-US" dirty="0"/>
          </a:p>
        </p:txBody>
      </p:sp>
      <p:sp>
        <p:nvSpPr>
          <p:cNvPr id="4" name="Titre 1">
            <a:extLst>
              <a:ext uri="{FF2B5EF4-FFF2-40B4-BE49-F238E27FC236}">
                <a16:creationId xmlns:a16="http://schemas.microsoft.com/office/drawing/2014/main" id="{FB7A517F-5BAC-2977-F897-D4BCD49A4CAE}"/>
              </a:ext>
            </a:extLst>
          </p:cNvPr>
          <p:cNvSpPr>
            <a:spLocks noGrp="1"/>
          </p:cNvSpPr>
          <p:nvPr>
            <p:ph type="ctrTitle"/>
          </p:nvPr>
        </p:nvSpPr>
        <p:spPr>
          <a:xfrm>
            <a:off x="0" y="1"/>
            <a:ext cx="9144000" cy="396413"/>
          </a:xfrm>
          <a:solidFill>
            <a:schemeClr val="accent2">
              <a:lumMod val="40000"/>
              <a:lumOff val="60000"/>
            </a:schemeClr>
          </a:solidFill>
        </p:spPr>
        <p:txBody>
          <a:bodyPr>
            <a:normAutofit/>
          </a:bodyPr>
          <a:lstStyle/>
          <a:p>
            <a:r>
              <a:rPr lang="en-US" sz="1800" i="1" dirty="0"/>
              <a:t>Software architecture = {Elements, Forms, Rationale/Constraints)</a:t>
            </a:r>
          </a:p>
        </p:txBody>
      </p:sp>
      <p:sp>
        <p:nvSpPr>
          <p:cNvPr id="8" name="Sous-titre 2">
            <a:extLst>
              <a:ext uri="{FF2B5EF4-FFF2-40B4-BE49-F238E27FC236}">
                <a16:creationId xmlns:a16="http://schemas.microsoft.com/office/drawing/2014/main" id="{D670517D-DB4B-5A37-DF0F-B9CF1126099C}"/>
              </a:ext>
            </a:extLst>
          </p:cNvPr>
          <p:cNvSpPr>
            <a:spLocks noGrp="1"/>
          </p:cNvSpPr>
          <p:nvPr>
            <p:ph type="subTitle" idx="1"/>
          </p:nvPr>
        </p:nvSpPr>
        <p:spPr>
          <a:xfrm>
            <a:off x="0" y="6477000"/>
            <a:ext cx="9144000" cy="381000"/>
          </a:xfrm>
          <a:solidFill>
            <a:schemeClr val="accent2">
              <a:lumMod val="40000"/>
              <a:lumOff val="60000"/>
            </a:schemeClr>
          </a:solidFill>
        </p:spPr>
        <p:txBody>
          <a:bodyPr>
            <a:normAutofit fontScale="70000" lnSpcReduction="20000"/>
          </a:bodyPr>
          <a:lstStyle/>
          <a:p>
            <a:r>
              <a:rPr lang="en-US" b="1" i="1" dirty="0"/>
              <a:t>Software architecture deals with the design of the high level structure of SWE</a:t>
            </a:r>
          </a:p>
        </p:txBody>
      </p:sp>
      <p:sp>
        <p:nvSpPr>
          <p:cNvPr id="2" name="TextBox 1">
            <a:extLst>
              <a:ext uri="{FF2B5EF4-FFF2-40B4-BE49-F238E27FC236}">
                <a16:creationId xmlns:a16="http://schemas.microsoft.com/office/drawing/2014/main" id="{13E82DED-8681-90F7-6773-C90938B48BB3}"/>
              </a:ext>
            </a:extLst>
          </p:cNvPr>
          <p:cNvSpPr txBox="1"/>
          <p:nvPr/>
        </p:nvSpPr>
        <p:spPr>
          <a:xfrm>
            <a:off x="158750" y="1400053"/>
            <a:ext cx="8972550" cy="4062651"/>
          </a:xfrm>
          <a:prstGeom prst="rect">
            <a:avLst/>
          </a:prstGeom>
          <a:noFill/>
        </p:spPr>
        <p:txBody>
          <a:bodyPr wrap="square" rtlCol="0">
            <a:spAutoFit/>
          </a:bodyPr>
          <a:lstStyle/>
          <a:p>
            <a:pPr marL="571500" indent="-571500">
              <a:buFont typeface="Wingdings" panose="05000000000000000000" pitchFamily="2" charset="2"/>
              <a:buChar char="v"/>
            </a:pPr>
            <a:r>
              <a:rPr lang="en-US" sz="2800" b="1" dirty="0">
                <a:solidFill>
                  <a:schemeClr val="tx2"/>
                </a:solidFill>
                <a:latin typeface="Arial Rounded MT Bold" panose="020F0704030504030204" pitchFamily="34" charset="0"/>
              </a:rPr>
              <a:t>Overview of the architecture design activity</a:t>
            </a:r>
          </a:p>
          <a:p>
            <a:pPr marL="457200" indent="-457200">
              <a:lnSpc>
                <a:spcPct val="150000"/>
              </a:lnSpc>
              <a:buFont typeface="Courier New" panose="02070309020205020404" pitchFamily="49" charset="0"/>
              <a:buChar char="o"/>
            </a:pPr>
            <a:r>
              <a:rPr lang="en-US" sz="2800" dirty="0">
                <a:latin typeface="Arial Rounded MT Bold" panose="020F0704030504030204" pitchFamily="34" charset="0"/>
              </a:rPr>
              <a:t>Architectural Drivers – </a:t>
            </a:r>
            <a:r>
              <a:rPr lang="en-US" sz="2800" dirty="0">
                <a:solidFill>
                  <a:schemeClr val="accent6">
                    <a:lumMod val="50000"/>
                  </a:schemeClr>
                </a:solidFill>
                <a:latin typeface="Arial Rounded MT Bold" panose="020F0704030504030204" pitchFamily="34" charset="0"/>
              </a:rPr>
              <a:t>Quality Attributes(3)</a:t>
            </a:r>
            <a:endParaRPr lang="en-US" sz="2700" dirty="0">
              <a:solidFill>
                <a:schemeClr val="accent6">
                  <a:lumMod val="50000"/>
                </a:schemeClr>
              </a:solidFill>
              <a:latin typeface="Arial Rounded MT Bold" panose="020F0704030504030204" pitchFamily="34" charset="0"/>
            </a:endParaRPr>
          </a:p>
          <a:p>
            <a:pPr marL="457200" indent="-457200" algn="just">
              <a:lnSpc>
                <a:spcPct val="150000"/>
              </a:lnSpc>
              <a:buFont typeface="Wingdings" panose="05000000000000000000" pitchFamily="2" charset="2"/>
              <a:buChar char="§"/>
            </a:pPr>
            <a:r>
              <a:rPr lang="en-US" sz="3200" b="1" dirty="0"/>
              <a:t>Quality attribute scenario(4) – </a:t>
            </a:r>
            <a:r>
              <a:rPr lang="en-US" sz="3200" b="1" dirty="0">
                <a:solidFill>
                  <a:schemeClr val="accent6">
                    <a:lumMod val="50000"/>
                  </a:schemeClr>
                </a:solidFill>
              </a:rPr>
              <a:t>Prioritization(1)</a:t>
            </a:r>
          </a:p>
          <a:p>
            <a:pPr marL="457200" indent="-457200" algn="just">
              <a:buFont typeface="Wingdings" panose="05000000000000000000" pitchFamily="2" charset="2"/>
              <a:buChar char="ü"/>
            </a:pPr>
            <a:r>
              <a:rPr lang="en-US" sz="2800" i="1" dirty="0"/>
              <a:t>A low/medium/high (L/M/H) scale is used to rank both dimensions.</a:t>
            </a:r>
          </a:p>
          <a:p>
            <a:pPr marL="457200" indent="-457200" algn="just">
              <a:buFont typeface="Wingdings" panose="05000000000000000000" pitchFamily="2" charset="2"/>
              <a:buChar char="ü"/>
            </a:pPr>
            <a:r>
              <a:rPr lang="en-US" sz="2800" i="1" dirty="0"/>
              <a:t>Once it has been ranked, scenario are prioritized by selecting that have a consideration of (H,H), (H,M), or (M,H) rankings.</a:t>
            </a:r>
            <a:endParaRPr lang="en-US" sz="2800" dirty="0"/>
          </a:p>
        </p:txBody>
      </p:sp>
      <p:sp>
        <p:nvSpPr>
          <p:cNvPr id="3" name="TextBox 2">
            <a:extLst>
              <a:ext uri="{FF2B5EF4-FFF2-40B4-BE49-F238E27FC236}">
                <a16:creationId xmlns:a16="http://schemas.microsoft.com/office/drawing/2014/main" id="{945B1EF4-E1AE-9022-C9F6-18F1F2CA83E2}"/>
              </a:ext>
            </a:extLst>
          </p:cNvPr>
          <p:cNvSpPr txBox="1"/>
          <p:nvPr/>
        </p:nvSpPr>
        <p:spPr>
          <a:xfrm>
            <a:off x="228600" y="605846"/>
            <a:ext cx="8610600" cy="584775"/>
          </a:xfrm>
          <a:prstGeom prst="rect">
            <a:avLst/>
          </a:prstGeom>
          <a:noFill/>
        </p:spPr>
        <p:txBody>
          <a:bodyPr wrap="square" rtlCol="0">
            <a:spAutoFit/>
          </a:bodyPr>
          <a:lstStyle/>
          <a:p>
            <a:pPr marL="571500" indent="-571500">
              <a:buFont typeface="Wingdings" panose="05000000000000000000" pitchFamily="2" charset="2"/>
              <a:buChar char="q"/>
            </a:pPr>
            <a:r>
              <a:rPr lang="en-US" sz="3200" b="1" dirty="0">
                <a:solidFill>
                  <a:srgbClr val="C00000"/>
                </a:solidFill>
              </a:rPr>
              <a:t>Chap 8: Designing Software Architecture</a:t>
            </a:r>
          </a:p>
        </p:txBody>
      </p:sp>
    </p:spTree>
    <p:extLst>
      <p:ext uri="{BB962C8B-B14F-4D97-AF65-F5344CB8AC3E}">
        <p14:creationId xmlns:p14="http://schemas.microsoft.com/office/powerpoint/2010/main" val="1035077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93687C-21DA-4CFF-9569-0F72F19FD16F}"/>
              </a:ext>
            </a:extLst>
          </p:cNvPr>
          <p:cNvSpPr txBox="1"/>
          <p:nvPr/>
        </p:nvSpPr>
        <p:spPr>
          <a:xfrm>
            <a:off x="609600" y="1447800"/>
            <a:ext cx="2438400" cy="369332"/>
          </a:xfrm>
          <a:prstGeom prst="rect">
            <a:avLst/>
          </a:prstGeom>
          <a:noFill/>
        </p:spPr>
        <p:txBody>
          <a:bodyPr wrap="square" rtlCol="0">
            <a:spAutoFit/>
          </a:bodyPr>
          <a:lstStyle/>
          <a:p>
            <a:endParaRPr lang="en-US" dirty="0"/>
          </a:p>
        </p:txBody>
      </p:sp>
      <p:sp>
        <p:nvSpPr>
          <p:cNvPr id="4" name="Titre 1">
            <a:extLst>
              <a:ext uri="{FF2B5EF4-FFF2-40B4-BE49-F238E27FC236}">
                <a16:creationId xmlns:a16="http://schemas.microsoft.com/office/drawing/2014/main" id="{FB7A517F-5BAC-2977-F897-D4BCD49A4CAE}"/>
              </a:ext>
            </a:extLst>
          </p:cNvPr>
          <p:cNvSpPr>
            <a:spLocks noGrp="1"/>
          </p:cNvSpPr>
          <p:nvPr>
            <p:ph type="ctrTitle"/>
          </p:nvPr>
        </p:nvSpPr>
        <p:spPr>
          <a:xfrm>
            <a:off x="0" y="1"/>
            <a:ext cx="9144000" cy="396413"/>
          </a:xfrm>
          <a:solidFill>
            <a:schemeClr val="accent2">
              <a:lumMod val="40000"/>
              <a:lumOff val="60000"/>
            </a:schemeClr>
          </a:solidFill>
        </p:spPr>
        <p:txBody>
          <a:bodyPr>
            <a:normAutofit/>
          </a:bodyPr>
          <a:lstStyle/>
          <a:p>
            <a:r>
              <a:rPr lang="en-US" sz="1800" i="1" dirty="0"/>
              <a:t>Software architecture = {Elements, Forms, Rationale/Constraints)</a:t>
            </a:r>
          </a:p>
        </p:txBody>
      </p:sp>
      <p:sp>
        <p:nvSpPr>
          <p:cNvPr id="8" name="Sous-titre 2">
            <a:extLst>
              <a:ext uri="{FF2B5EF4-FFF2-40B4-BE49-F238E27FC236}">
                <a16:creationId xmlns:a16="http://schemas.microsoft.com/office/drawing/2014/main" id="{D670517D-DB4B-5A37-DF0F-B9CF1126099C}"/>
              </a:ext>
            </a:extLst>
          </p:cNvPr>
          <p:cNvSpPr>
            <a:spLocks noGrp="1"/>
          </p:cNvSpPr>
          <p:nvPr>
            <p:ph type="subTitle" idx="1"/>
          </p:nvPr>
        </p:nvSpPr>
        <p:spPr>
          <a:xfrm>
            <a:off x="0" y="6477000"/>
            <a:ext cx="9144000" cy="381000"/>
          </a:xfrm>
          <a:solidFill>
            <a:schemeClr val="accent2">
              <a:lumMod val="40000"/>
              <a:lumOff val="60000"/>
            </a:schemeClr>
          </a:solidFill>
        </p:spPr>
        <p:txBody>
          <a:bodyPr>
            <a:normAutofit fontScale="70000" lnSpcReduction="20000"/>
          </a:bodyPr>
          <a:lstStyle/>
          <a:p>
            <a:r>
              <a:rPr lang="en-US" b="1" i="1" dirty="0"/>
              <a:t>Software architecture deals with the design of the high level structure of SWE</a:t>
            </a:r>
          </a:p>
        </p:txBody>
      </p:sp>
      <p:sp>
        <p:nvSpPr>
          <p:cNvPr id="2" name="TextBox 1">
            <a:extLst>
              <a:ext uri="{FF2B5EF4-FFF2-40B4-BE49-F238E27FC236}">
                <a16:creationId xmlns:a16="http://schemas.microsoft.com/office/drawing/2014/main" id="{13E82DED-8681-90F7-6773-C90938B48BB3}"/>
              </a:ext>
            </a:extLst>
          </p:cNvPr>
          <p:cNvSpPr txBox="1"/>
          <p:nvPr/>
        </p:nvSpPr>
        <p:spPr>
          <a:xfrm>
            <a:off x="158750" y="1400053"/>
            <a:ext cx="8972550" cy="6673494"/>
          </a:xfrm>
          <a:prstGeom prst="rect">
            <a:avLst/>
          </a:prstGeom>
          <a:noFill/>
        </p:spPr>
        <p:txBody>
          <a:bodyPr wrap="square" rtlCol="0">
            <a:spAutoFit/>
          </a:bodyPr>
          <a:lstStyle/>
          <a:p>
            <a:pPr marL="571500" indent="-571500">
              <a:buFont typeface="Wingdings" panose="05000000000000000000" pitchFamily="2" charset="2"/>
              <a:buChar char="v"/>
            </a:pPr>
            <a:r>
              <a:rPr lang="en-US" sz="2800" b="1" dirty="0">
                <a:solidFill>
                  <a:schemeClr val="tx2"/>
                </a:solidFill>
                <a:latin typeface="Arial Rounded MT Bold" panose="020F0704030504030204" pitchFamily="34" charset="0"/>
              </a:rPr>
              <a:t>Overview of the architecture design activity</a:t>
            </a:r>
          </a:p>
          <a:p>
            <a:pPr marL="457200" indent="-457200">
              <a:lnSpc>
                <a:spcPct val="150000"/>
              </a:lnSpc>
              <a:buFont typeface="Courier New" panose="02070309020205020404" pitchFamily="49" charset="0"/>
              <a:buChar char="o"/>
            </a:pPr>
            <a:r>
              <a:rPr lang="en-US" sz="2800" dirty="0">
                <a:latin typeface="Arial Rounded MT Bold" panose="020F0704030504030204" pitchFamily="34" charset="0"/>
              </a:rPr>
              <a:t>Architectural Drivers – </a:t>
            </a:r>
            <a:r>
              <a:rPr lang="en-US" sz="2800" dirty="0">
                <a:solidFill>
                  <a:schemeClr val="accent6">
                    <a:lumMod val="50000"/>
                  </a:schemeClr>
                </a:solidFill>
                <a:latin typeface="Arial Rounded MT Bold" panose="020F0704030504030204" pitchFamily="34" charset="0"/>
              </a:rPr>
              <a:t>Quality Attributes(4)</a:t>
            </a:r>
            <a:endParaRPr lang="en-US" sz="2700" dirty="0">
              <a:solidFill>
                <a:schemeClr val="accent6">
                  <a:lumMod val="50000"/>
                </a:schemeClr>
              </a:solidFill>
              <a:latin typeface="Arial Rounded MT Bold" panose="020F0704030504030204" pitchFamily="34" charset="0"/>
            </a:endParaRPr>
          </a:p>
          <a:p>
            <a:pPr marL="457200" indent="-457200" algn="just">
              <a:lnSpc>
                <a:spcPct val="150000"/>
              </a:lnSpc>
              <a:buFont typeface="Wingdings" panose="05000000000000000000" pitchFamily="2" charset="2"/>
              <a:buChar char="§"/>
            </a:pPr>
            <a:r>
              <a:rPr lang="en-US" sz="3200" b="1" dirty="0"/>
              <a:t>You can always elicit at lease a range of possible responses </a:t>
            </a:r>
          </a:p>
          <a:p>
            <a:pPr marL="457200" indent="-457200" algn="just">
              <a:lnSpc>
                <a:spcPct val="150000"/>
              </a:lnSpc>
              <a:buFont typeface="Wingdings" panose="05000000000000000000" pitchFamily="2" charset="2"/>
              <a:buChar char="ü"/>
            </a:pPr>
            <a:r>
              <a:rPr lang="en-US" sz="2400" b="1" dirty="0"/>
              <a:t>Instead of saying the system should be “fast” ask the stakeholder </a:t>
            </a:r>
          </a:p>
          <a:p>
            <a:pPr marL="342900" indent="-342900" algn="just">
              <a:lnSpc>
                <a:spcPct val="150000"/>
              </a:lnSpc>
              <a:buFont typeface="Wingdings" panose="05000000000000000000" pitchFamily="2" charset="2"/>
              <a:buChar char="v"/>
            </a:pPr>
            <a:r>
              <a:rPr lang="en-US" sz="2400" b="1" dirty="0"/>
              <a:t>      if a 10-second response time is acceptable</a:t>
            </a:r>
          </a:p>
          <a:p>
            <a:pPr marL="342900" indent="-342900" algn="just">
              <a:lnSpc>
                <a:spcPct val="150000"/>
              </a:lnSpc>
              <a:buFont typeface="Wingdings" panose="05000000000000000000" pitchFamily="2" charset="2"/>
              <a:buChar char="v"/>
            </a:pPr>
            <a:r>
              <a:rPr lang="en-US" sz="2400" b="1" dirty="0"/>
              <a:t>      if that is unacceptable, ask if 5 seconds is ok, or 1 second and you will find out that the users knows more than they realize.</a:t>
            </a:r>
          </a:p>
          <a:p>
            <a:pPr algn="just"/>
            <a:endParaRPr lang="en-US" sz="3200" b="1" dirty="0"/>
          </a:p>
          <a:p>
            <a:pPr algn="just">
              <a:lnSpc>
                <a:spcPct val="150000"/>
              </a:lnSpc>
            </a:pPr>
            <a:endParaRPr lang="en-US" sz="3200" b="1" dirty="0"/>
          </a:p>
          <a:p>
            <a:pPr marL="457200" indent="-457200" algn="just">
              <a:lnSpc>
                <a:spcPct val="150000"/>
              </a:lnSpc>
              <a:buFont typeface="Wingdings" panose="05000000000000000000" pitchFamily="2" charset="2"/>
              <a:buChar char="ü"/>
            </a:pPr>
            <a:endParaRPr lang="en-US" sz="2800" dirty="0"/>
          </a:p>
        </p:txBody>
      </p:sp>
      <p:sp>
        <p:nvSpPr>
          <p:cNvPr id="3" name="TextBox 2">
            <a:extLst>
              <a:ext uri="{FF2B5EF4-FFF2-40B4-BE49-F238E27FC236}">
                <a16:creationId xmlns:a16="http://schemas.microsoft.com/office/drawing/2014/main" id="{945B1EF4-E1AE-9022-C9F6-18F1F2CA83E2}"/>
              </a:ext>
            </a:extLst>
          </p:cNvPr>
          <p:cNvSpPr txBox="1"/>
          <p:nvPr/>
        </p:nvSpPr>
        <p:spPr>
          <a:xfrm>
            <a:off x="228600" y="605846"/>
            <a:ext cx="8610600" cy="584775"/>
          </a:xfrm>
          <a:prstGeom prst="rect">
            <a:avLst/>
          </a:prstGeom>
          <a:noFill/>
        </p:spPr>
        <p:txBody>
          <a:bodyPr wrap="square" rtlCol="0">
            <a:spAutoFit/>
          </a:bodyPr>
          <a:lstStyle/>
          <a:p>
            <a:pPr marL="571500" indent="-571500">
              <a:buFont typeface="Wingdings" panose="05000000000000000000" pitchFamily="2" charset="2"/>
              <a:buChar char="q"/>
            </a:pPr>
            <a:r>
              <a:rPr lang="en-US" sz="3200" b="1" dirty="0">
                <a:solidFill>
                  <a:srgbClr val="C00000"/>
                </a:solidFill>
              </a:rPr>
              <a:t>Chap 8: Designing Software Architecture</a:t>
            </a:r>
          </a:p>
        </p:txBody>
      </p:sp>
    </p:spTree>
    <p:extLst>
      <p:ext uri="{BB962C8B-B14F-4D97-AF65-F5344CB8AC3E}">
        <p14:creationId xmlns:p14="http://schemas.microsoft.com/office/powerpoint/2010/main" val="20344847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93687C-21DA-4CFF-9569-0F72F19FD16F}"/>
              </a:ext>
            </a:extLst>
          </p:cNvPr>
          <p:cNvSpPr txBox="1"/>
          <p:nvPr/>
        </p:nvSpPr>
        <p:spPr>
          <a:xfrm>
            <a:off x="609600" y="1447800"/>
            <a:ext cx="2438400" cy="369332"/>
          </a:xfrm>
          <a:prstGeom prst="rect">
            <a:avLst/>
          </a:prstGeom>
          <a:noFill/>
        </p:spPr>
        <p:txBody>
          <a:bodyPr wrap="square" rtlCol="0">
            <a:spAutoFit/>
          </a:bodyPr>
          <a:lstStyle/>
          <a:p>
            <a:endParaRPr lang="en-US" dirty="0"/>
          </a:p>
        </p:txBody>
      </p:sp>
      <p:sp>
        <p:nvSpPr>
          <p:cNvPr id="4" name="Titre 1">
            <a:extLst>
              <a:ext uri="{FF2B5EF4-FFF2-40B4-BE49-F238E27FC236}">
                <a16:creationId xmlns:a16="http://schemas.microsoft.com/office/drawing/2014/main" id="{FB7A517F-5BAC-2977-F897-D4BCD49A4CAE}"/>
              </a:ext>
            </a:extLst>
          </p:cNvPr>
          <p:cNvSpPr>
            <a:spLocks noGrp="1"/>
          </p:cNvSpPr>
          <p:nvPr>
            <p:ph type="ctrTitle"/>
          </p:nvPr>
        </p:nvSpPr>
        <p:spPr>
          <a:xfrm>
            <a:off x="0" y="1"/>
            <a:ext cx="9144000" cy="396413"/>
          </a:xfrm>
          <a:solidFill>
            <a:schemeClr val="accent2">
              <a:lumMod val="40000"/>
              <a:lumOff val="60000"/>
            </a:schemeClr>
          </a:solidFill>
        </p:spPr>
        <p:txBody>
          <a:bodyPr>
            <a:normAutofit/>
          </a:bodyPr>
          <a:lstStyle/>
          <a:p>
            <a:r>
              <a:rPr lang="en-US" sz="1800" i="1" dirty="0"/>
              <a:t>Software architecture = {Elements, Forms, Rationale/Constraints)</a:t>
            </a:r>
          </a:p>
        </p:txBody>
      </p:sp>
      <p:sp>
        <p:nvSpPr>
          <p:cNvPr id="8" name="Sous-titre 2">
            <a:extLst>
              <a:ext uri="{FF2B5EF4-FFF2-40B4-BE49-F238E27FC236}">
                <a16:creationId xmlns:a16="http://schemas.microsoft.com/office/drawing/2014/main" id="{D670517D-DB4B-5A37-DF0F-B9CF1126099C}"/>
              </a:ext>
            </a:extLst>
          </p:cNvPr>
          <p:cNvSpPr>
            <a:spLocks noGrp="1"/>
          </p:cNvSpPr>
          <p:nvPr>
            <p:ph type="subTitle" idx="1"/>
          </p:nvPr>
        </p:nvSpPr>
        <p:spPr>
          <a:xfrm>
            <a:off x="0" y="6477000"/>
            <a:ext cx="9144000" cy="381000"/>
          </a:xfrm>
          <a:solidFill>
            <a:schemeClr val="accent2">
              <a:lumMod val="40000"/>
              <a:lumOff val="60000"/>
            </a:schemeClr>
          </a:solidFill>
        </p:spPr>
        <p:txBody>
          <a:bodyPr>
            <a:normAutofit fontScale="70000" lnSpcReduction="20000"/>
          </a:bodyPr>
          <a:lstStyle/>
          <a:p>
            <a:r>
              <a:rPr lang="en-US" b="1" i="1" dirty="0"/>
              <a:t>Software architecture deals with the design of the high level structure of SWE</a:t>
            </a:r>
          </a:p>
        </p:txBody>
      </p:sp>
      <p:sp>
        <p:nvSpPr>
          <p:cNvPr id="2" name="TextBox 1">
            <a:extLst>
              <a:ext uri="{FF2B5EF4-FFF2-40B4-BE49-F238E27FC236}">
                <a16:creationId xmlns:a16="http://schemas.microsoft.com/office/drawing/2014/main" id="{13E82DED-8681-90F7-6773-C90938B48BB3}"/>
              </a:ext>
            </a:extLst>
          </p:cNvPr>
          <p:cNvSpPr txBox="1"/>
          <p:nvPr/>
        </p:nvSpPr>
        <p:spPr>
          <a:xfrm>
            <a:off x="158750" y="1400053"/>
            <a:ext cx="8972550" cy="4703724"/>
          </a:xfrm>
          <a:prstGeom prst="rect">
            <a:avLst/>
          </a:prstGeom>
          <a:noFill/>
        </p:spPr>
        <p:txBody>
          <a:bodyPr wrap="square" rtlCol="0">
            <a:spAutoFit/>
          </a:bodyPr>
          <a:lstStyle/>
          <a:p>
            <a:pPr marL="571500" indent="-571500">
              <a:buFont typeface="Wingdings" panose="05000000000000000000" pitchFamily="2" charset="2"/>
              <a:buChar char="v"/>
            </a:pPr>
            <a:r>
              <a:rPr lang="en-US" sz="2800" b="1" dirty="0">
                <a:solidFill>
                  <a:schemeClr val="tx2"/>
                </a:solidFill>
                <a:latin typeface="Arial Rounded MT Bold" panose="020F0704030504030204" pitchFamily="34" charset="0"/>
              </a:rPr>
              <a:t>Overview of the architecture design activity</a:t>
            </a:r>
          </a:p>
          <a:p>
            <a:pPr marL="457200" indent="-457200">
              <a:lnSpc>
                <a:spcPct val="150000"/>
              </a:lnSpc>
              <a:buFont typeface="Courier New" panose="02070309020205020404" pitchFamily="49" charset="0"/>
              <a:buChar char="o"/>
            </a:pPr>
            <a:r>
              <a:rPr lang="en-US" sz="2800" dirty="0">
                <a:latin typeface="Arial Rounded MT Bold" panose="020F0704030504030204" pitchFamily="34" charset="0"/>
              </a:rPr>
              <a:t>Architectural Drivers – </a:t>
            </a:r>
            <a:r>
              <a:rPr lang="en-US" sz="2800" dirty="0">
                <a:solidFill>
                  <a:schemeClr val="accent6">
                    <a:lumMod val="50000"/>
                  </a:schemeClr>
                </a:solidFill>
                <a:latin typeface="Arial Rounded MT Bold" panose="020F0704030504030204" pitchFamily="34" charset="0"/>
              </a:rPr>
              <a:t>Quality Attributes(5)</a:t>
            </a:r>
            <a:endParaRPr lang="en-US" sz="2700" dirty="0">
              <a:solidFill>
                <a:schemeClr val="accent6">
                  <a:lumMod val="50000"/>
                </a:schemeClr>
              </a:solidFill>
              <a:latin typeface="Arial Rounded MT Bold" panose="020F0704030504030204" pitchFamily="34" charset="0"/>
            </a:endParaRPr>
          </a:p>
          <a:p>
            <a:pPr algn="just">
              <a:lnSpc>
                <a:spcPct val="150000"/>
              </a:lnSpc>
            </a:pPr>
            <a:r>
              <a:rPr lang="en-US" sz="3200" b="1" dirty="0"/>
              <a:t>  Assignment – </a:t>
            </a:r>
          </a:p>
          <a:p>
            <a:pPr marL="457200" indent="-457200" algn="just">
              <a:lnSpc>
                <a:spcPct val="150000"/>
              </a:lnSpc>
              <a:buFont typeface="Wingdings" panose="05000000000000000000" pitchFamily="2" charset="2"/>
              <a:buChar char="Ø"/>
            </a:pPr>
            <a:r>
              <a:rPr lang="en-US" sz="3200" b="1" dirty="0"/>
              <a:t>Research on Quality attribute workshop and the Utility Tree</a:t>
            </a:r>
          </a:p>
          <a:p>
            <a:pPr marL="457200" indent="-457200" algn="just">
              <a:lnSpc>
                <a:spcPct val="150000"/>
              </a:lnSpc>
              <a:buFont typeface="Wingdings" panose="05000000000000000000" pitchFamily="2" charset="2"/>
              <a:buChar char="Ø"/>
            </a:pPr>
            <a:r>
              <a:rPr lang="en-US" sz="3200" b="1" dirty="0"/>
              <a:t>What are the steps in QAW?</a:t>
            </a:r>
          </a:p>
          <a:p>
            <a:pPr marL="457200" indent="-457200" algn="just">
              <a:lnSpc>
                <a:spcPct val="150000"/>
              </a:lnSpc>
              <a:buFont typeface="Wingdings" panose="05000000000000000000" pitchFamily="2" charset="2"/>
              <a:buChar char="ü"/>
            </a:pPr>
            <a:endParaRPr lang="en-US" sz="2800" dirty="0"/>
          </a:p>
        </p:txBody>
      </p:sp>
      <p:sp>
        <p:nvSpPr>
          <p:cNvPr id="3" name="TextBox 2">
            <a:extLst>
              <a:ext uri="{FF2B5EF4-FFF2-40B4-BE49-F238E27FC236}">
                <a16:creationId xmlns:a16="http://schemas.microsoft.com/office/drawing/2014/main" id="{945B1EF4-E1AE-9022-C9F6-18F1F2CA83E2}"/>
              </a:ext>
            </a:extLst>
          </p:cNvPr>
          <p:cNvSpPr txBox="1"/>
          <p:nvPr/>
        </p:nvSpPr>
        <p:spPr>
          <a:xfrm>
            <a:off x="228600" y="605846"/>
            <a:ext cx="8610600" cy="584775"/>
          </a:xfrm>
          <a:prstGeom prst="rect">
            <a:avLst/>
          </a:prstGeom>
          <a:noFill/>
        </p:spPr>
        <p:txBody>
          <a:bodyPr wrap="square" rtlCol="0">
            <a:spAutoFit/>
          </a:bodyPr>
          <a:lstStyle/>
          <a:p>
            <a:pPr marL="571500" indent="-571500">
              <a:buFont typeface="Wingdings" panose="05000000000000000000" pitchFamily="2" charset="2"/>
              <a:buChar char="q"/>
            </a:pPr>
            <a:r>
              <a:rPr lang="en-US" sz="3200" b="1" dirty="0">
                <a:solidFill>
                  <a:srgbClr val="C00000"/>
                </a:solidFill>
              </a:rPr>
              <a:t>Chap 8: Designing Software Architecture</a:t>
            </a:r>
          </a:p>
        </p:txBody>
      </p:sp>
    </p:spTree>
    <p:extLst>
      <p:ext uri="{BB962C8B-B14F-4D97-AF65-F5344CB8AC3E}">
        <p14:creationId xmlns:p14="http://schemas.microsoft.com/office/powerpoint/2010/main" val="39077370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93687C-21DA-4CFF-9569-0F72F19FD16F}"/>
              </a:ext>
            </a:extLst>
          </p:cNvPr>
          <p:cNvSpPr txBox="1"/>
          <p:nvPr/>
        </p:nvSpPr>
        <p:spPr>
          <a:xfrm>
            <a:off x="609600" y="1447800"/>
            <a:ext cx="2438400" cy="369332"/>
          </a:xfrm>
          <a:prstGeom prst="rect">
            <a:avLst/>
          </a:prstGeom>
          <a:noFill/>
        </p:spPr>
        <p:txBody>
          <a:bodyPr wrap="square" rtlCol="0">
            <a:spAutoFit/>
          </a:bodyPr>
          <a:lstStyle/>
          <a:p>
            <a:endParaRPr lang="en-US" dirty="0"/>
          </a:p>
        </p:txBody>
      </p:sp>
      <p:sp>
        <p:nvSpPr>
          <p:cNvPr id="4" name="Titre 1">
            <a:extLst>
              <a:ext uri="{FF2B5EF4-FFF2-40B4-BE49-F238E27FC236}">
                <a16:creationId xmlns:a16="http://schemas.microsoft.com/office/drawing/2014/main" id="{FB7A517F-5BAC-2977-F897-D4BCD49A4CAE}"/>
              </a:ext>
            </a:extLst>
          </p:cNvPr>
          <p:cNvSpPr>
            <a:spLocks noGrp="1"/>
          </p:cNvSpPr>
          <p:nvPr>
            <p:ph type="ctrTitle"/>
          </p:nvPr>
        </p:nvSpPr>
        <p:spPr>
          <a:xfrm>
            <a:off x="0" y="1"/>
            <a:ext cx="9144000" cy="396413"/>
          </a:xfrm>
          <a:solidFill>
            <a:schemeClr val="accent2">
              <a:lumMod val="40000"/>
              <a:lumOff val="60000"/>
            </a:schemeClr>
          </a:solidFill>
        </p:spPr>
        <p:txBody>
          <a:bodyPr>
            <a:normAutofit/>
          </a:bodyPr>
          <a:lstStyle/>
          <a:p>
            <a:r>
              <a:rPr lang="en-US" sz="1800" i="1" dirty="0"/>
              <a:t>Software architecture = {Elements, Forms, Rationale/Constraints)</a:t>
            </a:r>
          </a:p>
        </p:txBody>
      </p:sp>
      <p:sp>
        <p:nvSpPr>
          <p:cNvPr id="8" name="Sous-titre 2">
            <a:extLst>
              <a:ext uri="{FF2B5EF4-FFF2-40B4-BE49-F238E27FC236}">
                <a16:creationId xmlns:a16="http://schemas.microsoft.com/office/drawing/2014/main" id="{D670517D-DB4B-5A37-DF0F-B9CF1126099C}"/>
              </a:ext>
            </a:extLst>
          </p:cNvPr>
          <p:cNvSpPr>
            <a:spLocks noGrp="1"/>
          </p:cNvSpPr>
          <p:nvPr>
            <p:ph type="subTitle" idx="1"/>
          </p:nvPr>
        </p:nvSpPr>
        <p:spPr>
          <a:xfrm>
            <a:off x="0" y="6477000"/>
            <a:ext cx="9144000" cy="381000"/>
          </a:xfrm>
          <a:solidFill>
            <a:schemeClr val="accent2">
              <a:lumMod val="40000"/>
              <a:lumOff val="60000"/>
            </a:schemeClr>
          </a:solidFill>
        </p:spPr>
        <p:txBody>
          <a:bodyPr>
            <a:normAutofit fontScale="70000" lnSpcReduction="20000"/>
          </a:bodyPr>
          <a:lstStyle/>
          <a:p>
            <a:r>
              <a:rPr lang="en-US" b="1" i="1" dirty="0"/>
              <a:t>Software architecture deals with the design of the high level structure of SWE</a:t>
            </a:r>
          </a:p>
        </p:txBody>
      </p:sp>
      <p:sp>
        <p:nvSpPr>
          <p:cNvPr id="2" name="TextBox 1">
            <a:extLst>
              <a:ext uri="{FF2B5EF4-FFF2-40B4-BE49-F238E27FC236}">
                <a16:creationId xmlns:a16="http://schemas.microsoft.com/office/drawing/2014/main" id="{13E82DED-8681-90F7-6773-C90938B48BB3}"/>
              </a:ext>
            </a:extLst>
          </p:cNvPr>
          <p:cNvSpPr txBox="1"/>
          <p:nvPr/>
        </p:nvSpPr>
        <p:spPr>
          <a:xfrm>
            <a:off x="158750" y="1400053"/>
            <a:ext cx="8972550" cy="5232202"/>
          </a:xfrm>
          <a:prstGeom prst="rect">
            <a:avLst/>
          </a:prstGeom>
          <a:noFill/>
        </p:spPr>
        <p:txBody>
          <a:bodyPr wrap="square" rtlCol="0">
            <a:spAutoFit/>
          </a:bodyPr>
          <a:lstStyle/>
          <a:p>
            <a:pPr marL="571500" indent="-571500">
              <a:buFont typeface="Wingdings" panose="05000000000000000000" pitchFamily="2" charset="2"/>
              <a:buChar char="v"/>
            </a:pPr>
            <a:r>
              <a:rPr lang="en-US" sz="2800" b="1" dirty="0">
                <a:solidFill>
                  <a:schemeClr val="tx2"/>
                </a:solidFill>
                <a:latin typeface="Arial Rounded MT Bold" panose="020F0704030504030204" pitchFamily="34" charset="0"/>
              </a:rPr>
              <a:t>Overview of the architecture design activity</a:t>
            </a:r>
          </a:p>
          <a:p>
            <a:pPr marL="457200" indent="-457200">
              <a:lnSpc>
                <a:spcPct val="150000"/>
              </a:lnSpc>
              <a:buFont typeface="Courier New" panose="02070309020205020404" pitchFamily="49" charset="0"/>
              <a:buChar char="o"/>
            </a:pPr>
            <a:r>
              <a:rPr lang="en-US" sz="2800" dirty="0">
                <a:latin typeface="Arial Rounded MT Bold" panose="020F0704030504030204" pitchFamily="34" charset="0"/>
              </a:rPr>
              <a:t>Architectural Drivers – </a:t>
            </a:r>
            <a:r>
              <a:rPr lang="en-US" sz="2800" dirty="0">
                <a:solidFill>
                  <a:schemeClr val="accent6">
                    <a:lumMod val="50000"/>
                  </a:schemeClr>
                </a:solidFill>
                <a:latin typeface="Arial Rounded MT Bold" panose="020F0704030504030204" pitchFamily="34" charset="0"/>
              </a:rPr>
              <a:t>Quality Attributes(6)</a:t>
            </a:r>
            <a:endParaRPr lang="en-US" sz="2700" dirty="0">
              <a:solidFill>
                <a:schemeClr val="accent6">
                  <a:lumMod val="50000"/>
                </a:schemeClr>
              </a:solidFill>
              <a:latin typeface="Arial Rounded MT Bold" panose="020F0704030504030204" pitchFamily="34" charset="0"/>
            </a:endParaRPr>
          </a:p>
          <a:p>
            <a:pPr marL="457200" indent="-457200" algn="just">
              <a:lnSpc>
                <a:spcPct val="150000"/>
              </a:lnSpc>
              <a:buFont typeface="Wingdings" panose="05000000000000000000" pitchFamily="2" charset="2"/>
              <a:buChar char="Ø"/>
            </a:pPr>
            <a:r>
              <a:rPr lang="en-US" sz="2400" b="1" dirty="0"/>
              <a:t>Quality attribute workshop and the Utility Tree</a:t>
            </a:r>
          </a:p>
          <a:p>
            <a:pPr marL="457200" indent="-457200" algn="just">
              <a:lnSpc>
                <a:spcPct val="150000"/>
              </a:lnSpc>
              <a:buFont typeface="Wingdings" panose="05000000000000000000" pitchFamily="2" charset="2"/>
              <a:buChar char="ü"/>
            </a:pPr>
            <a:r>
              <a:rPr lang="en-US" sz="2400" dirty="0"/>
              <a:t>The steps of the QAW</a:t>
            </a:r>
          </a:p>
          <a:p>
            <a:pPr marL="514350" indent="-514350" algn="just">
              <a:buFont typeface="+mj-lt"/>
              <a:buAutoNum type="arabicPeriod"/>
            </a:pPr>
            <a:r>
              <a:rPr lang="en-US" sz="2400" dirty="0"/>
              <a:t>QAW Presentation and introductions </a:t>
            </a:r>
          </a:p>
          <a:p>
            <a:pPr marL="514350" indent="-514350" algn="just">
              <a:buFont typeface="+mj-lt"/>
              <a:buAutoNum type="arabicPeriod"/>
            </a:pPr>
            <a:r>
              <a:rPr lang="en-US" sz="2400" dirty="0"/>
              <a:t>Business goals Presentation</a:t>
            </a:r>
          </a:p>
          <a:p>
            <a:pPr marL="514350" indent="-514350" algn="just">
              <a:buFont typeface="+mj-lt"/>
              <a:buAutoNum type="arabicPeriod"/>
            </a:pPr>
            <a:r>
              <a:rPr lang="en-US" sz="2400" dirty="0"/>
              <a:t>Architectural plan presentation </a:t>
            </a:r>
          </a:p>
          <a:p>
            <a:pPr marL="514350" indent="-514350" algn="just">
              <a:buFont typeface="+mj-lt"/>
              <a:buAutoNum type="arabicPeriod"/>
            </a:pPr>
            <a:r>
              <a:rPr lang="en-US" sz="2400" dirty="0"/>
              <a:t>Identification of drivers</a:t>
            </a:r>
          </a:p>
          <a:p>
            <a:pPr marL="514350" indent="-514350" algn="just">
              <a:buFont typeface="+mj-lt"/>
              <a:buAutoNum type="arabicPeriod"/>
            </a:pPr>
            <a:r>
              <a:rPr lang="en-US" sz="2400" dirty="0"/>
              <a:t>Scenario Brainstorming</a:t>
            </a:r>
          </a:p>
          <a:p>
            <a:pPr marL="514350" indent="-514350" algn="just">
              <a:buFont typeface="+mj-lt"/>
              <a:buAutoNum type="arabicPeriod"/>
            </a:pPr>
            <a:r>
              <a:rPr lang="en-US" sz="2400" dirty="0"/>
              <a:t>Scenario consolidation</a:t>
            </a:r>
          </a:p>
          <a:p>
            <a:pPr marL="514350" indent="-514350" algn="just">
              <a:buFont typeface="+mj-lt"/>
              <a:buAutoNum type="arabicPeriod"/>
            </a:pPr>
            <a:r>
              <a:rPr lang="en-US" sz="2400" dirty="0"/>
              <a:t>Scenario prioritization </a:t>
            </a:r>
          </a:p>
          <a:p>
            <a:pPr marL="514350" indent="-514350" algn="just">
              <a:buFont typeface="+mj-lt"/>
              <a:buAutoNum type="arabicPeriod"/>
            </a:pPr>
            <a:r>
              <a:rPr lang="en-US" sz="2400" dirty="0"/>
              <a:t>Scenario refinement </a:t>
            </a:r>
          </a:p>
        </p:txBody>
      </p:sp>
      <p:sp>
        <p:nvSpPr>
          <p:cNvPr id="3" name="TextBox 2">
            <a:extLst>
              <a:ext uri="{FF2B5EF4-FFF2-40B4-BE49-F238E27FC236}">
                <a16:creationId xmlns:a16="http://schemas.microsoft.com/office/drawing/2014/main" id="{945B1EF4-E1AE-9022-C9F6-18F1F2CA83E2}"/>
              </a:ext>
            </a:extLst>
          </p:cNvPr>
          <p:cNvSpPr txBox="1"/>
          <p:nvPr/>
        </p:nvSpPr>
        <p:spPr>
          <a:xfrm>
            <a:off x="228600" y="605846"/>
            <a:ext cx="8610600" cy="584775"/>
          </a:xfrm>
          <a:prstGeom prst="rect">
            <a:avLst/>
          </a:prstGeom>
          <a:noFill/>
        </p:spPr>
        <p:txBody>
          <a:bodyPr wrap="square" rtlCol="0">
            <a:spAutoFit/>
          </a:bodyPr>
          <a:lstStyle/>
          <a:p>
            <a:pPr marL="571500" indent="-571500">
              <a:buFont typeface="Wingdings" panose="05000000000000000000" pitchFamily="2" charset="2"/>
              <a:buChar char="q"/>
            </a:pPr>
            <a:r>
              <a:rPr lang="en-US" sz="3200" b="1" dirty="0">
                <a:solidFill>
                  <a:srgbClr val="C00000"/>
                </a:solidFill>
              </a:rPr>
              <a:t>Chap 8: Designing Software Architecture</a:t>
            </a:r>
          </a:p>
        </p:txBody>
      </p:sp>
    </p:spTree>
    <p:extLst>
      <p:ext uri="{BB962C8B-B14F-4D97-AF65-F5344CB8AC3E}">
        <p14:creationId xmlns:p14="http://schemas.microsoft.com/office/powerpoint/2010/main" val="9786745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93687C-21DA-4CFF-9569-0F72F19FD16F}"/>
              </a:ext>
            </a:extLst>
          </p:cNvPr>
          <p:cNvSpPr txBox="1"/>
          <p:nvPr/>
        </p:nvSpPr>
        <p:spPr>
          <a:xfrm>
            <a:off x="609600" y="1447800"/>
            <a:ext cx="2438400" cy="369332"/>
          </a:xfrm>
          <a:prstGeom prst="rect">
            <a:avLst/>
          </a:prstGeom>
          <a:noFill/>
        </p:spPr>
        <p:txBody>
          <a:bodyPr wrap="square" rtlCol="0">
            <a:spAutoFit/>
          </a:bodyPr>
          <a:lstStyle/>
          <a:p>
            <a:endParaRPr lang="en-US" dirty="0"/>
          </a:p>
        </p:txBody>
      </p:sp>
      <p:sp>
        <p:nvSpPr>
          <p:cNvPr id="4" name="Titre 1">
            <a:extLst>
              <a:ext uri="{FF2B5EF4-FFF2-40B4-BE49-F238E27FC236}">
                <a16:creationId xmlns:a16="http://schemas.microsoft.com/office/drawing/2014/main" id="{FB7A517F-5BAC-2977-F897-D4BCD49A4CAE}"/>
              </a:ext>
            </a:extLst>
          </p:cNvPr>
          <p:cNvSpPr>
            <a:spLocks noGrp="1"/>
          </p:cNvSpPr>
          <p:nvPr>
            <p:ph type="ctrTitle"/>
          </p:nvPr>
        </p:nvSpPr>
        <p:spPr>
          <a:xfrm>
            <a:off x="0" y="1"/>
            <a:ext cx="9144000" cy="396413"/>
          </a:xfrm>
          <a:solidFill>
            <a:schemeClr val="accent2">
              <a:lumMod val="40000"/>
              <a:lumOff val="60000"/>
            </a:schemeClr>
          </a:solidFill>
        </p:spPr>
        <p:txBody>
          <a:bodyPr>
            <a:normAutofit/>
          </a:bodyPr>
          <a:lstStyle/>
          <a:p>
            <a:r>
              <a:rPr lang="en-US" sz="1800" i="1" dirty="0"/>
              <a:t>Software architecture = {Elements, Forms, Rationale/Constraints)</a:t>
            </a:r>
          </a:p>
        </p:txBody>
      </p:sp>
      <p:sp>
        <p:nvSpPr>
          <p:cNvPr id="8" name="Sous-titre 2">
            <a:extLst>
              <a:ext uri="{FF2B5EF4-FFF2-40B4-BE49-F238E27FC236}">
                <a16:creationId xmlns:a16="http://schemas.microsoft.com/office/drawing/2014/main" id="{D670517D-DB4B-5A37-DF0F-B9CF1126099C}"/>
              </a:ext>
            </a:extLst>
          </p:cNvPr>
          <p:cNvSpPr>
            <a:spLocks noGrp="1"/>
          </p:cNvSpPr>
          <p:nvPr>
            <p:ph type="subTitle" idx="1"/>
          </p:nvPr>
        </p:nvSpPr>
        <p:spPr>
          <a:xfrm>
            <a:off x="0" y="6477000"/>
            <a:ext cx="9144000" cy="381000"/>
          </a:xfrm>
          <a:solidFill>
            <a:schemeClr val="accent2">
              <a:lumMod val="40000"/>
              <a:lumOff val="60000"/>
            </a:schemeClr>
          </a:solidFill>
        </p:spPr>
        <p:txBody>
          <a:bodyPr>
            <a:normAutofit fontScale="70000" lnSpcReduction="20000"/>
          </a:bodyPr>
          <a:lstStyle/>
          <a:p>
            <a:r>
              <a:rPr lang="en-US" b="1" i="1" dirty="0"/>
              <a:t>Software architecture deals with the design of the high level structure of SWE</a:t>
            </a:r>
          </a:p>
        </p:txBody>
      </p:sp>
      <p:sp>
        <p:nvSpPr>
          <p:cNvPr id="2" name="TextBox 1">
            <a:extLst>
              <a:ext uri="{FF2B5EF4-FFF2-40B4-BE49-F238E27FC236}">
                <a16:creationId xmlns:a16="http://schemas.microsoft.com/office/drawing/2014/main" id="{13E82DED-8681-90F7-6773-C90938B48BB3}"/>
              </a:ext>
            </a:extLst>
          </p:cNvPr>
          <p:cNvSpPr txBox="1"/>
          <p:nvPr/>
        </p:nvSpPr>
        <p:spPr>
          <a:xfrm>
            <a:off x="158750" y="1400053"/>
            <a:ext cx="8972550" cy="3309239"/>
          </a:xfrm>
          <a:prstGeom prst="rect">
            <a:avLst/>
          </a:prstGeom>
          <a:noFill/>
        </p:spPr>
        <p:txBody>
          <a:bodyPr wrap="square" rtlCol="0">
            <a:spAutoFit/>
          </a:bodyPr>
          <a:lstStyle/>
          <a:p>
            <a:pPr marL="571500" indent="-571500">
              <a:buFont typeface="Wingdings" panose="05000000000000000000" pitchFamily="2" charset="2"/>
              <a:buChar char="v"/>
            </a:pPr>
            <a:r>
              <a:rPr lang="en-US" sz="2800" b="1" dirty="0">
                <a:solidFill>
                  <a:schemeClr val="tx2"/>
                </a:solidFill>
                <a:latin typeface="Arial Rounded MT Bold" panose="020F0704030504030204" pitchFamily="34" charset="0"/>
              </a:rPr>
              <a:t>Overview of the architecture design activity</a:t>
            </a:r>
          </a:p>
          <a:p>
            <a:pPr marL="457200" indent="-457200">
              <a:lnSpc>
                <a:spcPct val="150000"/>
              </a:lnSpc>
              <a:buFont typeface="Courier New" panose="02070309020205020404" pitchFamily="49" charset="0"/>
              <a:buChar char="o"/>
            </a:pPr>
            <a:r>
              <a:rPr lang="en-US" sz="2800" dirty="0">
                <a:latin typeface="Arial Rounded MT Bold" panose="020F0704030504030204" pitchFamily="34" charset="0"/>
              </a:rPr>
              <a:t>Architectural Drivers – </a:t>
            </a:r>
            <a:r>
              <a:rPr lang="en-US" sz="2800" dirty="0">
                <a:solidFill>
                  <a:schemeClr val="accent6">
                    <a:lumMod val="50000"/>
                  </a:schemeClr>
                </a:solidFill>
                <a:latin typeface="Arial Rounded MT Bold" panose="020F0704030504030204" pitchFamily="34" charset="0"/>
              </a:rPr>
              <a:t>Quality Attributes(7)</a:t>
            </a:r>
            <a:endParaRPr lang="en-US" sz="2700" dirty="0">
              <a:solidFill>
                <a:schemeClr val="accent6">
                  <a:lumMod val="50000"/>
                </a:schemeClr>
              </a:solidFill>
              <a:latin typeface="Arial Rounded MT Bold" panose="020F0704030504030204" pitchFamily="34" charset="0"/>
            </a:endParaRPr>
          </a:p>
          <a:p>
            <a:pPr marL="457200" indent="-457200" algn="just">
              <a:lnSpc>
                <a:spcPct val="150000"/>
              </a:lnSpc>
              <a:buFont typeface="Wingdings" panose="05000000000000000000" pitchFamily="2" charset="2"/>
              <a:buChar char="Ø"/>
            </a:pPr>
            <a:r>
              <a:rPr lang="en-US" sz="3200" b="1" dirty="0"/>
              <a:t>Class work assignment </a:t>
            </a:r>
          </a:p>
          <a:p>
            <a:pPr algn="just">
              <a:lnSpc>
                <a:spcPct val="150000"/>
              </a:lnSpc>
            </a:pPr>
            <a:r>
              <a:rPr lang="en-US" sz="3200" b="1" dirty="0"/>
              <a:t>In groups of 3’s members,  Carry out a QAW and present the Utility tree of the Moodle system</a:t>
            </a:r>
            <a:endParaRPr lang="en-US" sz="3200" dirty="0"/>
          </a:p>
        </p:txBody>
      </p:sp>
      <p:sp>
        <p:nvSpPr>
          <p:cNvPr id="3" name="TextBox 2">
            <a:extLst>
              <a:ext uri="{FF2B5EF4-FFF2-40B4-BE49-F238E27FC236}">
                <a16:creationId xmlns:a16="http://schemas.microsoft.com/office/drawing/2014/main" id="{945B1EF4-E1AE-9022-C9F6-18F1F2CA83E2}"/>
              </a:ext>
            </a:extLst>
          </p:cNvPr>
          <p:cNvSpPr txBox="1"/>
          <p:nvPr/>
        </p:nvSpPr>
        <p:spPr>
          <a:xfrm>
            <a:off x="228600" y="605846"/>
            <a:ext cx="8610600" cy="584775"/>
          </a:xfrm>
          <a:prstGeom prst="rect">
            <a:avLst/>
          </a:prstGeom>
          <a:noFill/>
        </p:spPr>
        <p:txBody>
          <a:bodyPr wrap="square" rtlCol="0">
            <a:spAutoFit/>
          </a:bodyPr>
          <a:lstStyle/>
          <a:p>
            <a:pPr marL="571500" indent="-571500">
              <a:buFont typeface="Wingdings" panose="05000000000000000000" pitchFamily="2" charset="2"/>
              <a:buChar char="q"/>
            </a:pPr>
            <a:r>
              <a:rPr lang="en-US" sz="3200" b="1" dirty="0">
                <a:solidFill>
                  <a:srgbClr val="C00000"/>
                </a:solidFill>
              </a:rPr>
              <a:t>Chap 8: Designing Software Architecture</a:t>
            </a:r>
          </a:p>
        </p:txBody>
      </p:sp>
    </p:spTree>
    <p:extLst>
      <p:ext uri="{BB962C8B-B14F-4D97-AF65-F5344CB8AC3E}">
        <p14:creationId xmlns:p14="http://schemas.microsoft.com/office/powerpoint/2010/main" val="17111251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93687C-21DA-4CFF-9569-0F72F19FD16F}"/>
              </a:ext>
            </a:extLst>
          </p:cNvPr>
          <p:cNvSpPr txBox="1"/>
          <p:nvPr/>
        </p:nvSpPr>
        <p:spPr>
          <a:xfrm>
            <a:off x="609600" y="1447800"/>
            <a:ext cx="2438400" cy="369332"/>
          </a:xfrm>
          <a:prstGeom prst="rect">
            <a:avLst/>
          </a:prstGeom>
          <a:noFill/>
        </p:spPr>
        <p:txBody>
          <a:bodyPr wrap="square" rtlCol="0">
            <a:spAutoFit/>
          </a:bodyPr>
          <a:lstStyle/>
          <a:p>
            <a:endParaRPr lang="en-US" dirty="0"/>
          </a:p>
        </p:txBody>
      </p:sp>
      <p:sp>
        <p:nvSpPr>
          <p:cNvPr id="4" name="Titre 1">
            <a:extLst>
              <a:ext uri="{FF2B5EF4-FFF2-40B4-BE49-F238E27FC236}">
                <a16:creationId xmlns:a16="http://schemas.microsoft.com/office/drawing/2014/main" id="{FB7A517F-5BAC-2977-F897-D4BCD49A4CAE}"/>
              </a:ext>
            </a:extLst>
          </p:cNvPr>
          <p:cNvSpPr>
            <a:spLocks noGrp="1"/>
          </p:cNvSpPr>
          <p:nvPr>
            <p:ph type="ctrTitle"/>
          </p:nvPr>
        </p:nvSpPr>
        <p:spPr>
          <a:xfrm>
            <a:off x="0" y="1"/>
            <a:ext cx="9144000" cy="396413"/>
          </a:xfrm>
          <a:solidFill>
            <a:schemeClr val="accent2">
              <a:lumMod val="40000"/>
              <a:lumOff val="60000"/>
            </a:schemeClr>
          </a:solidFill>
        </p:spPr>
        <p:txBody>
          <a:bodyPr>
            <a:normAutofit/>
          </a:bodyPr>
          <a:lstStyle/>
          <a:p>
            <a:r>
              <a:rPr lang="en-US" sz="1800" i="1" dirty="0"/>
              <a:t>Software architecture = {Elements, Forms, Rationale/Constraints)</a:t>
            </a:r>
          </a:p>
        </p:txBody>
      </p:sp>
      <p:sp>
        <p:nvSpPr>
          <p:cNvPr id="8" name="Sous-titre 2">
            <a:extLst>
              <a:ext uri="{FF2B5EF4-FFF2-40B4-BE49-F238E27FC236}">
                <a16:creationId xmlns:a16="http://schemas.microsoft.com/office/drawing/2014/main" id="{D670517D-DB4B-5A37-DF0F-B9CF1126099C}"/>
              </a:ext>
            </a:extLst>
          </p:cNvPr>
          <p:cNvSpPr>
            <a:spLocks noGrp="1"/>
          </p:cNvSpPr>
          <p:nvPr>
            <p:ph type="subTitle" idx="1"/>
          </p:nvPr>
        </p:nvSpPr>
        <p:spPr>
          <a:xfrm>
            <a:off x="0" y="6477000"/>
            <a:ext cx="9144000" cy="381000"/>
          </a:xfrm>
          <a:solidFill>
            <a:schemeClr val="accent2">
              <a:lumMod val="40000"/>
              <a:lumOff val="60000"/>
            </a:schemeClr>
          </a:solidFill>
        </p:spPr>
        <p:txBody>
          <a:bodyPr>
            <a:normAutofit fontScale="70000" lnSpcReduction="20000"/>
          </a:bodyPr>
          <a:lstStyle/>
          <a:p>
            <a:r>
              <a:rPr lang="en-US" b="1" i="1" dirty="0"/>
              <a:t>Software architecture deals with the design of the high level structure of SWE</a:t>
            </a:r>
          </a:p>
        </p:txBody>
      </p:sp>
      <p:sp>
        <p:nvSpPr>
          <p:cNvPr id="2" name="TextBox 1">
            <a:extLst>
              <a:ext uri="{FF2B5EF4-FFF2-40B4-BE49-F238E27FC236}">
                <a16:creationId xmlns:a16="http://schemas.microsoft.com/office/drawing/2014/main" id="{13E82DED-8681-90F7-6773-C90938B48BB3}"/>
              </a:ext>
            </a:extLst>
          </p:cNvPr>
          <p:cNvSpPr txBox="1"/>
          <p:nvPr/>
        </p:nvSpPr>
        <p:spPr>
          <a:xfrm>
            <a:off x="158750" y="1400053"/>
            <a:ext cx="8972550" cy="5109091"/>
          </a:xfrm>
          <a:prstGeom prst="rect">
            <a:avLst/>
          </a:prstGeom>
          <a:noFill/>
        </p:spPr>
        <p:txBody>
          <a:bodyPr wrap="square" rtlCol="0">
            <a:spAutoFit/>
          </a:bodyPr>
          <a:lstStyle/>
          <a:p>
            <a:pPr marL="571500" indent="-571500">
              <a:buFont typeface="Wingdings" panose="05000000000000000000" pitchFamily="2" charset="2"/>
              <a:buChar char="v"/>
            </a:pPr>
            <a:r>
              <a:rPr lang="en-US" sz="2800" b="1" dirty="0">
                <a:solidFill>
                  <a:schemeClr val="tx2"/>
                </a:solidFill>
                <a:latin typeface="Arial Rounded MT Bold" panose="020F0704030504030204" pitchFamily="34" charset="0"/>
              </a:rPr>
              <a:t>Overview of the architecture design activity</a:t>
            </a:r>
          </a:p>
          <a:p>
            <a:pPr marL="457200" indent="-457200">
              <a:lnSpc>
                <a:spcPct val="150000"/>
              </a:lnSpc>
              <a:buFont typeface="Courier New" panose="02070309020205020404" pitchFamily="49" charset="0"/>
              <a:buChar char="o"/>
            </a:pPr>
            <a:r>
              <a:rPr lang="en-US" sz="2800" dirty="0">
                <a:latin typeface="Arial Rounded MT Bold" panose="020F0704030504030204" pitchFamily="34" charset="0"/>
              </a:rPr>
              <a:t>Architectural Drivers – </a:t>
            </a:r>
            <a:r>
              <a:rPr lang="en-US" sz="2800" dirty="0">
                <a:solidFill>
                  <a:schemeClr val="accent6">
                    <a:lumMod val="50000"/>
                  </a:schemeClr>
                </a:solidFill>
                <a:latin typeface="Arial Rounded MT Bold" panose="020F0704030504030204" pitchFamily="34" charset="0"/>
              </a:rPr>
              <a:t>Primary Functionality</a:t>
            </a:r>
            <a:endParaRPr lang="en-US" sz="2700" dirty="0">
              <a:solidFill>
                <a:schemeClr val="accent6">
                  <a:lumMod val="50000"/>
                </a:schemeClr>
              </a:solidFill>
              <a:latin typeface="Arial Rounded MT Bold" panose="020F0704030504030204" pitchFamily="34" charset="0"/>
            </a:endParaRPr>
          </a:p>
          <a:p>
            <a:pPr marL="457200" indent="-457200" algn="just">
              <a:lnSpc>
                <a:spcPct val="150000"/>
              </a:lnSpc>
              <a:buFont typeface="Wingdings" panose="05000000000000000000" pitchFamily="2" charset="2"/>
              <a:buChar char="Ø"/>
            </a:pPr>
            <a:r>
              <a:rPr lang="en-US" sz="3200" b="1" dirty="0"/>
              <a:t>Functionality is the ability of the system to do the work for which it was intended.</a:t>
            </a:r>
          </a:p>
          <a:p>
            <a:pPr marL="457200" indent="-457200" algn="just">
              <a:lnSpc>
                <a:spcPct val="150000"/>
              </a:lnSpc>
              <a:buFont typeface="Wingdings" panose="05000000000000000000" pitchFamily="2" charset="2"/>
              <a:buChar char="Ø"/>
            </a:pPr>
            <a:r>
              <a:rPr lang="en-US" sz="3200" b="1" dirty="0"/>
              <a:t>The way the system is structured does not affect the functionality.</a:t>
            </a:r>
          </a:p>
          <a:p>
            <a:pPr marL="457200" indent="-457200" algn="just">
              <a:buFont typeface="Wingdings" panose="05000000000000000000" pitchFamily="2" charset="2"/>
              <a:buChar char="Ø"/>
            </a:pPr>
            <a:r>
              <a:rPr lang="en-US" sz="3200" b="1" dirty="0"/>
              <a:t>You can have all the functionality of a system coded in one module.</a:t>
            </a:r>
            <a:endParaRPr lang="en-US" sz="3200" dirty="0"/>
          </a:p>
        </p:txBody>
      </p:sp>
      <p:sp>
        <p:nvSpPr>
          <p:cNvPr id="3" name="TextBox 2">
            <a:extLst>
              <a:ext uri="{FF2B5EF4-FFF2-40B4-BE49-F238E27FC236}">
                <a16:creationId xmlns:a16="http://schemas.microsoft.com/office/drawing/2014/main" id="{945B1EF4-E1AE-9022-C9F6-18F1F2CA83E2}"/>
              </a:ext>
            </a:extLst>
          </p:cNvPr>
          <p:cNvSpPr txBox="1"/>
          <p:nvPr/>
        </p:nvSpPr>
        <p:spPr>
          <a:xfrm>
            <a:off x="228600" y="605846"/>
            <a:ext cx="8610600" cy="584775"/>
          </a:xfrm>
          <a:prstGeom prst="rect">
            <a:avLst/>
          </a:prstGeom>
          <a:noFill/>
        </p:spPr>
        <p:txBody>
          <a:bodyPr wrap="square" rtlCol="0">
            <a:spAutoFit/>
          </a:bodyPr>
          <a:lstStyle/>
          <a:p>
            <a:pPr marL="571500" indent="-571500">
              <a:buFont typeface="Wingdings" panose="05000000000000000000" pitchFamily="2" charset="2"/>
              <a:buChar char="q"/>
            </a:pPr>
            <a:r>
              <a:rPr lang="en-US" sz="3200" b="1" dirty="0">
                <a:solidFill>
                  <a:srgbClr val="C00000"/>
                </a:solidFill>
              </a:rPr>
              <a:t>Chap 8: Designing Software Architecture</a:t>
            </a:r>
          </a:p>
        </p:txBody>
      </p:sp>
    </p:spTree>
    <p:extLst>
      <p:ext uri="{BB962C8B-B14F-4D97-AF65-F5344CB8AC3E}">
        <p14:creationId xmlns:p14="http://schemas.microsoft.com/office/powerpoint/2010/main" val="84948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93687C-21DA-4CFF-9569-0F72F19FD16F}"/>
              </a:ext>
            </a:extLst>
          </p:cNvPr>
          <p:cNvSpPr txBox="1"/>
          <p:nvPr/>
        </p:nvSpPr>
        <p:spPr>
          <a:xfrm>
            <a:off x="609600" y="1447800"/>
            <a:ext cx="2438400" cy="369332"/>
          </a:xfrm>
          <a:prstGeom prst="rect">
            <a:avLst/>
          </a:prstGeom>
          <a:noFill/>
        </p:spPr>
        <p:txBody>
          <a:bodyPr wrap="square" rtlCol="0">
            <a:spAutoFit/>
          </a:bodyPr>
          <a:lstStyle/>
          <a:p>
            <a:endParaRPr lang="en-US" dirty="0"/>
          </a:p>
        </p:txBody>
      </p:sp>
      <p:sp>
        <p:nvSpPr>
          <p:cNvPr id="4" name="Titre 1">
            <a:extLst>
              <a:ext uri="{FF2B5EF4-FFF2-40B4-BE49-F238E27FC236}">
                <a16:creationId xmlns:a16="http://schemas.microsoft.com/office/drawing/2014/main" id="{FB7A517F-5BAC-2977-F897-D4BCD49A4CAE}"/>
              </a:ext>
            </a:extLst>
          </p:cNvPr>
          <p:cNvSpPr>
            <a:spLocks noGrp="1"/>
          </p:cNvSpPr>
          <p:nvPr>
            <p:ph type="ctrTitle"/>
          </p:nvPr>
        </p:nvSpPr>
        <p:spPr>
          <a:xfrm>
            <a:off x="0" y="1"/>
            <a:ext cx="9144000" cy="396413"/>
          </a:xfrm>
          <a:solidFill>
            <a:schemeClr val="accent2">
              <a:lumMod val="40000"/>
              <a:lumOff val="60000"/>
            </a:schemeClr>
          </a:solidFill>
        </p:spPr>
        <p:txBody>
          <a:bodyPr>
            <a:normAutofit/>
          </a:bodyPr>
          <a:lstStyle/>
          <a:p>
            <a:r>
              <a:rPr lang="en-US" sz="1800" i="1" dirty="0"/>
              <a:t>Software architecture = {Elements, Forms, Rationale/Constraints)</a:t>
            </a:r>
          </a:p>
        </p:txBody>
      </p:sp>
      <p:sp>
        <p:nvSpPr>
          <p:cNvPr id="8" name="Sous-titre 2">
            <a:extLst>
              <a:ext uri="{FF2B5EF4-FFF2-40B4-BE49-F238E27FC236}">
                <a16:creationId xmlns:a16="http://schemas.microsoft.com/office/drawing/2014/main" id="{D670517D-DB4B-5A37-DF0F-B9CF1126099C}"/>
              </a:ext>
            </a:extLst>
          </p:cNvPr>
          <p:cNvSpPr>
            <a:spLocks noGrp="1"/>
          </p:cNvSpPr>
          <p:nvPr>
            <p:ph type="subTitle" idx="1"/>
          </p:nvPr>
        </p:nvSpPr>
        <p:spPr>
          <a:xfrm>
            <a:off x="0" y="6477000"/>
            <a:ext cx="9144000" cy="381000"/>
          </a:xfrm>
          <a:solidFill>
            <a:schemeClr val="accent2">
              <a:lumMod val="40000"/>
              <a:lumOff val="60000"/>
            </a:schemeClr>
          </a:solidFill>
        </p:spPr>
        <p:txBody>
          <a:bodyPr>
            <a:normAutofit fontScale="70000" lnSpcReduction="20000"/>
          </a:bodyPr>
          <a:lstStyle/>
          <a:p>
            <a:r>
              <a:rPr lang="en-US" b="1" i="1" dirty="0"/>
              <a:t>Software architecture deals with the design of the high level structure of SWE</a:t>
            </a:r>
          </a:p>
        </p:txBody>
      </p:sp>
      <p:sp>
        <p:nvSpPr>
          <p:cNvPr id="2" name="TextBox 1">
            <a:extLst>
              <a:ext uri="{FF2B5EF4-FFF2-40B4-BE49-F238E27FC236}">
                <a16:creationId xmlns:a16="http://schemas.microsoft.com/office/drawing/2014/main" id="{13E82DED-8681-90F7-6773-C90938B48BB3}"/>
              </a:ext>
            </a:extLst>
          </p:cNvPr>
          <p:cNvSpPr txBox="1"/>
          <p:nvPr/>
        </p:nvSpPr>
        <p:spPr>
          <a:xfrm>
            <a:off x="190500" y="1020057"/>
            <a:ext cx="8724900" cy="4995278"/>
          </a:xfrm>
          <a:prstGeom prst="rect">
            <a:avLst/>
          </a:prstGeom>
          <a:noFill/>
        </p:spPr>
        <p:txBody>
          <a:bodyPr wrap="square" rtlCol="0">
            <a:spAutoFit/>
          </a:bodyPr>
          <a:lstStyle/>
          <a:p>
            <a:pPr algn="just"/>
            <a:endParaRPr lang="en-US" sz="3600" b="1" dirty="0">
              <a:solidFill>
                <a:schemeClr val="tx2"/>
              </a:solidFill>
              <a:latin typeface="Arial Black" panose="020B0A04020102020204" pitchFamily="34" charset="0"/>
            </a:endParaRPr>
          </a:p>
          <a:p>
            <a:pPr marL="571500" indent="-571500">
              <a:buFont typeface="Wingdings" panose="05000000000000000000" pitchFamily="2" charset="2"/>
              <a:buChar char="v"/>
            </a:pPr>
            <a:r>
              <a:rPr lang="en-US" sz="3600" b="1" dirty="0">
                <a:solidFill>
                  <a:schemeClr val="tx2"/>
                </a:solidFill>
                <a:latin typeface="Arial Rounded MT Bold" panose="020F0704030504030204" pitchFamily="34" charset="0"/>
              </a:rPr>
              <a:t>Architecture design overview</a:t>
            </a:r>
          </a:p>
          <a:p>
            <a:pPr marL="457200" indent="-457200" algn="just">
              <a:lnSpc>
                <a:spcPct val="150000"/>
              </a:lnSpc>
              <a:buFont typeface="Wingdings" panose="05000000000000000000" pitchFamily="2" charset="2"/>
              <a:buChar char="§"/>
            </a:pPr>
            <a:r>
              <a:rPr lang="en-GB" sz="2800" kern="100" dirty="0">
                <a:latin typeface="Arial Rounded MT Bold" panose="020F0704030504030204" pitchFamily="34" charset="0"/>
                <a:ea typeface="Times New Roman" panose="02020603050405020304" pitchFamily="18" charset="0"/>
                <a:cs typeface="Times New Roman" panose="02020603050405020304" pitchFamily="18" charset="0"/>
              </a:rPr>
              <a:t>It involves </a:t>
            </a:r>
            <a:r>
              <a:rPr lang="en-GB" sz="2800" b="1" kern="100" dirty="0">
                <a:solidFill>
                  <a:srgbClr val="C00000"/>
                </a:solidFill>
                <a:latin typeface="Arial Rounded MT Bold" panose="020F0704030504030204" pitchFamily="34" charset="0"/>
                <a:ea typeface="Times New Roman" panose="02020603050405020304" pitchFamily="18" charset="0"/>
                <a:cs typeface="Times New Roman" panose="02020603050405020304" pitchFamily="18" charset="0"/>
              </a:rPr>
              <a:t>making decisions</a:t>
            </a:r>
            <a:r>
              <a:rPr lang="en-GB" sz="2800" kern="100" dirty="0">
                <a:latin typeface="Arial Rounded MT Bold" panose="020F0704030504030204" pitchFamily="34" charset="0"/>
                <a:ea typeface="Times New Roman" panose="02020603050405020304" pitchFamily="18" charset="0"/>
                <a:cs typeface="Times New Roman" panose="02020603050405020304" pitchFamily="18" charset="0"/>
              </a:rPr>
              <a:t>, and working with the </a:t>
            </a:r>
            <a:r>
              <a:rPr lang="en-GB" sz="2800" b="1" kern="100" dirty="0">
                <a:solidFill>
                  <a:schemeClr val="tx2"/>
                </a:solidFill>
                <a:latin typeface="Arial Rounded MT Bold" panose="020F0704030504030204" pitchFamily="34" charset="0"/>
                <a:ea typeface="Times New Roman" panose="02020603050405020304" pitchFamily="18" charset="0"/>
                <a:cs typeface="Times New Roman" panose="02020603050405020304" pitchFamily="18" charset="0"/>
              </a:rPr>
              <a:t>available materials </a:t>
            </a:r>
            <a:r>
              <a:rPr lang="en-GB" sz="2800" kern="100" dirty="0">
                <a:latin typeface="Arial Rounded MT Bold" panose="020F0704030504030204" pitchFamily="34" charset="0"/>
                <a:ea typeface="Times New Roman" panose="02020603050405020304" pitchFamily="18" charset="0"/>
                <a:cs typeface="Times New Roman" panose="02020603050405020304" pitchFamily="18" charset="0"/>
              </a:rPr>
              <a:t>and </a:t>
            </a:r>
            <a:r>
              <a:rPr lang="en-GB" sz="2800" b="1" kern="100" dirty="0">
                <a:solidFill>
                  <a:schemeClr val="tx2"/>
                </a:solidFill>
                <a:latin typeface="Arial Rounded MT Bold" panose="020F0704030504030204" pitchFamily="34" charset="0"/>
                <a:ea typeface="Times New Roman" panose="02020603050405020304" pitchFamily="18" charset="0"/>
                <a:cs typeface="Times New Roman" panose="02020603050405020304" pitchFamily="18" charset="0"/>
              </a:rPr>
              <a:t>skills</a:t>
            </a:r>
            <a:r>
              <a:rPr lang="en-GB" sz="2800" kern="100" dirty="0">
                <a:latin typeface="Arial Rounded MT Bold" panose="020F0704030504030204" pitchFamily="34" charset="0"/>
                <a:ea typeface="Times New Roman" panose="02020603050405020304" pitchFamily="18" charset="0"/>
                <a:cs typeface="Times New Roman" panose="02020603050405020304" pitchFamily="18" charset="0"/>
              </a:rPr>
              <a:t>, to achieve a </a:t>
            </a:r>
            <a:r>
              <a:rPr lang="en-GB" sz="2800" b="1" kern="100" dirty="0">
                <a:solidFill>
                  <a:srgbClr val="C00000"/>
                </a:solidFill>
                <a:latin typeface="Arial Rounded MT Bold" panose="020F0704030504030204" pitchFamily="34" charset="0"/>
                <a:ea typeface="Times New Roman" panose="02020603050405020304" pitchFamily="18" charset="0"/>
                <a:cs typeface="Times New Roman" panose="02020603050405020304" pitchFamily="18" charset="0"/>
              </a:rPr>
              <a:t>goals</a:t>
            </a:r>
            <a:r>
              <a:rPr lang="en-GB" sz="2800" kern="100" dirty="0">
                <a:latin typeface="Arial Rounded MT Bold" panose="020F0704030504030204" pitchFamily="34" charset="0"/>
                <a:ea typeface="Times New Roman" panose="02020603050405020304" pitchFamily="18" charset="0"/>
                <a:cs typeface="Times New Roman" panose="02020603050405020304" pitchFamily="18" charset="0"/>
              </a:rPr>
              <a:t> and to </a:t>
            </a:r>
            <a:r>
              <a:rPr lang="en-GB" sz="2800" b="1" kern="100" dirty="0">
                <a:solidFill>
                  <a:srgbClr val="C00000"/>
                </a:solidFill>
                <a:latin typeface="Arial Rounded MT Bold" panose="020F0704030504030204" pitchFamily="34" charset="0"/>
                <a:ea typeface="Times New Roman" panose="02020603050405020304" pitchFamily="18" charset="0"/>
                <a:cs typeface="Times New Roman" panose="02020603050405020304" pitchFamily="18" charset="0"/>
              </a:rPr>
              <a:t>satisfy requirements and constraints.</a:t>
            </a:r>
          </a:p>
          <a:p>
            <a:pPr marL="457200" indent="-457200" algn="just">
              <a:lnSpc>
                <a:spcPct val="150000"/>
              </a:lnSpc>
              <a:buFont typeface="Wingdings" panose="05000000000000000000" pitchFamily="2" charset="2"/>
              <a:buChar char="§"/>
            </a:pPr>
            <a:r>
              <a:rPr lang="en-GB" sz="2800" b="1" kern="100" dirty="0">
                <a:latin typeface="Arial Rounded MT Bold" panose="020F0704030504030204" pitchFamily="34" charset="0"/>
                <a:ea typeface="Times New Roman" panose="02020603050405020304" pitchFamily="18" charset="0"/>
                <a:cs typeface="Times New Roman" panose="02020603050405020304" pitchFamily="18" charset="0"/>
              </a:rPr>
              <a:t>The output(final decisions) will reflect the goals, requirements and constraints. </a:t>
            </a:r>
          </a:p>
        </p:txBody>
      </p:sp>
      <p:sp>
        <p:nvSpPr>
          <p:cNvPr id="3" name="TextBox 2">
            <a:extLst>
              <a:ext uri="{FF2B5EF4-FFF2-40B4-BE49-F238E27FC236}">
                <a16:creationId xmlns:a16="http://schemas.microsoft.com/office/drawing/2014/main" id="{945B1EF4-E1AE-9022-C9F6-18F1F2CA83E2}"/>
              </a:ext>
            </a:extLst>
          </p:cNvPr>
          <p:cNvSpPr txBox="1"/>
          <p:nvPr/>
        </p:nvSpPr>
        <p:spPr>
          <a:xfrm>
            <a:off x="228600" y="605846"/>
            <a:ext cx="8610600" cy="584775"/>
          </a:xfrm>
          <a:prstGeom prst="rect">
            <a:avLst/>
          </a:prstGeom>
          <a:noFill/>
        </p:spPr>
        <p:txBody>
          <a:bodyPr wrap="square" rtlCol="0">
            <a:spAutoFit/>
          </a:bodyPr>
          <a:lstStyle/>
          <a:p>
            <a:pPr marL="571500" indent="-571500">
              <a:buFont typeface="Wingdings" panose="05000000000000000000" pitchFamily="2" charset="2"/>
              <a:buChar char="q"/>
            </a:pPr>
            <a:r>
              <a:rPr lang="en-US" sz="3200" b="1" dirty="0">
                <a:solidFill>
                  <a:srgbClr val="C00000"/>
                </a:solidFill>
              </a:rPr>
              <a:t>Chap 8: Designing Software Architecture</a:t>
            </a:r>
          </a:p>
        </p:txBody>
      </p:sp>
    </p:spTree>
    <p:extLst>
      <p:ext uri="{BB962C8B-B14F-4D97-AF65-F5344CB8AC3E}">
        <p14:creationId xmlns:p14="http://schemas.microsoft.com/office/powerpoint/2010/main" val="4974845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93687C-21DA-4CFF-9569-0F72F19FD16F}"/>
              </a:ext>
            </a:extLst>
          </p:cNvPr>
          <p:cNvSpPr txBox="1"/>
          <p:nvPr/>
        </p:nvSpPr>
        <p:spPr>
          <a:xfrm>
            <a:off x="609600" y="1447800"/>
            <a:ext cx="2438400" cy="369332"/>
          </a:xfrm>
          <a:prstGeom prst="rect">
            <a:avLst/>
          </a:prstGeom>
          <a:noFill/>
        </p:spPr>
        <p:txBody>
          <a:bodyPr wrap="square" rtlCol="0">
            <a:spAutoFit/>
          </a:bodyPr>
          <a:lstStyle/>
          <a:p>
            <a:endParaRPr lang="en-US" dirty="0"/>
          </a:p>
        </p:txBody>
      </p:sp>
      <p:sp>
        <p:nvSpPr>
          <p:cNvPr id="4" name="Titre 1">
            <a:extLst>
              <a:ext uri="{FF2B5EF4-FFF2-40B4-BE49-F238E27FC236}">
                <a16:creationId xmlns:a16="http://schemas.microsoft.com/office/drawing/2014/main" id="{FB7A517F-5BAC-2977-F897-D4BCD49A4CAE}"/>
              </a:ext>
            </a:extLst>
          </p:cNvPr>
          <p:cNvSpPr>
            <a:spLocks noGrp="1"/>
          </p:cNvSpPr>
          <p:nvPr>
            <p:ph type="ctrTitle"/>
          </p:nvPr>
        </p:nvSpPr>
        <p:spPr>
          <a:xfrm>
            <a:off x="0" y="1"/>
            <a:ext cx="9144000" cy="396413"/>
          </a:xfrm>
          <a:solidFill>
            <a:schemeClr val="accent2">
              <a:lumMod val="40000"/>
              <a:lumOff val="60000"/>
            </a:schemeClr>
          </a:solidFill>
        </p:spPr>
        <p:txBody>
          <a:bodyPr>
            <a:normAutofit/>
          </a:bodyPr>
          <a:lstStyle/>
          <a:p>
            <a:r>
              <a:rPr lang="en-US" sz="1800" i="1" dirty="0"/>
              <a:t>Software architecture = {Elements, Forms, Rationale/Constraints)</a:t>
            </a:r>
          </a:p>
        </p:txBody>
      </p:sp>
      <p:sp>
        <p:nvSpPr>
          <p:cNvPr id="8" name="Sous-titre 2">
            <a:extLst>
              <a:ext uri="{FF2B5EF4-FFF2-40B4-BE49-F238E27FC236}">
                <a16:creationId xmlns:a16="http://schemas.microsoft.com/office/drawing/2014/main" id="{D670517D-DB4B-5A37-DF0F-B9CF1126099C}"/>
              </a:ext>
            </a:extLst>
          </p:cNvPr>
          <p:cNvSpPr>
            <a:spLocks noGrp="1"/>
          </p:cNvSpPr>
          <p:nvPr>
            <p:ph type="subTitle" idx="1"/>
          </p:nvPr>
        </p:nvSpPr>
        <p:spPr>
          <a:xfrm>
            <a:off x="0" y="6477000"/>
            <a:ext cx="9144000" cy="381000"/>
          </a:xfrm>
          <a:solidFill>
            <a:schemeClr val="accent2">
              <a:lumMod val="40000"/>
              <a:lumOff val="60000"/>
            </a:schemeClr>
          </a:solidFill>
        </p:spPr>
        <p:txBody>
          <a:bodyPr>
            <a:normAutofit fontScale="70000" lnSpcReduction="20000"/>
          </a:bodyPr>
          <a:lstStyle/>
          <a:p>
            <a:r>
              <a:rPr lang="en-US" b="1" i="1" dirty="0"/>
              <a:t>Software architecture deals with the design of the high level structure of SWE</a:t>
            </a:r>
          </a:p>
        </p:txBody>
      </p:sp>
      <p:sp>
        <p:nvSpPr>
          <p:cNvPr id="2" name="TextBox 1">
            <a:extLst>
              <a:ext uri="{FF2B5EF4-FFF2-40B4-BE49-F238E27FC236}">
                <a16:creationId xmlns:a16="http://schemas.microsoft.com/office/drawing/2014/main" id="{13E82DED-8681-90F7-6773-C90938B48BB3}"/>
              </a:ext>
            </a:extLst>
          </p:cNvPr>
          <p:cNvSpPr txBox="1"/>
          <p:nvPr/>
        </p:nvSpPr>
        <p:spPr>
          <a:xfrm>
            <a:off x="158750" y="1400053"/>
            <a:ext cx="8972550" cy="4786567"/>
          </a:xfrm>
          <a:prstGeom prst="rect">
            <a:avLst/>
          </a:prstGeom>
          <a:noFill/>
        </p:spPr>
        <p:txBody>
          <a:bodyPr wrap="square" rtlCol="0">
            <a:spAutoFit/>
          </a:bodyPr>
          <a:lstStyle/>
          <a:p>
            <a:pPr marL="571500" indent="-571500">
              <a:buFont typeface="Wingdings" panose="05000000000000000000" pitchFamily="2" charset="2"/>
              <a:buChar char="v"/>
            </a:pPr>
            <a:r>
              <a:rPr lang="en-US" sz="2800" b="1" dirty="0">
                <a:solidFill>
                  <a:schemeClr val="tx2"/>
                </a:solidFill>
                <a:latin typeface="Arial Rounded MT Bold" panose="020F0704030504030204" pitchFamily="34" charset="0"/>
              </a:rPr>
              <a:t>Overview of the architecture design activity</a:t>
            </a:r>
          </a:p>
          <a:p>
            <a:pPr marL="457200" indent="-457200">
              <a:lnSpc>
                <a:spcPct val="150000"/>
              </a:lnSpc>
              <a:buFont typeface="Courier New" panose="02070309020205020404" pitchFamily="49" charset="0"/>
              <a:buChar char="o"/>
            </a:pPr>
            <a:r>
              <a:rPr lang="en-US" sz="2800" dirty="0">
                <a:latin typeface="Arial Rounded MT Bold" panose="020F0704030504030204" pitchFamily="34" charset="0"/>
              </a:rPr>
              <a:t>Architectural Drivers – </a:t>
            </a:r>
            <a:r>
              <a:rPr lang="en-US" sz="2800" dirty="0">
                <a:solidFill>
                  <a:schemeClr val="accent6">
                    <a:lumMod val="50000"/>
                  </a:schemeClr>
                </a:solidFill>
                <a:latin typeface="Arial Rounded MT Bold" panose="020F0704030504030204" pitchFamily="34" charset="0"/>
              </a:rPr>
              <a:t>Primary Functionality(1)</a:t>
            </a:r>
            <a:endParaRPr lang="en-US" sz="2700" dirty="0">
              <a:solidFill>
                <a:schemeClr val="accent6">
                  <a:lumMod val="50000"/>
                </a:schemeClr>
              </a:solidFill>
              <a:latin typeface="Arial Rounded MT Bold" panose="020F0704030504030204" pitchFamily="34" charset="0"/>
            </a:endParaRPr>
          </a:p>
          <a:p>
            <a:pPr marL="457200" indent="-457200" algn="just">
              <a:lnSpc>
                <a:spcPct val="150000"/>
              </a:lnSpc>
              <a:buFont typeface="Wingdings" panose="05000000000000000000" pitchFamily="2" charset="2"/>
              <a:buChar char="Ø"/>
            </a:pPr>
            <a:r>
              <a:rPr lang="en-US" sz="3200" b="1" dirty="0"/>
              <a:t>In terms of architectural design, allocation of functionality to elements is what matters.</a:t>
            </a:r>
          </a:p>
          <a:p>
            <a:pPr marL="457200" indent="-457200" algn="just">
              <a:lnSpc>
                <a:spcPct val="150000"/>
              </a:lnSpc>
              <a:buFont typeface="Wingdings" panose="05000000000000000000" pitchFamily="2" charset="2"/>
              <a:buChar char="Ø"/>
            </a:pPr>
            <a:r>
              <a:rPr lang="en-US" sz="3200" b="1" dirty="0"/>
              <a:t>A good architecture is one in which the most common changes are localized in a single or a few elements,  and hence easy to make.</a:t>
            </a:r>
            <a:endParaRPr lang="en-US" sz="3200" dirty="0"/>
          </a:p>
        </p:txBody>
      </p:sp>
      <p:sp>
        <p:nvSpPr>
          <p:cNvPr id="3" name="TextBox 2">
            <a:extLst>
              <a:ext uri="{FF2B5EF4-FFF2-40B4-BE49-F238E27FC236}">
                <a16:creationId xmlns:a16="http://schemas.microsoft.com/office/drawing/2014/main" id="{945B1EF4-E1AE-9022-C9F6-18F1F2CA83E2}"/>
              </a:ext>
            </a:extLst>
          </p:cNvPr>
          <p:cNvSpPr txBox="1"/>
          <p:nvPr/>
        </p:nvSpPr>
        <p:spPr>
          <a:xfrm>
            <a:off x="228600" y="605846"/>
            <a:ext cx="8610600" cy="584775"/>
          </a:xfrm>
          <a:prstGeom prst="rect">
            <a:avLst/>
          </a:prstGeom>
          <a:noFill/>
        </p:spPr>
        <p:txBody>
          <a:bodyPr wrap="square" rtlCol="0">
            <a:spAutoFit/>
          </a:bodyPr>
          <a:lstStyle/>
          <a:p>
            <a:pPr marL="571500" indent="-571500">
              <a:buFont typeface="Wingdings" panose="05000000000000000000" pitchFamily="2" charset="2"/>
              <a:buChar char="q"/>
            </a:pPr>
            <a:r>
              <a:rPr lang="en-US" sz="3200" b="1" dirty="0">
                <a:solidFill>
                  <a:srgbClr val="C00000"/>
                </a:solidFill>
              </a:rPr>
              <a:t>Chap 8: Designing Software Architecture</a:t>
            </a:r>
          </a:p>
        </p:txBody>
      </p:sp>
    </p:spTree>
    <p:extLst>
      <p:ext uri="{BB962C8B-B14F-4D97-AF65-F5344CB8AC3E}">
        <p14:creationId xmlns:p14="http://schemas.microsoft.com/office/powerpoint/2010/main" val="6293639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93687C-21DA-4CFF-9569-0F72F19FD16F}"/>
              </a:ext>
            </a:extLst>
          </p:cNvPr>
          <p:cNvSpPr txBox="1"/>
          <p:nvPr/>
        </p:nvSpPr>
        <p:spPr>
          <a:xfrm>
            <a:off x="609600" y="1447800"/>
            <a:ext cx="2438400" cy="369332"/>
          </a:xfrm>
          <a:prstGeom prst="rect">
            <a:avLst/>
          </a:prstGeom>
          <a:noFill/>
        </p:spPr>
        <p:txBody>
          <a:bodyPr wrap="square" rtlCol="0">
            <a:spAutoFit/>
          </a:bodyPr>
          <a:lstStyle/>
          <a:p>
            <a:endParaRPr lang="en-US" dirty="0"/>
          </a:p>
        </p:txBody>
      </p:sp>
      <p:sp>
        <p:nvSpPr>
          <p:cNvPr id="4" name="Titre 1">
            <a:extLst>
              <a:ext uri="{FF2B5EF4-FFF2-40B4-BE49-F238E27FC236}">
                <a16:creationId xmlns:a16="http://schemas.microsoft.com/office/drawing/2014/main" id="{FB7A517F-5BAC-2977-F897-D4BCD49A4CAE}"/>
              </a:ext>
            </a:extLst>
          </p:cNvPr>
          <p:cNvSpPr>
            <a:spLocks noGrp="1"/>
          </p:cNvSpPr>
          <p:nvPr>
            <p:ph type="ctrTitle"/>
          </p:nvPr>
        </p:nvSpPr>
        <p:spPr>
          <a:xfrm>
            <a:off x="0" y="1"/>
            <a:ext cx="9144000" cy="396413"/>
          </a:xfrm>
          <a:solidFill>
            <a:schemeClr val="accent2">
              <a:lumMod val="40000"/>
              <a:lumOff val="60000"/>
            </a:schemeClr>
          </a:solidFill>
        </p:spPr>
        <p:txBody>
          <a:bodyPr>
            <a:normAutofit/>
          </a:bodyPr>
          <a:lstStyle/>
          <a:p>
            <a:r>
              <a:rPr lang="en-US" sz="1800" i="1" dirty="0"/>
              <a:t>Software architecture = {Elements, Forms, Rationale/Constraints)</a:t>
            </a:r>
          </a:p>
        </p:txBody>
      </p:sp>
      <p:sp>
        <p:nvSpPr>
          <p:cNvPr id="8" name="Sous-titre 2">
            <a:extLst>
              <a:ext uri="{FF2B5EF4-FFF2-40B4-BE49-F238E27FC236}">
                <a16:creationId xmlns:a16="http://schemas.microsoft.com/office/drawing/2014/main" id="{D670517D-DB4B-5A37-DF0F-B9CF1126099C}"/>
              </a:ext>
            </a:extLst>
          </p:cNvPr>
          <p:cNvSpPr>
            <a:spLocks noGrp="1"/>
          </p:cNvSpPr>
          <p:nvPr>
            <p:ph type="subTitle" idx="1"/>
          </p:nvPr>
        </p:nvSpPr>
        <p:spPr>
          <a:xfrm>
            <a:off x="0" y="6477000"/>
            <a:ext cx="9144000" cy="381000"/>
          </a:xfrm>
          <a:solidFill>
            <a:schemeClr val="accent2">
              <a:lumMod val="40000"/>
              <a:lumOff val="60000"/>
            </a:schemeClr>
          </a:solidFill>
        </p:spPr>
        <p:txBody>
          <a:bodyPr>
            <a:normAutofit fontScale="70000" lnSpcReduction="20000"/>
          </a:bodyPr>
          <a:lstStyle/>
          <a:p>
            <a:r>
              <a:rPr lang="en-US" b="1" i="1" dirty="0"/>
              <a:t>Software architecture deals with the design of the high level structure of SWE</a:t>
            </a:r>
          </a:p>
        </p:txBody>
      </p:sp>
      <p:sp>
        <p:nvSpPr>
          <p:cNvPr id="2" name="TextBox 1">
            <a:extLst>
              <a:ext uri="{FF2B5EF4-FFF2-40B4-BE49-F238E27FC236}">
                <a16:creationId xmlns:a16="http://schemas.microsoft.com/office/drawing/2014/main" id="{13E82DED-8681-90F7-6773-C90938B48BB3}"/>
              </a:ext>
            </a:extLst>
          </p:cNvPr>
          <p:cNvSpPr txBox="1"/>
          <p:nvPr/>
        </p:nvSpPr>
        <p:spPr>
          <a:xfrm>
            <a:off x="158750" y="1400053"/>
            <a:ext cx="8972550" cy="4786567"/>
          </a:xfrm>
          <a:prstGeom prst="rect">
            <a:avLst/>
          </a:prstGeom>
          <a:noFill/>
        </p:spPr>
        <p:txBody>
          <a:bodyPr wrap="square" rtlCol="0">
            <a:spAutoFit/>
          </a:bodyPr>
          <a:lstStyle/>
          <a:p>
            <a:pPr marL="571500" indent="-571500">
              <a:buFont typeface="Wingdings" panose="05000000000000000000" pitchFamily="2" charset="2"/>
              <a:buChar char="v"/>
            </a:pPr>
            <a:r>
              <a:rPr lang="en-US" sz="2800" b="1" dirty="0">
                <a:solidFill>
                  <a:schemeClr val="tx2"/>
                </a:solidFill>
                <a:latin typeface="Arial Rounded MT Bold" panose="020F0704030504030204" pitchFamily="34" charset="0"/>
              </a:rPr>
              <a:t>Overview of the architecture design activity</a:t>
            </a:r>
          </a:p>
          <a:p>
            <a:pPr marL="457200" indent="-457200">
              <a:lnSpc>
                <a:spcPct val="150000"/>
              </a:lnSpc>
              <a:buFont typeface="Courier New" panose="02070309020205020404" pitchFamily="49" charset="0"/>
              <a:buChar char="o"/>
            </a:pPr>
            <a:r>
              <a:rPr lang="en-US" sz="2800" dirty="0">
                <a:latin typeface="Arial Rounded MT Bold" panose="020F0704030504030204" pitchFamily="34" charset="0"/>
              </a:rPr>
              <a:t>Architectural Drivers – </a:t>
            </a:r>
            <a:r>
              <a:rPr lang="en-US" sz="2800" dirty="0">
                <a:solidFill>
                  <a:schemeClr val="accent6">
                    <a:lumMod val="50000"/>
                  </a:schemeClr>
                </a:solidFill>
                <a:latin typeface="Arial Rounded MT Bold" panose="020F0704030504030204" pitchFamily="34" charset="0"/>
              </a:rPr>
              <a:t>Primary Functionality(2)</a:t>
            </a:r>
            <a:endParaRPr lang="en-US" sz="2700" dirty="0">
              <a:solidFill>
                <a:schemeClr val="accent6">
                  <a:lumMod val="50000"/>
                </a:schemeClr>
              </a:solidFill>
              <a:latin typeface="Arial Rounded MT Bold" panose="020F0704030504030204" pitchFamily="34" charset="0"/>
            </a:endParaRPr>
          </a:p>
          <a:p>
            <a:pPr marL="457200" indent="-457200" algn="just">
              <a:lnSpc>
                <a:spcPct val="150000"/>
              </a:lnSpc>
              <a:buFont typeface="Wingdings" panose="05000000000000000000" pitchFamily="2" charset="2"/>
              <a:buChar char="Ø"/>
            </a:pPr>
            <a:r>
              <a:rPr lang="en-US" sz="3200" b="1" dirty="0"/>
              <a:t>Consider primary functionality when designing an architecture.</a:t>
            </a:r>
          </a:p>
          <a:p>
            <a:pPr marL="457200" indent="-457200" algn="just">
              <a:lnSpc>
                <a:spcPct val="150000"/>
              </a:lnSpc>
              <a:buFont typeface="Wingdings" panose="05000000000000000000" pitchFamily="2" charset="2"/>
              <a:buChar char="Ø"/>
            </a:pPr>
            <a:r>
              <a:rPr lang="en-US" sz="3200" b="1" dirty="0"/>
              <a:t>Primary functionality is functionality that is critical to achieve the business goals that motivate the development of the system.</a:t>
            </a:r>
            <a:endParaRPr lang="en-US" sz="3200" dirty="0"/>
          </a:p>
        </p:txBody>
      </p:sp>
      <p:sp>
        <p:nvSpPr>
          <p:cNvPr id="3" name="TextBox 2">
            <a:extLst>
              <a:ext uri="{FF2B5EF4-FFF2-40B4-BE49-F238E27FC236}">
                <a16:creationId xmlns:a16="http://schemas.microsoft.com/office/drawing/2014/main" id="{945B1EF4-E1AE-9022-C9F6-18F1F2CA83E2}"/>
              </a:ext>
            </a:extLst>
          </p:cNvPr>
          <p:cNvSpPr txBox="1"/>
          <p:nvPr/>
        </p:nvSpPr>
        <p:spPr>
          <a:xfrm>
            <a:off x="228600" y="605846"/>
            <a:ext cx="8610600" cy="584775"/>
          </a:xfrm>
          <a:prstGeom prst="rect">
            <a:avLst/>
          </a:prstGeom>
          <a:noFill/>
        </p:spPr>
        <p:txBody>
          <a:bodyPr wrap="square" rtlCol="0">
            <a:spAutoFit/>
          </a:bodyPr>
          <a:lstStyle/>
          <a:p>
            <a:pPr marL="571500" indent="-571500">
              <a:buFont typeface="Wingdings" panose="05000000000000000000" pitchFamily="2" charset="2"/>
              <a:buChar char="q"/>
            </a:pPr>
            <a:r>
              <a:rPr lang="en-US" sz="3200" b="1" dirty="0">
                <a:solidFill>
                  <a:srgbClr val="C00000"/>
                </a:solidFill>
              </a:rPr>
              <a:t>Chap 8: Designing Software Architecture</a:t>
            </a:r>
          </a:p>
        </p:txBody>
      </p:sp>
    </p:spTree>
    <p:extLst>
      <p:ext uri="{BB962C8B-B14F-4D97-AF65-F5344CB8AC3E}">
        <p14:creationId xmlns:p14="http://schemas.microsoft.com/office/powerpoint/2010/main" val="34403227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93687C-21DA-4CFF-9569-0F72F19FD16F}"/>
              </a:ext>
            </a:extLst>
          </p:cNvPr>
          <p:cNvSpPr txBox="1"/>
          <p:nvPr/>
        </p:nvSpPr>
        <p:spPr>
          <a:xfrm>
            <a:off x="609600" y="1447800"/>
            <a:ext cx="2438400" cy="369332"/>
          </a:xfrm>
          <a:prstGeom prst="rect">
            <a:avLst/>
          </a:prstGeom>
          <a:noFill/>
        </p:spPr>
        <p:txBody>
          <a:bodyPr wrap="square" rtlCol="0">
            <a:spAutoFit/>
          </a:bodyPr>
          <a:lstStyle/>
          <a:p>
            <a:endParaRPr lang="en-US" dirty="0"/>
          </a:p>
        </p:txBody>
      </p:sp>
      <p:sp>
        <p:nvSpPr>
          <p:cNvPr id="4" name="Titre 1">
            <a:extLst>
              <a:ext uri="{FF2B5EF4-FFF2-40B4-BE49-F238E27FC236}">
                <a16:creationId xmlns:a16="http://schemas.microsoft.com/office/drawing/2014/main" id="{FB7A517F-5BAC-2977-F897-D4BCD49A4CAE}"/>
              </a:ext>
            </a:extLst>
          </p:cNvPr>
          <p:cNvSpPr>
            <a:spLocks noGrp="1"/>
          </p:cNvSpPr>
          <p:nvPr>
            <p:ph type="ctrTitle"/>
          </p:nvPr>
        </p:nvSpPr>
        <p:spPr>
          <a:xfrm>
            <a:off x="0" y="1"/>
            <a:ext cx="9144000" cy="396413"/>
          </a:xfrm>
          <a:solidFill>
            <a:schemeClr val="accent2">
              <a:lumMod val="40000"/>
              <a:lumOff val="60000"/>
            </a:schemeClr>
          </a:solidFill>
        </p:spPr>
        <p:txBody>
          <a:bodyPr>
            <a:normAutofit/>
          </a:bodyPr>
          <a:lstStyle/>
          <a:p>
            <a:r>
              <a:rPr lang="en-US" sz="1800" i="1" dirty="0"/>
              <a:t>Software architecture = {Elements, Forms, Rationale/Constraints)</a:t>
            </a:r>
          </a:p>
        </p:txBody>
      </p:sp>
      <p:sp>
        <p:nvSpPr>
          <p:cNvPr id="8" name="Sous-titre 2">
            <a:extLst>
              <a:ext uri="{FF2B5EF4-FFF2-40B4-BE49-F238E27FC236}">
                <a16:creationId xmlns:a16="http://schemas.microsoft.com/office/drawing/2014/main" id="{D670517D-DB4B-5A37-DF0F-B9CF1126099C}"/>
              </a:ext>
            </a:extLst>
          </p:cNvPr>
          <p:cNvSpPr>
            <a:spLocks noGrp="1"/>
          </p:cNvSpPr>
          <p:nvPr>
            <p:ph type="subTitle" idx="1"/>
          </p:nvPr>
        </p:nvSpPr>
        <p:spPr>
          <a:xfrm>
            <a:off x="0" y="6477000"/>
            <a:ext cx="9144000" cy="381000"/>
          </a:xfrm>
          <a:solidFill>
            <a:schemeClr val="accent2">
              <a:lumMod val="40000"/>
              <a:lumOff val="60000"/>
            </a:schemeClr>
          </a:solidFill>
        </p:spPr>
        <p:txBody>
          <a:bodyPr>
            <a:normAutofit fontScale="70000" lnSpcReduction="20000"/>
          </a:bodyPr>
          <a:lstStyle/>
          <a:p>
            <a:r>
              <a:rPr lang="en-US" b="1" i="1" dirty="0"/>
              <a:t>Software architecture deals with the design of the high level structure of SWE</a:t>
            </a:r>
          </a:p>
        </p:txBody>
      </p:sp>
      <p:sp>
        <p:nvSpPr>
          <p:cNvPr id="2" name="TextBox 1">
            <a:extLst>
              <a:ext uri="{FF2B5EF4-FFF2-40B4-BE49-F238E27FC236}">
                <a16:creationId xmlns:a16="http://schemas.microsoft.com/office/drawing/2014/main" id="{13E82DED-8681-90F7-6773-C90938B48BB3}"/>
              </a:ext>
            </a:extLst>
          </p:cNvPr>
          <p:cNvSpPr txBox="1"/>
          <p:nvPr/>
        </p:nvSpPr>
        <p:spPr>
          <a:xfrm>
            <a:off x="158750" y="1400053"/>
            <a:ext cx="8972550" cy="4786567"/>
          </a:xfrm>
          <a:prstGeom prst="rect">
            <a:avLst/>
          </a:prstGeom>
          <a:noFill/>
        </p:spPr>
        <p:txBody>
          <a:bodyPr wrap="square" rtlCol="0">
            <a:spAutoFit/>
          </a:bodyPr>
          <a:lstStyle/>
          <a:p>
            <a:pPr marL="571500" indent="-571500">
              <a:buFont typeface="Wingdings" panose="05000000000000000000" pitchFamily="2" charset="2"/>
              <a:buChar char="v"/>
            </a:pPr>
            <a:r>
              <a:rPr lang="en-US" sz="2800" b="1" dirty="0">
                <a:solidFill>
                  <a:schemeClr val="tx2"/>
                </a:solidFill>
                <a:latin typeface="Arial Rounded MT Bold" panose="020F0704030504030204" pitchFamily="34" charset="0"/>
              </a:rPr>
              <a:t>Overview of the architecture design activity</a:t>
            </a:r>
          </a:p>
          <a:p>
            <a:pPr marL="457200" indent="-457200">
              <a:lnSpc>
                <a:spcPct val="150000"/>
              </a:lnSpc>
              <a:buFont typeface="Courier New" panose="02070309020205020404" pitchFamily="49" charset="0"/>
              <a:buChar char="o"/>
            </a:pPr>
            <a:r>
              <a:rPr lang="en-US" sz="2800" dirty="0">
                <a:latin typeface="Arial Rounded MT Bold" panose="020F0704030504030204" pitchFamily="34" charset="0"/>
              </a:rPr>
              <a:t>Architectural Drivers – </a:t>
            </a:r>
            <a:r>
              <a:rPr lang="en-US" sz="2800" dirty="0">
                <a:solidFill>
                  <a:schemeClr val="accent6">
                    <a:lumMod val="50000"/>
                  </a:schemeClr>
                </a:solidFill>
                <a:latin typeface="Arial Rounded MT Bold" panose="020F0704030504030204" pitchFamily="34" charset="0"/>
              </a:rPr>
              <a:t>Primary Functionality(3)</a:t>
            </a:r>
            <a:endParaRPr lang="en-US" sz="2700" dirty="0">
              <a:solidFill>
                <a:schemeClr val="accent6">
                  <a:lumMod val="50000"/>
                </a:schemeClr>
              </a:solidFill>
              <a:latin typeface="Arial Rounded MT Bold" panose="020F0704030504030204" pitchFamily="34" charset="0"/>
            </a:endParaRPr>
          </a:p>
          <a:p>
            <a:pPr marL="457200" indent="-457200" algn="just">
              <a:lnSpc>
                <a:spcPct val="150000"/>
              </a:lnSpc>
              <a:buFont typeface="Wingdings" panose="05000000000000000000" pitchFamily="2" charset="2"/>
              <a:buChar char="Ø"/>
            </a:pPr>
            <a:r>
              <a:rPr lang="en-US" sz="3200" b="1" dirty="0"/>
              <a:t>You need to think how functionality will be allocated to elements (usually modules) to promote modifiability or reusability </a:t>
            </a:r>
          </a:p>
          <a:p>
            <a:pPr marL="457200" indent="-457200" algn="just">
              <a:lnSpc>
                <a:spcPct val="150000"/>
              </a:lnSpc>
              <a:buFont typeface="Wingdings" panose="05000000000000000000" pitchFamily="2" charset="2"/>
              <a:buChar char="Ø"/>
            </a:pPr>
            <a:r>
              <a:rPr lang="en-US" sz="3200" b="1" dirty="0"/>
              <a:t>Some quality attribute scenarios are directly connected to the primary functionality.</a:t>
            </a:r>
            <a:endParaRPr lang="en-US" sz="3200" dirty="0"/>
          </a:p>
        </p:txBody>
      </p:sp>
      <p:sp>
        <p:nvSpPr>
          <p:cNvPr id="3" name="TextBox 2">
            <a:extLst>
              <a:ext uri="{FF2B5EF4-FFF2-40B4-BE49-F238E27FC236}">
                <a16:creationId xmlns:a16="http://schemas.microsoft.com/office/drawing/2014/main" id="{945B1EF4-E1AE-9022-C9F6-18F1F2CA83E2}"/>
              </a:ext>
            </a:extLst>
          </p:cNvPr>
          <p:cNvSpPr txBox="1"/>
          <p:nvPr/>
        </p:nvSpPr>
        <p:spPr>
          <a:xfrm>
            <a:off x="228600" y="605846"/>
            <a:ext cx="8610600" cy="584775"/>
          </a:xfrm>
          <a:prstGeom prst="rect">
            <a:avLst/>
          </a:prstGeom>
          <a:noFill/>
        </p:spPr>
        <p:txBody>
          <a:bodyPr wrap="square" rtlCol="0">
            <a:spAutoFit/>
          </a:bodyPr>
          <a:lstStyle/>
          <a:p>
            <a:pPr marL="571500" indent="-571500">
              <a:buFont typeface="Wingdings" panose="05000000000000000000" pitchFamily="2" charset="2"/>
              <a:buChar char="q"/>
            </a:pPr>
            <a:r>
              <a:rPr lang="en-US" sz="3200" b="1" dirty="0">
                <a:solidFill>
                  <a:srgbClr val="C00000"/>
                </a:solidFill>
              </a:rPr>
              <a:t>Chap 8: Designing Software Architecture</a:t>
            </a:r>
          </a:p>
        </p:txBody>
      </p:sp>
    </p:spTree>
    <p:extLst>
      <p:ext uri="{BB962C8B-B14F-4D97-AF65-F5344CB8AC3E}">
        <p14:creationId xmlns:p14="http://schemas.microsoft.com/office/powerpoint/2010/main" val="37029921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93687C-21DA-4CFF-9569-0F72F19FD16F}"/>
              </a:ext>
            </a:extLst>
          </p:cNvPr>
          <p:cNvSpPr txBox="1"/>
          <p:nvPr/>
        </p:nvSpPr>
        <p:spPr>
          <a:xfrm>
            <a:off x="609600" y="1447800"/>
            <a:ext cx="2438400" cy="369332"/>
          </a:xfrm>
          <a:prstGeom prst="rect">
            <a:avLst/>
          </a:prstGeom>
          <a:noFill/>
        </p:spPr>
        <p:txBody>
          <a:bodyPr wrap="square" rtlCol="0">
            <a:spAutoFit/>
          </a:bodyPr>
          <a:lstStyle/>
          <a:p>
            <a:endParaRPr lang="en-US" dirty="0"/>
          </a:p>
        </p:txBody>
      </p:sp>
      <p:sp>
        <p:nvSpPr>
          <p:cNvPr id="4" name="Titre 1">
            <a:extLst>
              <a:ext uri="{FF2B5EF4-FFF2-40B4-BE49-F238E27FC236}">
                <a16:creationId xmlns:a16="http://schemas.microsoft.com/office/drawing/2014/main" id="{FB7A517F-5BAC-2977-F897-D4BCD49A4CAE}"/>
              </a:ext>
            </a:extLst>
          </p:cNvPr>
          <p:cNvSpPr>
            <a:spLocks noGrp="1"/>
          </p:cNvSpPr>
          <p:nvPr>
            <p:ph type="ctrTitle"/>
          </p:nvPr>
        </p:nvSpPr>
        <p:spPr>
          <a:xfrm>
            <a:off x="0" y="1"/>
            <a:ext cx="9144000" cy="396413"/>
          </a:xfrm>
          <a:solidFill>
            <a:schemeClr val="accent2">
              <a:lumMod val="40000"/>
              <a:lumOff val="60000"/>
            </a:schemeClr>
          </a:solidFill>
        </p:spPr>
        <p:txBody>
          <a:bodyPr>
            <a:normAutofit/>
          </a:bodyPr>
          <a:lstStyle/>
          <a:p>
            <a:r>
              <a:rPr lang="en-US" sz="1800" i="1" dirty="0"/>
              <a:t>Software architecture = {Elements, Forms, Rationale/Constraints)</a:t>
            </a:r>
          </a:p>
        </p:txBody>
      </p:sp>
      <p:sp>
        <p:nvSpPr>
          <p:cNvPr id="8" name="Sous-titre 2">
            <a:extLst>
              <a:ext uri="{FF2B5EF4-FFF2-40B4-BE49-F238E27FC236}">
                <a16:creationId xmlns:a16="http://schemas.microsoft.com/office/drawing/2014/main" id="{D670517D-DB4B-5A37-DF0F-B9CF1126099C}"/>
              </a:ext>
            </a:extLst>
          </p:cNvPr>
          <p:cNvSpPr>
            <a:spLocks noGrp="1"/>
          </p:cNvSpPr>
          <p:nvPr>
            <p:ph type="subTitle" idx="1"/>
          </p:nvPr>
        </p:nvSpPr>
        <p:spPr>
          <a:xfrm>
            <a:off x="0" y="6477000"/>
            <a:ext cx="9144000" cy="381000"/>
          </a:xfrm>
          <a:solidFill>
            <a:schemeClr val="accent2">
              <a:lumMod val="40000"/>
              <a:lumOff val="60000"/>
            </a:schemeClr>
          </a:solidFill>
        </p:spPr>
        <p:txBody>
          <a:bodyPr>
            <a:normAutofit fontScale="70000" lnSpcReduction="20000"/>
          </a:bodyPr>
          <a:lstStyle/>
          <a:p>
            <a:r>
              <a:rPr lang="en-US" b="1" i="1" dirty="0"/>
              <a:t>Software architecture deals with the design of the high level structure of SWE</a:t>
            </a:r>
          </a:p>
        </p:txBody>
      </p:sp>
      <p:sp>
        <p:nvSpPr>
          <p:cNvPr id="2" name="TextBox 1">
            <a:extLst>
              <a:ext uri="{FF2B5EF4-FFF2-40B4-BE49-F238E27FC236}">
                <a16:creationId xmlns:a16="http://schemas.microsoft.com/office/drawing/2014/main" id="{13E82DED-8681-90F7-6773-C90938B48BB3}"/>
              </a:ext>
            </a:extLst>
          </p:cNvPr>
          <p:cNvSpPr txBox="1"/>
          <p:nvPr/>
        </p:nvSpPr>
        <p:spPr>
          <a:xfrm>
            <a:off x="158750" y="1400053"/>
            <a:ext cx="8972550" cy="4786567"/>
          </a:xfrm>
          <a:prstGeom prst="rect">
            <a:avLst/>
          </a:prstGeom>
          <a:noFill/>
        </p:spPr>
        <p:txBody>
          <a:bodyPr wrap="square" rtlCol="0">
            <a:spAutoFit/>
          </a:bodyPr>
          <a:lstStyle/>
          <a:p>
            <a:pPr marL="571500" indent="-571500">
              <a:buFont typeface="Wingdings" panose="05000000000000000000" pitchFamily="2" charset="2"/>
              <a:buChar char="v"/>
            </a:pPr>
            <a:r>
              <a:rPr lang="en-US" sz="2800" b="1" dirty="0">
                <a:solidFill>
                  <a:schemeClr val="tx2"/>
                </a:solidFill>
                <a:latin typeface="Arial Rounded MT Bold" panose="020F0704030504030204" pitchFamily="34" charset="0"/>
              </a:rPr>
              <a:t>Overview of the architecture design activity</a:t>
            </a:r>
          </a:p>
          <a:p>
            <a:pPr marL="457200" indent="-457200">
              <a:lnSpc>
                <a:spcPct val="150000"/>
              </a:lnSpc>
              <a:buFont typeface="Courier New" panose="02070309020205020404" pitchFamily="49" charset="0"/>
              <a:buChar char="o"/>
            </a:pPr>
            <a:r>
              <a:rPr lang="en-US" sz="2800" dirty="0">
                <a:latin typeface="Arial Rounded MT Bold" panose="020F0704030504030204" pitchFamily="34" charset="0"/>
              </a:rPr>
              <a:t>Architectural Drivers – </a:t>
            </a:r>
            <a:r>
              <a:rPr lang="en-US" sz="2800" dirty="0">
                <a:solidFill>
                  <a:schemeClr val="accent6">
                    <a:lumMod val="50000"/>
                  </a:schemeClr>
                </a:solidFill>
                <a:latin typeface="Arial Rounded MT Bold" panose="020F0704030504030204" pitchFamily="34" charset="0"/>
              </a:rPr>
              <a:t>Primary Functionality(4)</a:t>
            </a:r>
            <a:endParaRPr lang="en-US" sz="2700" dirty="0">
              <a:solidFill>
                <a:schemeClr val="accent6">
                  <a:lumMod val="50000"/>
                </a:schemeClr>
              </a:solidFill>
              <a:latin typeface="Arial Rounded MT Bold" panose="020F0704030504030204" pitchFamily="34" charset="0"/>
            </a:endParaRPr>
          </a:p>
          <a:p>
            <a:pPr marL="457200" indent="-457200" algn="just">
              <a:lnSpc>
                <a:spcPct val="150000"/>
              </a:lnSpc>
              <a:buFont typeface="Wingdings" panose="05000000000000000000" pitchFamily="2" charset="2"/>
              <a:buChar char="Ø"/>
            </a:pPr>
            <a:r>
              <a:rPr lang="en-US" sz="3200" b="1" dirty="0"/>
              <a:t>Refactoring</a:t>
            </a:r>
          </a:p>
          <a:p>
            <a:pPr marL="457200" indent="-457200" algn="just">
              <a:lnSpc>
                <a:spcPct val="150000"/>
              </a:lnSpc>
              <a:buFont typeface="Wingdings" panose="05000000000000000000" pitchFamily="2" charset="2"/>
              <a:buChar char="ü"/>
            </a:pPr>
            <a:r>
              <a:rPr lang="en-US" sz="3200" b="1" dirty="0"/>
              <a:t>If you refactor a software architecture , what you are doing is maintaining the same functionality but changing some quality attributes that you care about,</a:t>
            </a:r>
            <a:endParaRPr lang="en-US" sz="3200" dirty="0"/>
          </a:p>
        </p:txBody>
      </p:sp>
      <p:sp>
        <p:nvSpPr>
          <p:cNvPr id="3" name="TextBox 2">
            <a:extLst>
              <a:ext uri="{FF2B5EF4-FFF2-40B4-BE49-F238E27FC236}">
                <a16:creationId xmlns:a16="http://schemas.microsoft.com/office/drawing/2014/main" id="{945B1EF4-E1AE-9022-C9F6-18F1F2CA83E2}"/>
              </a:ext>
            </a:extLst>
          </p:cNvPr>
          <p:cNvSpPr txBox="1"/>
          <p:nvPr/>
        </p:nvSpPr>
        <p:spPr>
          <a:xfrm>
            <a:off x="228600" y="605846"/>
            <a:ext cx="8610600" cy="584775"/>
          </a:xfrm>
          <a:prstGeom prst="rect">
            <a:avLst/>
          </a:prstGeom>
          <a:noFill/>
        </p:spPr>
        <p:txBody>
          <a:bodyPr wrap="square" rtlCol="0">
            <a:spAutoFit/>
          </a:bodyPr>
          <a:lstStyle/>
          <a:p>
            <a:pPr marL="571500" indent="-571500">
              <a:buFont typeface="Wingdings" panose="05000000000000000000" pitchFamily="2" charset="2"/>
              <a:buChar char="q"/>
            </a:pPr>
            <a:r>
              <a:rPr lang="en-US" sz="3200" b="1" dirty="0">
                <a:solidFill>
                  <a:srgbClr val="C00000"/>
                </a:solidFill>
              </a:rPr>
              <a:t>Chap 8: Designing Software Architecture</a:t>
            </a:r>
          </a:p>
        </p:txBody>
      </p:sp>
    </p:spTree>
    <p:extLst>
      <p:ext uri="{BB962C8B-B14F-4D97-AF65-F5344CB8AC3E}">
        <p14:creationId xmlns:p14="http://schemas.microsoft.com/office/powerpoint/2010/main" val="31860758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93687C-21DA-4CFF-9569-0F72F19FD16F}"/>
              </a:ext>
            </a:extLst>
          </p:cNvPr>
          <p:cNvSpPr txBox="1"/>
          <p:nvPr/>
        </p:nvSpPr>
        <p:spPr>
          <a:xfrm>
            <a:off x="609600" y="1447800"/>
            <a:ext cx="2438400" cy="369332"/>
          </a:xfrm>
          <a:prstGeom prst="rect">
            <a:avLst/>
          </a:prstGeom>
          <a:noFill/>
        </p:spPr>
        <p:txBody>
          <a:bodyPr wrap="square" rtlCol="0">
            <a:spAutoFit/>
          </a:bodyPr>
          <a:lstStyle/>
          <a:p>
            <a:endParaRPr lang="en-US" dirty="0"/>
          </a:p>
        </p:txBody>
      </p:sp>
      <p:sp>
        <p:nvSpPr>
          <p:cNvPr id="4" name="Titre 1">
            <a:extLst>
              <a:ext uri="{FF2B5EF4-FFF2-40B4-BE49-F238E27FC236}">
                <a16:creationId xmlns:a16="http://schemas.microsoft.com/office/drawing/2014/main" id="{FB7A517F-5BAC-2977-F897-D4BCD49A4CAE}"/>
              </a:ext>
            </a:extLst>
          </p:cNvPr>
          <p:cNvSpPr>
            <a:spLocks noGrp="1"/>
          </p:cNvSpPr>
          <p:nvPr>
            <p:ph type="ctrTitle"/>
          </p:nvPr>
        </p:nvSpPr>
        <p:spPr>
          <a:xfrm>
            <a:off x="0" y="1"/>
            <a:ext cx="9144000" cy="396413"/>
          </a:xfrm>
          <a:solidFill>
            <a:schemeClr val="accent2">
              <a:lumMod val="40000"/>
              <a:lumOff val="60000"/>
            </a:schemeClr>
          </a:solidFill>
        </p:spPr>
        <p:txBody>
          <a:bodyPr>
            <a:normAutofit/>
          </a:bodyPr>
          <a:lstStyle/>
          <a:p>
            <a:r>
              <a:rPr lang="en-US" sz="1800" i="1" dirty="0"/>
              <a:t>Software architecture = {Elements, Forms, Rationale/Constraints)</a:t>
            </a:r>
          </a:p>
        </p:txBody>
      </p:sp>
      <p:sp>
        <p:nvSpPr>
          <p:cNvPr id="8" name="Sous-titre 2">
            <a:extLst>
              <a:ext uri="{FF2B5EF4-FFF2-40B4-BE49-F238E27FC236}">
                <a16:creationId xmlns:a16="http://schemas.microsoft.com/office/drawing/2014/main" id="{D670517D-DB4B-5A37-DF0F-B9CF1126099C}"/>
              </a:ext>
            </a:extLst>
          </p:cNvPr>
          <p:cNvSpPr>
            <a:spLocks noGrp="1"/>
          </p:cNvSpPr>
          <p:nvPr>
            <p:ph type="subTitle" idx="1"/>
          </p:nvPr>
        </p:nvSpPr>
        <p:spPr>
          <a:xfrm>
            <a:off x="0" y="6477000"/>
            <a:ext cx="9144000" cy="381000"/>
          </a:xfrm>
          <a:solidFill>
            <a:schemeClr val="accent2">
              <a:lumMod val="40000"/>
              <a:lumOff val="60000"/>
            </a:schemeClr>
          </a:solidFill>
        </p:spPr>
        <p:txBody>
          <a:bodyPr>
            <a:normAutofit fontScale="70000" lnSpcReduction="20000"/>
          </a:bodyPr>
          <a:lstStyle/>
          <a:p>
            <a:r>
              <a:rPr lang="en-US" b="1" i="1" dirty="0"/>
              <a:t>Software architecture deals with the design of the high level structure of SWE</a:t>
            </a:r>
          </a:p>
        </p:txBody>
      </p:sp>
      <p:sp>
        <p:nvSpPr>
          <p:cNvPr id="2" name="TextBox 1">
            <a:extLst>
              <a:ext uri="{FF2B5EF4-FFF2-40B4-BE49-F238E27FC236}">
                <a16:creationId xmlns:a16="http://schemas.microsoft.com/office/drawing/2014/main" id="{13E82DED-8681-90F7-6773-C90938B48BB3}"/>
              </a:ext>
            </a:extLst>
          </p:cNvPr>
          <p:cNvSpPr txBox="1"/>
          <p:nvPr/>
        </p:nvSpPr>
        <p:spPr>
          <a:xfrm>
            <a:off x="158750" y="1400053"/>
            <a:ext cx="8972550" cy="2570575"/>
          </a:xfrm>
          <a:prstGeom prst="rect">
            <a:avLst/>
          </a:prstGeom>
          <a:noFill/>
        </p:spPr>
        <p:txBody>
          <a:bodyPr wrap="square" rtlCol="0">
            <a:spAutoFit/>
          </a:bodyPr>
          <a:lstStyle/>
          <a:p>
            <a:pPr marL="571500" indent="-571500">
              <a:buFont typeface="Wingdings" panose="05000000000000000000" pitchFamily="2" charset="2"/>
              <a:buChar char="v"/>
            </a:pPr>
            <a:r>
              <a:rPr lang="en-US" sz="2800" b="1" dirty="0">
                <a:solidFill>
                  <a:schemeClr val="tx2"/>
                </a:solidFill>
                <a:latin typeface="Arial Rounded MT Bold" panose="020F0704030504030204" pitchFamily="34" charset="0"/>
              </a:rPr>
              <a:t>Overview of the architecture design activity</a:t>
            </a:r>
          </a:p>
          <a:p>
            <a:pPr marL="457200" indent="-457200">
              <a:lnSpc>
                <a:spcPct val="150000"/>
              </a:lnSpc>
              <a:buFont typeface="Courier New" panose="02070309020205020404" pitchFamily="49" charset="0"/>
              <a:buChar char="o"/>
            </a:pPr>
            <a:r>
              <a:rPr lang="en-US" sz="2800" dirty="0">
                <a:latin typeface="Arial Rounded MT Bold" panose="020F0704030504030204" pitchFamily="34" charset="0"/>
              </a:rPr>
              <a:t>Architectural Drivers – </a:t>
            </a:r>
            <a:r>
              <a:rPr lang="en-US" sz="2800" dirty="0">
                <a:solidFill>
                  <a:schemeClr val="accent6">
                    <a:lumMod val="50000"/>
                  </a:schemeClr>
                </a:solidFill>
                <a:latin typeface="Arial Rounded MT Bold" panose="020F0704030504030204" pitchFamily="34" charset="0"/>
              </a:rPr>
              <a:t>Architectural concerns</a:t>
            </a:r>
            <a:endParaRPr lang="en-US" sz="2700" dirty="0">
              <a:solidFill>
                <a:schemeClr val="accent6">
                  <a:lumMod val="50000"/>
                </a:schemeClr>
              </a:solidFill>
              <a:latin typeface="Arial Rounded MT Bold" panose="020F0704030504030204" pitchFamily="34" charset="0"/>
            </a:endParaRPr>
          </a:p>
          <a:p>
            <a:pPr marL="457200" indent="-457200" algn="just">
              <a:lnSpc>
                <a:spcPct val="150000"/>
              </a:lnSpc>
              <a:buFont typeface="Wingdings" panose="05000000000000000000" pitchFamily="2" charset="2"/>
              <a:buChar char="Ø"/>
            </a:pPr>
            <a:r>
              <a:rPr lang="en-US" sz="3200" b="1" dirty="0"/>
              <a:t>Additional aspects you need to consider as part of the architectural design.</a:t>
            </a:r>
          </a:p>
        </p:txBody>
      </p:sp>
      <p:sp>
        <p:nvSpPr>
          <p:cNvPr id="3" name="TextBox 2">
            <a:extLst>
              <a:ext uri="{FF2B5EF4-FFF2-40B4-BE49-F238E27FC236}">
                <a16:creationId xmlns:a16="http://schemas.microsoft.com/office/drawing/2014/main" id="{945B1EF4-E1AE-9022-C9F6-18F1F2CA83E2}"/>
              </a:ext>
            </a:extLst>
          </p:cNvPr>
          <p:cNvSpPr txBox="1"/>
          <p:nvPr/>
        </p:nvSpPr>
        <p:spPr>
          <a:xfrm>
            <a:off x="228600" y="605846"/>
            <a:ext cx="8610600" cy="584775"/>
          </a:xfrm>
          <a:prstGeom prst="rect">
            <a:avLst/>
          </a:prstGeom>
          <a:noFill/>
        </p:spPr>
        <p:txBody>
          <a:bodyPr wrap="square" rtlCol="0">
            <a:spAutoFit/>
          </a:bodyPr>
          <a:lstStyle/>
          <a:p>
            <a:pPr marL="571500" indent="-571500">
              <a:buFont typeface="Wingdings" panose="05000000000000000000" pitchFamily="2" charset="2"/>
              <a:buChar char="q"/>
            </a:pPr>
            <a:r>
              <a:rPr lang="en-US" sz="3200" b="1" dirty="0">
                <a:solidFill>
                  <a:srgbClr val="C00000"/>
                </a:solidFill>
              </a:rPr>
              <a:t>Chap 8: Designing Software Architecture</a:t>
            </a:r>
          </a:p>
        </p:txBody>
      </p:sp>
    </p:spTree>
    <p:extLst>
      <p:ext uri="{BB962C8B-B14F-4D97-AF65-F5344CB8AC3E}">
        <p14:creationId xmlns:p14="http://schemas.microsoft.com/office/powerpoint/2010/main" val="29331295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93687C-21DA-4CFF-9569-0F72F19FD16F}"/>
              </a:ext>
            </a:extLst>
          </p:cNvPr>
          <p:cNvSpPr txBox="1"/>
          <p:nvPr/>
        </p:nvSpPr>
        <p:spPr>
          <a:xfrm>
            <a:off x="609600" y="1447800"/>
            <a:ext cx="2438400" cy="369332"/>
          </a:xfrm>
          <a:prstGeom prst="rect">
            <a:avLst/>
          </a:prstGeom>
          <a:noFill/>
        </p:spPr>
        <p:txBody>
          <a:bodyPr wrap="square" rtlCol="0">
            <a:spAutoFit/>
          </a:bodyPr>
          <a:lstStyle/>
          <a:p>
            <a:endParaRPr lang="en-US" dirty="0"/>
          </a:p>
        </p:txBody>
      </p:sp>
      <p:sp>
        <p:nvSpPr>
          <p:cNvPr id="4" name="Titre 1">
            <a:extLst>
              <a:ext uri="{FF2B5EF4-FFF2-40B4-BE49-F238E27FC236}">
                <a16:creationId xmlns:a16="http://schemas.microsoft.com/office/drawing/2014/main" id="{FB7A517F-5BAC-2977-F897-D4BCD49A4CAE}"/>
              </a:ext>
            </a:extLst>
          </p:cNvPr>
          <p:cNvSpPr>
            <a:spLocks noGrp="1"/>
          </p:cNvSpPr>
          <p:nvPr>
            <p:ph type="ctrTitle"/>
          </p:nvPr>
        </p:nvSpPr>
        <p:spPr>
          <a:xfrm>
            <a:off x="0" y="1"/>
            <a:ext cx="9144000" cy="396413"/>
          </a:xfrm>
          <a:solidFill>
            <a:schemeClr val="accent2">
              <a:lumMod val="40000"/>
              <a:lumOff val="60000"/>
            </a:schemeClr>
          </a:solidFill>
        </p:spPr>
        <p:txBody>
          <a:bodyPr>
            <a:normAutofit/>
          </a:bodyPr>
          <a:lstStyle/>
          <a:p>
            <a:r>
              <a:rPr lang="en-US" sz="1800" i="1" dirty="0"/>
              <a:t>Software architecture = {Elements, Forms, Rationale/Constraints)</a:t>
            </a:r>
          </a:p>
        </p:txBody>
      </p:sp>
      <p:sp>
        <p:nvSpPr>
          <p:cNvPr id="8" name="Sous-titre 2">
            <a:extLst>
              <a:ext uri="{FF2B5EF4-FFF2-40B4-BE49-F238E27FC236}">
                <a16:creationId xmlns:a16="http://schemas.microsoft.com/office/drawing/2014/main" id="{D670517D-DB4B-5A37-DF0F-B9CF1126099C}"/>
              </a:ext>
            </a:extLst>
          </p:cNvPr>
          <p:cNvSpPr>
            <a:spLocks noGrp="1"/>
          </p:cNvSpPr>
          <p:nvPr>
            <p:ph type="subTitle" idx="1"/>
          </p:nvPr>
        </p:nvSpPr>
        <p:spPr>
          <a:xfrm>
            <a:off x="0" y="6477000"/>
            <a:ext cx="9144000" cy="381000"/>
          </a:xfrm>
          <a:solidFill>
            <a:schemeClr val="accent2">
              <a:lumMod val="40000"/>
              <a:lumOff val="60000"/>
            </a:schemeClr>
          </a:solidFill>
        </p:spPr>
        <p:txBody>
          <a:bodyPr>
            <a:normAutofit fontScale="70000" lnSpcReduction="20000"/>
          </a:bodyPr>
          <a:lstStyle/>
          <a:p>
            <a:r>
              <a:rPr lang="en-US" b="1" i="1" dirty="0"/>
              <a:t>Software architecture deals with the design of the high level structure of SWE</a:t>
            </a:r>
          </a:p>
        </p:txBody>
      </p:sp>
      <p:sp>
        <p:nvSpPr>
          <p:cNvPr id="2" name="TextBox 1">
            <a:extLst>
              <a:ext uri="{FF2B5EF4-FFF2-40B4-BE49-F238E27FC236}">
                <a16:creationId xmlns:a16="http://schemas.microsoft.com/office/drawing/2014/main" id="{13E82DED-8681-90F7-6773-C90938B48BB3}"/>
              </a:ext>
            </a:extLst>
          </p:cNvPr>
          <p:cNvSpPr txBox="1"/>
          <p:nvPr/>
        </p:nvSpPr>
        <p:spPr>
          <a:xfrm>
            <a:off x="158750" y="1400053"/>
            <a:ext cx="8972550" cy="5355312"/>
          </a:xfrm>
          <a:prstGeom prst="rect">
            <a:avLst/>
          </a:prstGeom>
          <a:noFill/>
        </p:spPr>
        <p:txBody>
          <a:bodyPr wrap="square" rtlCol="0">
            <a:spAutoFit/>
          </a:bodyPr>
          <a:lstStyle/>
          <a:p>
            <a:pPr marL="571500" indent="-571500">
              <a:buFont typeface="Wingdings" panose="05000000000000000000" pitchFamily="2" charset="2"/>
              <a:buChar char="v"/>
            </a:pPr>
            <a:r>
              <a:rPr lang="en-US" sz="2800" b="1" dirty="0">
                <a:solidFill>
                  <a:schemeClr val="tx2"/>
                </a:solidFill>
                <a:latin typeface="Arial Rounded MT Bold" panose="020F0704030504030204" pitchFamily="34" charset="0"/>
              </a:rPr>
              <a:t>Overview of the architecture design activity</a:t>
            </a:r>
          </a:p>
          <a:p>
            <a:pPr marL="457200" indent="-457200">
              <a:lnSpc>
                <a:spcPct val="150000"/>
              </a:lnSpc>
              <a:buFont typeface="Courier New" panose="02070309020205020404" pitchFamily="49" charset="0"/>
              <a:buChar char="o"/>
            </a:pPr>
            <a:r>
              <a:rPr lang="en-US" sz="2800" dirty="0">
                <a:latin typeface="Arial Rounded MT Bold" panose="020F0704030504030204" pitchFamily="34" charset="0"/>
              </a:rPr>
              <a:t>Architectural Drivers – </a:t>
            </a:r>
            <a:r>
              <a:rPr lang="en-US" sz="2800" dirty="0">
                <a:solidFill>
                  <a:schemeClr val="accent6">
                    <a:lumMod val="50000"/>
                  </a:schemeClr>
                </a:solidFill>
                <a:latin typeface="Arial Rounded MT Bold" panose="020F0704030504030204" pitchFamily="34" charset="0"/>
              </a:rPr>
              <a:t>Architectural concerns-1</a:t>
            </a:r>
            <a:endParaRPr lang="en-US" sz="2700" dirty="0">
              <a:solidFill>
                <a:schemeClr val="accent6">
                  <a:lumMod val="50000"/>
                </a:schemeClr>
              </a:solidFill>
              <a:latin typeface="Arial Rounded MT Bold" panose="020F0704030504030204" pitchFamily="34" charset="0"/>
            </a:endParaRPr>
          </a:p>
          <a:p>
            <a:pPr marL="457200" indent="-457200" algn="just">
              <a:lnSpc>
                <a:spcPct val="150000"/>
              </a:lnSpc>
              <a:buFont typeface="Wingdings" panose="05000000000000000000" pitchFamily="2" charset="2"/>
              <a:buChar char="Ø"/>
            </a:pPr>
            <a:r>
              <a:rPr lang="en-US" sz="3200" b="1" dirty="0"/>
              <a:t>There are several concerns</a:t>
            </a:r>
          </a:p>
          <a:p>
            <a:pPr marL="457200" indent="-457200" algn="just">
              <a:buFont typeface="Wingdings" panose="05000000000000000000" pitchFamily="2" charset="2"/>
              <a:buChar char="ü"/>
            </a:pPr>
            <a:r>
              <a:rPr lang="en-US" sz="3200" b="1" dirty="0">
                <a:solidFill>
                  <a:schemeClr val="accent6">
                    <a:lumMod val="50000"/>
                  </a:schemeClr>
                </a:solidFill>
              </a:rPr>
              <a:t>General concerns </a:t>
            </a:r>
            <a:r>
              <a:rPr lang="en-US" sz="3200" b="1" dirty="0"/>
              <a:t>– broad issues with creating the architecture, such as establishing an overall system structure, the allocation of functionality to modules, the allocation of modules to teams, organization of the code base, startup and shutdown, and supporting delivery, deployment and updates.</a:t>
            </a:r>
          </a:p>
        </p:txBody>
      </p:sp>
      <p:sp>
        <p:nvSpPr>
          <p:cNvPr id="3" name="TextBox 2">
            <a:extLst>
              <a:ext uri="{FF2B5EF4-FFF2-40B4-BE49-F238E27FC236}">
                <a16:creationId xmlns:a16="http://schemas.microsoft.com/office/drawing/2014/main" id="{945B1EF4-E1AE-9022-C9F6-18F1F2CA83E2}"/>
              </a:ext>
            </a:extLst>
          </p:cNvPr>
          <p:cNvSpPr txBox="1"/>
          <p:nvPr/>
        </p:nvSpPr>
        <p:spPr>
          <a:xfrm>
            <a:off x="228600" y="605846"/>
            <a:ext cx="8610600" cy="584775"/>
          </a:xfrm>
          <a:prstGeom prst="rect">
            <a:avLst/>
          </a:prstGeom>
          <a:noFill/>
        </p:spPr>
        <p:txBody>
          <a:bodyPr wrap="square" rtlCol="0">
            <a:spAutoFit/>
          </a:bodyPr>
          <a:lstStyle/>
          <a:p>
            <a:pPr marL="571500" indent="-571500">
              <a:buFont typeface="Wingdings" panose="05000000000000000000" pitchFamily="2" charset="2"/>
              <a:buChar char="q"/>
            </a:pPr>
            <a:r>
              <a:rPr lang="en-US" sz="3200" b="1" dirty="0">
                <a:solidFill>
                  <a:srgbClr val="C00000"/>
                </a:solidFill>
              </a:rPr>
              <a:t>Chap 8: Designing Software Architecture</a:t>
            </a:r>
          </a:p>
        </p:txBody>
      </p:sp>
    </p:spTree>
    <p:extLst>
      <p:ext uri="{BB962C8B-B14F-4D97-AF65-F5344CB8AC3E}">
        <p14:creationId xmlns:p14="http://schemas.microsoft.com/office/powerpoint/2010/main" val="8888535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93687C-21DA-4CFF-9569-0F72F19FD16F}"/>
              </a:ext>
            </a:extLst>
          </p:cNvPr>
          <p:cNvSpPr txBox="1"/>
          <p:nvPr/>
        </p:nvSpPr>
        <p:spPr>
          <a:xfrm>
            <a:off x="609600" y="1447800"/>
            <a:ext cx="2438400" cy="369332"/>
          </a:xfrm>
          <a:prstGeom prst="rect">
            <a:avLst/>
          </a:prstGeom>
          <a:noFill/>
        </p:spPr>
        <p:txBody>
          <a:bodyPr wrap="square" rtlCol="0">
            <a:spAutoFit/>
          </a:bodyPr>
          <a:lstStyle/>
          <a:p>
            <a:endParaRPr lang="en-US" dirty="0"/>
          </a:p>
        </p:txBody>
      </p:sp>
      <p:sp>
        <p:nvSpPr>
          <p:cNvPr id="4" name="Titre 1">
            <a:extLst>
              <a:ext uri="{FF2B5EF4-FFF2-40B4-BE49-F238E27FC236}">
                <a16:creationId xmlns:a16="http://schemas.microsoft.com/office/drawing/2014/main" id="{FB7A517F-5BAC-2977-F897-D4BCD49A4CAE}"/>
              </a:ext>
            </a:extLst>
          </p:cNvPr>
          <p:cNvSpPr>
            <a:spLocks noGrp="1"/>
          </p:cNvSpPr>
          <p:nvPr>
            <p:ph type="ctrTitle"/>
          </p:nvPr>
        </p:nvSpPr>
        <p:spPr>
          <a:xfrm>
            <a:off x="0" y="1"/>
            <a:ext cx="9144000" cy="396413"/>
          </a:xfrm>
          <a:solidFill>
            <a:schemeClr val="accent2">
              <a:lumMod val="40000"/>
              <a:lumOff val="60000"/>
            </a:schemeClr>
          </a:solidFill>
        </p:spPr>
        <p:txBody>
          <a:bodyPr>
            <a:normAutofit/>
          </a:bodyPr>
          <a:lstStyle/>
          <a:p>
            <a:r>
              <a:rPr lang="en-US" sz="1800" i="1" dirty="0"/>
              <a:t>Software architecture = {Elements, Forms, Rationale/Constraints)</a:t>
            </a:r>
          </a:p>
        </p:txBody>
      </p:sp>
      <p:sp>
        <p:nvSpPr>
          <p:cNvPr id="8" name="Sous-titre 2">
            <a:extLst>
              <a:ext uri="{FF2B5EF4-FFF2-40B4-BE49-F238E27FC236}">
                <a16:creationId xmlns:a16="http://schemas.microsoft.com/office/drawing/2014/main" id="{D670517D-DB4B-5A37-DF0F-B9CF1126099C}"/>
              </a:ext>
            </a:extLst>
          </p:cNvPr>
          <p:cNvSpPr>
            <a:spLocks noGrp="1"/>
          </p:cNvSpPr>
          <p:nvPr>
            <p:ph type="subTitle" idx="1"/>
          </p:nvPr>
        </p:nvSpPr>
        <p:spPr>
          <a:xfrm>
            <a:off x="0" y="6477000"/>
            <a:ext cx="9144000" cy="381000"/>
          </a:xfrm>
          <a:solidFill>
            <a:schemeClr val="accent2">
              <a:lumMod val="40000"/>
              <a:lumOff val="60000"/>
            </a:schemeClr>
          </a:solidFill>
        </p:spPr>
        <p:txBody>
          <a:bodyPr>
            <a:normAutofit fontScale="70000" lnSpcReduction="20000"/>
          </a:bodyPr>
          <a:lstStyle/>
          <a:p>
            <a:r>
              <a:rPr lang="en-US" b="1" i="1" dirty="0"/>
              <a:t>Software architecture deals with the design of the high level structure of SWE</a:t>
            </a:r>
          </a:p>
        </p:txBody>
      </p:sp>
      <p:sp>
        <p:nvSpPr>
          <p:cNvPr id="2" name="TextBox 1">
            <a:extLst>
              <a:ext uri="{FF2B5EF4-FFF2-40B4-BE49-F238E27FC236}">
                <a16:creationId xmlns:a16="http://schemas.microsoft.com/office/drawing/2014/main" id="{13E82DED-8681-90F7-6773-C90938B48BB3}"/>
              </a:ext>
            </a:extLst>
          </p:cNvPr>
          <p:cNvSpPr txBox="1"/>
          <p:nvPr/>
        </p:nvSpPr>
        <p:spPr>
          <a:xfrm>
            <a:off x="158750" y="1400053"/>
            <a:ext cx="8972550" cy="3877985"/>
          </a:xfrm>
          <a:prstGeom prst="rect">
            <a:avLst/>
          </a:prstGeom>
          <a:noFill/>
        </p:spPr>
        <p:txBody>
          <a:bodyPr wrap="square" rtlCol="0">
            <a:spAutoFit/>
          </a:bodyPr>
          <a:lstStyle/>
          <a:p>
            <a:pPr marL="571500" indent="-571500">
              <a:buFont typeface="Wingdings" panose="05000000000000000000" pitchFamily="2" charset="2"/>
              <a:buChar char="v"/>
            </a:pPr>
            <a:r>
              <a:rPr lang="en-US" sz="2800" b="1" dirty="0">
                <a:solidFill>
                  <a:schemeClr val="tx2"/>
                </a:solidFill>
                <a:latin typeface="Arial Rounded MT Bold" panose="020F0704030504030204" pitchFamily="34" charset="0"/>
              </a:rPr>
              <a:t>Overview of the architecture design activity</a:t>
            </a:r>
          </a:p>
          <a:p>
            <a:pPr marL="457200" indent="-457200">
              <a:lnSpc>
                <a:spcPct val="150000"/>
              </a:lnSpc>
              <a:buFont typeface="Courier New" panose="02070309020205020404" pitchFamily="49" charset="0"/>
              <a:buChar char="o"/>
            </a:pPr>
            <a:r>
              <a:rPr lang="en-US" sz="2800" dirty="0">
                <a:latin typeface="Arial Rounded MT Bold" panose="020F0704030504030204" pitchFamily="34" charset="0"/>
              </a:rPr>
              <a:t>Architectural Drivers – </a:t>
            </a:r>
            <a:r>
              <a:rPr lang="en-US" sz="2800" dirty="0">
                <a:solidFill>
                  <a:schemeClr val="accent6">
                    <a:lumMod val="50000"/>
                  </a:schemeClr>
                </a:solidFill>
                <a:latin typeface="Arial Rounded MT Bold" panose="020F0704030504030204" pitchFamily="34" charset="0"/>
              </a:rPr>
              <a:t>Architectural concerns-2</a:t>
            </a:r>
            <a:endParaRPr lang="en-US" sz="2700" dirty="0">
              <a:solidFill>
                <a:schemeClr val="accent6">
                  <a:lumMod val="50000"/>
                </a:schemeClr>
              </a:solidFill>
              <a:latin typeface="Arial Rounded MT Bold" panose="020F0704030504030204" pitchFamily="34" charset="0"/>
            </a:endParaRPr>
          </a:p>
          <a:p>
            <a:pPr marL="457200" indent="-457200" algn="just">
              <a:lnSpc>
                <a:spcPct val="150000"/>
              </a:lnSpc>
              <a:buFont typeface="Wingdings" panose="05000000000000000000" pitchFamily="2" charset="2"/>
              <a:buChar char="Ø"/>
            </a:pPr>
            <a:r>
              <a:rPr lang="en-US" sz="3200" b="1" dirty="0"/>
              <a:t>There are several concerns</a:t>
            </a:r>
          </a:p>
          <a:p>
            <a:pPr marL="457200" indent="-457200" algn="just">
              <a:buFont typeface="Wingdings" panose="05000000000000000000" pitchFamily="2" charset="2"/>
              <a:buChar char="ü"/>
            </a:pPr>
            <a:r>
              <a:rPr lang="en-US" sz="3200" b="1" dirty="0">
                <a:solidFill>
                  <a:schemeClr val="accent6">
                    <a:lumMod val="50000"/>
                  </a:schemeClr>
                </a:solidFill>
              </a:rPr>
              <a:t>Specific concerns </a:t>
            </a:r>
            <a:r>
              <a:rPr lang="en-US" sz="3200" b="1" dirty="0"/>
              <a:t>– detailed system –internal issues such as exception management, dependency management , configuration, logging, authentication, authorization, cashing ,,,</a:t>
            </a:r>
          </a:p>
        </p:txBody>
      </p:sp>
      <p:sp>
        <p:nvSpPr>
          <p:cNvPr id="3" name="TextBox 2">
            <a:extLst>
              <a:ext uri="{FF2B5EF4-FFF2-40B4-BE49-F238E27FC236}">
                <a16:creationId xmlns:a16="http://schemas.microsoft.com/office/drawing/2014/main" id="{945B1EF4-E1AE-9022-C9F6-18F1F2CA83E2}"/>
              </a:ext>
            </a:extLst>
          </p:cNvPr>
          <p:cNvSpPr txBox="1"/>
          <p:nvPr/>
        </p:nvSpPr>
        <p:spPr>
          <a:xfrm>
            <a:off x="228600" y="605846"/>
            <a:ext cx="8610600" cy="584775"/>
          </a:xfrm>
          <a:prstGeom prst="rect">
            <a:avLst/>
          </a:prstGeom>
          <a:noFill/>
        </p:spPr>
        <p:txBody>
          <a:bodyPr wrap="square" rtlCol="0">
            <a:spAutoFit/>
          </a:bodyPr>
          <a:lstStyle/>
          <a:p>
            <a:pPr marL="571500" indent="-571500">
              <a:buFont typeface="Wingdings" panose="05000000000000000000" pitchFamily="2" charset="2"/>
              <a:buChar char="q"/>
            </a:pPr>
            <a:r>
              <a:rPr lang="en-US" sz="3200" b="1" dirty="0">
                <a:solidFill>
                  <a:srgbClr val="C00000"/>
                </a:solidFill>
              </a:rPr>
              <a:t>Chap 8: Designing Software Architecture</a:t>
            </a:r>
          </a:p>
        </p:txBody>
      </p:sp>
    </p:spTree>
    <p:extLst>
      <p:ext uri="{BB962C8B-B14F-4D97-AF65-F5344CB8AC3E}">
        <p14:creationId xmlns:p14="http://schemas.microsoft.com/office/powerpoint/2010/main" val="28218055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93687C-21DA-4CFF-9569-0F72F19FD16F}"/>
              </a:ext>
            </a:extLst>
          </p:cNvPr>
          <p:cNvSpPr txBox="1"/>
          <p:nvPr/>
        </p:nvSpPr>
        <p:spPr>
          <a:xfrm>
            <a:off x="609600" y="1447800"/>
            <a:ext cx="2438400" cy="369332"/>
          </a:xfrm>
          <a:prstGeom prst="rect">
            <a:avLst/>
          </a:prstGeom>
          <a:noFill/>
        </p:spPr>
        <p:txBody>
          <a:bodyPr wrap="square" rtlCol="0">
            <a:spAutoFit/>
          </a:bodyPr>
          <a:lstStyle/>
          <a:p>
            <a:endParaRPr lang="en-US" dirty="0"/>
          </a:p>
        </p:txBody>
      </p:sp>
      <p:sp>
        <p:nvSpPr>
          <p:cNvPr id="4" name="Titre 1">
            <a:extLst>
              <a:ext uri="{FF2B5EF4-FFF2-40B4-BE49-F238E27FC236}">
                <a16:creationId xmlns:a16="http://schemas.microsoft.com/office/drawing/2014/main" id="{FB7A517F-5BAC-2977-F897-D4BCD49A4CAE}"/>
              </a:ext>
            </a:extLst>
          </p:cNvPr>
          <p:cNvSpPr>
            <a:spLocks noGrp="1"/>
          </p:cNvSpPr>
          <p:nvPr>
            <p:ph type="ctrTitle"/>
          </p:nvPr>
        </p:nvSpPr>
        <p:spPr>
          <a:xfrm>
            <a:off x="0" y="1"/>
            <a:ext cx="9144000" cy="396413"/>
          </a:xfrm>
          <a:solidFill>
            <a:schemeClr val="accent2">
              <a:lumMod val="40000"/>
              <a:lumOff val="60000"/>
            </a:schemeClr>
          </a:solidFill>
        </p:spPr>
        <p:txBody>
          <a:bodyPr>
            <a:normAutofit/>
          </a:bodyPr>
          <a:lstStyle/>
          <a:p>
            <a:r>
              <a:rPr lang="en-US" sz="1800" i="1" dirty="0"/>
              <a:t>Software architecture = {Elements, Forms, Rationale/Constraints)</a:t>
            </a:r>
          </a:p>
        </p:txBody>
      </p:sp>
      <p:sp>
        <p:nvSpPr>
          <p:cNvPr id="8" name="Sous-titre 2">
            <a:extLst>
              <a:ext uri="{FF2B5EF4-FFF2-40B4-BE49-F238E27FC236}">
                <a16:creationId xmlns:a16="http://schemas.microsoft.com/office/drawing/2014/main" id="{D670517D-DB4B-5A37-DF0F-B9CF1126099C}"/>
              </a:ext>
            </a:extLst>
          </p:cNvPr>
          <p:cNvSpPr>
            <a:spLocks noGrp="1"/>
          </p:cNvSpPr>
          <p:nvPr>
            <p:ph type="subTitle" idx="1"/>
          </p:nvPr>
        </p:nvSpPr>
        <p:spPr>
          <a:xfrm>
            <a:off x="0" y="6477000"/>
            <a:ext cx="9144000" cy="381000"/>
          </a:xfrm>
          <a:solidFill>
            <a:schemeClr val="accent2">
              <a:lumMod val="40000"/>
              <a:lumOff val="60000"/>
            </a:schemeClr>
          </a:solidFill>
        </p:spPr>
        <p:txBody>
          <a:bodyPr>
            <a:normAutofit fontScale="70000" lnSpcReduction="20000"/>
          </a:bodyPr>
          <a:lstStyle/>
          <a:p>
            <a:r>
              <a:rPr lang="en-US" b="1" i="1" dirty="0"/>
              <a:t>Software architecture deals with the design of the high level structure of SWE</a:t>
            </a:r>
          </a:p>
        </p:txBody>
      </p:sp>
      <p:sp>
        <p:nvSpPr>
          <p:cNvPr id="2" name="TextBox 1">
            <a:extLst>
              <a:ext uri="{FF2B5EF4-FFF2-40B4-BE49-F238E27FC236}">
                <a16:creationId xmlns:a16="http://schemas.microsoft.com/office/drawing/2014/main" id="{13E82DED-8681-90F7-6773-C90938B48BB3}"/>
              </a:ext>
            </a:extLst>
          </p:cNvPr>
          <p:cNvSpPr txBox="1"/>
          <p:nvPr/>
        </p:nvSpPr>
        <p:spPr>
          <a:xfrm>
            <a:off x="158750" y="1400053"/>
            <a:ext cx="8972550" cy="4370427"/>
          </a:xfrm>
          <a:prstGeom prst="rect">
            <a:avLst/>
          </a:prstGeom>
          <a:noFill/>
        </p:spPr>
        <p:txBody>
          <a:bodyPr wrap="square" rtlCol="0">
            <a:spAutoFit/>
          </a:bodyPr>
          <a:lstStyle/>
          <a:p>
            <a:pPr marL="571500" indent="-571500">
              <a:buFont typeface="Wingdings" panose="05000000000000000000" pitchFamily="2" charset="2"/>
              <a:buChar char="v"/>
            </a:pPr>
            <a:r>
              <a:rPr lang="en-US" sz="2800" b="1" dirty="0">
                <a:solidFill>
                  <a:schemeClr val="tx2"/>
                </a:solidFill>
                <a:latin typeface="Arial Rounded MT Bold" panose="020F0704030504030204" pitchFamily="34" charset="0"/>
              </a:rPr>
              <a:t>Overview of the architecture design activity</a:t>
            </a:r>
          </a:p>
          <a:p>
            <a:pPr marL="457200" indent="-457200">
              <a:lnSpc>
                <a:spcPct val="150000"/>
              </a:lnSpc>
              <a:buFont typeface="Courier New" panose="02070309020205020404" pitchFamily="49" charset="0"/>
              <a:buChar char="o"/>
            </a:pPr>
            <a:r>
              <a:rPr lang="en-US" sz="2800" dirty="0">
                <a:latin typeface="Arial Rounded MT Bold" panose="020F0704030504030204" pitchFamily="34" charset="0"/>
              </a:rPr>
              <a:t>Architectural Drivers – </a:t>
            </a:r>
            <a:r>
              <a:rPr lang="en-US" sz="2800" dirty="0">
                <a:solidFill>
                  <a:schemeClr val="accent6">
                    <a:lumMod val="50000"/>
                  </a:schemeClr>
                </a:solidFill>
                <a:latin typeface="Arial Rounded MT Bold" panose="020F0704030504030204" pitchFamily="34" charset="0"/>
              </a:rPr>
              <a:t>Architectural concerns-3</a:t>
            </a:r>
            <a:endParaRPr lang="en-US" sz="2700" dirty="0">
              <a:solidFill>
                <a:schemeClr val="accent6">
                  <a:lumMod val="50000"/>
                </a:schemeClr>
              </a:solidFill>
              <a:latin typeface="Arial Rounded MT Bold" panose="020F0704030504030204" pitchFamily="34" charset="0"/>
            </a:endParaRPr>
          </a:p>
          <a:p>
            <a:pPr marL="457200" indent="-457200" algn="just">
              <a:lnSpc>
                <a:spcPct val="150000"/>
              </a:lnSpc>
              <a:buFont typeface="Wingdings" panose="05000000000000000000" pitchFamily="2" charset="2"/>
              <a:buChar char="Ø"/>
            </a:pPr>
            <a:r>
              <a:rPr lang="en-US" sz="3200" b="1" dirty="0"/>
              <a:t>There are several concerns</a:t>
            </a:r>
          </a:p>
          <a:p>
            <a:pPr marL="457200" indent="-457200" algn="just">
              <a:buFont typeface="Wingdings" panose="05000000000000000000" pitchFamily="2" charset="2"/>
              <a:buChar char="ü"/>
            </a:pPr>
            <a:r>
              <a:rPr lang="en-US" sz="3200" b="1" dirty="0">
                <a:solidFill>
                  <a:schemeClr val="accent6">
                    <a:lumMod val="50000"/>
                  </a:schemeClr>
                </a:solidFill>
              </a:rPr>
              <a:t>Internal requirements </a:t>
            </a:r>
            <a:r>
              <a:rPr lang="en-US" sz="3200" b="1" dirty="0"/>
              <a:t>– May address aspects that facilitate development, deployment, operation, or maintenance of the system.</a:t>
            </a:r>
          </a:p>
          <a:p>
            <a:pPr marL="457200" indent="-457200" algn="just">
              <a:buFont typeface="Wingdings" panose="05000000000000000000" pitchFamily="2" charset="2"/>
              <a:buChar char="ü"/>
            </a:pPr>
            <a:r>
              <a:rPr lang="en-US" sz="3200" b="1" dirty="0">
                <a:solidFill>
                  <a:schemeClr val="accent6">
                    <a:lumMod val="50000"/>
                  </a:schemeClr>
                </a:solidFill>
              </a:rPr>
              <a:t>Issues </a:t>
            </a:r>
            <a:r>
              <a:rPr lang="en-US" sz="3200" b="1" dirty="0"/>
              <a:t>– Result from analysis activities, such as design review</a:t>
            </a:r>
          </a:p>
        </p:txBody>
      </p:sp>
      <p:sp>
        <p:nvSpPr>
          <p:cNvPr id="3" name="TextBox 2">
            <a:extLst>
              <a:ext uri="{FF2B5EF4-FFF2-40B4-BE49-F238E27FC236}">
                <a16:creationId xmlns:a16="http://schemas.microsoft.com/office/drawing/2014/main" id="{945B1EF4-E1AE-9022-C9F6-18F1F2CA83E2}"/>
              </a:ext>
            </a:extLst>
          </p:cNvPr>
          <p:cNvSpPr txBox="1"/>
          <p:nvPr/>
        </p:nvSpPr>
        <p:spPr>
          <a:xfrm>
            <a:off x="228600" y="605846"/>
            <a:ext cx="8610600" cy="584775"/>
          </a:xfrm>
          <a:prstGeom prst="rect">
            <a:avLst/>
          </a:prstGeom>
          <a:noFill/>
        </p:spPr>
        <p:txBody>
          <a:bodyPr wrap="square" rtlCol="0">
            <a:spAutoFit/>
          </a:bodyPr>
          <a:lstStyle/>
          <a:p>
            <a:pPr marL="571500" indent="-571500">
              <a:buFont typeface="Wingdings" panose="05000000000000000000" pitchFamily="2" charset="2"/>
              <a:buChar char="q"/>
            </a:pPr>
            <a:r>
              <a:rPr lang="en-US" sz="3200" b="1" dirty="0">
                <a:solidFill>
                  <a:srgbClr val="C00000"/>
                </a:solidFill>
              </a:rPr>
              <a:t>Chap 8: Designing Software Architecture</a:t>
            </a:r>
          </a:p>
        </p:txBody>
      </p:sp>
    </p:spTree>
    <p:extLst>
      <p:ext uri="{BB962C8B-B14F-4D97-AF65-F5344CB8AC3E}">
        <p14:creationId xmlns:p14="http://schemas.microsoft.com/office/powerpoint/2010/main" val="29266970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93687C-21DA-4CFF-9569-0F72F19FD16F}"/>
              </a:ext>
            </a:extLst>
          </p:cNvPr>
          <p:cNvSpPr txBox="1"/>
          <p:nvPr/>
        </p:nvSpPr>
        <p:spPr>
          <a:xfrm>
            <a:off x="609600" y="1447800"/>
            <a:ext cx="2438400" cy="369332"/>
          </a:xfrm>
          <a:prstGeom prst="rect">
            <a:avLst/>
          </a:prstGeom>
          <a:noFill/>
        </p:spPr>
        <p:txBody>
          <a:bodyPr wrap="square" rtlCol="0">
            <a:spAutoFit/>
          </a:bodyPr>
          <a:lstStyle/>
          <a:p>
            <a:endParaRPr lang="en-US" dirty="0"/>
          </a:p>
        </p:txBody>
      </p:sp>
      <p:sp>
        <p:nvSpPr>
          <p:cNvPr id="4" name="Titre 1">
            <a:extLst>
              <a:ext uri="{FF2B5EF4-FFF2-40B4-BE49-F238E27FC236}">
                <a16:creationId xmlns:a16="http://schemas.microsoft.com/office/drawing/2014/main" id="{FB7A517F-5BAC-2977-F897-D4BCD49A4CAE}"/>
              </a:ext>
            </a:extLst>
          </p:cNvPr>
          <p:cNvSpPr>
            <a:spLocks noGrp="1"/>
          </p:cNvSpPr>
          <p:nvPr>
            <p:ph type="ctrTitle"/>
          </p:nvPr>
        </p:nvSpPr>
        <p:spPr>
          <a:xfrm>
            <a:off x="0" y="1"/>
            <a:ext cx="9144000" cy="396413"/>
          </a:xfrm>
          <a:solidFill>
            <a:schemeClr val="accent2">
              <a:lumMod val="40000"/>
              <a:lumOff val="60000"/>
            </a:schemeClr>
          </a:solidFill>
        </p:spPr>
        <p:txBody>
          <a:bodyPr>
            <a:normAutofit/>
          </a:bodyPr>
          <a:lstStyle/>
          <a:p>
            <a:r>
              <a:rPr lang="en-US" sz="1800" i="1" dirty="0"/>
              <a:t>Software architecture = {Elements, Forms, Rationale/Constraints)</a:t>
            </a:r>
          </a:p>
        </p:txBody>
      </p:sp>
      <p:sp>
        <p:nvSpPr>
          <p:cNvPr id="8" name="Sous-titre 2">
            <a:extLst>
              <a:ext uri="{FF2B5EF4-FFF2-40B4-BE49-F238E27FC236}">
                <a16:creationId xmlns:a16="http://schemas.microsoft.com/office/drawing/2014/main" id="{D670517D-DB4B-5A37-DF0F-B9CF1126099C}"/>
              </a:ext>
            </a:extLst>
          </p:cNvPr>
          <p:cNvSpPr>
            <a:spLocks noGrp="1"/>
          </p:cNvSpPr>
          <p:nvPr>
            <p:ph type="subTitle" idx="1"/>
          </p:nvPr>
        </p:nvSpPr>
        <p:spPr>
          <a:xfrm>
            <a:off x="0" y="6477000"/>
            <a:ext cx="9144000" cy="381000"/>
          </a:xfrm>
          <a:solidFill>
            <a:schemeClr val="accent2">
              <a:lumMod val="40000"/>
              <a:lumOff val="60000"/>
            </a:schemeClr>
          </a:solidFill>
        </p:spPr>
        <p:txBody>
          <a:bodyPr>
            <a:normAutofit fontScale="70000" lnSpcReduction="20000"/>
          </a:bodyPr>
          <a:lstStyle/>
          <a:p>
            <a:r>
              <a:rPr lang="en-US" b="1" i="1" dirty="0"/>
              <a:t>Software architecture deals with the design of the high level structure of SWE</a:t>
            </a:r>
          </a:p>
        </p:txBody>
      </p:sp>
      <p:sp>
        <p:nvSpPr>
          <p:cNvPr id="2" name="TextBox 1">
            <a:extLst>
              <a:ext uri="{FF2B5EF4-FFF2-40B4-BE49-F238E27FC236}">
                <a16:creationId xmlns:a16="http://schemas.microsoft.com/office/drawing/2014/main" id="{13E82DED-8681-90F7-6773-C90938B48BB3}"/>
              </a:ext>
            </a:extLst>
          </p:cNvPr>
          <p:cNvSpPr txBox="1"/>
          <p:nvPr/>
        </p:nvSpPr>
        <p:spPr>
          <a:xfrm>
            <a:off x="158750" y="1400053"/>
            <a:ext cx="8972550" cy="4318170"/>
          </a:xfrm>
          <a:prstGeom prst="rect">
            <a:avLst/>
          </a:prstGeom>
          <a:noFill/>
        </p:spPr>
        <p:txBody>
          <a:bodyPr wrap="square" rtlCol="0">
            <a:spAutoFit/>
          </a:bodyPr>
          <a:lstStyle/>
          <a:p>
            <a:pPr marL="571500" indent="-571500">
              <a:buFont typeface="Wingdings" panose="05000000000000000000" pitchFamily="2" charset="2"/>
              <a:buChar char="v"/>
            </a:pPr>
            <a:r>
              <a:rPr lang="en-US" sz="2800" b="1" dirty="0">
                <a:solidFill>
                  <a:schemeClr val="tx2"/>
                </a:solidFill>
                <a:latin typeface="Arial Rounded MT Bold" panose="020F0704030504030204" pitchFamily="34" charset="0"/>
              </a:rPr>
              <a:t>Overview of the architecture design activity</a:t>
            </a:r>
          </a:p>
          <a:p>
            <a:pPr marL="457200" indent="-457200">
              <a:lnSpc>
                <a:spcPct val="150000"/>
              </a:lnSpc>
              <a:buFont typeface="Courier New" panose="02070309020205020404" pitchFamily="49" charset="0"/>
              <a:buChar char="o"/>
            </a:pPr>
            <a:r>
              <a:rPr lang="en-US" sz="2800" dirty="0">
                <a:latin typeface="Arial Rounded MT Bold" panose="020F0704030504030204" pitchFamily="34" charset="0"/>
              </a:rPr>
              <a:t>Architectural Drivers – </a:t>
            </a:r>
            <a:r>
              <a:rPr lang="en-US" sz="2800" dirty="0">
                <a:solidFill>
                  <a:schemeClr val="accent6">
                    <a:lumMod val="50000"/>
                  </a:schemeClr>
                </a:solidFill>
                <a:latin typeface="Arial Rounded MT Bold" panose="020F0704030504030204" pitchFamily="34" charset="0"/>
              </a:rPr>
              <a:t>constraints </a:t>
            </a:r>
          </a:p>
          <a:p>
            <a:pPr marL="457200" indent="-457200">
              <a:lnSpc>
                <a:spcPct val="150000"/>
              </a:lnSpc>
              <a:buFont typeface="Wingdings" panose="05000000000000000000" pitchFamily="2" charset="2"/>
              <a:buChar char="§"/>
            </a:pPr>
            <a:r>
              <a:rPr lang="en-US" sz="2800" dirty="0">
                <a:latin typeface="Arial Rounded MT Bold" panose="020F0704030504030204" pitchFamily="34" charset="0"/>
              </a:rPr>
              <a:t>Write out the constraints ; it will be use as part of the architectural design process.</a:t>
            </a:r>
          </a:p>
          <a:p>
            <a:pPr marL="457200" indent="-457200">
              <a:lnSpc>
                <a:spcPct val="150000"/>
              </a:lnSpc>
              <a:buFont typeface="Wingdings" panose="05000000000000000000" pitchFamily="2" charset="2"/>
              <a:buChar char="§"/>
            </a:pPr>
            <a:r>
              <a:rPr lang="en-US" sz="2800" dirty="0">
                <a:latin typeface="Arial Rounded MT Bold" panose="020F0704030504030204" pitchFamily="34" charset="0"/>
              </a:rPr>
              <a:t>It may be a technical constraint or non technical</a:t>
            </a:r>
          </a:p>
          <a:p>
            <a:pPr marL="457200" indent="-457200">
              <a:lnSpc>
                <a:spcPct val="150000"/>
              </a:lnSpc>
              <a:buFont typeface="Wingdings" panose="05000000000000000000" pitchFamily="2" charset="2"/>
              <a:buChar char="§"/>
            </a:pPr>
            <a:r>
              <a:rPr lang="en-US" sz="2800" dirty="0">
                <a:latin typeface="Arial Rounded MT Bold" panose="020F0704030504030204" pitchFamily="34" charset="0"/>
              </a:rPr>
              <a:t>A decision over which you have tittle or no control as an architect.</a:t>
            </a:r>
          </a:p>
        </p:txBody>
      </p:sp>
      <p:sp>
        <p:nvSpPr>
          <p:cNvPr id="3" name="TextBox 2">
            <a:extLst>
              <a:ext uri="{FF2B5EF4-FFF2-40B4-BE49-F238E27FC236}">
                <a16:creationId xmlns:a16="http://schemas.microsoft.com/office/drawing/2014/main" id="{945B1EF4-E1AE-9022-C9F6-18F1F2CA83E2}"/>
              </a:ext>
            </a:extLst>
          </p:cNvPr>
          <p:cNvSpPr txBox="1"/>
          <p:nvPr/>
        </p:nvSpPr>
        <p:spPr>
          <a:xfrm>
            <a:off x="228600" y="605846"/>
            <a:ext cx="8610600" cy="584775"/>
          </a:xfrm>
          <a:prstGeom prst="rect">
            <a:avLst/>
          </a:prstGeom>
          <a:noFill/>
        </p:spPr>
        <p:txBody>
          <a:bodyPr wrap="square" rtlCol="0">
            <a:spAutoFit/>
          </a:bodyPr>
          <a:lstStyle/>
          <a:p>
            <a:pPr marL="571500" indent="-571500">
              <a:buFont typeface="Wingdings" panose="05000000000000000000" pitchFamily="2" charset="2"/>
              <a:buChar char="q"/>
            </a:pPr>
            <a:r>
              <a:rPr lang="en-US" sz="3200" b="1" dirty="0">
                <a:solidFill>
                  <a:srgbClr val="C00000"/>
                </a:solidFill>
              </a:rPr>
              <a:t>Chap 8: Designing Software Architecture</a:t>
            </a:r>
          </a:p>
        </p:txBody>
      </p:sp>
    </p:spTree>
    <p:extLst>
      <p:ext uri="{BB962C8B-B14F-4D97-AF65-F5344CB8AC3E}">
        <p14:creationId xmlns:p14="http://schemas.microsoft.com/office/powerpoint/2010/main" val="14980611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93687C-21DA-4CFF-9569-0F72F19FD16F}"/>
              </a:ext>
            </a:extLst>
          </p:cNvPr>
          <p:cNvSpPr txBox="1"/>
          <p:nvPr/>
        </p:nvSpPr>
        <p:spPr>
          <a:xfrm>
            <a:off x="609600" y="1447800"/>
            <a:ext cx="2438400" cy="369332"/>
          </a:xfrm>
          <a:prstGeom prst="rect">
            <a:avLst/>
          </a:prstGeom>
          <a:noFill/>
        </p:spPr>
        <p:txBody>
          <a:bodyPr wrap="square" rtlCol="0">
            <a:spAutoFit/>
          </a:bodyPr>
          <a:lstStyle/>
          <a:p>
            <a:endParaRPr lang="en-US" dirty="0"/>
          </a:p>
        </p:txBody>
      </p:sp>
      <p:sp>
        <p:nvSpPr>
          <p:cNvPr id="4" name="Titre 1">
            <a:extLst>
              <a:ext uri="{FF2B5EF4-FFF2-40B4-BE49-F238E27FC236}">
                <a16:creationId xmlns:a16="http://schemas.microsoft.com/office/drawing/2014/main" id="{FB7A517F-5BAC-2977-F897-D4BCD49A4CAE}"/>
              </a:ext>
            </a:extLst>
          </p:cNvPr>
          <p:cNvSpPr>
            <a:spLocks noGrp="1"/>
          </p:cNvSpPr>
          <p:nvPr>
            <p:ph type="ctrTitle"/>
          </p:nvPr>
        </p:nvSpPr>
        <p:spPr>
          <a:xfrm>
            <a:off x="0" y="1"/>
            <a:ext cx="9144000" cy="396413"/>
          </a:xfrm>
          <a:solidFill>
            <a:schemeClr val="accent2">
              <a:lumMod val="40000"/>
              <a:lumOff val="60000"/>
            </a:schemeClr>
          </a:solidFill>
        </p:spPr>
        <p:txBody>
          <a:bodyPr>
            <a:normAutofit/>
          </a:bodyPr>
          <a:lstStyle/>
          <a:p>
            <a:r>
              <a:rPr lang="en-US" sz="1800" i="1" dirty="0"/>
              <a:t>Software architecture = {Elements, Forms, Rationale/Constraints)</a:t>
            </a:r>
          </a:p>
        </p:txBody>
      </p:sp>
      <p:sp>
        <p:nvSpPr>
          <p:cNvPr id="8" name="Sous-titre 2">
            <a:extLst>
              <a:ext uri="{FF2B5EF4-FFF2-40B4-BE49-F238E27FC236}">
                <a16:creationId xmlns:a16="http://schemas.microsoft.com/office/drawing/2014/main" id="{D670517D-DB4B-5A37-DF0F-B9CF1126099C}"/>
              </a:ext>
            </a:extLst>
          </p:cNvPr>
          <p:cNvSpPr>
            <a:spLocks noGrp="1"/>
          </p:cNvSpPr>
          <p:nvPr>
            <p:ph type="subTitle" idx="1"/>
          </p:nvPr>
        </p:nvSpPr>
        <p:spPr>
          <a:xfrm>
            <a:off x="0" y="6477000"/>
            <a:ext cx="9144000" cy="381000"/>
          </a:xfrm>
          <a:solidFill>
            <a:schemeClr val="accent2">
              <a:lumMod val="40000"/>
              <a:lumOff val="60000"/>
            </a:schemeClr>
          </a:solidFill>
        </p:spPr>
        <p:txBody>
          <a:bodyPr>
            <a:normAutofit fontScale="70000" lnSpcReduction="20000"/>
          </a:bodyPr>
          <a:lstStyle/>
          <a:p>
            <a:r>
              <a:rPr lang="en-US" b="1" i="1" dirty="0"/>
              <a:t>Software architecture deals with the design of the high level structure of SWE</a:t>
            </a:r>
          </a:p>
        </p:txBody>
      </p:sp>
      <p:sp>
        <p:nvSpPr>
          <p:cNvPr id="2" name="TextBox 1">
            <a:extLst>
              <a:ext uri="{FF2B5EF4-FFF2-40B4-BE49-F238E27FC236}">
                <a16:creationId xmlns:a16="http://schemas.microsoft.com/office/drawing/2014/main" id="{13E82DED-8681-90F7-6773-C90938B48BB3}"/>
              </a:ext>
            </a:extLst>
          </p:cNvPr>
          <p:cNvSpPr txBox="1"/>
          <p:nvPr/>
        </p:nvSpPr>
        <p:spPr>
          <a:xfrm>
            <a:off x="158750" y="1400053"/>
            <a:ext cx="8972550" cy="4964501"/>
          </a:xfrm>
          <a:prstGeom prst="rect">
            <a:avLst/>
          </a:prstGeom>
          <a:noFill/>
        </p:spPr>
        <p:txBody>
          <a:bodyPr wrap="square" rtlCol="0">
            <a:spAutoFit/>
          </a:bodyPr>
          <a:lstStyle/>
          <a:p>
            <a:pPr marL="571500" indent="-571500">
              <a:buFont typeface="Wingdings" panose="05000000000000000000" pitchFamily="2" charset="2"/>
              <a:buChar char="v"/>
            </a:pPr>
            <a:r>
              <a:rPr lang="en-US" sz="2800" b="1" dirty="0">
                <a:solidFill>
                  <a:schemeClr val="tx2"/>
                </a:solidFill>
                <a:latin typeface="Arial Rounded MT Bold" panose="020F0704030504030204" pitchFamily="34" charset="0"/>
              </a:rPr>
              <a:t>Overview of the architecture design activity</a:t>
            </a:r>
          </a:p>
          <a:p>
            <a:pPr marL="457200" indent="-457200">
              <a:lnSpc>
                <a:spcPct val="150000"/>
              </a:lnSpc>
              <a:buFont typeface="Courier New" panose="02070309020205020404" pitchFamily="49" charset="0"/>
              <a:buChar char="o"/>
            </a:pPr>
            <a:r>
              <a:rPr lang="en-US" sz="2800" dirty="0">
                <a:latin typeface="Arial Rounded MT Bold" panose="020F0704030504030204" pitchFamily="34" charset="0"/>
              </a:rPr>
              <a:t>Architectural Drivers – </a:t>
            </a:r>
            <a:r>
              <a:rPr lang="en-US" sz="2800" dirty="0">
                <a:solidFill>
                  <a:schemeClr val="accent6">
                    <a:lumMod val="50000"/>
                  </a:schemeClr>
                </a:solidFill>
                <a:latin typeface="Arial Rounded MT Bold" panose="020F0704030504030204" pitchFamily="34" charset="0"/>
              </a:rPr>
              <a:t>constraints(1)</a:t>
            </a:r>
          </a:p>
          <a:p>
            <a:pPr marL="457200" indent="-457200">
              <a:lnSpc>
                <a:spcPct val="150000"/>
              </a:lnSpc>
              <a:buFont typeface="Wingdings" panose="05000000000000000000" pitchFamily="2" charset="2"/>
              <a:buChar char="§"/>
            </a:pPr>
            <a:r>
              <a:rPr lang="en-US" sz="2800" dirty="0">
                <a:latin typeface="Arial Rounded MT Bold" panose="020F0704030504030204" pitchFamily="34" charset="0"/>
              </a:rPr>
              <a:t>It may be a form of mandated technologies, system you need to integrate, laws and standards that must be compiled with, the abilities and availability of your developers, deadlines that are non-negotiable, backward combability with order versions of system..</a:t>
            </a:r>
            <a:endParaRPr lang="en-US" sz="2700" dirty="0">
              <a:latin typeface="Arial Rounded MT Bold" panose="020F0704030504030204" pitchFamily="34" charset="0"/>
            </a:endParaRPr>
          </a:p>
        </p:txBody>
      </p:sp>
      <p:sp>
        <p:nvSpPr>
          <p:cNvPr id="3" name="TextBox 2">
            <a:extLst>
              <a:ext uri="{FF2B5EF4-FFF2-40B4-BE49-F238E27FC236}">
                <a16:creationId xmlns:a16="http://schemas.microsoft.com/office/drawing/2014/main" id="{945B1EF4-E1AE-9022-C9F6-18F1F2CA83E2}"/>
              </a:ext>
            </a:extLst>
          </p:cNvPr>
          <p:cNvSpPr txBox="1"/>
          <p:nvPr/>
        </p:nvSpPr>
        <p:spPr>
          <a:xfrm>
            <a:off x="228600" y="605846"/>
            <a:ext cx="8610600" cy="584775"/>
          </a:xfrm>
          <a:prstGeom prst="rect">
            <a:avLst/>
          </a:prstGeom>
          <a:noFill/>
        </p:spPr>
        <p:txBody>
          <a:bodyPr wrap="square" rtlCol="0">
            <a:spAutoFit/>
          </a:bodyPr>
          <a:lstStyle/>
          <a:p>
            <a:pPr marL="571500" indent="-571500">
              <a:buFont typeface="Wingdings" panose="05000000000000000000" pitchFamily="2" charset="2"/>
              <a:buChar char="q"/>
            </a:pPr>
            <a:r>
              <a:rPr lang="en-US" sz="3200" b="1" dirty="0">
                <a:solidFill>
                  <a:srgbClr val="C00000"/>
                </a:solidFill>
              </a:rPr>
              <a:t>Chap 8: Designing Software Architecture</a:t>
            </a:r>
          </a:p>
        </p:txBody>
      </p:sp>
    </p:spTree>
    <p:extLst>
      <p:ext uri="{BB962C8B-B14F-4D97-AF65-F5344CB8AC3E}">
        <p14:creationId xmlns:p14="http://schemas.microsoft.com/office/powerpoint/2010/main" val="3141017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93687C-21DA-4CFF-9569-0F72F19FD16F}"/>
              </a:ext>
            </a:extLst>
          </p:cNvPr>
          <p:cNvSpPr txBox="1"/>
          <p:nvPr/>
        </p:nvSpPr>
        <p:spPr>
          <a:xfrm>
            <a:off x="609600" y="1447800"/>
            <a:ext cx="2438400" cy="369332"/>
          </a:xfrm>
          <a:prstGeom prst="rect">
            <a:avLst/>
          </a:prstGeom>
          <a:noFill/>
        </p:spPr>
        <p:txBody>
          <a:bodyPr wrap="square" rtlCol="0">
            <a:spAutoFit/>
          </a:bodyPr>
          <a:lstStyle/>
          <a:p>
            <a:endParaRPr lang="en-US" dirty="0"/>
          </a:p>
        </p:txBody>
      </p:sp>
      <p:sp>
        <p:nvSpPr>
          <p:cNvPr id="4" name="Titre 1">
            <a:extLst>
              <a:ext uri="{FF2B5EF4-FFF2-40B4-BE49-F238E27FC236}">
                <a16:creationId xmlns:a16="http://schemas.microsoft.com/office/drawing/2014/main" id="{FB7A517F-5BAC-2977-F897-D4BCD49A4CAE}"/>
              </a:ext>
            </a:extLst>
          </p:cNvPr>
          <p:cNvSpPr>
            <a:spLocks noGrp="1"/>
          </p:cNvSpPr>
          <p:nvPr>
            <p:ph type="ctrTitle"/>
          </p:nvPr>
        </p:nvSpPr>
        <p:spPr>
          <a:xfrm>
            <a:off x="0" y="1"/>
            <a:ext cx="9144000" cy="396413"/>
          </a:xfrm>
          <a:solidFill>
            <a:schemeClr val="accent2">
              <a:lumMod val="40000"/>
              <a:lumOff val="60000"/>
            </a:schemeClr>
          </a:solidFill>
        </p:spPr>
        <p:txBody>
          <a:bodyPr>
            <a:normAutofit/>
          </a:bodyPr>
          <a:lstStyle/>
          <a:p>
            <a:r>
              <a:rPr lang="en-US" sz="1800" i="1" dirty="0"/>
              <a:t>Software architecture = {Elements, Forms, Rationale/Constraints)</a:t>
            </a:r>
          </a:p>
        </p:txBody>
      </p:sp>
      <p:sp>
        <p:nvSpPr>
          <p:cNvPr id="8" name="Sous-titre 2">
            <a:extLst>
              <a:ext uri="{FF2B5EF4-FFF2-40B4-BE49-F238E27FC236}">
                <a16:creationId xmlns:a16="http://schemas.microsoft.com/office/drawing/2014/main" id="{D670517D-DB4B-5A37-DF0F-B9CF1126099C}"/>
              </a:ext>
            </a:extLst>
          </p:cNvPr>
          <p:cNvSpPr>
            <a:spLocks noGrp="1"/>
          </p:cNvSpPr>
          <p:nvPr>
            <p:ph type="subTitle" idx="1"/>
          </p:nvPr>
        </p:nvSpPr>
        <p:spPr>
          <a:xfrm>
            <a:off x="0" y="6477000"/>
            <a:ext cx="9144000" cy="381000"/>
          </a:xfrm>
          <a:solidFill>
            <a:schemeClr val="accent2">
              <a:lumMod val="40000"/>
              <a:lumOff val="60000"/>
            </a:schemeClr>
          </a:solidFill>
        </p:spPr>
        <p:txBody>
          <a:bodyPr>
            <a:normAutofit fontScale="70000" lnSpcReduction="20000"/>
          </a:bodyPr>
          <a:lstStyle/>
          <a:p>
            <a:r>
              <a:rPr lang="en-US" b="1" i="1" dirty="0"/>
              <a:t>Software architecture deals with the design of the high level structure of SWE</a:t>
            </a:r>
          </a:p>
        </p:txBody>
      </p:sp>
      <p:sp>
        <p:nvSpPr>
          <p:cNvPr id="2" name="TextBox 1">
            <a:extLst>
              <a:ext uri="{FF2B5EF4-FFF2-40B4-BE49-F238E27FC236}">
                <a16:creationId xmlns:a16="http://schemas.microsoft.com/office/drawing/2014/main" id="{13E82DED-8681-90F7-6773-C90938B48BB3}"/>
              </a:ext>
            </a:extLst>
          </p:cNvPr>
          <p:cNvSpPr txBox="1"/>
          <p:nvPr/>
        </p:nvSpPr>
        <p:spPr>
          <a:xfrm>
            <a:off x="190500" y="1020057"/>
            <a:ext cx="8724900" cy="4995278"/>
          </a:xfrm>
          <a:prstGeom prst="rect">
            <a:avLst/>
          </a:prstGeom>
          <a:noFill/>
        </p:spPr>
        <p:txBody>
          <a:bodyPr wrap="square" rtlCol="0">
            <a:spAutoFit/>
          </a:bodyPr>
          <a:lstStyle/>
          <a:p>
            <a:pPr algn="just"/>
            <a:endParaRPr lang="en-US" sz="3600" b="1" dirty="0">
              <a:solidFill>
                <a:schemeClr val="tx2"/>
              </a:solidFill>
              <a:latin typeface="Arial Black" panose="020B0A04020102020204" pitchFamily="34" charset="0"/>
            </a:endParaRPr>
          </a:p>
          <a:p>
            <a:pPr marL="571500" indent="-571500">
              <a:buFont typeface="Wingdings" panose="05000000000000000000" pitchFamily="2" charset="2"/>
              <a:buChar char="v"/>
            </a:pPr>
            <a:r>
              <a:rPr lang="en-US" sz="3600" b="1" dirty="0">
                <a:solidFill>
                  <a:schemeClr val="tx2"/>
                </a:solidFill>
                <a:latin typeface="Arial Rounded MT Bold" panose="020F0704030504030204" pitchFamily="34" charset="0"/>
              </a:rPr>
              <a:t>Architecture design overview</a:t>
            </a:r>
          </a:p>
          <a:p>
            <a:pPr marL="457200" indent="-457200" algn="just">
              <a:lnSpc>
                <a:spcPct val="150000"/>
              </a:lnSpc>
              <a:buFont typeface="Wingdings" panose="05000000000000000000" pitchFamily="2" charset="2"/>
              <a:buChar char="§"/>
            </a:pPr>
            <a:r>
              <a:rPr lang="en-GB" sz="2800" kern="100" dirty="0">
                <a:latin typeface="Arial Rounded MT Bold" panose="020F0704030504030204" pitchFamily="34" charset="0"/>
                <a:ea typeface="Times New Roman" panose="02020603050405020304" pitchFamily="18" charset="0"/>
                <a:cs typeface="Times New Roman" panose="02020603050405020304" pitchFamily="18" charset="0"/>
              </a:rPr>
              <a:t>We turn decisions about the architectural drivers / concerns  into structures.</a:t>
            </a:r>
          </a:p>
          <a:p>
            <a:pPr marL="457200" indent="-457200" algn="just">
              <a:lnSpc>
                <a:spcPct val="150000"/>
              </a:lnSpc>
              <a:buFont typeface="Wingdings" panose="05000000000000000000" pitchFamily="2" charset="2"/>
              <a:buChar char="§"/>
            </a:pPr>
            <a:r>
              <a:rPr lang="en-GB" sz="2800" kern="100" dirty="0">
                <a:latin typeface="Arial Rounded MT Bold" panose="020F0704030504030204" pitchFamily="34" charset="0"/>
                <a:ea typeface="Times New Roman" panose="02020603050405020304" pitchFamily="18" charset="0"/>
                <a:cs typeface="Times New Roman" panose="02020603050405020304" pitchFamily="18" charset="0"/>
              </a:rPr>
              <a:t>The structures are then used to :-</a:t>
            </a:r>
          </a:p>
          <a:p>
            <a:pPr marL="457200" indent="-457200" algn="just">
              <a:lnSpc>
                <a:spcPct val="150000"/>
              </a:lnSpc>
              <a:buFont typeface="Wingdings" panose="05000000000000000000" pitchFamily="2" charset="2"/>
              <a:buChar char="ü"/>
            </a:pPr>
            <a:r>
              <a:rPr lang="en-GB" sz="2800" kern="100" dirty="0">
                <a:solidFill>
                  <a:schemeClr val="accent6">
                    <a:lumMod val="50000"/>
                  </a:schemeClr>
                </a:solidFill>
                <a:latin typeface="Arial Rounded MT Bold" panose="020F0704030504030204" pitchFamily="34" charset="0"/>
                <a:ea typeface="Times New Roman" panose="02020603050405020304" pitchFamily="18" charset="0"/>
                <a:cs typeface="Times New Roman" panose="02020603050405020304" pitchFamily="18" charset="0"/>
              </a:rPr>
              <a:t>Guide the project </a:t>
            </a:r>
            <a:r>
              <a:rPr lang="en-GB" sz="2800" kern="100" dirty="0">
                <a:latin typeface="Arial Rounded MT Bold" panose="020F0704030504030204" pitchFamily="34" charset="0"/>
                <a:ea typeface="Times New Roman" panose="02020603050405020304" pitchFamily="18" charset="0"/>
                <a:cs typeface="Times New Roman" panose="02020603050405020304" pitchFamily="18" charset="0"/>
              </a:rPr>
              <a:t>( analysis and construction)</a:t>
            </a:r>
          </a:p>
          <a:p>
            <a:pPr marL="457200" indent="-457200" algn="just">
              <a:lnSpc>
                <a:spcPct val="150000"/>
              </a:lnSpc>
              <a:buFont typeface="Wingdings" panose="05000000000000000000" pitchFamily="2" charset="2"/>
              <a:buChar char="ü"/>
            </a:pPr>
            <a:r>
              <a:rPr lang="en-GB" sz="2800" kern="100" dirty="0">
                <a:solidFill>
                  <a:schemeClr val="accent6">
                    <a:lumMod val="50000"/>
                  </a:schemeClr>
                </a:solidFill>
                <a:latin typeface="Arial Rounded MT Bold" panose="020F0704030504030204" pitchFamily="34" charset="0"/>
                <a:ea typeface="Times New Roman" panose="02020603050405020304" pitchFamily="18" charset="0"/>
                <a:cs typeface="Times New Roman" panose="02020603050405020304" pitchFamily="18" charset="0"/>
              </a:rPr>
              <a:t>Guide cost and schedule estimation, team formation , risk analysis and mitigation.</a:t>
            </a:r>
          </a:p>
        </p:txBody>
      </p:sp>
      <p:sp>
        <p:nvSpPr>
          <p:cNvPr id="3" name="TextBox 2">
            <a:extLst>
              <a:ext uri="{FF2B5EF4-FFF2-40B4-BE49-F238E27FC236}">
                <a16:creationId xmlns:a16="http://schemas.microsoft.com/office/drawing/2014/main" id="{945B1EF4-E1AE-9022-C9F6-18F1F2CA83E2}"/>
              </a:ext>
            </a:extLst>
          </p:cNvPr>
          <p:cNvSpPr txBox="1"/>
          <p:nvPr/>
        </p:nvSpPr>
        <p:spPr>
          <a:xfrm>
            <a:off x="228600" y="605846"/>
            <a:ext cx="8610600" cy="584775"/>
          </a:xfrm>
          <a:prstGeom prst="rect">
            <a:avLst/>
          </a:prstGeom>
          <a:noFill/>
        </p:spPr>
        <p:txBody>
          <a:bodyPr wrap="square" rtlCol="0">
            <a:spAutoFit/>
          </a:bodyPr>
          <a:lstStyle/>
          <a:p>
            <a:pPr marL="571500" indent="-571500">
              <a:buFont typeface="Wingdings" panose="05000000000000000000" pitchFamily="2" charset="2"/>
              <a:buChar char="q"/>
            </a:pPr>
            <a:r>
              <a:rPr lang="en-US" sz="3200" b="1" dirty="0">
                <a:solidFill>
                  <a:srgbClr val="C00000"/>
                </a:solidFill>
              </a:rPr>
              <a:t>Chap 8: Designing Software Architecture</a:t>
            </a:r>
          </a:p>
        </p:txBody>
      </p:sp>
    </p:spTree>
    <p:extLst>
      <p:ext uri="{BB962C8B-B14F-4D97-AF65-F5344CB8AC3E}">
        <p14:creationId xmlns:p14="http://schemas.microsoft.com/office/powerpoint/2010/main" val="23134391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93687C-21DA-4CFF-9569-0F72F19FD16F}"/>
              </a:ext>
            </a:extLst>
          </p:cNvPr>
          <p:cNvSpPr txBox="1"/>
          <p:nvPr/>
        </p:nvSpPr>
        <p:spPr>
          <a:xfrm>
            <a:off x="609600" y="1447800"/>
            <a:ext cx="2438400" cy="369332"/>
          </a:xfrm>
          <a:prstGeom prst="rect">
            <a:avLst/>
          </a:prstGeom>
          <a:noFill/>
        </p:spPr>
        <p:txBody>
          <a:bodyPr wrap="square" rtlCol="0">
            <a:spAutoFit/>
          </a:bodyPr>
          <a:lstStyle/>
          <a:p>
            <a:endParaRPr lang="en-US" dirty="0"/>
          </a:p>
        </p:txBody>
      </p:sp>
      <p:sp>
        <p:nvSpPr>
          <p:cNvPr id="4" name="Titre 1">
            <a:extLst>
              <a:ext uri="{FF2B5EF4-FFF2-40B4-BE49-F238E27FC236}">
                <a16:creationId xmlns:a16="http://schemas.microsoft.com/office/drawing/2014/main" id="{FB7A517F-5BAC-2977-F897-D4BCD49A4CAE}"/>
              </a:ext>
            </a:extLst>
          </p:cNvPr>
          <p:cNvSpPr>
            <a:spLocks noGrp="1"/>
          </p:cNvSpPr>
          <p:nvPr>
            <p:ph type="ctrTitle"/>
          </p:nvPr>
        </p:nvSpPr>
        <p:spPr>
          <a:xfrm>
            <a:off x="0" y="1"/>
            <a:ext cx="9144000" cy="396413"/>
          </a:xfrm>
          <a:solidFill>
            <a:schemeClr val="accent2">
              <a:lumMod val="40000"/>
              <a:lumOff val="60000"/>
            </a:schemeClr>
          </a:solidFill>
        </p:spPr>
        <p:txBody>
          <a:bodyPr>
            <a:normAutofit/>
          </a:bodyPr>
          <a:lstStyle/>
          <a:p>
            <a:r>
              <a:rPr lang="en-US" sz="1800" i="1" dirty="0"/>
              <a:t>Software architecture = {Elements, Forms, Rationale/Constraints)</a:t>
            </a:r>
          </a:p>
        </p:txBody>
      </p:sp>
      <p:sp>
        <p:nvSpPr>
          <p:cNvPr id="8" name="Sous-titre 2">
            <a:extLst>
              <a:ext uri="{FF2B5EF4-FFF2-40B4-BE49-F238E27FC236}">
                <a16:creationId xmlns:a16="http://schemas.microsoft.com/office/drawing/2014/main" id="{D670517D-DB4B-5A37-DF0F-B9CF1126099C}"/>
              </a:ext>
            </a:extLst>
          </p:cNvPr>
          <p:cNvSpPr>
            <a:spLocks noGrp="1"/>
          </p:cNvSpPr>
          <p:nvPr>
            <p:ph type="subTitle" idx="1"/>
          </p:nvPr>
        </p:nvSpPr>
        <p:spPr>
          <a:xfrm>
            <a:off x="0" y="6477000"/>
            <a:ext cx="9144000" cy="381000"/>
          </a:xfrm>
          <a:solidFill>
            <a:schemeClr val="accent2">
              <a:lumMod val="40000"/>
              <a:lumOff val="60000"/>
            </a:schemeClr>
          </a:solidFill>
        </p:spPr>
        <p:txBody>
          <a:bodyPr>
            <a:normAutofit fontScale="70000" lnSpcReduction="20000"/>
          </a:bodyPr>
          <a:lstStyle/>
          <a:p>
            <a:r>
              <a:rPr lang="en-US" b="1" i="1" dirty="0"/>
              <a:t>Software architecture deals with the design of the high level structure of SWE</a:t>
            </a:r>
          </a:p>
        </p:txBody>
      </p:sp>
      <p:sp>
        <p:nvSpPr>
          <p:cNvPr id="2" name="TextBox 1">
            <a:extLst>
              <a:ext uri="{FF2B5EF4-FFF2-40B4-BE49-F238E27FC236}">
                <a16:creationId xmlns:a16="http://schemas.microsoft.com/office/drawing/2014/main" id="{13E82DED-8681-90F7-6773-C90938B48BB3}"/>
              </a:ext>
            </a:extLst>
          </p:cNvPr>
          <p:cNvSpPr txBox="1"/>
          <p:nvPr/>
        </p:nvSpPr>
        <p:spPr>
          <a:xfrm>
            <a:off x="158750" y="1400053"/>
            <a:ext cx="8972550" cy="4318170"/>
          </a:xfrm>
          <a:prstGeom prst="rect">
            <a:avLst/>
          </a:prstGeom>
          <a:noFill/>
        </p:spPr>
        <p:txBody>
          <a:bodyPr wrap="square" rtlCol="0">
            <a:spAutoFit/>
          </a:bodyPr>
          <a:lstStyle/>
          <a:p>
            <a:pPr marL="571500" indent="-571500">
              <a:buFont typeface="Wingdings" panose="05000000000000000000" pitchFamily="2" charset="2"/>
              <a:buChar char="v"/>
            </a:pPr>
            <a:r>
              <a:rPr lang="en-US" sz="2800" b="1" dirty="0">
                <a:solidFill>
                  <a:schemeClr val="tx2"/>
                </a:solidFill>
                <a:latin typeface="Arial Rounded MT Bold" panose="020F0704030504030204" pitchFamily="34" charset="0"/>
              </a:rPr>
              <a:t>Overview of the architecture design activity</a:t>
            </a:r>
          </a:p>
          <a:p>
            <a:pPr marL="457200" indent="-457200">
              <a:lnSpc>
                <a:spcPct val="150000"/>
              </a:lnSpc>
              <a:buFont typeface="Courier New" panose="02070309020205020404" pitchFamily="49" charset="0"/>
              <a:buChar char="o"/>
            </a:pPr>
            <a:r>
              <a:rPr lang="en-US" sz="2800" dirty="0">
                <a:latin typeface="Arial Rounded MT Bold" panose="020F0704030504030204" pitchFamily="34" charset="0"/>
              </a:rPr>
              <a:t>Architectural Drivers – </a:t>
            </a:r>
            <a:r>
              <a:rPr lang="en-US" sz="2800" dirty="0">
                <a:solidFill>
                  <a:schemeClr val="accent6">
                    <a:lumMod val="50000"/>
                  </a:schemeClr>
                </a:solidFill>
                <a:latin typeface="Arial Rounded MT Bold" panose="020F0704030504030204" pitchFamily="34" charset="0"/>
              </a:rPr>
              <a:t>constraints(2)</a:t>
            </a:r>
          </a:p>
          <a:p>
            <a:pPr marL="457200" indent="-457200">
              <a:lnSpc>
                <a:spcPct val="150000"/>
              </a:lnSpc>
              <a:buFont typeface="Wingdings" panose="05000000000000000000" pitchFamily="2" charset="2"/>
              <a:buChar char="§"/>
            </a:pPr>
            <a:r>
              <a:rPr lang="en-US" sz="2800" dirty="0">
                <a:latin typeface="Arial Rounded MT Bold" panose="020F0704030504030204" pitchFamily="34" charset="0"/>
              </a:rPr>
              <a:t>Example –</a:t>
            </a:r>
          </a:p>
          <a:p>
            <a:pPr marL="457200" indent="-457200">
              <a:lnSpc>
                <a:spcPct val="150000"/>
              </a:lnSpc>
              <a:buFont typeface="Wingdings" panose="05000000000000000000" pitchFamily="2" charset="2"/>
              <a:buChar char="ü"/>
            </a:pPr>
            <a:r>
              <a:rPr lang="en-US" sz="2800" dirty="0">
                <a:latin typeface="Arial Rounded MT Bold" panose="020F0704030504030204" pitchFamily="34" charset="0"/>
              </a:rPr>
              <a:t> Technical constraints is the use of open source technologies, </a:t>
            </a:r>
          </a:p>
          <a:p>
            <a:pPr marL="457200" indent="-457200">
              <a:lnSpc>
                <a:spcPct val="150000"/>
              </a:lnSpc>
              <a:buFont typeface="Wingdings" panose="05000000000000000000" pitchFamily="2" charset="2"/>
              <a:buChar char="ü"/>
            </a:pPr>
            <a:r>
              <a:rPr lang="en-US" sz="2800" dirty="0">
                <a:latin typeface="Arial Rounded MT Bold" panose="020F0704030504030204" pitchFamily="34" charset="0"/>
              </a:rPr>
              <a:t>Whereas a nontechnical constraint is that the system must be delivered by December 15.</a:t>
            </a:r>
            <a:endParaRPr lang="en-US" sz="2700" dirty="0">
              <a:latin typeface="Arial Rounded MT Bold" panose="020F0704030504030204" pitchFamily="34" charset="0"/>
            </a:endParaRPr>
          </a:p>
        </p:txBody>
      </p:sp>
      <p:sp>
        <p:nvSpPr>
          <p:cNvPr id="3" name="TextBox 2">
            <a:extLst>
              <a:ext uri="{FF2B5EF4-FFF2-40B4-BE49-F238E27FC236}">
                <a16:creationId xmlns:a16="http://schemas.microsoft.com/office/drawing/2014/main" id="{945B1EF4-E1AE-9022-C9F6-18F1F2CA83E2}"/>
              </a:ext>
            </a:extLst>
          </p:cNvPr>
          <p:cNvSpPr txBox="1"/>
          <p:nvPr/>
        </p:nvSpPr>
        <p:spPr>
          <a:xfrm>
            <a:off x="228600" y="605846"/>
            <a:ext cx="8610600" cy="584775"/>
          </a:xfrm>
          <a:prstGeom prst="rect">
            <a:avLst/>
          </a:prstGeom>
          <a:noFill/>
        </p:spPr>
        <p:txBody>
          <a:bodyPr wrap="square" rtlCol="0">
            <a:spAutoFit/>
          </a:bodyPr>
          <a:lstStyle/>
          <a:p>
            <a:pPr marL="571500" indent="-571500">
              <a:buFont typeface="Wingdings" panose="05000000000000000000" pitchFamily="2" charset="2"/>
              <a:buChar char="q"/>
            </a:pPr>
            <a:r>
              <a:rPr lang="en-US" sz="3200" b="1" dirty="0">
                <a:solidFill>
                  <a:srgbClr val="C00000"/>
                </a:solidFill>
              </a:rPr>
              <a:t>Chap 8: Designing Software Architecture</a:t>
            </a:r>
          </a:p>
        </p:txBody>
      </p:sp>
    </p:spTree>
    <p:extLst>
      <p:ext uri="{BB962C8B-B14F-4D97-AF65-F5344CB8AC3E}">
        <p14:creationId xmlns:p14="http://schemas.microsoft.com/office/powerpoint/2010/main" val="7293858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93687C-21DA-4CFF-9569-0F72F19FD16F}"/>
              </a:ext>
            </a:extLst>
          </p:cNvPr>
          <p:cNvSpPr txBox="1"/>
          <p:nvPr/>
        </p:nvSpPr>
        <p:spPr>
          <a:xfrm>
            <a:off x="609600" y="1447800"/>
            <a:ext cx="2438400" cy="369332"/>
          </a:xfrm>
          <a:prstGeom prst="rect">
            <a:avLst/>
          </a:prstGeom>
          <a:noFill/>
        </p:spPr>
        <p:txBody>
          <a:bodyPr wrap="square" rtlCol="0">
            <a:spAutoFit/>
          </a:bodyPr>
          <a:lstStyle/>
          <a:p>
            <a:endParaRPr lang="en-US" dirty="0"/>
          </a:p>
        </p:txBody>
      </p:sp>
      <p:sp>
        <p:nvSpPr>
          <p:cNvPr id="4" name="Titre 1">
            <a:extLst>
              <a:ext uri="{FF2B5EF4-FFF2-40B4-BE49-F238E27FC236}">
                <a16:creationId xmlns:a16="http://schemas.microsoft.com/office/drawing/2014/main" id="{FB7A517F-5BAC-2977-F897-D4BCD49A4CAE}"/>
              </a:ext>
            </a:extLst>
          </p:cNvPr>
          <p:cNvSpPr>
            <a:spLocks noGrp="1"/>
          </p:cNvSpPr>
          <p:nvPr>
            <p:ph type="ctrTitle"/>
          </p:nvPr>
        </p:nvSpPr>
        <p:spPr>
          <a:xfrm>
            <a:off x="0" y="1"/>
            <a:ext cx="9144000" cy="396413"/>
          </a:xfrm>
          <a:solidFill>
            <a:schemeClr val="accent2">
              <a:lumMod val="40000"/>
              <a:lumOff val="60000"/>
            </a:schemeClr>
          </a:solidFill>
        </p:spPr>
        <p:txBody>
          <a:bodyPr>
            <a:normAutofit/>
          </a:bodyPr>
          <a:lstStyle/>
          <a:p>
            <a:r>
              <a:rPr lang="en-US" sz="1800" i="1" dirty="0"/>
              <a:t>Software architecture = {Elements, Forms, Rationale/Constraints)</a:t>
            </a:r>
          </a:p>
        </p:txBody>
      </p:sp>
      <p:sp>
        <p:nvSpPr>
          <p:cNvPr id="8" name="Sous-titre 2">
            <a:extLst>
              <a:ext uri="{FF2B5EF4-FFF2-40B4-BE49-F238E27FC236}">
                <a16:creationId xmlns:a16="http://schemas.microsoft.com/office/drawing/2014/main" id="{D670517D-DB4B-5A37-DF0F-B9CF1126099C}"/>
              </a:ext>
            </a:extLst>
          </p:cNvPr>
          <p:cNvSpPr>
            <a:spLocks noGrp="1"/>
          </p:cNvSpPr>
          <p:nvPr>
            <p:ph type="subTitle" idx="1"/>
          </p:nvPr>
        </p:nvSpPr>
        <p:spPr>
          <a:xfrm>
            <a:off x="0" y="6477000"/>
            <a:ext cx="9144000" cy="381000"/>
          </a:xfrm>
          <a:solidFill>
            <a:schemeClr val="accent2">
              <a:lumMod val="40000"/>
              <a:lumOff val="60000"/>
            </a:schemeClr>
          </a:solidFill>
        </p:spPr>
        <p:txBody>
          <a:bodyPr>
            <a:normAutofit fontScale="70000" lnSpcReduction="20000"/>
          </a:bodyPr>
          <a:lstStyle/>
          <a:p>
            <a:r>
              <a:rPr lang="en-US" b="1" i="1" dirty="0"/>
              <a:t>Software architecture deals with the design of the high level structure of SWE</a:t>
            </a:r>
          </a:p>
        </p:txBody>
      </p:sp>
      <p:sp>
        <p:nvSpPr>
          <p:cNvPr id="2" name="TextBox 1">
            <a:extLst>
              <a:ext uri="{FF2B5EF4-FFF2-40B4-BE49-F238E27FC236}">
                <a16:creationId xmlns:a16="http://schemas.microsoft.com/office/drawing/2014/main" id="{13E82DED-8681-90F7-6773-C90938B48BB3}"/>
              </a:ext>
            </a:extLst>
          </p:cNvPr>
          <p:cNvSpPr txBox="1"/>
          <p:nvPr/>
        </p:nvSpPr>
        <p:spPr>
          <a:xfrm>
            <a:off x="158750" y="1400053"/>
            <a:ext cx="8972550" cy="5047536"/>
          </a:xfrm>
          <a:prstGeom prst="rect">
            <a:avLst/>
          </a:prstGeom>
          <a:noFill/>
        </p:spPr>
        <p:txBody>
          <a:bodyPr wrap="square" rtlCol="0">
            <a:spAutoFit/>
          </a:bodyPr>
          <a:lstStyle/>
          <a:p>
            <a:pPr marL="571500" indent="-571500">
              <a:buFont typeface="Wingdings" panose="05000000000000000000" pitchFamily="2" charset="2"/>
              <a:buChar char="v"/>
            </a:pPr>
            <a:r>
              <a:rPr lang="en-US" sz="2800" b="1" dirty="0">
                <a:solidFill>
                  <a:schemeClr val="tx2"/>
                </a:solidFill>
                <a:latin typeface="Arial Rounded MT Bold" panose="020F0704030504030204" pitchFamily="34" charset="0"/>
              </a:rPr>
              <a:t>Overview of the architecture design activity</a:t>
            </a:r>
          </a:p>
          <a:p>
            <a:pPr marL="457200" indent="-457200">
              <a:lnSpc>
                <a:spcPct val="150000"/>
              </a:lnSpc>
              <a:buFont typeface="Courier New" panose="02070309020205020404" pitchFamily="49" charset="0"/>
              <a:buChar char="o"/>
            </a:pPr>
            <a:r>
              <a:rPr lang="en-US" sz="2800" dirty="0">
                <a:latin typeface="Arial Rounded MT Bold" panose="020F0704030504030204" pitchFamily="34" charset="0"/>
              </a:rPr>
              <a:t>Design Concepts : - building blocks for creating structures</a:t>
            </a:r>
            <a:endParaRPr lang="en-US" sz="2800" dirty="0">
              <a:solidFill>
                <a:schemeClr val="accent6">
                  <a:lumMod val="50000"/>
                </a:schemeClr>
              </a:solidFill>
              <a:latin typeface="Arial Rounded MT Bold" panose="020F0704030504030204" pitchFamily="34" charset="0"/>
            </a:endParaRPr>
          </a:p>
          <a:p>
            <a:pPr marL="457200" indent="-457200">
              <a:lnSpc>
                <a:spcPct val="150000"/>
              </a:lnSpc>
              <a:buFont typeface="Wingdings" panose="05000000000000000000" pitchFamily="2" charset="2"/>
              <a:buChar char="§"/>
            </a:pPr>
            <a:r>
              <a:rPr lang="en-US" sz="2800" dirty="0">
                <a:latin typeface="Arial Rounded MT Bold" panose="020F0704030504030204" pitchFamily="34" charset="0"/>
              </a:rPr>
              <a:t>Design is not random but planned, intentional , rational and directed.</a:t>
            </a:r>
          </a:p>
          <a:p>
            <a:pPr marL="457200" indent="-457200">
              <a:lnSpc>
                <a:spcPct val="150000"/>
              </a:lnSpc>
              <a:buFont typeface="Wingdings" panose="05000000000000000000" pitchFamily="2" charset="2"/>
              <a:buChar char="§"/>
            </a:pPr>
            <a:r>
              <a:rPr lang="en-US" sz="2800" dirty="0">
                <a:latin typeface="Arial Rounded MT Bold" panose="020F0704030504030204" pitchFamily="34" charset="0"/>
              </a:rPr>
              <a:t>Different types of design concepts exist</a:t>
            </a:r>
          </a:p>
          <a:p>
            <a:pPr marL="457200" indent="-457200">
              <a:buFont typeface="Wingdings" panose="05000000000000000000" pitchFamily="2" charset="2"/>
              <a:buChar char="ü"/>
            </a:pPr>
            <a:r>
              <a:rPr lang="en-US" sz="2800" i="1" dirty="0">
                <a:solidFill>
                  <a:schemeClr val="tx2"/>
                </a:solidFill>
                <a:latin typeface="Arial Rounded MT Bold" panose="020F0704030504030204" pitchFamily="34" charset="0"/>
              </a:rPr>
              <a:t>Reference  architecture, deployment patterns, architectural patterns , tactics and externally developed components.</a:t>
            </a:r>
            <a:endParaRPr lang="en-US" sz="2700" i="1" dirty="0">
              <a:solidFill>
                <a:schemeClr val="tx2"/>
              </a:solidFill>
              <a:latin typeface="Arial Rounded MT Bold" panose="020F0704030504030204" pitchFamily="34" charset="0"/>
            </a:endParaRPr>
          </a:p>
        </p:txBody>
      </p:sp>
      <p:sp>
        <p:nvSpPr>
          <p:cNvPr id="3" name="TextBox 2">
            <a:extLst>
              <a:ext uri="{FF2B5EF4-FFF2-40B4-BE49-F238E27FC236}">
                <a16:creationId xmlns:a16="http://schemas.microsoft.com/office/drawing/2014/main" id="{945B1EF4-E1AE-9022-C9F6-18F1F2CA83E2}"/>
              </a:ext>
            </a:extLst>
          </p:cNvPr>
          <p:cNvSpPr txBox="1"/>
          <p:nvPr/>
        </p:nvSpPr>
        <p:spPr>
          <a:xfrm>
            <a:off x="228600" y="605846"/>
            <a:ext cx="8610600" cy="584775"/>
          </a:xfrm>
          <a:prstGeom prst="rect">
            <a:avLst/>
          </a:prstGeom>
          <a:noFill/>
        </p:spPr>
        <p:txBody>
          <a:bodyPr wrap="square" rtlCol="0">
            <a:spAutoFit/>
          </a:bodyPr>
          <a:lstStyle/>
          <a:p>
            <a:pPr marL="571500" indent="-571500">
              <a:buFont typeface="Wingdings" panose="05000000000000000000" pitchFamily="2" charset="2"/>
              <a:buChar char="q"/>
            </a:pPr>
            <a:r>
              <a:rPr lang="en-US" sz="3200" b="1" dirty="0">
                <a:solidFill>
                  <a:srgbClr val="C00000"/>
                </a:solidFill>
              </a:rPr>
              <a:t>Chap 8: Designing Software Architecture</a:t>
            </a:r>
          </a:p>
        </p:txBody>
      </p:sp>
    </p:spTree>
    <p:extLst>
      <p:ext uri="{BB962C8B-B14F-4D97-AF65-F5344CB8AC3E}">
        <p14:creationId xmlns:p14="http://schemas.microsoft.com/office/powerpoint/2010/main" val="7871052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93687C-21DA-4CFF-9569-0F72F19FD16F}"/>
              </a:ext>
            </a:extLst>
          </p:cNvPr>
          <p:cNvSpPr txBox="1"/>
          <p:nvPr/>
        </p:nvSpPr>
        <p:spPr>
          <a:xfrm>
            <a:off x="609600" y="1447800"/>
            <a:ext cx="2438400" cy="369332"/>
          </a:xfrm>
          <a:prstGeom prst="rect">
            <a:avLst/>
          </a:prstGeom>
          <a:noFill/>
        </p:spPr>
        <p:txBody>
          <a:bodyPr wrap="square" rtlCol="0">
            <a:spAutoFit/>
          </a:bodyPr>
          <a:lstStyle/>
          <a:p>
            <a:endParaRPr lang="en-US" dirty="0"/>
          </a:p>
        </p:txBody>
      </p:sp>
      <p:sp>
        <p:nvSpPr>
          <p:cNvPr id="4" name="Titre 1">
            <a:extLst>
              <a:ext uri="{FF2B5EF4-FFF2-40B4-BE49-F238E27FC236}">
                <a16:creationId xmlns:a16="http://schemas.microsoft.com/office/drawing/2014/main" id="{FB7A517F-5BAC-2977-F897-D4BCD49A4CAE}"/>
              </a:ext>
            </a:extLst>
          </p:cNvPr>
          <p:cNvSpPr>
            <a:spLocks noGrp="1"/>
          </p:cNvSpPr>
          <p:nvPr>
            <p:ph type="ctrTitle"/>
          </p:nvPr>
        </p:nvSpPr>
        <p:spPr>
          <a:xfrm>
            <a:off x="0" y="1"/>
            <a:ext cx="9144000" cy="396413"/>
          </a:xfrm>
          <a:solidFill>
            <a:schemeClr val="accent2">
              <a:lumMod val="40000"/>
              <a:lumOff val="60000"/>
            </a:schemeClr>
          </a:solidFill>
        </p:spPr>
        <p:txBody>
          <a:bodyPr>
            <a:normAutofit/>
          </a:bodyPr>
          <a:lstStyle/>
          <a:p>
            <a:r>
              <a:rPr lang="en-US" sz="1800" i="1" dirty="0"/>
              <a:t>Software architecture = {Elements, Forms, Rationale/Constraints)</a:t>
            </a:r>
          </a:p>
        </p:txBody>
      </p:sp>
      <p:sp>
        <p:nvSpPr>
          <p:cNvPr id="8" name="Sous-titre 2">
            <a:extLst>
              <a:ext uri="{FF2B5EF4-FFF2-40B4-BE49-F238E27FC236}">
                <a16:creationId xmlns:a16="http://schemas.microsoft.com/office/drawing/2014/main" id="{D670517D-DB4B-5A37-DF0F-B9CF1126099C}"/>
              </a:ext>
            </a:extLst>
          </p:cNvPr>
          <p:cNvSpPr>
            <a:spLocks noGrp="1"/>
          </p:cNvSpPr>
          <p:nvPr>
            <p:ph type="subTitle" idx="1"/>
          </p:nvPr>
        </p:nvSpPr>
        <p:spPr>
          <a:xfrm>
            <a:off x="0" y="6477000"/>
            <a:ext cx="9144000" cy="381000"/>
          </a:xfrm>
          <a:solidFill>
            <a:schemeClr val="accent2">
              <a:lumMod val="40000"/>
              <a:lumOff val="60000"/>
            </a:schemeClr>
          </a:solidFill>
        </p:spPr>
        <p:txBody>
          <a:bodyPr>
            <a:normAutofit fontScale="70000" lnSpcReduction="20000"/>
          </a:bodyPr>
          <a:lstStyle/>
          <a:p>
            <a:r>
              <a:rPr lang="en-US" b="1" i="1" dirty="0"/>
              <a:t>Software architecture deals with the design of the high level structure of SWE</a:t>
            </a:r>
          </a:p>
        </p:txBody>
      </p:sp>
      <p:sp>
        <p:nvSpPr>
          <p:cNvPr id="2" name="TextBox 1">
            <a:extLst>
              <a:ext uri="{FF2B5EF4-FFF2-40B4-BE49-F238E27FC236}">
                <a16:creationId xmlns:a16="http://schemas.microsoft.com/office/drawing/2014/main" id="{13E82DED-8681-90F7-6773-C90938B48BB3}"/>
              </a:ext>
            </a:extLst>
          </p:cNvPr>
          <p:cNvSpPr txBox="1"/>
          <p:nvPr/>
        </p:nvSpPr>
        <p:spPr>
          <a:xfrm>
            <a:off x="158750" y="1400053"/>
            <a:ext cx="8972550" cy="4298036"/>
          </a:xfrm>
          <a:prstGeom prst="rect">
            <a:avLst/>
          </a:prstGeom>
          <a:noFill/>
        </p:spPr>
        <p:txBody>
          <a:bodyPr wrap="square" rtlCol="0">
            <a:spAutoFit/>
          </a:bodyPr>
          <a:lstStyle/>
          <a:p>
            <a:pPr marL="571500" indent="-571500">
              <a:buFont typeface="Wingdings" panose="05000000000000000000" pitchFamily="2" charset="2"/>
              <a:buChar char="v"/>
            </a:pPr>
            <a:r>
              <a:rPr lang="en-US" sz="2800" b="1" dirty="0">
                <a:solidFill>
                  <a:schemeClr val="tx2"/>
                </a:solidFill>
                <a:latin typeface="Arial Rounded MT Bold" panose="020F0704030504030204" pitchFamily="34" charset="0"/>
              </a:rPr>
              <a:t>Overview of the architecture design activity</a:t>
            </a:r>
          </a:p>
          <a:p>
            <a:pPr marL="457200" indent="-457200">
              <a:lnSpc>
                <a:spcPct val="150000"/>
              </a:lnSpc>
              <a:buFont typeface="Courier New" panose="02070309020205020404" pitchFamily="49" charset="0"/>
              <a:buChar char="o"/>
            </a:pPr>
            <a:r>
              <a:rPr lang="en-US" sz="2800" dirty="0">
                <a:latin typeface="Arial Rounded MT Bold" panose="020F0704030504030204" pitchFamily="34" charset="0"/>
              </a:rPr>
              <a:t>Design Concepts : - Reference Architectures</a:t>
            </a:r>
            <a:endParaRPr lang="en-US" sz="2800" dirty="0">
              <a:solidFill>
                <a:schemeClr val="accent6">
                  <a:lumMod val="50000"/>
                </a:schemeClr>
              </a:solidFill>
              <a:latin typeface="Arial Rounded MT Bold" panose="020F0704030504030204" pitchFamily="34" charset="0"/>
            </a:endParaRPr>
          </a:p>
          <a:p>
            <a:pPr marL="457200" indent="-457200">
              <a:lnSpc>
                <a:spcPct val="150000"/>
              </a:lnSpc>
              <a:buFont typeface="Wingdings" panose="05000000000000000000" pitchFamily="2" charset="2"/>
              <a:buChar char="§"/>
            </a:pPr>
            <a:r>
              <a:rPr lang="en-US" sz="2800" dirty="0">
                <a:latin typeface="Arial Rounded MT Bold" panose="020F0704030504030204" pitchFamily="34" charset="0"/>
              </a:rPr>
              <a:t>Blueprints that provide an overall logical structure for particular types of applications.</a:t>
            </a:r>
          </a:p>
          <a:p>
            <a:pPr marL="457200" indent="-457200">
              <a:lnSpc>
                <a:spcPct val="150000"/>
              </a:lnSpc>
              <a:buFont typeface="Wingdings" panose="05000000000000000000" pitchFamily="2" charset="2"/>
              <a:buChar char="§"/>
            </a:pPr>
            <a:r>
              <a:rPr lang="en-US" sz="2800" dirty="0">
                <a:latin typeface="Arial Rounded MT Bold" panose="020F0704030504030204" pitchFamily="34" charset="0"/>
              </a:rPr>
              <a:t>It’s a reference model mapped onto one or more architectural patterns.</a:t>
            </a:r>
          </a:p>
          <a:p>
            <a:pPr>
              <a:lnSpc>
                <a:spcPct val="150000"/>
              </a:lnSpc>
            </a:pPr>
            <a:endParaRPr lang="en-US" sz="2700" dirty="0">
              <a:latin typeface="Arial Rounded MT Bold" panose="020F0704030504030204" pitchFamily="34" charset="0"/>
            </a:endParaRPr>
          </a:p>
        </p:txBody>
      </p:sp>
      <p:sp>
        <p:nvSpPr>
          <p:cNvPr id="3" name="TextBox 2">
            <a:extLst>
              <a:ext uri="{FF2B5EF4-FFF2-40B4-BE49-F238E27FC236}">
                <a16:creationId xmlns:a16="http://schemas.microsoft.com/office/drawing/2014/main" id="{945B1EF4-E1AE-9022-C9F6-18F1F2CA83E2}"/>
              </a:ext>
            </a:extLst>
          </p:cNvPr>
          <p:cNvSpPr txBox="1"/>
          <p:nvPr/>
        </p:nvSpPr>
        <p:spPr>
          <a:xfrm>
            <a:off x="228600" y="605846"/>
            <a:ext cx="8610600" cy="584775"/>
          </a:xfrm>
          <a:prstGeom prst="rect">
            <a:avLst/>
          </a:prstGeom>
          <a:noFill/>
        </p:spPr>
        <p:txBody>
          <a:bodyPr wrap="square" rtlCol="0">
            <a:spAutoFit/>
          </a:bodyPr>
          <a:lstStyle/>
          <a:p>
            <a:pPr marL="571500" indent="-571500">
              <a:buFont typeface="Wingdings" panose="05000000000000000000" pitchFamily="2" charset="2"/>
              <a:buChar char="q"/>
            </a:pPr>
            <a:r>
              <a:rPr lang="en-US" sz="3200" b="1" dirty="0">
                <a:solidFill>
                  <a:srgbClr val="C00000"/>
                </a:solidFill>
              </a:rPr>
              <a:t>Chap 8: Designing Software Architecture</a:t>
            </a:r>
          </a:p>
        </p:txBody>
      </p:sp>
    </p:spTree>
    <p:extLst>
      <p:ext uri="{BB962C8B-B14F-4D97-AF65-F5344CB8AC3E}">
        <p14:creationId xmlns:p14="http://schemas.microsoft.com/office/powerpoint/2010/main" val="19589567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93687C-21DA-4CFF-9569-0F72F19FD16F}"/>
              </a:ext>
            </a:extLst>
          </p:cNvPr>
          <p:cNvSpPr txBox="1"/>
          <p:nvPr/>
        </p:nvSpPr>
        <p:spPr>
          <a:xfrm>
            <a:off x="609600" y="1447800"/>
            <a:ext cx="2438400" cy="369332"/>
          </a:xfrm>
          <a:prstGeom prst="rect">
            <a:avLst/>
          </a:prstGeom>
          <a:noFill/>
        </p:spPr>
        <p:txBody>
          <a:bodyPr wrap="square" rtlCol="0">
            <a:spAutoFit/>
          </a:bodyPr>
          <a:lstStyle/>
          <a:p>
            <a:endParaRPr lang="en-US" dirty="0"/>
          </a:p>
        </p:txBody>
      </p:sp>
      <p:sp>
        <p:nvSpPr>
          <p:cNvPr id="4" name="Titre 1">
            <a:extLst>
              <a:ext uri="{FF2B5EF4-FFF2-40B4-BE49-F238E27FC236}">
                <a16:creationId xmlns:a16="http://schemas.microsoft.com/office/drawing/2014/main" id="{FB7A517F-5BAC-2977-F897-D4BCD49A4CAE}"/>
              </a:ext>
            </a:extLst>
          </p:cNvPr>
          <p:cNvSpPr>
            <a:spLocks noGrp="1"/>
          </p:cNvSpPr>
          <p:nvPr>
            <p:ph type="ctrTitle"/>
          </p:nvPr>
        </p:nvSpPr>
        <p:spPr>
          <a:xfrm>
            <a:off x="0" y="1"/>
            <a:ext cx="9144000" cy="396413"/>
          </a:xfrm>
          <a:solidFill>
            <a:schemeClr val="accent2">
              <a:lumMod val="40000"/>
              <a:lumOff val="60000"/>
            </a:schemeClr>
          </a:solidFill>
        </p:spPr>
        <p:txBody>
          <a:bodyPr>
            <a:normAutofit/>
          </a:bodyPr>
          <a:lstStyle/>
          <a:p>
            <a:r>
              <a:rPr lang="en-US" sz="1800" i="1" dirty="0"/>
              <a:t>Software architecture = {Elements, Forms, Rationale/Constraints)</a:t>
            </a:r>
          </a:p>
        </p:txBody>
      </p:sp>
      <p:sp>
        <p:nvSpPr>
          <p:cNvPr id="8" name="Sous-titre 2">
            <a:extLst>
              <a:ext uri="{FF2B5EF4-FFF2-40B4-BE49-F238E27FC236}">
                <a16:creationId xmlns:a16="http://schemas.microsoft.com/office/drawing/2014/main" id="{D670517D-DB4B-5A37-DF0F-B9CF1126099C}"/>
              </a:ext>
            </a:extLst>
          </p:cNvPr>
          <p:cNvSpPr>
            <a:spLocks noGrp="1"/>
          </p:cNvSpPr>
          <p:nvPr>
            <p:ph type="subTitle" idx="1"/>
          </p:nvPr>
        </p:nvSpPr>
        <p:spPr>
          <a:xfrm>
            <a:off x="0" y="6477000"/>
            <a:ext cx="9144000" cy="381000"/>
          </a:xfrm>
          <a:solidFill>
            <a:schemeClr val="accent2">
              <a:lumMod val="40000"/>
              <a:lumOff val="60000"/>
            </a:schemeClr>
          </a:solidFill>
        </p:spPr>
        <p:txBody>
          <a:bodyPr>
            <a:normAutofit fontScale="70000" lnSpcReduction="20000"/>
          </a:bodyPr>
          <a:lstStyle/>
          <a:p>
            <a:r>
              <a:rPr lang="en-US" b="1" i="1" dirty="0"/>
              <a:t>Software architecture deals with the design of the high level structure of SWE</a:t>
            </a:r>
          </a:p>
        </p:txBody>
      </p:sp>
      <p:sp>
        <p:nvSpPr>
          <p:cNvPr id="2" name="TextBox 1">
            <a:extLst>
              <a:ext uri="{FF2B5EF4-FFF2-40B4-BE49-F238E27FC236}">
                <a16:creationId xmlns:a16="http://schemas.microsoft.com/office/drawing/2014/main" id="{13E82DED-8681-90F7-6773-C90938B48BB3}"/>
              </a:ext>
            </a:extLst>
          </p:cNvPr>
          <p:cNvSpPr txBox="1"/>
          <p:nvPr/>
        </p:nvSpPr>
        <p:spPr>
          <a:xfrm>
            <a:off x="158750" y="1400053"/>
            <a:ext cx="8972550" cy="3651705"/>
          </a:xfrm>
          <a:prstGeom prst="rect">
            <a:avLst/>
          </a:prstGeom>
          <a:noFill/>
        </p:spPr>
        <p:txBody>
          <a:bodyPr wrap="square" rtlCol="0">
            <a:spAutoFit/>
          </a:bodyPr>
          <a:lstStyle/>
          <a:p>
            <a:pPr marL="571500" indent="-571500">
              <a:buFont typeface="Wingdings" panose="05000000000000000000" pitchFamily="2" charset="2"/>
              <a:buChar char="v"/>
            </a:pPr>
            <a:r>
              <a:rPr lang="en-US" sz="2800" b="1" dirty="0">
                <a:solidFill>
                  <a:schemeClr val="tx2"/>
                </a:solidFill>
                <a:latin typeface="Arial Rounded MT Bold" panose="020F0704030504030204" pitchFamily="34" charset="0"/>
              </a:rPr>
              <a:t>Overview of the architecture design activity</a:t>
            </a:r>
          </a:p>
          <a:p>
            <a:pPr marL="457200" indent="-457200">
              <a:lnSpc>
                <a:spcPct val="150000"/>
              </a:lnSpc>
              <a:buFont typeface="Courier New" panose="02070309020205020404" pitchFamily="49" charset="0"/>
              <a:buChar char="o"/>
            </a:pPr>
            <a:r>
              <a:rPr lang="en-US" sz="2800" dirty="0">
                <a:latin typeface="Arial Rounded MT Bold" panose="020F0704030504030204" pitchFamily="34" charset="0"/>
              </a:rPr>
              <a:t>Design Concepts : - Reference Architectures(1)</a:t>
            </a:r>
            <a:endParaRPr lang="en-US" sz="2800" dirty="0">
              <a:solidFill>
                <a:schemeClr val="accent6">
                  <a:lumMod val="50000"/>
                </a:schemeClr>
              </a:solidFill>
              <a:latin typeface="Arial Rounded MT Bold" panose="020F0704030504030204" pitchFamily="34" charset="0"/>
            </a:endParaRPr>
          </a:p>
          <a:p>
            <a:pPr marL="457200" indent="-457200">
              <a:lnSpc>
                <a:spcPct val="150000"/>
              </a:lnSpc>
              <a:buFont typeface="Wingdings" panose="05000000000000000000" pitchFamily="2" charset="2"/>
              <a:buChar char="§"/>
            </a:pPr>
            <a:r>
              <a:rPr lang="en-US" sz="2800" dirty="0">
                <a:latin typeface="Arial Rounded MT Bold" panose="020F0704030504030204" pitchFamily="34" charset="0"/>
              </a:rPr>
              <a:t>Example</a:t>
            </a:r>
          </a:p>
          <a:p>
            <a:pPr marL="457200" indent="-457200">
              <a:lnSpc>
                <a:spcPct val="150000"/>
              </a:lnSpc>
              <a:buFont typeface="Wingdings" panose="05000000000000000000" pitchFamily="2" charset="2"/>
              <a:buChar char="ü"/>
            </a:pPr>
            <a:r>
              <a:rPr lang="en-US" sz="2800" dirty="0">
                <a:latin typeface="Arial Rounded MT Bold" panose="020F0704030504030204" pitchFamily="34" charset="0"/>
              </a:rPr>
              <a:t>Reference architecture for the development of web application is showed on the next slide.</a:t>
            </a:r>
          </a:p>
          <a:p>
            <a:pPr>
              <a:lnSpc>
                <a:spcPct val="150000"/>
              </a:lnSpc>
            </a:pPr>
            <a:endParaRPr lang="en-US" sz="2700" dirty="0">
              <a:latin typeface="Arial Rounded MT Bold" panose="020F0704030504030204" pitchFamily="34" charset="0"/>
            </a:endParaRPr>
          </a:p>
        </p:txBody>
      </p:sp>
      <p:sp>
        <p:nvSpPr>
          <p:cNvPr id="3" name="TextBox 2">
            <a:extLst>
              <a:ext uri="{FF2B5EF4-FFF2-40B4-BE49-F238E27FC236}">
                <a16:creationId xmlns:a16="http://schemas.microsoft.com/office/drawing/2014/main" id="{945B1EF4-E1AE-9022-C9F6-18F1F2CA83E2}"/>
              </a:ext>
            </a:extLst>
          </p:cNvPr>
          <p:cNvSpPr txBox="1"/>
          <p:nvPr/>
        </p:nvSpPr>
        <p:spPr>
          <a:xfrm>
            <a:off x="228600" y="605846"/>
            <a:ext cx="8610600" cy="584775"/>
          </a:xfrm>
          <a:prstGeom prst="rect">
            <a:avLst/>
          </a:prstGeom>
          <a:noFill/>
        </p:spPr>
        <p:txBody>
          <a:bodyPr wrap="square" rtlCol="0">
            <a:spAutoFit/>
          </a:bodyPr>
          <a:lstStyle/>
          <a:p>
            <a:pPr marL="571500" indent="-571500">
              <a:buFont typeface="Wingdings" panose="05000000000000000000" pitchFamily="2" charset="2"/>
              <a:buChar char="q"/>
            </a:pPr>
            <a:r>
              <a:rPr lang="en-US" sz="3200" b="1" dirty="0">
                <a:solidFill>
                  <a:srgbClr val="C00000"/>
                </a:solidFill>
              </a:rPr>
              <a:t>Chap 8: Designing Software Architecture</a:t>
            </a:r>
          </a:p>
        </p:txBody>
      </p:sp>
    </p:spTree>
    <p:extLst>
      <p:ext uri="{BB962C8B-B14F-4D97-AF65-F5344CB8AC3E}">
        <p14:creationId xmlns:p14="http://schemas.microsoft.com/office/powerpoint/2010/main" val="35080415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93687C-21DA-4CFF-9569-0F72F19FD16F}"/>
              </a:ext>
            </a:extLst>
          </p:cNvPr>
          <p:cNvSpPr txBox="1"/>
          <p:nvPr/>
        </p:nvSpPr>
        <p:spPr>
          <a:xfrm>
            <a:off x="609600" y="1447800"/>
            <a:ext cx="2438400" cy="369332"/>
          </a:xfrm>
          <a:prstGeom prst="rect">
            <a:avLst/>
          </a:prstGeom>
          <a:noFill/>
        </p:spPr>
        <p:txBody>
          <a:bodyPr wrap="square" rtlCol="0">
            <a:spAutoFit/>
          </a:bodyPr>
          <a:lstStyle/>
          <a:p>
            <a:endParaRPr lang="en-US" dirty="0"/>
          </a:p>
        </p:txBody>
      </p:sp>
      <p:sp>
        <p:nvSpPr>
          <p:cNvPr id="4" name="Titre 1">
            <a:extLst>
              <a:ext uri="{FF2B5EF4-FFF2-40B4-BE49-F238E27FC236}">
                <a16:creationId xmlns:a16="http://schemas.microsoft.com/office/drawing/2014/main" id="{FB7A517F-5BAC-2977-F897-D4BCD49A4CAE}"/>
              </a:ext>
            </a:extLst>
          </p:cNvPr>
          <p:cNvSpPr>
            <a:spLocks noGrp="1"/>
          </p:cNvSpPr>
          <p:nvPr>
            <p:ph type="ctrTitle"/>
          </p:nvPr>
        </p:nvSpPr>
        <p:spPr>
          <a:xfrm>
            <a:off x="0" y="1"/>
            <a:ext cx="9144000" cy="396413"/>
          </a:xfrm>
          <a:solidFill>
            <a:schemeClr val="accent2">
              <a:lumMod val="40000"/>
              <a:lumOff val="60000"/>
            </a:schemeClr>
          </a:solidFill>
        </p:spPr>
        <p:txBody>
          <a:bodyPr>
            <a:normAutofit/>
          </a:bodyPr>
          <a:lstStyle/>
          <a:p>
            <a:r>
              <a:rPr lang="en-US" sz="1800" i="1" dirty="0"/>
              <a:t>Software architecture = {Elements, Forms, Rationale/Constraints)</a:t>
            </a:r>
          </a:p>
        </p:txBody>
      </p:sp>
      <p:sp>
        <p:nvSpPr>
          <p:cNvPr id="8" name="Sous-titre 2">
            <a:extLst>
              <a:ext uri="{FF2B5EF4-FFF2-40B4-BE49-F238E27FC236}">
                <a16:creationId xmlns:a16="http://schemas.microsoft.com/office/drawing/2014/main" id="{D670517D-DB4B-5A37-DF0F-B9CF1126099C}"/>
              </a:ext>
            </a:extLst>
          </p:cNvPr>
          <p:cNvSpPr>
            <a:spLocks noGrp="1"/>
          </p:cNvSpPr>
          <p:nvPr>
            <p:ph type="subTitle" idx="1"/>
          </p:nvPr>
        </p:nvSpPr>
        <p:spPr>
          <a:xfrm>
            <a:off x="0" y="6477000"/>
            <a:ext cx="9144000" cy="381000"/>
          </a:xfrm>
          <a:solidFill>
            <a:schemeClr val="accent2">
              <a:lumMod val="40000"/>
              <a:lumOff val="60000"/>
            </a:schemeClr>
          </a:solidFill>
        </p:spPr>
        <p:txBody>
          <a:bodyPr>
            <a:normAutofit fontScale="70000" lnSpcReduction="20000"/>
          </a:bodyPr>
          <a:lstStyle/>
          <a:p>
            <a:r>
              <a:rPr lang="en-US" b="1" i="1" dirty="0"/>
              <a:t>Software architecture deals with the design of the high level structure of SWE</a:t>
            </a:r>
          </a:p>
        </p:txBody>
      </p:sp>
      <p:sp>
        <p:nvSpPr>
          <p:cNvPr id="2" name="TextBox 1">
            <a:extLst>
              <a:ext uri="{FF2B5EF4-FFF2-40B4-BE49-F238E27FC236}">
                <a16:creationId xmlns:a16="http://schemas.microsoft.com/office/drawing/2014/main" id="{13E82DED-8681-90F7-6773-C90938B48BB3}"/>
              </a:ext>
            </a:extLst>
          </p:cNvPr>
          <p:cNvSpPr txBox="1"/>
          <p:nvPr/>
        </p:nvSpPr>
        <p:spPr>
          <a:xfrm>
            <a:off x="158750" y="1400053"/>
            <a:ext cx="8972550" cy="1732847"/>
          </a:xfrm>
          <a:prstGeom prst="rect">
            <a:avLst/>
          </a:prstGeom>
          <a:noFill/>
        </p:spPr>
        <p:txBody>
          <a:bodyPr wrap="square" rtlCol="0">
            <a:spAutoFit/>
          </a:bodyPr>
          <a:lstStyle/>
          <a:p>
            <a:pPr marL="571500" indent="-571500">
              <a:buFont typeface="Wingdings" panose="05000000000000000000" pitchFamily="2" charset="2"/>
              <a:buChar char="v"/>
            </a:pPr>
            <a:r>
              <a:rPr lang="en-US" sz="2800" b="1" dirty="0">
                <a:solidFill>
                  <a:schemeClr val="tx2"/>
                </a:solidFill>
                <a:latin typeface="Arial Rounded MT Bold" panose="020F0704030504030204" pitchFamily="34" charset="0"/>
              </a:rPr>
              <a:t>Overview of the architecture design activity</a:t>
            </a:r>
          </a:p>
          <a:p>
            <a:pPr marL="457200" indent="-457200">
              <a:lnSpc>
                <a:spcPct val="150000"/>
              </a:lnSpc>
              <a:buFont typeface="Courier New" panose="02070309020205020404" pitchFamily="49" charset="0"/>
              <a:buChar char="o"/>
            </a:pPr>
            <a:r>
              <a:rPr lang="en-US" sz="2800" dirty="0">
                <a:latin typeface="Arial Rounded MT Bold" panose="020F0704030504030204" pitchFamily="34" charset="0"/>
              </a:rPr>
              <a:t>Design Concepts : - Reference Architectures(2)</a:t>
            </a:r>
            <a:endParaRPr lang="en-US" sz="2800" dirty="0">
              <a:solidFill>
                <a:schemeClr val="accent6">
                  <a:lumMod val="50000"/>
                </a:schemeClr>
              </a:solidFill>
              <a:latin typeface="Arial Rounded MT Bold" panose="020F0704030504030204" pitchFamily="34" charset="0"/>
            </a:endParaRPr>
          </a:p>
          <a:p>
            <a:pPr marL="457200" indent="-457200">
              <a:lnSpc>
                <a:spcPct val="150000"/>
              </a:lnSpc>
              <a:buFont typeface="Wingdings" panose="05000000000000000000" pitchFamily="2" charset="2"/>
              <a:buChar char="§"/>
            </a:pPr>
            <a:r>
              <a:rPr lang="en-US" sz="2800" dirty="0">
                <a:latin typeface="Arial Rounded MT Bold" panose="020F0704030504030204" pitchFamily="34" charset="0"/>
              </a:rPr>
              <a:t>Example</a:t>
            </a:r>
          </a:p>
        </p:txBody>
      </p:sp>
      <p:sp>
        <p:nvSpPr>
          <p:cNvPr id="3" name="TextBox 2">
            <a:extLst>
              <a:ext uri="{FF2B5EF4-FFF2-40B4-BE49-F238E27FC236}">
                <a16:creationId xmlns:a16="http://schemas.microsoft.com/office/drawing/2014/main" id="{945B1EF4-E1AE-9022-C9F6-18F1F2CA83E2}"/>
              </a:ext>
            </a:extLst>
          </p:cNvPr>
          <p:cNvSpPr txBox="1"/>
          <p:nvPr/>
        </p:nvSpPr>
        <p:spPr>
          <a:xfrm>
            <a:off x="228600" y="605846"/>
            <a:ext cx="8610600" cy="584775"/>
          </a:xfrm>
          <a:prstGeom prst="rect">
            <a:avLst/>
          </a:prstGeom>
          <a:noFill/>
        </p:spPr>
        <p:txBody>
          <a:bodyPr wrap="square" rtlCol="0">
            <a:spAutoFit/>
          </a:bodyPr>
          <a:lstStyle/>
          <a:p>
            <a:pPr marL="571500" indent="-571500">
              <a:buFont typeface="Wingdings" panose="05000000000000000000" pitchFamily="2" charset="2"/>
              <a:buChar char="q"/>
            </a:pPr>
            <a:r>
              <a:rPr lang="en-US" sz="3200" b="1" dirty="0">
                <a:solidFill>
                  <a:srgbClr val="C00000"/>
                </a:solidFill>
              </a:rPr>
              <a:t>Chap 8: Designing Software Architecture</a:t>
            </a:r>
          </a:p>
        </p:txBody>
      </p:sp>
    </p:spTree>
    <p:extLst>
      <p:ext uri="{BB962C8B-B14F-4D97-AF65-F5344CB8AC3E}">
        <p14:creationId xmlns:p14="http://schemas.microsoft.com/office/powerpoint/2010/main" val="5134077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93687C-21DA-4CFF-9569-0F72F19FD16F}"/>
              </a:ext>
            </a:extLst>
          </p:cNvPr>
          <p:cNvSpPr txBox="1"/>
          <p:nvPr/>
        </p:nvSpPr>
        <p:spPr>
          <a:xfrm>
            <a:off x="609600" y="1447800"/>
            <a:ext cx="2438400" cy="369332"/>
          </a:xfrm>
          <a:prstGeom prst="rect">
            <a:avLst/>
          </a:prstGeom>
          <a:noFill/>
        </p:spPr>
        <p:txBody>
          <a:bodyPr wrap="square" rtlCol="0">
            <a:spAutoFit/>
          </a:bodyPr>
          <a:lstStyle/>
          <a:p>
            <a:endParaRPr lang="en-US" dirty="0"/>
          </a:p>
        </p:txBody>
      </p:sp>
      <p:sp>
        <p:nvSpPr>
          <p:cNvPr id="4" name="Titre 1">
            <a:extLst>
              <a:ext uri="{FF2B5EF4-FFF2-40B4-BE49-F238E27FC236}">
                <a16:creationId xmlns:a16="http://schemas.microsoft.com/office/drawing/2014/main" id="{FB7A517F-5BAC-2977-F897-D4BCD49A4CAE}"/>
              </a:ext>
            </a:extLst>
          </p:cNvPr>
          <p:cNvSpPr>
            <a:spLocks noGrp="1"/>
          </p:cNvSpPr>
          <p:nvPr>
            <p:ph type="ctrTitle"/>
          </p:nvPr>
        </p:nvSpPr>
        <p:spPr>
          <a:xfrm>
            <a:off x="0" y="1"/>
            <a:ext cx="9144000" cy="396413"/>
          </a:xfrm>
          <a:solidFill>
            <a:schemeClr val="accent2">
              <a:lumMod val="40000"/>
              <a:lumOff val="60000"/>
            </a:schemeClr>
          </a:solidFill>
        </p:spPr>
        <p:txBody>
          <a:bodyPr>
            <a:normAutofit/>
          </a:bodyPr>
          <a:lstStyle/>
          <a:p>
            <a:r>
              <a:rPr lang="en-US" sz="1800" i="1" dirty="0"/>
              <a:t>Software architecture = {Elements, Forms, Rationale/Constraints)</a:t>
            </a:r>
          </a:p>
        </p:txBody>
      </p:sp>
      <p:sp>
        <p:nvSpPr>
          <p:cNvPr id="8" name="Sous-titre 2">
            <a:extLst>
              <a:ext uri="{FF2B5EF4-FFF2-40B4-BE49-F238E27FC236}">
                <a16:creationId xmlns:a16="http://schemas.microsoft.com/office/drawing/2014/main" id="{D670517D-DB4B-5A37-DF0F-B9CF1126099C}"/>
              </a:ext>
            </a:extLst>
          </p:cNvPr>
          <p:cNvSpPr>
            <a:spLocks noGrp="1"/>
          </p:cNvSpPr>
          <p:nvPr>
            <p:ph type="subTitle" idx="1"/>
          </p:nvPr>
        </p:nvSpPr>
        <p:spPr>
          <a:xfrm>
            <a:off x="0" y="6477000"/>
            <a:ext cx="9144000" cy="381000"/>
          </a:xfrm>
          <a:solidFill>
            <a:schemeClr val="accent2">
              <a:lumMod val="40000"/>
              <a:lumOff val="60000"/>
            </a:schemeClr>
          </a:solidFill>
        </p:spPr>
        <p:txBody>
          <a:bodyPr>
            <a:normAutofit fontScale="70000" lnSpcReduction="20000"/>
          </a:bodyPr>
          <a:lstStyle/>
          <a:p>
            <a:r>
              <a:rPr lang="en-US" b="1" i="1" dirty="0"/>
              <a:t>Software architecture deals with the design of the high level structure of SWE</a:t>
            </a:r>
          </a:p>
        </p:txBody>
      </p:sp>
      <p:sp>
        <p:nvSpPr>
          <p:cNvPr id="2" name="TextBox 1">
            <a:extLst>
              <a:ext uri="{FF2B5EF4-FFF2-40B4-BE49-F238E27FC236}">
                <a16:creationId xmlns:a16="http://schemas.microsoft.com/office/drawing/2014/main" id="{13E82DED-8681-90F7-6773-C90938B48BB3}"/>
              </a:ext>
            </a:extLst>
          </p:cNvPr>
          <p:cNvSpPr txBox="1"/>
          <p:nvPr/>
        </p:nvSpPr>
        <p:spPr>
          <a:xfrm>
            <a:off x="158750" y="1400053"/>
            <a:ext cx="8972550" cy="4964501"/>
          </a:xfrm>
          <a:prstGeom prst="rect">
            <a:avLst/>
          </a:prstGeom>
          <a:noFill/>
        </p:spPr>
        <p:txBody>
          <a:bodyPr wrap="square" rtlCol="0">
            <a:spAutoFit/>
          </a:bodyPr>
          <a:lstStyle/>
          <a:p>
            <a:pPr marL="571500" indent="-571500">
              <a:buFont typeface="Wingdings" panose="05000000000000000000" pitchFamily="2" charset="2"/>
              <a:buChar char="v"/>
            </a:pPr>
            <a:r>
              <a:rPr lang="en-US" sz="2800" b="1" dirty="0">
                <a:solidFill>
                  <a:schemeClr val="tx2"/>
                </a:solidFill>
                <a:latin typeface="Arial Rounded MT Bold" panose="020F0704030504030204" pitchFamily="34" charset="0"/>
              </a:rPr>
              <a:t>Overview of the architecture design activity</a:t>
            </a:r>
          </a:p>
          <a:p>
            <a:pPr marL="457200" indent="-457200">
              <a:lnSpc>
                <a:spcPct val="150000"/>
              </a:lnSpc>
              <a:buFont typeface="Courier New" panose="02070309020205020404" pitchFamily="49" charset="0"/>
              <a:buChar char="o"/>
            </a:pPr>
            <a:r>
              <a:rPr lang="en-US" sz="2800" dirty="0">
                <a:latin typeface="Arial Rounded MT Bold" panose="020F0704030504030204" pitchFamily="34" charset="0"/>
              </a:rPr>
              <a:t>Design Concepts : - Reference Architectures(3)</a:t>
            </a:r>
            <a:endParaRPr lang="en-US" sz="2800" dirty="0">
              <a:solidFill>
                <a:schemeClr val="accent6">
                  <a:lumMod val="50000"/>
                </a:schemeClr>
              </a:solidFill>
              <a:latin typeface="Arial Rounded MT Bold" panose="020F0704030504030204" pitchFamily="34" charset="0"/>
            </a:endParaRPr>
          </a:p>
          <a:p>
            <a:pPr marL="457200" indent="-457200">
              <a:lnSpc>
                <a:spcPct val="150000"/>
              </a:lnSpc>
              <a:buFont typeface="Wingdings" panose="05000000000000000000" pitchFamily="2" charset="2"/>
              <a:buChar char="§"/>
            </a:pPr>
            <a:r>
              <a:rPr lang="en-US" sz="2800" dirty="0">
                <a:latin typeface="Arial Rounded MT Bold" panose="020F0704030504030204" pitchFamily="34" charset="0"/>
              </a:rPr>
              <a:t>Reference architecture may be confused with architectural style.</a:t>
            </a:r>
          </a:p>
          <a:p>
            <a:pPr marL="457200" indent="-457200">
              <a:lnSpc>
                <a:spcPct val="150000"/>
              </a:lnSpc>
              <a:buFont typeface="Wingdings" panose="05000000000000000000" pitchFamily="2" charset="2"/>
              <a:buChar char="§"/>
            </a:pPr>
            <a:r>
              <a:rPr lang="en-US" sz="2800" dirty="0">
                <a:latin typeface="Arial Rounded MT Bold" panose="020F0704030504030204" pitchFamily="34" charset="0"/>
              </a:rPr>
              <a:t>Architectural style (such as pipe and filters) define types of components and connectors in a specific topology that are useful for structuring an application either logically or physically.</a:t>
            </a:r>
          </a:p>
        </p:txBody>
      </p:sp>
      <p:sp>
        <p:nvSpPr>
          <p:cNvPr id="3" name="TextBox 2">
            <a:extLst>
              <a:ext uri="{FF2B5EF4-FFF2-40B4-BE49-F238E27FC236}">
                <a16:creationId xmlns:a16="http://schemas.microsoft.com/office/drawing/2014/main" id="{945B1EF4-E1AE-9022-C9F6-18F1F2CA83E2}"/>
              </a:ext>
            </a:extLst>
          </p:cNvPr>
          <p:cNvSpPr txBox="1"/>
          <p:nvPr/>
        </p:nvSpPr>
        <p:spPr>
          <a:xfrm>
            <a:off x="228600" y="605846"/>
            <a:ext cx="8610600" cy="584775"/>
          </a:xfrm>
          <a:prstGeom prst="rect">
            <a:avLst/>
          </a:prstGeom>
          <a:noFill/>
        </p:spPr>
        <p:txBody>
          <a:bodyPr wrap="square" rtlCol="0">
            <a:spAutoFit/>
          </a:bodyPr>
          <a:lstStyle/>
          <a:p>
            <a:pPr marL="571500" indent="-571500">
              <a:buFont typeface="Wingdings" panose="05000000000000000000" pitchFamily="2" charset="2"/>
              <a:buChar char="q"/>
            </a:pPr>
            <a:r>
              <a:rPr lang="en-US" sz="3200" b="1" dirty="0">
                <a:solidFill>
                  <a:srgbClr val="C00000"/>
                </a:solidFill>
              </a:rPr>
              <a:t>Chap 8: Designing Software Architecture</a:t>
            </a:r>
          </a:p>
        </p:txBody>
      </p:sp>
    </p:spTree>
    <p:extLst>
      <p:ext uri="{BB962C8B-B14F-4D97-AF65-F5344CB8AC3E}">
        <p14:creationId xmlns:p14="http://schemas.microsoft.com/office/powerpoint/2010/main" val="35152495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93687C-21DA-4CFF-9569-0F72F19FD16F}"/>
              </a:ext>
            </a:extLst>
          </p:cNvPr>
          <p:cNvSpPr txBox="1"/>
          <p:nvPr/>
        </p:nvSpPr>
        <p:spPr>
          <a:xfrm>
            <a:off x="609600" y="1447800"/>
            <a:ext cx="2438400" cy="369332"/>
          </a:xfrm>
          <a:prstGeom prst="rect">
            <a:avLst/>
          </a:prstGeom>
          <a:noFill/>
        </p:spPr>
        <p:txBody>
          <a:bodyPr wrap="square" rtlCol="0">
            <a:spAutoFit/>
          </a:bodyPr>
          <a:lstStyle/>
          <a:p>
            <a:endParaRPr lang="en-US" dirty="0"/>
          </a:p>
        </p:txBody>
      </p:sp>
      <p:sp>
        <p:nvSpPr>
          <p:cNvPr id="4" name="Titre 1">
            <a:extLst>
              <a:ext uri="{FF2B5EF4-FFF2-40B4-BE49-F238E27FC236}">
                <a16:creationId xmlns:a16="http://schemas.microsoft.com/office/drawing/2014/main" id="{FB7A517F-5BAC-2977-F897-D4BCD49A4CAE}"/>
              </a:ext>
            </a:extLst>
          </p:cNvPr>
          <p:cNvSpPr>
            <a:spLocks noGrp="1"/>
          </p:cNvSpPr>
          <p:nvPr>
            <p:ph type="ctrTitle"/>
          </p:nvPr>
        </p:nvSpPr>
        <p:spPr>
          <a:xfrm>
            <a:off x="0" y="1"/>
            <a:ext cx="9144000" cy="396413"/>
          </a:xfrm>
          <a:solidFill>
            <a:schemeClr val="accent2">
              <a:lumMod val="40000"/>
              <a:lumOff val="60000"/>
            </a:schemeClr>
          </a:solidFill>
        </p:spPr>
        <p:txBody>
          <a:bodyPr>
            <a:normAutofit/>
          </a:bodyPr>
          <a:lstStyle/>
          <a:p>
            <a:r>
              <a:rPr lang="en-US" sz="1800" i="1" dirty="0"/>
              <a:t>Software architecture = {Elements, Forms, Rationale/Constraints)</a:t>
            </a:r>
          </a:p>
        </p:txBody>
      </p:sp>
      <p:sp>
        <p:nvSpPr>
          <p:cNvPr id="8" name="Sous-titre 2">
            <a:extLst>
              <a:ext uri="{FF2B5EF4-FFF2-40B4-BE49-F238E27FC236}">
                <a16:creationId xmlns:a16="http://schemas.microsoft.com/office/drawing/2014/main" id="{D670517D-DB4B-5A37-DF0F-B9CF1126099C}"/>
              </a:ext>
            </a:extLst>
          </p:cNvPr>
          <p:cNvSpPr>
            <a:spLocks noGrp="1"/>
          </p:cNvSpPr>
          <p:nvPr>
            <p:ph type="subTitle" idx="1"/>
          </p:nvPr>
        </p:nvSpPr>
        <p:spPr>
          <a:xfrm>
            <a:off x="0" y="6477000"/>
            <a:ext cx="9144000" cy="381000"/>
          </a:xfrm>
          <a:solidFill>
            <a:schemeClr val="accent2">
              <a:lumMod val="40000"/>
              <a:lumOff val="60000"/>
            </a:schemeClr>
          </a:solidFill>
        </p:spPr>
        <p:txBody>
          <a:bodyPr>
            <a:normAutofit fontScale="70000" lnSpcReduction="20000"/>
          </a:bodyPr>
          <a:lstStyle/>
          <a:p>
            <a:r>
              <a:rPr lang="en-US" b="1" i="1" dirty="0"/>
              <a:t>Software architecture deals with the design of the high level structure of SWE</a:t>
            </a:r>
          </a:p>
        </p:txBody>
      </p:sp>
      <p:sp>
        <p:nvSpPr>
          <p:cNvPr id="2" name="TextBox 1">
            <a:extLst>
              <a:ext uri="{FF2B5EF4-FFF2-40B4-BE49-F238E27FC236}">
                <a16:creationId xmlns:a16="http://schemas.microsoft.com/office/drawing/2014/main" id="{13E82DED-8681-90F7-6773-C90938B48BB3}"/>
              </a:ext>
            </a:extLst>
          </p:cNvPr>
          <p:cNvSpPr txBox="1"/>
          <p:nvPr/>
        </p:nvSpPr>
        <p:spPr>
          <a:xfrm>
            <a:off x="158750" y="1400053"/>
            <a:ext cx="8972550" cy="4422364"/>
          </a:xfrm>
          <a:prstGeom prst="rect">
            <a:avLst/>
          </a:prstGeom>
          <a:noFill/>
        </p:spPr>
        <p:txBody>
          <a:bodyPr wrap="square" rtlCol="0">
            <a:spAutoFit/>
          </a:bodyPr>
          <a:lstStyle/>
          <a:p>
            <a:pPr marL="571500" indent="-571500">
              <a:buFont typeface="Wingdings" panose="05000000000000000000" pitchFamily="2" charset="2"/>
              <a:buChar char="v"/>
            </a:pPr>
            <a:r>
              <a:rPr lang="en-US" sz="2800" b="1" dirty="0">
                <a:solidFill>
                  <a:schemeClr val="tx2"/>
                </a:solidFill>
                <a:latin typeface="Arial Rounded MT Bold" panose="020F0704030504030204" pitchFamily="34" charset="0"/>
              </a:rPr>
              <a:t>Overview of the architecture design activity</a:t>
            </a:r>
          </a:p>
          <a:p>
            <a:pPr marL="457200" indent="-457200">
              <a:lnSpc>
                <a:spcPct val="150000"/>
              </a:lnSpc>
              <a:buFont typeface="Courier New" panose="02070309020205020404" pitchFamily="49" charset="0"/>
              <a:buChar char="o"/>
            </a:pPr>
            <a:r>
              <a:rPr lang="en-US" sz="2800" dirty="0">
                <a:latin typeface="Arial Rounded MT Bold" panose="020F0704030504030204" pitchFamily="34" charset="0"/>
              </a:rPr>
              <a:t>Design Concepts : - Reference Architectures(4)</a:t>
            </a:r>
            <a:endParaRPr lang="en-US" sz="2800" dirty="0">
              <a:solidFill>
                <a:schemeClr val="accent6">
                  <a:lumMod val="50000"/>
                </a:schemeClr>
              </a:solidFill>
              <a:latin typeface="Arial Rounded MT Bold" panose="020F0704030504030204" pitchFamily="34" charset="0"/>
            </a:endParaRPr>
          </a:p>
          <a:p>
            <a:pPr marL="457200" indent="-457200">
              <a:lnSpc>
                <a:spcPct val="150000"/>
              </a:lnSpc>
              <a:buFont typeface="Wingdings" panose="05000000000000000000" pitchFamily="2" charset="2"/>
              <a:buChar char="§"/>
            </a:pPr>
            <a:r>
              <a:rPr lang="en-US" sz="2400" dirty="0">
                <a:latin typeface="Arial Rounded MT Bold" panose="020F0704030504030204" pitchFamily="34" charset="0"/>
              </a:rPr>
              <a:t>Reference architecture provide a structure for application in a specific domains, and they may embody different styles.</a:t>
            </a:r>
          </a:p>
          <a:p>
            <a:pPr marL="457200" indent="-457200">
              <a:lnSpc>
                <a:spcPct val="150000"/>
              </a:lnSpc>
              <a:buFont typeface="Wingdings" panose="05000000000000000000" pitchFamily="2" charset="2"/>
              <a:buChar char="§"/>
            </a:pPr>
            <a:r>
              <a:rPr lang="en-US" sz="2400" dirty="0">
                <a:latin typeface="Arial Rounded MT Bold" panose="020F0704030504030204" pitchFamily="34" charset="0"/>
              </a:rPr>
              <a:t>While architectural styles tend to be popular in academia, reference architectures seems to be preferred by practitioners.</a:t>
            </a:r>
          </a:p>
        </p:txBody>
      </p:sp>
      <p:sp>
        <p:nvSpPr>
          <p:cNvPr id="3" name="TextBox 2">
            <a:extLst>
              <a:ext uri="{FF2B5EF4-FFF2-40B4-BE49-F238E27FC236}">
                <a16:creationId xmlns:a16="http://schemas.microsoft.com/office/drawing/2014/main" id="{945B1EF4-E1AE-9022-C9F6-18F1F2CA83E2}"/>
              </a:ext>
            </a:extLst>
          </p:cNvPr>
          <p:cNvSpPr txBox="1"/>
          <p:nvPr/>
        </p:nvSpPr>
        <p:spPr>
          <a:xfrm>
            <a:off x="228600" y="605846"/>
            <a:ext cx="8610600" cy="584775"/>
          </a:xfrm>
          <a:prstGeom prst="rect">
            <a:avLst/>
          </a:prstGeom>
          <a:noFill/>
        </p:spPr>
        <p:txBody>
          <a:bodyPr wrap="square" rtlCol="0">
            <a:spAutoFit/>
          </a:bodyPr>
          <a:lstStyle/>
          <a:p>
            <a:pPr marL="571500" indent="-571500">
              <a:buFont typeface="Wingdings" panose="05000000000000000000" pitchFamily="2" charset="2"/>
              <a:buChar char="q"/>
            </a:pPr>
            <a:r>
              <a:rPr lang="en-US" sz="3200" b="1" dirty="0">
                <a:solidFill>
                  <a:srgbClr val="C00000"/>
                </a:solidFill>
              </a:rPr>
              <a:t>Chap 8: Designing Software Architecture</a:t>
            </a:r>
          </a:p>
        </p:txBody>
      </p:sp>
    </p:spTree>
    <p:extLst>
      <p:ext uri="{BB962C8B-B14F-4D97-AF65-F5344CB8AC3E}">
        <p14:creationId xmlns:p14="http://schemas.microsoft.com/office/powerpoint/2010/main" val="16519143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93687C-21DA-4CFF-9569-0F72F19FD16F}"/>
              </a:ext>
            </a:extLst>
          </p:cNvPr>
          <p:cNvSpPr txBox="1"/>
          <p:nvPr/>
        </p:nvSpPr>
        <p:spPr>
          <a:xfrm>
            <a:off x="609600" y="1447800"/>
            <a:ext cx="2438400" cy="369332"/>
          </a:xfrm>
          <a:prstGeom prst="rect">
            <a:avLst/>
          </a:prstGeom>
          <a:noFill/>
        </p:spPr>
        <p:txBody>
          <a:bodyPr wrap="square" rtlCol="0">
            <a:spAutoFit/>
          </a:bodyPr>
          <a:lstStyle/>
          <a:p>
            <a:endParaRPr lang="en-US" dirty="0"/>
          </a:p>
        </p:txBody>
      </p:sp>
      <p:sp>
        <p:nvSpPr>
          <p:cNvPr id="4" name="Titre 1">
            <a:extLst>
              <a:ext uri="{FF2B5EF4-FFF2-40B4-BE49-F238E27FC236}">
                <a16:creationId xmlns:a16="http://schemas.microsoft.com/office/drawing/2014/main" id="{FB7A517F-5BAC-2977-F897-D4BCD49A4CAE}"/>
              </a:ext>
            </a:extLst>
          </p:cNvPr>
          <p:cNvSpPr>
            <a:spLocks noGrp="1"/>
          </p:cNvSpPr>
          <p:nvPr>
            <p:ph type="ctrTitle"/>
          </p:nvPr>
        </p:nvSpPr>
        <p:spPr>
          <a:xfrm>
            <a:off x="0" y="1"/>
            <a:ext cx="9144000" cy="396413"/>
          </a:xfrm>
          <a:solidFill>
            <a:schemeClr val="accent2">
              <a:lumMod val="40000"/>
              <a:lumOff val="60000"/>
            </a:schemeClr>
          </a:solidFill>
        </p:spPr>
        <p:txBody>
          <a:bodyPr>
            <a:normAutofit/>
          </a:bodyPr>
          <a:lstStyle/>
          <a:p>
            <a:r>
              <a:rPr lang="en-US" sz="1800" i="1" dirty="0"/>
              <a:t>Software architecture = {Elements, Forms, Rationale/Constraints)</a:t>
            </a:r>
          </a:p>
        </p:txBody>
      </p:sp>
      <p:sp>
        <p:nvSpPr>
          <p:cNvPr id="8" name="Sous-titre 2">
            <a:extLst>
              <a:ext uri="{FF2B5EF4-FFF2-40B4-BE49-F238E27FC236}">
                <a16:creationId xmlns:a16="http://schemas.microsoft.com/office/drawing/2014/main" id="{D670517D-DB4B-5A37-DF0F-B9CF1126099C}"/>
              </a:ext>
            </a:extLst>
          </p:cNvPr>
          <p:cNvSpPr>
            <a:spLocks noGrp="1"/>
          </p:cNvSpPr>
          <p:nvPr>
            <p:ph type="subTitle" idx="1"/>
          </p:nvPr>
        </p:nvSpPr>
        <p:spPr>
          <a:xfrm>
            <a:off x="0" y="6477000"/>
            <a:ext cx="9144000" cy="381000"/>
          </a:xfrm>
          <a:solidFill>
            <a:schemeClr val="accent2">
              <a:lumMod val="40000"/>
              <a:lumOff val="60000"/>
            </a:schemeClr>
          </a:solidFill>
        </p:spPr>
        <p:txBody>
          <a:bodyPr>
            <a:normAutofit fontScale="70000" lnSpcReduction="20000"/>
          </a:bodyPr>
          <a:lstStyle/>
          <a:p>
            <a:r>
              <a:rPr lang="en-US" b="1" i="1" dirty="0"/>
              <a:t>Software architecture deals with the design of the high level structure of SWE</a:t>
            </a:r>
          </a:p>
        </p:txBody>
      </p:sp>
      <p:sp>
        <p:nvSpPr>
          <p:cNvPr id="2" name="TextBox 1">
            <a:extLst>
              <a:ext uri="{FF2B5EF4-FFF2-40B4-BE49-F238E27FC236}">
                <a16:creationId xmlns:a16="http://schemas.microsoft.com/office/drawing/2014/main" id="{13E82DED-8681-90F7-6773-C90938B48BB3}"/>
              </a:ext>
            </a:extLst>
          </p:cNvPr>
          <p:cNvSpPr txBox="1"/>
          <p:nvPr/>
        </p:nvSpPr>
        <p:spPr>
          <a:xfrm>
            <a:off x="158750" y="1400053"/>
            <a:ext cx="8972550" cy="4791696"/>
          </a:xfrm>
          <a:prstGeom prst="rect">
            <a:avLst/>
          </a:prstGeom>
          <a:noFill/>
        </p:spPr>
        <p:txBody>
          <a:bodyPr wrap="square" rtlCol="0">
            <a:spAutoFit/>
          </a:bodyPr>
          <a:lstStyle/>
          <a:p>
            <a:pPr marL="571500" indent="-571500">
              <a:buFont typeface="Wingdings" panose="05000000000000000000" pitchFamily="2" charset="2"/>
              <a:buChar char="v"/>
            </a:pPr>
            <a:r>
              <a:rPr lang="en-US" sz="2800" b="1" dirty="0">
                <a:solidFill>
                  <a:schemeClr val="tx2"/>
                </a:solidFill>
                <a:latin typeface="Arial Rounded MT Bold" panose="020F0704030504030204" pitchFamily="34" charset="0"/>
              </a:rPr>
              <a:t>Overview of the architecture design activity</a:t>
            </a:r>
          </a:p>
          <a:p>
            <a:pPr marL="457200" indent="-457200">
              <a:lnSpc>
                <a:spcPct val="150000"/>
              </a:lnSpc>
              <a:buFont typeface="Courier New" panose="02070309020205020404" pitchFamily="49" charset="0"/>
              <a:buChar char="o"/>
            </a:pPr>
            <a:r>
              <a:rPr lang="en-US" sz="2800" dirty="0">
                <a:latin typeface="Arial Rounded MT Bold" panose="020F0704030504030204" pitchFamily="34" charset="0"/>
              </a:rPr>
              <a:t>Design Concepts :Architectural design Patterns</a:t>
            </a:r>
            <a:endParaRPr lang="en-US" sz="2800" dirty="0">
              <a:solidFill>
                <a:schemeClr val="accent6">
                  <a:lumMod val="50000"/>
                </a:schemeClr>
              </a:solidFill>
              <a:latin typeface="Arial Rounded MT Bold" panose="020F0704030504030204" pitchFamily="34" charset="0"/>
            </a:endParaRPr>
          </a:p>
          <a:p>
            <a:pPr marL="457200" indent="-457200">
              <a:lnSpc>
                <a:spcPct val="150000"/>
              </a:lnSpc>
              <a:buFont typeface="Wingdings" panose="05000000000000000000" pitchFamily="2" charset="2"/>
              <a:buChar char="§"/>
            </a:pPr>
            <a:r>
              <a:rPr lang="en-US" sz="2800" dirty="0">
                <a:latin typeface="Arial Rounded MT Bold" panose="020F0704030504030204" pitchFamily="34" charset="0"/>
              </a:rPr>
              <a:t>Its solutions to recurring design problems that exist in a defined context.</a:t>
            </a:r>
          </a:p>
          <a:p>
            <a:pPr marL="457200" indent="-457200">
              <a:lnSpc>
                <a:spcPct val="150000"/>
              </a:lnSpc>
              <a:buFont typeface="Wingdings" panose="05000000000000000000" pitchFamily="2" charset="2"/>
              <a:buChar char="§"/>
            </a:pPr>
            <a:r>
              <a:rPr lang="en-US" sz="2800" dirty="0">
                <a:latin typeface="Arial Rounded MT Bold" panose="020F0704030504030204" pitchFamily="34" charset="0"/>
              </a:rPr>
              <a:t>For example architectural pattern that is useful for structuring the system, the layer pattern</a:t>
            </a:r>
            <a:r>
              <a:rPr lang="en-US" sz="2400" dirty="0">
                <a:latin typeface="Arial Rounded MT Bold" panose="020F0704030504030204" pitchFamily="34" charset="0"/>
              </a:rPr>
              <a:t>.</a:t>
            </a:r>
          </a:p>
          <a:p>
            <a:pPr marL="457200" indent="-457200">
              <a:lnSpc>
                <a:spcPct val="150000"/>
              </a:lnSpc>
              <a:buFont typeface="Wingdings" panose="05000000000000000000" pitchFamily="2" charset="2"/>
              <a:buChar char="§"/>
            </a:pPr>
            <a:r>
              <a:rPr lang="en-US" sz="2400" dirty="0">
                <a:latin typeface="Arial Rounded MT Bold" panose="020F0704030504030204" pitchFamily="34" charset="0"/>
              </a:rPr>
              <a:t>When you choose a pattern such as this one, you must decide how many layers you will need for your system.</a:t>
            </a:r>
          </a:p>
        </p:txBody>
      </p:sp>
      <p:sp>
        <p:nvSpPr>
          <p:cNvPr id="3" name="TextBox 2">
            <a:extLst>
              <a:ext uri="{FF2B5EF4-FFF2-40B4-BE49-F238E27FC236}">
                <a16:creationId xmlns:a16="http://schemas.microsoft.com/office/drawing/2014/main" id="{945B1EF4-E1AE-9022-C9F6-18F1F2CA83E2}"/>
              </a:ext>
            </a:extLst>
          </p:cNvPr>
          <p:cNvSpPr txBox="1"/>
          <p:nvPr/>
        </p:nvSpPr>
        <p:spPr>
          <a:xfrm>
            <a:off x="228600" y="605846"/>
            <a:ext cx="8610600" cy="584775"/>
          </a:xfrm>
          <a:prstGeom prst="rect">
            <a:avLst/>
          </a:prstGeom>
          <a:noFill/>
        </p:spPr>
        <p:txBody>
          <a:bodyPr wrap="square" rtlCol="0">
            <a:spAutoFit/>
          </a:bodyPr>
          <a:lstStyle/>
          <a:p>
            <a:pPr marL="571500" indent="-571500">
              <a:buFont typeface="Wingdings" panose="05000000000000000000" pitchFamily="2" charset="2"/>
              <a:buChar char="q"/>
            </a:pPr>
            <a:r>
              <a:rPr lang="en-US" sz="3200" b="1" dirty="0">
                <a:solidFill>
                  <a:srgbClr val="C00000"/>
                </a:solidFill>
              </a:rPr>
              <a:t>Chap 8: Designing Software Architecture</a:t>
            </a:r>
          </a:p>
        </p:txBody>
      </p:sp>
    </p:spTree>
    <p:extLst>
      <p:ext uri="{BB962C8B-B14F-4D97-AF65-F5344CB8AC3E}">
        <p14:creationId xmlns:p14="http://schemas.microsoft.com/office/powerpoint/2010/main" val="11024730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93687C-21DA-4CFF-9569-0F72F19FD16F}"/>
              </a:ext>
            </a:extLst>
          </p:cNvPr>
          <p:cNvSpPr txBox="1"/>
          <p:nvPr/>
        </p:nvSpPr>
        <p:spPr>
          <a:xfrm>
            <a:off x="609600" y="1447800"/>
            <a:ext cx="2438400" cy="369332"/>
          </a:xfrm>
          <a:prstGeom prst="rect">
            <a:avLst/>
          </a:prstGeom>
          <a:noFill/>
        </p:spPr>
        <p:txBody>
          <a:bodyPr wrap="square" rtlCol="0">
            <a:spAutoFit/>
          </a:bodyPr>
          <a:lstStyle/>
          <a:p>
            <a:endParaRPr lang="en-US" dirty="0"/>
          </a:p>
        </p:txBody>
      </p:sp>
      <p:sp>
        <p:nvSpPr>
          <p:cNvPr id="4" name="Titre 1">
            <a:extLst>
              <a:ext uri="{FF2B5EF4-FFF2-40B4-BE49-F238E27FC236}">
                <a16:creationId xmlns:a16="http://schemas.microsoft.com/office/drawing/2014/main" id="{FB7A517F-5BAC-2977-F897-D4BCD49A4CAE}"/>
              </a:ext>
            </a:extLst>
          </p:cNvPr>
          <p:cNvSpPr>
            <a:spLocks noGrp="1"/>
          </p:cNvSpPr>
          <p:nvPr>
            <p:ph type="ctrTitle"/>
          </p:nvPr>
        </p:nvSpPr>
        <p:spPr>
          <a:xfrm>
            <a:off x="0" y="1"/>
            <a:ext cx="9144000" cy="396413"/>
          </a:xfrm>
          <a:solidFill>
            <a:schemeClr val="accent2">
              <a:lumMod val="40000"/>
              <a:lumOff val="60000"/>
            </a:schemeClr>
          </a:solidFill>
        </p:spPr>
        <p:txBody>
          <a:bodyPr>
            <a:normAutofit/>
          </a:bodyPr>
          <a:lstStyle/>
          <a:p>
            <a:r>
              <a:rPr lang="en-US" sz="1800" i="1" dirty="0"/>
              <a:t>Software architecture = {Elements, Forms, Rationale/Constraints)</a:t>
            </a:r>
          </a:p>
        </p:txBody>
      </p:sp>
      <p:sp>
        <p:nvSpPr>
          <p:cNvPr id="8" name="Sous-titre 2">
            <a:extLst>
              <a:ext uri="{FF2B5EF4-FFF2-40B4-BE49-F238E27FC236}">
                <a16:creationId xmlns:a16="http://schemas.microsoft.com/office/drawing/2014/main" id="{D670517D-DB4B-5A37-DF0F-B9CF1126099C}"/>
              </a:ext>
            </a:extLst>
          </p:cNvPr>
          <p:cNvSpPr>
            <a:spLocks noGrp="1"/>
          </p:cNvSpPr>
          <p:nvPr>
            <p:ph type="subTitle" idx="1"/>
          </p:nvPr>
        </p:nvSpPr>
        <p:spPr>
          <a:xfrm>
            <a:off x="0" y="6477000"/>
            <a:ext cx="9144000" cy="381000"/>
          </a:xfrm>
          <a:solidFill>
            <a:schemeClr val="accent2">
              <a:lumMod val="40000"/>
              <a:lumOff val="60000"/>
            </a:schemeClr>
          </a:solidFill>
        </p:spPr>
        <p:txBody>
          <a:bodyPr>
            <a:normAutofit fontScale="70000" lnSpcReduction="20000"/>
          </a:bodyPr>
          <a:lstStyle/>
          <a:p>
            <a:r>
              <a:rPr lang="en-US" b="1" i="1" dirty="0"/>
              <a:t>Software architecture deals with the design of the high level structure of SWE</a:t>
            </a:r>
          </a:p>
        </p:txBody>
      </p:sp>
      <p:sp>
        <p:nvSpPr>
          <p:cNvPr id="2" name="TextBox 1">
            <a:extLst>
              <a:ext uri="{FF2B5EF4-FFF2-40B4-BE49-F238E27FC236}">
                <a16:creationId xmlns:a16="http://schemas.microsoft.com/office/drawing/2014/main" id="{13E82DED-8681-90F7-6773-C90938B48BB3}"/>
              </a:ext>
            </a:extLst>
          </p:cNvPr>
          <p:cNvSpPr txBox="1"/>
          <p:nvPr/>
        </p:nvSpPr>
        <p:spPr>
          <a:xfrm>
            <a:off x="158750" y="1400053"/>
            <a:ext cx="8972550" cy="1732847"/>
          </a:xfrm>
          <a:prstGeom prst="rect">
            <a:avLst/>
          </a:prstGeom>
          <a:noFill/>
        </p:spPr>
        <p:txBody>
          <a:bodyPr wrap="square" rtlCol="0">
            <a:spAutoFit/>
          </a:bodyPr>
          <a:lstStyle/>
          <a:p>
            <a:pPr marL="571500" indent="-571500">
              <a:buFont typeface="Wingdings" panose="05000000000000000000" pitchFamily="2" charset="2"/>
              <a:buChar char="v"/>
            </a:pPr>
            <a:r>
              <a:rPr lang="en-US" sz="2800" b="1" dirty="0">
                <a:solidFill>
                  <a:schemeClr val="tx2"/>
                </a:solidFill>
                <a:latin typeface="Arial Rounded MT Bold" panose="020F0704030504030204" pitchFamily="34" charset="0"/>
              </a:rPr>
              <a:t>Overview of the architecture design activity</a:t>
            </a:r>
          </a:p>
          <a:p>
            <a:pPr marL="457200" indent="-457200">
              <a:lnSpc>
                <a:spcPct val="150000"/>
              </a:lnSpc>
              <a:buFont typeface="Courier New" panose="02070309020205020404" pitchFamily="49" charset="0"/>
              <a:buChar char="o"/>
            </a:pPr>
            <a:r>
              <a:rPr lang="en-US" sz="2800" dirty="0">
                <a:latin typeface="Arial Rounded MT Bold" panose="020F0704030504030204" pitchFamily="34" charset="0"/>
              </a:rPr>
              <a:t>Design Concepts :Architectural design Patterns</a:t>
            </a:r>
            <a:endParaRPr lang="en-US" sz="2800" dirty="0">
              <a:solidFill>
                <a:schemeClr val="accent6">
                  <a:lumMod val="50000"/>
                </a:schemeClr>
              </a:solidFill>
              <a:latin typeface="Arial Rounded MT Bold" panose="020F0704030504030204" pitchFamily="34" charset="0"/>
            </a:endParaRPr>
          </a:p>
          <a:p>
            <a:pPr marL="457200" indent="-457200">
              <a:lnSpc>
                <a:spcPct val="150000"/>
              </a:lnSpc>
              <a:buFont typeface="Wingdings" panose="05000000000000000000" pitchFamily="2" charset="2"/>
              <a:buChar char="§"/>
            </a:pPr>
            <a:r>
              <a:rPr lang="en-US" sz="2800" dirty="0">
                <a:latin typeface="Arial Rounded MT Bold" panose="020F0704030504030204" pitchFamily="34" charset="0"/>
              </a:rPr>
              <a:t>Example: </a:t>
            </a:r>
            <a:endParaRPr lang="en-US" sz="2400" dirty="0">
              <a:latin typeface="Arial Rounded MT Bold" panose="020F0704030504030204" pitchFamily="34" charset="0"/>
            </a:endParaRPr>
          </a:p>
        </p:txBody>
      </p:sp>
      <p:sp>
        <p:nvSpPr>
          <p:cNvPr id="3" name="TextBox 2">
            <a:extLst>
              <a:ext uri="{FF2B5EF4-FFF2-40B4-BE49-F238E27FC236}">
                <a16:creationId xmlns:a16="http://schemas.microsoft.com/office/drawing/2014/main" id="{945B1EF4-E1AE-9022-C9F6-18F1F2CA83E2}"/>
              </a:ext>
            </a:extLst>
          </p:cNvPr>
          <p:cNvSpPr txBox="1"/>
          <p:nvPr/>
        </p:nvSpPr>
        <p:spPr>
          <a:xfrm>
            <a:off x="228600" y="605846"/>
            <a:ext cx="8610600" cy="584775"/>
          </a:xfrm>
          <a:prstGeom prst="rect">
            <a:avLst/>
          </a:prstGeom>
          <a:noFill/>
        </p:spPr>
        <p:txBody>
          <a:bodyPr wrap="square" rtlCol="0">
            <a:spAutoFit/>
          </a:bodyPr>
          <a:lstStyle/>
          <a:p>
            <a:pPr marL="571500" indent="-571500">
              <a:buFont typeface="Wingdings" panose="05000000000000000000" pitchFamily="2" charset="2"/>
              <a:buChar char="q"/>
            </a:pPr>
            <a:r>
              <a:rPr lang="en-US" sz="3200" b="1" dirty="0">
                <a:solidFill>
                  <a:srgbClr val="C00000"/>
                </a:solidFill>
              </a:rPr>
              <a:t>Chap 8: Designing Software Architecture</a:t>
            </a:r>
          </a:p>
        </p:txBody>
      </p:sp>
    </p:spTree>
    <p:extLst>
      <p:ext uri="{BB962C8B-B14F-4D97-AF65-F5344CB8AC3E}">
        <p14:creationId xmlns:p14="http://schemas.microsoft.com/office/powerpoint/2010/main" val="36890570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93687C-21DA-4CFF-9569-0F72F19FD16F}"/>
              </a:ext>
            </a:extLst>
          </p:cNvPr>
          <p:cNvSpPr txBox="1"/>
          <p:nvPr/>
        </p:nvSpPr>
        <p:spPr>
          <a:xfrm>
            <a:off x="609600" y="1447800"/>
            <a:ext cx="2438400" cy="369332"/>
          </a:xfrm>
          <a:prstGeom prst="rect">
            <a:avLst/>
          </a:prstGeom>
          <a:noFill/>
        </p:spPr>
        <p:txBody>
          <a:bodyPr wrap="square" rtlCol="0">
            <a:spAutoFit/>
          </a:bodyPr>
          <a:lstStyle/>
          <a:p>
            <a:endParaRPr lang="en-US" dirty="0"/>
          </a:p>
        </p:txBody>
      </p:sp>
      <p:sp>
        <p:nvSpPr>
          <p:cNvPr id="4" name="Titre 1">
            <a:extLst>
              <a:ext uri="{FF2B5EF4-FFF2-40B4-BE49-F238E27FC236}">
                <a16:creationId xmlns:a16="http://schemas.microsoft.com/office/drawing/2014/main" id="{FB7A517F-5BAC-2977-F897-D4BCD49A4CAE}"/>
              </a:ext>
            </a:extLst>
          </p:cNvPr>
          <p:cNvSpPr>
            <a:spLocks noGrp="1"/>
          </p:cNvSpPr>
          <p:nvPr>
            <p:ph type="ctrTitle"/>
          </p:nvPr>
        </p:nvSpPr>
        <p:spPr>
          <a:xfrm>
            <a:off x="0" y="1"/>
            <a:ext cx="9144000" cy="396413"/>
          </a:xfrm>
          <a:solidFill>
            <a:schemeClr val="accent2">
              <a:lumMod val="40000"/>
              <a:lumOff val="60000"/>
            </a:schemeClr>
          </a:solidFill>
        </p:spPr>
        <p:txBody>
          <a:bodyPr>
            <a:normAutofit/>
          </a:bodyPr>
          <a:lstStyle/>
          <a:p>
            <a:r>
              <a:rPr lang="en-US" sz="1800" i="1" dirty="0"/>
              <a:t>Software architecture = {Elements, Forms, Rationale/Constraints)</a:t>
            </a:r>
          </a:p>
        </p:txBody>
      </p:sp>
      <p:sp>
        <p:nvSpPr>
          <p:cNvPr id="8" name="Sous-titre 2">
            <a:extLst>
              <a:ext uri="{FF2B5EF4-FFF2-40B4-BE49-F238E27FC236}">
                <a16:creationId xmlns:a16="http://schemas.microsoft.com/office/drawing/2014/main" id="{D670517D-DB4B-5A37-DF0F-B9CF1126099C}"/>
              </a:ext>
            </a:extLst>
          </p:cNvPr>
          <p:cNvSpPr>
            <a:spLocks noGrp="1"/>
          </p:cNvSpPr>
          <p:nvPr>
            <p:ph type="subTitle" idx="1"/>
          </p:nvPr>
        </p:nvSpPr>
        <p:spPr>
          <a:xfrm>
            <a:off x="0" y="6477000"/>
            <a:ext cx="9144000" cy="381000"/>
          </a:xfrm>
          <a:solidFill>
            <a:schemeClr val="accent2">
              <a:lumMod val="40000"/>
              <a:lumOff val="60000"/>
            </a:schemeClr>
          </a:solidFill>
        </p:spPr>
        <p:txBody>
          <a:bodyPr>
            <a:normAutofit fontScale="70000" lnSpcReduction="20000"/>
          </a:bodyPr>
          <a:lstStyle/>
          <a:p>
            <a:r>
              <a:rPr lang="en-US" b="1" i="1" dirty="0"/>
              <a:t>Software architecture deals with the design of the high level structure of SWE</a:t>
            </a:r>
          </a:p>
        </p:txBody>
      </p:sp>
      <p:sp>
        <p:nvSpPr>
          <p:cNvPr id="2" name="TextBox 1">
            <a:extLst>
              <a:ext uri="{FF2B5EF4-FFF2-40B4-BE49-F238E27FC236}">
                <a16:creationId xmlns:a16="http://schemas.microsoft.com/office/drawing/2014/main" id="{13E82DED-8681-90F7-6773-C90938B48BB3}"/>
              </a:ext>
            </a:extLst>
          </p:cNvPr>
          <p:cNvSpPr txBox="1"/>
          <p:nvPr/>
        </p:nvSpPr>
        <p:spPr>
          <a:xfrm>
            <a:off x="158750" y="1400053"/>
            <a:ext cx="8972550" cy="2379177"/>
          </a:xfrm>
          <a:prstGeom prst="rect">
            <a:avLst/>
          </a:prstGeom>
          <a:noFill/>
        </p:spPr>
        <p:txBody>
          <a:bodyPr wrap="square" rtlCol="0">
            <a:spAutoFit/>
          </a:bodyPr>
          <a:lstStyle/>
          <a:p>
            <a:pPr marL="571500" indent="-571500">
              <a:buFont typeface="Wingdings" panose="05000000000000000000" pitchFamily="2" charset="2"/>
              <a:buChar char="v"/>
            </a:pPr>
            <a:r>
              <a:rPr lang="en-US" sz="2800" b="1" dirty="0">
                <a:solidFill>
                  <a:schemeClr val="tx2"/>
                </a:solidFill>
                <a:latin typeface="Arial Rounded MT Bold" panose="020F0704030504030204" pitchFamily="34" charset="0"/>
              </a:rPr>
              <a:t>Overview of the architecture design activity</a:t>
            </a:r>
          </a:p>
          <a:p>
            <a:pPr marL="457200" indent="-457200">
              <a:lnSpc>
                <a:spcPct val="150000"/>
              </a:lnSpc>
              <a:buFont typeface="Courier New" panose="02070309020205020404" pitchFamily="49" charset="0"/>
              <a:buChar char="o"/>
            </a:pPr>
            <a:r>
              <a:rPr lang="en-US" sz="2800" dirty="0">
                <a:latin typeface="Arial Rounded MT Bold" panose="020F0704030504030204" pitchFamily="34" charset="0"/>
              </a:rPr>
              <a:t>Design Concepts :Deployment Patterns</a:t>
            </a:r>
            <a:endParaRPr lang="en-US" sz="2800" dirty="0">
              <a:solidFill>
                <a:schemeClr val="accent6">
                  <a:lumMod val="50000"/>
                </a:schemeClr>
              </a:solidFill>
              <a:latin typeface="Arial Rounded MT Bold" panose="020F0704030504030204" pitchFamily="34" charset="0"/>
            </a:endParaRPr>
          </a:p>
          <a:p>
            <a:pPr marL="457200" indent="-457200">
              <a:lnSpc>
                <a:spcPct val="150000"/>
              </a:lnSpc>
              <a:buFont typeface="Wingdings" panose="05000000000000000000" pitchFamily="2" charset="2"/>
              <a:buChar char="§"/>
            </a:pPr>
            <a:r>
              <a:rPr lang="en-US" sz="2800" dirty="0">
                <a:latin typeface="Arial Rounded MT Bold" panose="020F0704030504030204" pitchFamily="34" charset="0"/>
              </a:rPr>
              <a:t>It provide models on how to physically structure the system to deploy it.</a:t>
            </a:r>
            <a:endParaRPr lang="en-US" sz="2400" dirty="0">
              <a:latin typeface="Arial Rounded MT Bold" panose="020F0704030504030204" pitchFamily="34" charset="0"/>
            </a:endParaRPr>
          </a:p>
        </p:txBody>
      </p:sp>
      <p:sp>
        <p:nvSpPr>
          <p:cNvPr id="3" name="TextBox 2">
            <a:extLst>
              <a:ext uri="{FF2B5EF4-FFF2-40B4-BE49-F238E27FC236}">
                <a16:creationId xmlns:a16="http://schemas.microsoft.com/office/drawing/2014/main" id="{945B1EF4-E1AE-9022-C9F6-18F1F2CA83E2}"/>
              </a:ext>
            </a:extLst>
          </p:cNvPr>
          <p:cNvSpPr txBox="1"/>
          <p:nvPr/>
        </p:nvSpPr>
        <p:spPr>
          <a:xfrm>
            <a:off x="228600" y="605846"/>
            <a:ext cx="8610600" cy="584775"/>
          </a:xfrm>
          <a:prstGeom prst="rect">
            <a:avLst/>
          </a:prstGeom>
          <a:noFill/>
        </p:spPr>
        <p:txBody>
          <a:bodyPr wrap="square" rtlCol="0">
            <a:spAutoFit/>
          </a:bodyPr>
          <a:lstStyle/>
          <a:p>
            <a:pPr marL="571500" indent="-571500">
              <a:buFont typeface="Wingdings" panose="05000000000000000000" pitchFamily="2" charset="2"/>
              <a:buChar char="q"/>
            </a:pPr>
            <a:r>
              <a:rPr lang="en-US" sz="3200" b="1" dirty="0">
                <a:solidFill>
                  <a:srgbClr val="C00000"/>
                </a:solidFill>
              </a:rPr>
              <a:t>Chap 8: Designing Software Architecture</a:t>
            </a:r>
          </a:p>
        </p:txBody>
      </p:sp>
    </p:spTree>
    <p:extLst>
      <p:ext uri="{BB962C8B-B14F-4D97-AF65-F5344CB8AC3E}">
        <p14:creationId xmlns:p14="http://schemas.microsoft.com/office/powerpoint/2010/main" val="1303846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93687C-21DA-4CFF-9569-0F72F19FD16F}"/>
              </a:ext>
            </a:extLst>
          </p:cNvPr>
          <p:cNvSpPr txBox="1"/>
          <p:nvPr/>
        </p:nvSpPr>
        <p:spPr>
          <a:xfrm>
            <a:off x="609600" y="1447800"/>
            <a:ext cx="2438400" cy="369332"/>
          </a:xfrm>
          <a:prstGeom prst="rect">
            <a:avLst/>
          </a:prstGeom>
          <a:noFill/>
        </p:spPr>
        <p:txBody>
          <a:bodyPr wrap="square" rtlCol="0">
            <a:spAutoFit/>
          </a:bodyPr>
          <a:lstStyle/>
          <a:p>
            <a:endParaRPr lang="en-US" dirty="0"/>
          </a:p>
        </p:txBody>
      </p:sp>
      <p:sp>
        <p:nvSpPr>
          <p:cNvPr id="4" name="Titre 1">
            <a:extLst>
              <a:ext uri="{FF2B5EF4-FFF2-40B4-BE49-F238E27FC236}">
                <a16:creationId xmlns:a16="http://schemas.microsoft.com/office/drawing/2014/main" id="{FB7A517F-5BAC-2977-F897-D4BCD49A4CAE}"/>
              </a:ext>
            </a:extLst>
          </p:cNvPr>
          <p:cNvSpPr>
            <a:spLocks noGrp="1"/>
          </p:cNvSpPr>
          <p:nvPr>
            <p:ph type="ctrTitle"/>
          </p:nvPr>
        </p:nvSpPr>
        <p:spPr>
          <a:xfrm>
            <a:off x="0" y="1"/>
            <a:ext cx="9144000" cy="396413"/>
          </a:xfrm>
          <a:solidFill>
            <a:schemeClr val="accent2">
              <a:lumMod val="40000"/>
              <a:lumOff val="60000"/>
            </a:schemeClr>
          </a:solidFill>
        </p:spPr>
        <p:txBody>
          <a:bodyPr>
            <a:normAutofit/>
          </a:bodyPr>
          <a:lstStyle/>
          <a:p>
            <a:r>
              <a:rPr lang="en-US" sz="1800" i="1" dirty="0"/>
              <a:t>Software architecture = {Elements, Forms, Rationale/Constraints)</a:t>
            </a:r>
          </a:p>
        </p:txBody>
      </p:sp>
      <p:sp>
        <p:nvSpPr>
          <p:cNvPr id="8" name="Sous-titre 2">
            <a:extLst>
              <a:ext uri="{FF2B5EF4-FFF2-40B4-BE49-F238E27FC236}">
                <a16:creationId xmlns:a16="http://schemas.microsoft.com/office/drawing/2014/main" id="{D670517D-DB4B-5A37-DF0F-B9CF1126099C}"/>
              </a:ext>
            </a:extLst>
          </p:cNvPr>
          <p:cNvSpPr>
            <a:spLocks noGrp="1"/>
          </p:cNvSpPr>
          <p:nvPr>
            <p:ph type="subTitle" idx="1"/>
          </p:nvPr>
        </p:nvSpPr>
        <p:spPr>
          <a:xfrm>
            <a:off x="0" y="6477000"/>
            <a:ext cx="9144000" cy="381000"/>
          </a:xfrm>
          <a:solidFill>
            <a:schemeClr val="accent2">
              <a:lumMod val="40000"/>
              <a:lumOff val="60000"/>
            </a:schemeClr>
          </a:solidFill>
        </p:spPr>
        <p:txBody>
          <a:bodyPr>
            <a:normAutofit fontScale="70000" lnSpcReduction="20000"/>
          </a:bodyPr>
          <a:lstStyle/>
          <a:p>
            <a:r>
              <a:rPr lang="en-US" b="1" i="1" dirty="0"/>
              <a:t>Software architecture deals with the design of the high level structure of SWE</a:t>
            </a:r>
          </a:p>
        </p:txBody>
      </p:sp>
      <p:sp>
        <p:nvSpPr>
          <p:cNvPr id="2" name="TextBox 1">
            <a:extLst>
              <a:ext uri="{FF2B5EF4-FFF2-40B4-BE49-F238E27FC236}">
                <a16:creationId xmlns:a16="http://schemas.microsoft.com/office/drawing/2014/main" id="{13E82DED-8681-90F7-6773-C90938B48BB3}"/>
              </a:ext>
            </a:extLst>
          </p:cNvPr>
          <p:cNvSpPr txBox="1"/>
          <p:nvPr/>
        </p:nvSpPr>
        <p:spPr>
          <a:xfrm>
            <a:off x="190500" y="1020057"/>
            <a:ext cx="8724900" cy="4348947"/>
          </a:xfrm>
          <a:prstGeom prst="rect">
            <a:avLst/>
          </a:prstGeom>
          <a:noFill/>
        </p:spPr>
        <p:txBody>
          <a:bodyPr wrap="square" rtlCol="0">
            <a:spAutoFit/>
          </a:bodyPr>
          <a:lstStyle/>
          <a:p>
            <a:pPr algn="just"/>
            <a:endParaRPr lang="en-US" sz="3600" b="1" dirty="0">
              <a:solidFill>
                <a:schemeClr val="tx2"/>
              </a:solidFill>
              <a:latin typeface="Arial Black" panose="020B0A04020102020204" pitchFamily="34" charset="0"/>
            </a:endParaRPr>
          </a:p>
          <a:p>
            <a:pPr marL="571500" indent="-571500">
              <a:buFont typeface="Wingdings" panose="05000000000000000000" pitchFamily="2" charset="2"/>
              <a:buChar char="v"/>
            </a:pPr>
            <a:r>
              <a:rPr lang="en-US" sz="3600" b="1" dirty="0">
                <a:solidFill>
                  <a:schemeClr val="tx2"/>
                </a:solidFill>
                <a:latin typeface="Arial Rounded MT Bold" panose="020F0704030504030204" pitchFamily="34" charset="0"/>
              </a:rPr>
              <a:t>Architecture design overview</a:t>
            </a:r>
          </a:p>
          <a:p>
            <a:pPr marL="457200" indent="-457200" algn="just">
              <a:lnSpc>
                <a:spcPct val="150000"/>
              </a:lnSpc>
              <a:buFont typeface="Wingdings" panose="05000000000000000000" pitchFamily="2" charset="2"/>
              <a:buChar char="§"/>
            </a:pPr>
            <a:r>
              <a:rPr lang="en-GB" sz="2800" kern="100" dirty="0">
                <a:latin typeface="Arial Rounded MT Bold" panose="020F0704030504030204" pitchFamily="34" charset="0"/>
                <a:ea typeface="Times New Roman" panose="02020603050405020304" pitchFamily="18" charset="0"/>
                <a:cs typeface="Times New Roman" panose="02020603050405020304" pitchFamily="18" charset="0"/>
              </a:rPr>
              <a:t>It serves as the foundation for educating a new project member.</a:t>
            </a:r>
          </a:p>
          <a:p>
            <a:pPr marL="457200" indent="-457200" algn="just">
              <a:lnSpc>
                <a:spcPct val="150000"/>
              </a:lnSpc>
              <a:buFont typeface="Wingdings" panose="05000000000000000000" pitchFamily="2" charset="2"/>
              <a:buChar char="§"/>
            </a:pPr>
            <a:r>
              <a:rPr lang="en-GB" sz="2800" kern="100" dirty="0">
                <a:latin typeface="Arial Rounded MT Bold" panose="020F0704030504030204" pitchFamily="34" charset="0"/>
                <a:ea typeface="Times New Roman" panose="02020603050405020304" pitchFamily="18" charset="0"/>
                <a:cs typeface="Times New Roman" panose="02020603050405020304" pitchFamily="18" charset="0"/>
              </a:rPr>
              <a:t>It guides the cost and schedule estimations, team formation, risk analysis and mitigation , and implementation.</a:t>
            </a:r>
          </a:p>
        </p:txBody>
      </p:sp>
      <p:sp>
        <p:nvSpPr>
          <p:cNvPr id="3" name="TextBox 2">
            <a:extLst>
              <a:ext uri="{FF2B5EF4-FFF2-40B4-BE49-F238E27FC236}">
                <a16:creationId xmlns:a16="http://schemas.microsoft.com/office/drawing/2014/main" id="{945B1EF4-E1AE-9022-C9F6-18F1F2CA83E2}"/>
              </a:ext>
            </a:extLst>
          </p:cNvPr>
          <p:cNvSpPr txBox="1"/>
          <p:nvPr/>
        </p:nvSpPr>
        <p:spPr>
          <a:xfrm>
            <a:off x="228600" y="605846"/>
            <a:ext cx="8610600" cy="584775"/>
          </a:xfrm>
          <a:prstGeom prst="rect">
            <a:avLst/>
          </a:prstGeom>
          <a:noFill/>
        </p:spPr>
        <p:txBody>
          <a:bodyPr wrap="square" rtlCol="0">
            <a:spAutoFit/>
          </a:bodyPr>
          <a:lstStyle/>
          <a:p>
            <a:pPr marL="571500" indent="-571500">
              <a:buFont typeface="Wingdings" panose="05000000000000000000" pitchFamily="2" charset="2"/>
              <a:buChar char="q"/>
            </a:pPr>
            <a:r>
              <a:rPr lang="en-US" sz="3200" b="1" dirty="0">
                <a:solidFill>
                  <a:srgbClr val="C00000"/>
                </a:solidFill>
              </a:rPr>
              <a:t>Chap 8: Designing Software Architecture</a:t>
            </a:r>
          </a:p>
        </p:txBody>
      </p:sp>
    </p:spTree>
    <p:extLst>
      <p:ext uri="{BB962C8B-B14F-4D97-AF65-F5344CB8AC3E}">
        <p14:creationId xmlns:p14="http://schemas.microsoft.com/office/powerpoint/2010/main" val="406547433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93687C-21DA-4CFF-9569-0F72F19FD16F}"/>
              </a:ext>
            </a:extLst>
          </p:cNvPr>
          <p:cNvSpPr txBox="1"/>
          <p:nvPr/>
        </p:nvSpPr>
        <p:spPr>
          <a:xfrm>
            <a:off x="609600" y="1447800"/>
            <a:ext cx="2438400" cy="369332"/>
          </a:xfrm>
          <a:prstGeom prst="rect">
            <a:avLst/>
          </a:prstGeom>
          <a:noFill/>
        </p:spPr>
        <p:txBody>
          <a:bodyPr wrap="square" rtlCol="0">
            <a:spAutoFit/>
          </a:bodyPr>
          <a:lstStyle/>
          <a:p>
            <a:endParaRPr lang="en-US" dirty="0"/>
          </a:p>
        </p:txBody>
      </p:sp>
      <p:sp>
        <p:nvSpPr>
          <p:cNvPr id="4" name="Titre 1">
            <a:extLst>
              <a:ext uri="{FF2B5EF4-FFF2-40B4-BE49-F238E27FC236}">
                <a16:creationId xmlns:a16="http://schemas.microsoft.com/office/drawing/2014/main" id="{FB7A517F-5BAC-2977-F897-D4BCD49A4CAE}"/>
              </a:ext>
            </a:extLst>
          </p:cNvPr>
          <p:cNvSpPr>
            <a:spLocks noGrp="1"/>
          </p:cNvSpPr>
          <p:nvPr>
            <p:ph type="ctrTitle"/>
          </p:nvPr>
        </p:nvSpPr>
        <p:spPr>
          <a:xfrm>
            <a:off x="0" y="1"/>
            <a:ext cx="9144000" cy="396413"/>
          </a:xfrm>
          <a:solidFill>
            <a:schemeClr val="accent2">
              <a:lumMod val="40000"/>
              <a:lumOff val="60000"/>
            </a:schemeClr>
          </a:solidFill>
        </p:spPr>
        <p:txBody>
          <a:bodyPr>
            <a:normAutofit/>
          </a:bodyPr>
          <a:lstStyle/>
          <a:p>
            <a:r>
              <a:rPr lang="en-US" sz="1800" i="1" dirty="0"/>
              <a:t>Software architecture = {Elements, Forms, Rationale/Constraints)</a:t>
            </a:r>
          </a:p>
        </p:txBody>
      </p:sp>
      <p:sp>
        <p:nvSpPr>
          <p:cNvPr id="8" name="Sous-titre 2">
            <a:extLst>
              <a:ext uri="{FF2B5EF4-FFF2-40B4-BE49-F238E27FC236}">
                <a16:creationId xmlns:a16="http://schemas.microsoft.com/office/drawing/2014/main" id="{D670517D-DB4B-5A37-DF0F-B9CF1126099C}"/>
              </a:ext>
            </a:extLst>
          </p:cNvPr>
          <p:cNvSpPr>
            <a:spLocks noGrp="1"/>
          </p:cNvSpPr>
          <p:nvPr>
            <p:ph type="subTitle" idx="1"/>
          </p:nvPr>
        </p:nvSpPr>
        <p:spPr>
          <a:xfrm>
            <a:off x="0" y="6477000"/>
            <a:ext cx="9144000" cy="381000"/>
          </a:xfrm>
          <a:solidFill>
            <a:schemeClr val="accent2">
              <a:lumMod val="40000"/>
              <a:lumOff val="60000"/>
            </a:schemeClr>
          </a:solidFill>
        </p:spPr>
        <p:txBody>
          <a:bodyPr>
            <a:normAutofit fontScale="70000" lnSpcReduction="20000"/>
          </a:bodyPr>
          <a:lstStyle/>
          <a:p>
            <a:r>
              <a:rPr lang="en-US" b="1" i="1" dirty="0"/>
              <a:t>Software architecture deals with the design of the high level structure of SWE</a:t>
            </a:r>
          </a:p>
        </p:txBody>
      </p:sp>
      <p:sp>
        <p:nvSpPr>
          <p:cNvPr id="2" name="TextBox 1">
            <a:extLst>
              <a:ext uri="{FF2B5EF4-FFF2-40B4-BE49-F238E27FC236}">
                <a16:creationId xmlns:a16="http://schemas.microsoft.com/office/drawing/2014/main" id="{13E82DED-8681-90F7-6773-C90938B48BB3}"/>
              </a:ext>
            </a:extLst>
          </p:cNvPr>
          <p:cNvSpPr txBox="1"/>
          <p:nvPr/>
        </p:nvSpPr>
        <p:spPr>
          <a:xfrm>
            <a:off x="158750" y="1400053"/>
            <a:ext cx="8972550" cy="5047536"/>
          </a:xfrm>
          <a:prstGeom prst="rect">
            <a:avLst/>
          </a:prstGeom>
          <a:noFill/>
        </p:spPr>
        <p:txBody>
          <a:bodyPr wrap="square" rtlCol="0">
            <a:spAutoFit/>
          </a:bodyPr>
          <a:lstStyle/>
          <a:p>
            <a:pPr marL="571500" indent="-571500">
              <a:buFont typeface="Wingdings" panose="05000000000000000000" pitchFamily="2" charset="2"/>
              <a:buChar char="v"/>
            </a:pPr>
            <a:r>
              <a:rPr lang="en-US" sz="2800" b="1" dirty="0">
                <a:solidFill>
                  <a:schemeClr val="tx2"/>
                </a:solidFill>
                <a:latin typeface="Arial Rounded MT Bold" panose="020F0704030504030204" pitchFamily="34" charset="0"/>
              </a:rPr>
              <a:t>Overview of the architecture design activity</a:t>
            </a:r>
          </a:p>
          <a:p>
            <a:pPr marL="457200" indent="-457200">
              <a:lnSpc>
                <a:spcPct val="150000"/>
              </a:lnSpc>
              <a:buFont typeface="Courier New" panose="02070309020205020404" pitchFamily="49" charset="0"/>
              <a:buChar char="o"/>
            </a:pPr>
            <a:r>
              <a:rPr lang="en-US" sz="2800" dirty="0">
                <a:latin typeface="Arial Rounded MT Bold" panose="020F0704030504030204" pitchFamily="34" charset="0"/>
              </a:rPr>
              <a:t>Design Concepts :Tactics</a:t>
            </a:r>
            <a:endParaRPr lang="en-US" sz="2800" dirty="0">
              <a:solidFill>
                <a:schemeClr val="accent6">
                  <a:lumMod val="50000"/>
                </a:schemeClr>
              </a:solidFill>
              <a:latin typeface="Arial Rounded MT Bold" panose="020F0704030504030204" pitchFamily="34" charset="0"/>
            </a:endParaRPr>
          </a:p>
          <a:p>
            <a:pPr marL="457200" indent="-457200">
              <a:lnSpc>
                <a:spcPct val="150000"/>
              </a:lnSpc>
              <a:buFont typeface="Wingdings" panose="05000000000000000000" pitchFamily="2" charset="2"/>
              <a:buChar char="§"/>
            </a:pPr>
            <a:r>
              <a:rPr lang="en-US" sz="2800" dirty="0">
                <a:latin typeface="Arial Rounded MT Bold" panose="020F0704030504030204" pitchFamily="34" charset="0"/>
              </a:rPr>
              <a:t>When architects use collections of fundamental design techniques to achieve a response for particular quality attributes, we call the architectural design primitive tactics.</a:t>
            </a:r>
          </a:p>
          <a:p>
            <a:pPr marL="457200" indent="-457200">
              <a:lnSpc>
                <a:spcPct val="150000"/>
              </a:lnSpc>
              <a:buFont typeface="Wingdings" panose="05000000000000000000" pitchFamily="2" charset="2"/>
              <a:buChar char="§"/>
            </a:pPr>
            <a:r>
              <a:rPr lang="en-US" sz="2400" dirty="0">
                <a:latin typeface="Arial Rounded MT Bold" panose="020F0704030504030204" pitchFamily="34" charset="0"/>
              </a:rPr>
              <a:t>Techniques that architects have been using for years.</a:t>
            </a:r>
          </a:p>
          <a:p>
            <a:pPr marL="457200" indent="-457200">
              <a:buFont typeface="Wingdings" panose="05000000000000000000" pitchFamily="2" charset="2"/>
              <a:buChar char="§"/>
            </a:pPr>
            <a:r>
              <a:rPr lang="en-US" sz="2400" dirty="0">
                <a:latin typeface="Arial Rounded MT Bold" panose="020F0704030504030204" pitchFamily="34" charset="0"/>
              </a:rPr>
              <a:t>Tactics is not invented but capture what architect have actually have done in practice.</a:t>
            </a:r>
          </a:p>
        </p:txBody>
      </p:sp>
      <p:sp>
        <p:nvSpPr>
          <p:cNvPr id="3" name="TextBox 2">
            <a:extLst>
              <a:ext uri="{FF2B5EF4-FFF2-40B4-BE49-F238E27FC236}">
                <a16:creationId xmlns:a16="http://schemas.microsoft.com/office/drawing/2014/main" id="{945B1EF4-E1AE-9022-C9F6-18F1F2CA83E2}"/>
              </a:ext>
            </a:extLst>
          </p:cNvPr>
          <p:cNvSpPr txBox="1"/>
          <p:nvPr/>
        </p:nvSpPr>
        <p:spPr>
          <a:xfrm>
            <a:off x="228600" y="605846"/>
            <a:ext cx="8610600" cy="584775"/>
          </a:xfrm>
          <a:prstGeom prst="rect">
            <a:avLst/>
          </a:prstGeom>
          <a:noFill/>
        </p:spPr>
        <p:txBody>
          <a:bodyPr wrap="square" rtlCol="0">
            <a:spAutoFit/>
          </a:bodyPr>
          <a:lstStyle/>
          <a:p>
            <a:pPr marL="571500" indent="-571500">
              <a:buFont typeface="Wingdings" panose="05000000000000000000" pitchFamily="2" charset="2"/>
              <a:buChar char="q"/>
            </a:pPr>
            <a:r>
              <a:rPr lang="en-US" sz="3200" b="1" dirty="0">
                <a:solidFill>
                  <a:srgbClr val="C00000"/>
                </a:solidFill>
              </a:rPr>
              <a:t>Chap 8: Designing Software Architecture</a:t>
            </a:r>
          </a:p>
        </p:txBody>
      </p:sp>
    </p:spTree>
    <p:extLst>
      <p:ext uri="{BB962C8B-B14F-4D97-AF65-F5344CB8AC3E}">
        <p14:creationId xmlns:p14="http://schemas.microsoft.com/office/powerpoint/2010/main" val="19579908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93687C-21DA-4CFF-9569-0F72F19FD16F}"/>
              </a:ext>
            </a:extLst>
          </p:cNvPr>
          <p:cNvSpPr txBox="1"/>
          <p:nvPr/>
        </p:nvSpPr>
        <p:spPr>
          <a:xfrm>
            <a:off x="609600" y="1447800"/>
            <a:ext cx="2438400" cy="369332"/>
          </a:xfrm>
          <a:prstGeom prst="rect">
            <a:avLst/>
          </a:prstGeom>
          <a:noFill/>
        </p:spPr>
        <p:txBody>
          <a:bodyPr wrap="square" rtlCol="0">
            <a:spAutoFit/>
          </a:bodyPr>
          <a:lstStyle/>
          <a:p>
            <a:endParaRPr lang="en-US" dirty="0"/>
          </a:p>
        </p:txBody>
      </p:sp>
      <p:sp>
        <p:nvSpPr>
          <p:cNvPr id="4" name="Titre 1">
            <a:extLst>
              <a:ext uri="{FF2B5EF4-FFF2-40B4-BE49-F238E27FC236}">
                <a16:creationId xmlns:a16="http://schemas.microsoft.com/office/drawing/2014/main" id="{FB7A517F-5BAC-2977-F897-D4BCD49A4CAE}"/>
              </a:ext>
            </a:extLst>
          </p:cNvPr>
          <p:cNvSpPr>
            <a:spLocks noGrp="1"/>
          </p:cNvSpPr>
          <p:nvPr>
            <p:ph type="ctrTitle"/>
          </p:nvPr>
        </p:nvSpPr>
        <p:spPr>
          <a:xfrm>
            <a:off x="0" y="1"/>
            <a:ext cx="9144000" cy="396413"/>
          </a:xfrm>
          <a:solidFill>
            <a:schemeClr val="accent2">
              <a:lumMod val="40000"/>
              <a:lumOff val="60000"/>
            </a:schemeClr>
          </a:solidFill>
        </p:spPr>
        <p:txBody>
          <a:bodyPr>
            <a:normAutofit/>
          </a:bodyPr>
          <a:lstStyle/>
          <a:p>
            <a:r>
              <a:rPr lang="en-US" sz="1800" i="1" dirty="0"/>
              <a:t>Software architecture = {Elements, Forms, Rationale/Constraints)</a:t>
            </a:r>
          </a:p>
        </p:txBody>
      </p:sp>
      <p:sp>
        <p:nvSpPr>
          <p:cNvPr id="8" name="Sous-titre 2">
            <a:extLst>
              <a:ext uri="{FF2B5EF4-FFF2-40B4-BE49-F238E27FC236}">
                <a16:creationId xmlns:a16="http://schemas.microsoft.com/office/drawing/2014/main" id="{D670517D-DB4B-5A37-DF0F-B9CF1126099C}"/>
              </a:ext>
            </a:extLst>
          </p:cNvPr>
          <p:cNvSpPr>
            <a:spLocks noGrp="1"/>
          </p:cNvSpPr>
          <p:nvPr>
            <p:ph type="subTitle" idx="1"/>
          </p:nvPr>
        </p:nvSpPr>
        <p:spPr>
          <a:xfrm>
            <a:off x="0" y="6477000"/>
            <a:ext cx="9144000" cy="381000"/>
          </a:xfrm>
          <a:solidFill>
            <a:schemeClr val="accent2">
              <a:lumMod val="40000"/>
              <a:lumOff val="60000"/>
            </a:schemeClr>
          </a:solidFill>
        </p:spPr>
        <p:txBody>
          <a:bodyPr>
            <a:normAutofit fontScale="70000" lnSpcReduction="20000"/>
          </a:bodyPr>
          <a:lstStyle/>
          <a:p>
            <a:r>
              <a:rPr lang="en-US" b="1" i="1" dirty="0"/>
              <a:t>Software architecture deals with the design of the high level structure of SWE</a:t>
            </a:r>
          </a:p>
        </p:txBody>
      </p:sp>
      <p:sp>
        <p:nvSpPr>
          <p:cNvPr id="2" name="TextBox 1">
            <a:extLst>
              <a:ext uri="{FF2B5EF4-FFF2-40B4-BE49-F238E27FC236}">
                <a16:creationId xmlns:a16="http://schemas.microsoft.com/office/drawing/2014/main" id="{13E82DED-8681-90F7-6773-C90938B48BB3}"/>
              </a:ext>
            </a:extLst>
          </p:cNvPr>
          <p:cNvSpPr txBox="1"/>
          <p:nvPr/>
        </p:nvSpPr>
        <p:spPr>
          <a:xfrm>
            <a:off x="158750" y="1400053"/>
            <a:ext cx="8972550" cy="4318170"/>
          </a:xfrm>
          <a:prstGeom prst="rect">
            <a:avLst/>
          </a:prstGeom>
          <a:noFill/>
        </p:spPr>
        <p:txBody>
          <a:bodyPr wrap="square" rtlCol="0">
            <a:spAutoFit/>
          </a:bodyPr>
          <a:lstStyle/>
          <a:p>
            <a:pPr marL="571500" indent="-571500">
              <a:buFont typeface="Wingdings" panose="05000000000000000000" pitchFamily="2" charset="2"/>
              <a:buChar char="v"/>
            </a:pPr>
            <a:r>
              <a:rPr lang="en-US" sz="2800" b="1" dirty="0">
                <a:solidFill>
                  <a:schemeClr val="tx2"/>
                </a:solidFill>
                <a:latin typeface="Arial Rounded MT Bold" panose="020F0704030504030204" pitchFamily="34" charset="0"/>
              </a:rPr>
              <a:t>Overview of the architecture design activity</a:t>
            </a:r>
          </a:p>
          <a:p>
            <a:pPr marL="457200" indent="-457200">
              <a:lnSpc>
                <a:spcPct val="150000"/>
              </a:lnSpc>
              <a:buFont typeface="Courier New" panose="02070309020205020404" pitchFamily="49" charset="0"/>
              <a:buChar char="o"/>
            </a:pPr>
            <a:r>
              <a:rPr lang="en-US" sz="2800" dirty="0">
                <a:latin typeface="Arial Rounded MT Bold" panose="020F0704030504030204" pitchFamily="34" charset="0"/>
              </a:rPr>
              <a:t>Design Concepts :Externally Developed components</a:t>
            </a:r>
            <a:endParaRPr lang="en-US" sz="2800" dirty="0">
              <a:solidFill>
                <a:schemeClr val="accent6">
                  <a:lumMod val="50000"/>
                </a:schemeClr>
              </a:solidFill>
              <a:latin typeface="Arial Rounded MT Bold" panose="020F0704030504030204" pitchFamily="34" charset="0"/>
            </a:endParaRPr>
          </a:p>
          <a:p>
            <a:pPr marL="457200" indent="-457200">
              <a:lnSpc>
                <a:spcPct val="150000"/>
              </a:lnSpc>
              <a:buFont typeface="Wingdings" panose="05000000000000000000" pitchFamily="2" charset="2"/>
              <a:buChar char="§"/>
            </a:pPr>
            <a:r>
              <a:rPr lang="en-US" sz="2800" dirty="0">
                <a:latin typeface="Arial Rounded MT Bold" panose="020F0704030504030204" pitchFamily="34" charset="0"/>
              </a:rPr>
              <a:t>Pattern and tactics are abstract in nature and when designing the architecture you need to make the concepts concrete and closer to actual implementation.  We have two ways</a:t>
            </a:r>
          </a:p>
        </p:txBody>
      </p:sp>
      <p:sp>
        <p:nvSpPr>
          <p:cNvPr id="3" name="TextBox 2">
            <a:extLst>
              <a:ext uri="{FF2B5EF4-FFF2-40B4-BE49-F238E27FC236}">
                <a16:creationId xmlns:a16="http://schemas.microsoft.com/office/drawing/2014/main" id="{945B1EF4-E1AE-9022-C9F6-18F1F2CA83E2}"/>
              </a:ext>
            </a:extLst>
          </p:cNvPr>
          <p:cNvSpPr txBox="1"/>
          <p:nvPr/>
        </p:nvSpPr>
        <p:spPr>
          <a:xfrm>
            <a:off x="228600" y="605846"/>
            <a:ext cx="8610600" cy="584775"/>
          </a:xfrm>
          <a:prstGeom prst="rect">
            <a:avLst/>
          </a:prstGeom>
          <a:noFill/>
        </p:spPr>
        <p:txBody>
          <a:bodyPr wrap="square" rtlCol="0">
            <a:spAutoFit/>
          </a:bodyPr>
          <a:lstStyle/>
          <a:p>
            <a:pPr marL="571500" indent="-571500">
              <a:buFont typeface="Wingdings" panose="05000000000000000000" pitchFamily="2" charset="2"/>
              <a:buChar char="q"/>
            </a:pPr>
            <a:r>
              <a:rPr lang="en-US" sz="3200" b="1" dirty="0">
                <a:solidFill>
                  <a:srgbClr val="C00000"/>
                </a:solidFill>
              </a:rPr>
              <a:t>Chap 8: Designing Software Architecture</a:t>
            </a:r>
          </a:p>
        </p:txBody>
      </p:sp>
    </p:spTree>
    <p:extLst>
      <p:ext uri="{BB962C8B-B14F-4D97-AF65-F5344CB8AC3E}">
        <p14:creationId xmlns:p14="http://schemas.microsoft.com/office/powerpoint/2010/main" val="204864612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93687C-21DA-4CFF-9569-0F72F19FD16F}"/>
              </a:ext>
            </a:extLst>
          </p:cNvPr>
          <p:cNvSpPr txBox="1"/>
          <p:nvPr/>
        </p:nvSpPr>
        <p:spPr>
          <a:xfrm>
            <a:off x="609600" y="1447800"/>
            <a:ext cx="2438400" cy="369332"/>
          </a:xfrm>
          <a:prstGeom prst="rect">
            <a:avLst/>
          </a:prstGeom>
          <a:noFill/>
        </p:spPr>
        <p:txBody>
          <a:bodyPr wrap="square" rtlCol="0">
            <a:spAutoFit/>
          </a:bodyPr>
          <a:lstStyle/>
          <a:p>
            <a:endParaRPr lang="en-US" dirty="0"/>
          </a:p>
        </p:txBody>
      </p:sp>
      <p:sp>
        <p:nvSpPr>
          <p:cNvPr id="4" name="Titre 1">
            <a:extLst>
              <a:ext uri="{FF2B5EF4-FFF2-40B4-BE49-F238E27FC236}">
                <a16:creationId xmlns:a16="http://schemas.microsoft.com/office/drawing/2014/main" id="{FB7A517F-5BAC-2977-F897-D4BCD49A4CAE}"/>
              </a:ext>
            </a:extLst>
          </p:cNvPr>
          <p:cNvSpPr>
            <a:spLocks noGrp="1"/>
          </p:cNvSpPr>
          <p:nvPr>
            <p:ph type="ctrTitle"/>
          </p:nvPr>
        </p:nvSpPr>
        <p:spPr>
          <a:xfrm>
            <a:off x="0" y="1"/>
            <a:ext cx="9144000" cy="396413"/>
          </a:xfrm>
          <a:solidFill>
            <a:schemeClr val="accent2">
              <a:lumMod val="40000"/>
              <a:lumOff val="60000"/>
            </a:schemeClr>
          </a:solidFill>
        </p:spPr>
        <p:txBody>
          <a:bodyPr>
            <a:normAutofit/>
          </a:bodyPr>
          <a:lstStyle/>
          <a:p>
            <a:r>
              <a:rPr lang="en-US" sz="1800" i="1" dirty="0"/>
              <a:t>Software architecture = {Elements, Forms, Rationale/Constraints)</a:t>
            </a:r>
          </a:p>
        </p:txBody>
      </p:sp>
      <p:sp>
        <p:nvSpPr>
          <p:cNvPr id="8" name="Sous-titre 2">
            <a:extLst>
              <a:ext uri="{FF2B5EF4-FFF2-40B4-BE49-F238E27FC236}">
                <a16:creationId xmlns:a16="http://schemas.microsoft.com/office/drawing/2014/main" id="{D670517D-DB4B-5A37-DF0F-B9CF1126099C}"/>
              </a:ext>
            </a:extLst>
          </p:cNvPr>
          <p:cNvSpPr>
            <a:spLocks noGrp="1"/>
          </p:cNvSpPr>
          <p:nvPr>
            <p:ph type="subTitle" idx="1"/>
          </p:nvPr>
        </p:nvSpPr>
        <p:spPr>
          <a:xfrm>
            <a:off x="0" y="6477000"/>
            <a:ext cx="9144000" cy="381000"/>
          </a:xfrm>
          <a:solidFill>
            <a:schemeClr val="accent2">
              <a:lumMod val="40000"/>
              <a:lumOff val="60000"/>
            </a:schemeClr>
          </a:solidFill>
        </p:spPr>
        <p:txBody>
          <a:bodyPr>
            <a:normAutofit fontScale="70000" lnSpcReduction="20000"/>
          </a:bodyPr>
          <a:lstStyle/>
          <a:p>
            <a:r>
              <a:rPr lang="en-US" b="1" i="1" dirty="0"/>
              <a:t>Software architecture deals with the design of the high level structure of SWE</a:t>
            </a:r>
          </a:p>
        </p:txBody>
      </p:sp>
      <p:sp>
        <p:nvSpPr>
          <p:cNvPr id="2" name="TextBox 1">
            <a:extLst>
              <a:ext uri="{FF2B5EF4-FFF2-40B4-BE49-F238E27FC236}">
                <a16:creationId xmlns:a16="http://schemas.microsoft.com/office/drawing/2014/main" id="{13E82DED-8681-90F7-6773-C90938B48BB3}"/>
              </a:ext>
            </a:extLst>
          </p:cNvPr>
          <p:cNvSpPr txBox="1"/>
          <p:nvPr/>
        </p:nvSpPr>
        <p:spPr>
          <a:xfrm>
            <a:off x="158750" y="1400053"/>
            <a:ext cx="8972550" cy="5610831"/>
          </a:xfrm>
          <a:prstGeom prst="rect">
            <a:avLst/>
          </a:prstGeom>
          <a:noFill/>
        </p:spPr>
        <p:txBody>
          <a:bodyPr wrap="square" rtlCol="0">
            <a:spAutoFit/>
          </a:bodyPr>
          <a:lstStyle/>
          <a:p>
            <a:pPr marL="571500" indent="-571500">
              <a:buFont typeface="Wingdings" panose="05000000000000000000" pitchFamily="2" charset="2"/>
              <a:buChar char="v"/>
            </a:pPr>
            <a:r>
              <a:rPr lang="en-US" sz="2800" b="1" dirty="0">
                <a:solidFill>
                  <a:schemeClr val="tx2"/>
                </a:solidFill>
                <a:latin typeface="Arial Rounded MT Bold" panose="020F0704030504030204" pitchFamily="34" charset="0"/>
              </a:rPr>
              <a:t>Overview of the architecture design activity</a:t>
            </a:r>
          </a:p>
          <a:p>
            <a:pPr marL="457200" indent="-457200">
              <a:lnSpc>
                <a:spcPct val="150000"/>
              </a:lnSpc>
              <a:buFont typeface="Courier New" panose="02070309020205020404" pitchFamily="49" charset="0"/>
              <a:buChar char="o"/>
            </a:pPr>
            <a:r>
              <a:rPr lang="en-US" sz="2800" dirty="0">
                <a:latin typeface="Arial Rounded MT Bold" panose="020F0704030504030204" pitchFamily="34" charset="0"/>
              </a:rPr>
              <a:t>Design Concepts :Externally Developed components(1)</a:t>
            </a:r>
            <a:endParaRPr lang="en-US" sz="2800" dirty="0">
              <a:solidFill>
                <a:schemeClr val="accent6">
                  <a:lumMod val="50000"/>
                </a:schemeClr>
              </a:solidFill>
              <a:latin typeface="Arial Rounded MT Bold" panose="020F0704030504030204" pitchFamily="34" charset="0"/>
            </a:endParaRPr>
          </a:p>
          <a:p>
            <a:pPr marL="457200" indent="-457200">
              <a:lnSpc>
                <a:spcPct val="150000"/>
              </a:lnSpc>
              <a:buFont typeface="Wingdings" panose="05000000000000000000" pitchFamily="2" charset="2"/>
              <a:buChar char="§"/>
            </a:pPr>
            <a:r>
              <a:rPr lang="en-US" sz="2800" b="1" dirty="0">
                <a:solidFill>
                  <a:schemeClr val="tx2"/>
                </a:solidFill>
                <a:latin typeface="Arial Rounded MT Bold" panose="020F0704030504030204" pitchFamily="34" charset="0"/>
              </a:rPr>
              <a:t>We have two ways ( Buy or Build)</a:t>
            </a:r>
          </a:p>
          <a:p>
            <a:pPr marL="457200" indent="-457200">
              <a:lnSpc>
                <a:spcPct val="150000"/>
              </a:lnSpc>
              <a:buFont typeface="Wingdings" panose="05000000000000000000" pitchFamily="2" charset="2"/>
              <a:buChar char="ü"/>
            </a:pPr>
            <a:r>
              <a:rPr lang="en-US" sz="2800" dirty="0">
                <a:latin typeface="Arial Rounded MT Bold" panose="020F0704030504030204" pitchFamily="34" charset="0"/>
              </a:rPr>
              <a:t>Code the elements obtained from tactics and patterns. </a:t>
            </a:r>
          </a:p>
          <a:p>
            <a:pPr marL="457200" indent="-457200">
              <a:lnSpc>
                <a:spcPct val="150000"/>
              </a:lnSpc>
              <a:buFont typeface="Wingdings" panose="05000000000000000000" pitchFamily="2" charset="2"/>
              <a:buChar char="ü"/>
            </a:pPr>
            <a:r>
              <a:rPr lang="en-US" sz="2800" dirty="0">
                <a:latin typeface="Arial Rounded MT Bold" panose="020F0704030504030204" pitchFamily="34" charset="0"/>
              </a:rPr>
              <a:t>Associate technologies with one or more of those elements in the architecture.</a:t>
            </a:r>
          </a:p>
          <a:p>
            <a:pPr>
              <a:lnSpc>
                <a:spcPct val="150000"/>
              </a:lnSpc>
            </a:pPr>
            <a:endParaRPr lang="en-US" sz="2800" dirty="0">
              <a:latin typeface="Arial Rounded MT Bold" panose="020F0704030504030204" pitchFamily="34" charset="0"/>
            </a:endParaRPr>
          </a:p>
        </p:txBody>
      </p:sp>
      <p:sp>
        <p:nvSpPr>
          <p:cNvPr id="3" name="TextBox 2">
            <a:extLst>
              <a:ext uri="{FF2B5EF4-FFF2-40B4-BE49-F238E27FC236}">
                <a16:creationId xmlns:a16="http://schemas.microsoft.com/office/drawing/2014/main" id="{945B1EF4-E1AE-9022-C9F6-18F1F2CA83E2}"/>
              </a:ext>
            </a:extLst>
          </p:cNvPr>
          <p:cNvSpPr txBox="1"/>
          <p:nvPr/>
        </p:nvSpPr>
        <p:spPr>
          <a:xfrm>
            <a:off x="228600" y="605846"/>
            <a:ext cx="8610600" cy="584775"/>
          </a:xfrm>
          <a:prstGeom prst="rect">
            <a:avLst/>
          </a:prstGeom>
          <a:noFill/>
        </p:spPr>
        <p:txBody>
          <a:bodyPr wrap="square" rtlCol="0">
            <a:spAutoFit/>
          </a:bodyPr>
          <a:lstStyle/>
          <a:p>
            <a:pPr marL="571500" indent="-571500">
              <a:buFont typeface="Wingdings" panose="05000000000000000000" pitchFamily="2" charset="2"/>
              <a:buChar char="q"/>
            </a:pPr>
            <a:r>
              <a:rPr lang="en-US" sz="3200" b="1" dirty="0">
                <a:solidFill>
                  <a:srgbClr val="C00000"/>
                </a:solidFill>
              </a:rPr>
              <a:t>Chap 8: Designing Software Architecture</a:t>
            </a:r>
          </a:p>
        </p:txBody>
      </p:sp>
    </p:spTree>
    <p:extLst>
      <p:ext uri="{BB962C8B-B14F-4D97-AF65-F5344CB8AC3E}">
        <p14:creationId xmlns:p14="http://schemas.microsoft.com/office/powerpoint/2010/main" val="33447651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93687C-21DA-4CFF-9569-0F72F19FD16F}"/>
              </a:ext>
            </a:extLst>
          </p:cNvPr>
          <p:cNvSpPr txBox="1"/>
          <p:nvPr/>
        </p:nvSpPr>
        <p:spPr>
          <a:xfrm>
            <a:off x="609600" y="1447800"/>
            <a:ext cx="2438400" cy="369332"/>
          </a:xfrm>
          <a:prstGeom prst="rect">
            <a:avLst/>
          </a:prstGeom>
          <a:noFill/>
        </p:spPr>
        <p:txBody>
          <a:bodyPr wrap="square" rtlCol="0">
            <a:spAutoFit/>
          </a:bodyPr>
          <a:lstStyle/>
          <a:p>
            <a:endParaRPr lang="en-US" dirty="0"/>
          </a:p>
        </p:txBody>
      </p:sp>
      <p:sp>
        <p:nvSpPr>
          <p:cNvPr id="4" name="Titre 1">
            <a:extLst>
              <a:ext uri="{FF2B5EF4-FFF2-40B4-BE49-F238E27FC236}">
                <a16:creationId xmlns:a16="http://schemas.microsoft.com/office/drawing/2014/main" id="{FB7A517F-5BAC-2977-F897-D4BCD49A4CAE}"/>
              </a:ext>
            </a:extLst>
          </p:cNvPr>
          <p:cNvSpPr>
            <a:spLocks noGrp="1"/>
          </p:cNvSpPr>
          <p:nvPr>
            <p:ph type="ctrTitle"/>
          </p:nvPr>
        </p:nvSpPr>
        <p:spPr>
          <a:xfrm>
            <a:off x="0" y="1"/>
            <a:ext cx="9144000" cy="396413"/>
          </a:xfrm>
          <a:solidFill>
            <a:schemeClr val="accent2">
              <a:lumMod val="40000"/>
              <a:lumOff val="60000"/>
            </a:schemeClr>
          </a:solidFill>
        </p:spPr>
        <p:txBody>
          <a:bodyPr>
            <a:normAutofit/>
          </a:bodyPr>
          <a:lstStyle/>
          <a:p>
            <a:r>
              <a:rPr lang="en-US" sz="1800" i="1" dirty="0"/>
              <a:t>Software architecture = {Elements, Forms, Rationale/Constraints)</a:t>
            </a:r>
          </a:p>
        </p:txBody>
      </p:sp>
      <p:sp>
        <p:nvSpPr>
          <p:cNvPr id="8" name="Sous-titre 2">
            <a:extLst>
              <a:ext uri="{FF2B5EF4-FFF2-40B4-BE49-F238E27FC236}">
                <a16:creationId xmlns:a16="http://schemas.microsoft.com/office/drawing/2014/main" id="{D670517D-DB4B-5A37-DF0F-B9CF1126099C}"/>
              </a:ext>
            </a:extLst>
          </p:cNvPr>
          <p:cNvSpPr>
            <a:spLocks noGrp="1"/>
          </p:cNvSpPr>
          <p:nvPr>
            <p:ph type="subTitle" idx="1"/>
          </p:nvPr>
        </p:nvSpPr>
        <p:spPr>
          <a:xfrm>
            <a:off x="0" y="6477000"/>
            <a:ext cx="9144000" cy="381000"/>
          </a:xfrm>
          <a:solidFill>
            <a:schemeClr val="accent2">
              <a:lumMod val="40000"/>
              <a:lumOff val="60000"/>
            </a:schemeClr>
          </a:solidFill>
        </p:spPr>
        <p:txBody>
          <a:bodyPr>
            <a:normAutofit fontScale="70000" lnSpcReduction="20000"/>
          </a:bodyPr>
          <a:lstStyle/>
          <a:p>
            <a:r>
              <a:rPr lang="en-US" b="1" i="1" dirty="0"/>
              <a:t>Software architecture deals with the design of the high level structure of SWE</a:t>
            </a:r>
          </a:p>
        </p:txBody>
      </p:sp>
      <p:sp>
        <p:nvSpPr>
          <p:cNvPr id="2" name="TextBox 1">
            <a:extLst>
              <a:ext uri="{FF2B5EF4-FFF2-40B4-BE49-F238E27FC236}">
                <a16:creationId xmlns:a16="http://schemas.microsoft.com/office/drawing/2014/main" id="{13E82DED-8681-90F7-6773-C90938B48BB3}"/>
              </a:ext>
            </a:extLst>
          </p:cNvPr>
          <p:cNvSpPr txBox="1"/>
          <p:nvPr/>
        </p:nvSpPr>
        <p:spPr>
          <a:xfrm>
            <a:off x="158750" y="1400053"/>
            <a:ext cx="8972550" cy="5395388"/>
          </a:xfrm>
          <a:prstGeom prst="rect">
            <a:avLst/>
          </a:prstGeom>
          <a:noFill/>
        </p:spPr>
        <p:txBody>
          <a:bodyPr wrap="square" rtlCol="0">
            <a:spAutoFit/>
          </a:bodyPr>
          <a:lstStyle/>
          <a:p>
            <a:pPr marL="571500" indent="-571500">
              <a:buFont typeface="Wingdings" panose="05000000000000000000" pitchFamily="2" charset="2"/>
              <a:buChar char="v"/>
            </a:pPr>
            <a:r>
              <a:rPr lang="en-US" sz="2800" b="1" dirty="0">
                <a:solidFill>
                  <a:schemeClr val="tx2"/>
                </a:solidFill>
                <a:latin typeface="Arial Rounded MT Bold" panose="020F0704030504030204" pitchFamily="34" charset="0"/>
              </a:rPr>
              <a:t>Overview of the architecture design activity</a:t>
            </a:r>
          </a:p>
          <a:p>
            <a:pPr marL="457200" indent="-457200">
              <a:lnSpc>
                <a:spcPct val="150000"/>
              </a:lnSpc>
              <a:buFont typeface="Courier New" panose="02070309020205020404" pitchFamily="49" charset="0"/>
              <a:buChar char="o"/>
            </a:pPr>
            <a:r>
              <a:rPr lang="en-US" sz="2800" dirty="0">
                <a:latin typeface="Arial Rounded MT Bold" panose="020F0704030504030204" pitchFamily="34" charset="0"/>
              </a:rPr>
              <a:t>Design Concepts :Externally Developed components(2)</a:t>
            </a:r>
            <a:endParaRPr lang="en-US" sz="2800" dirty="0">
              <a:solidFill>
                <a:schemeClr val="accent6">
                  <a:lumMod val="50000"/>
                </a:schemeClr>
              </a:solidFill>
              <a:latin typeface="Arial Rounded MT Bold" panose="020F0704030504030204" pitchFamily="34" charset="0"/>
            </a:endParaRPr>
          </a:p>
          <a:p>
            <a:pPr marL="457200" indent="-457200">
              <a:lnSpc>
                <a:spcPct val="150000"/>
              </a:lnSpc>
              <a:buFont typeface="Wingdings" panose="05000000000000000000" pitchFamily="2" charset="2"/>
              <a:buChar char="§"/>
            </a:pPr>
            <a:r>
              <a:rPr lang="en-US" sz="2800" b="1" dirty="0">
                <a:solidFill>
                  <a:schemeClr val="tx2"/>
                </a:solidFill>
                <a:latin typeface="Arial Rounded MT Bold" panose="020F0704030504030204" pitchFamily="34" charset="0"/>
              </a:rPr>
              <a:t>Not created as part of the development project</a:t>
            </a:r>
          </a:p>
          <a:p>
            <a:pPr marL="457200" indent="-457200">
              <a:lnSpc>
                <a:spcPct val="150000"/>
              </a:lnSpc>
              <a:buFont typeface="Wingdings" panose="05000000000000000000" pitchFamily="2" charset="2"/>
              <a:buChar char="Ø"/>
            </a:pPr>
            <a:r>
              <a:rPr lang="en-US" sz="2800" dirty="0">
                <a:solidFill>
                  <a:schemeClr val="accent6">
                    <a:lumMod val="50000"/>
                  </a:schemeClr>
                </a:solidFill>
                <a:latin typeface="Arial Rounded MT Bold" panose="020F0704030504030204" pitchFamily="34" charset="0"/>
              </a:rPr>
              <a:t>Technology families ; </a:t>
            </a:r>
            <a:r>
              <a:rPr lang="en-US" sz="2800" dirty="0">
                <a:latin typeface="Arial Rounded MT Bold" panose="020F0704030504030204" pitchFamily="34" charset="0"/>
              </a:rPr>
              <a:t>RDBMS , ORM</a:t>
            </a:r>
          </a:p>
          <a:p>
            <a:pPr marL="457200" indent="-457200">
              <a:buFont typeface="Wingdings" panose="05000000000000000000" pitchFamily="2" charset="2"/>
              <a:buChar char="Ø"/>
            </a:pPr>
            <a:r>
              <a:rPr lang="en-US" sz="2800" dirty="0">
                <a:solidFill>
                  <a:schemeClr val="accent6">
                    <a:lumMod val="50000"/>
                  </a:schemeClr>
                </a:solidFill>
                <a:latin typeface="Arial Rounded MT Bold" panose="020F0704030504030204" pitchFamily="34" charset="0"/>
              </a:rPr>
              <a:t>Products; </a:t>
            </a:r>
            <a:r>
              <a:rPr lang="en-US" sz="2800" dirty="0">
                <a:latin typeface="Arial Rounded MT Bold" panose="020F0704030504030204" pitchFamily="34" charset="0"/>
              </a:rPr>
              <a:t>self-contained functional piece of software  - Oracle or MS SQL Server</a:t>
            </a:r>
          </a:p>
          <a:p>
            <a:pPr marL="457200" indent="-457200">
              <a:buFont typeface="Wingdings" panose="05000000000000000000" pitchFamily="2" charset="2"/>
              <a:buChar char="Ø"/>
            </a:pPr>
            <a:r>
              <a:rPr lang="en-US" sz="2800" dirty="0">
                <a:solidFill>
                  <a:schemeClr val="accent6">
                    <a:lumMod val="50000"/>
                  </a:schemeClr>
                </a:solidFill>
                <a:latin typeface="Arial Rounded MT Bold" panose="020F0704030504030204" pitchFamily="34" charset="0"/>
              </a:rPr>
              <a:t>Application frameworks ; </a:t>
            </a:r>
          </a:p>
          <a:p>
            <a:pPr marL="457200" indent="-457200">
              <a:buFont typeface="Wingdings" panose="05000000000000000000" pitchFamily="2" charset="2"/>
              <a:buChar char="Ø"/>
            </a:pPr>
            <a:r>
              <a:rPr lang="en-US" sz="2800" dirty="0">
                <a:solidFill>
                  <a:schemeClr val="accent6">
                    <a:lumMod val="50000"/>
                  </a:schemeClr>
                </a:solidFill>
                <a:latin typeface="Arial Rounded MT Bold" panose="020F0704030504030204" pitchFamily="34" charset="0"/>
              </a:rPr>
              <a:t>Platforms ; </a:t>
            </a:r>
            <a:r>
              <a:rPr lang="en-US" sz="2800" dirty="0">
                <a:latin typeface="Arial Rounded MT Bold" panose="020F0704030504030204" pitchFamily="34" charset="0"/>
              </a:rPr>
              <a:t>Java, </a:t>
            </a:r>
            <a:r>
              <a:rPr lang="en-US" sz="2800" dirty="0" err="1">
                <a:latin typeface="Arial Rounded MT Bold" panose="020F0704030504030204" pitchFamily="34" charset="0"/>
              </a:rPr>
              <a:t>.Net</a:t>
            </a:r>
            <a:r>
              <a:rPr lang="en-US" sz="2800" dirty="0">
                <a:latin typeface="Arial Rounded MT Bold" panose="020F0704030504030204" pitchFamily="34" charset="0"/>
              </a:rPr>
              <a:t> or Google Cloud</a:t>
            </a:r>
            <a:endParaRPr lang="en-US" sz="2800" dirty="0">
              <a:solidFill>
                <a:schemeClr val="accent6">
                  <a:lumMod val="50000"/>
                </a:schemeClr>
              </a:solidFill>
              <a:latin typeface="Arial Rounded MT Bold" panose="020F0704030504030204" pitchFamily="34" charset="0"/>
            </a:endParaRPr>
          </a:p>
          <a:p>
            <a:pPr>
              <a:lnSpc>
                <a:spcPct val="150000"/>
              </a:lnSpc>
            </a:pPr>
            <a:endParaRPr lang="en-US" sz="2800" dirty="0">
              <a:latin typeface="Arial Rounded MT Bold" panose="020F0704030504030204" pitchFamily="34" charset="0"/>
            </a:endParaRPr>
          </a:p>
        </p:txBody>
      </p:sp>
      <p:sp>
        <p:nvSpPr>
          <p:cNvPr id="3" name="TextBox 2">
            <a:extLst>
              <a:ext uri="{FF2B5EF4-FFF2-40B4-BE49-F238E27FC236}">
                <a16:creationId xmlns:a16="http://schemas.microsoft.com/office/drawing/2014/main" id="{945B1EF4-E1AE-9022-C9F6-18F1F2CA83E2}"/>
              </a:ext>
            </a:extLst>
          </p:cNvPr>
          <p:cNvSpPr txBox="1"/>
          <p:nvPr/>
        </p:nvSpPr>
        <p:spPr>
          <a:xfrm>
            <a:off x="228600" y="605846"/>
            <a:ext cx="8610600" cy="584775"/>
          </a:xfrm>
          <a:prstGeom prst="rect">
            <a:avLst/>
          </a:prstGeom>
          <a:noFill/>
        </p:spPr>
        <p:txBody>
          <a:bodyPr wrap="square" rtlCol="0">
            <a:spAutoFit/>
          </a:bodyPr>
          <a:lstStyle/>
          <a:p>
            <a:pPr marL="571500" indent="-571500">
              <a:buFont typeface="Wingdings" panose="05000000000000000000" pitchFamily="2" charset="2"/>
              <a:buChar char="q"/>
            </a:pPr>
            <a:r>
              <a:rPr lang="en-US" sz="3200" b="1" dirty="0">
                <a:solidFill>
                  <a:srgbClr val="C00000"/>
                </a:solidFill>
              </a:rPr>
              <a:t>Chap 8: Designing Software Architecture</a:t>
            </a:r>
          </a:p>
        </p:txBody>
      </p:sp>
    </p:spTree>
    <p:extLst>
      <p:ext uri="{BB962C8B-B14F-4D97-AF65-F5344CB8AC3E}">
        <p14:creationId xmlns:p14="http://schemas.microsoft.com/office/powerpoint/2010/main" val="28256179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93687C-21DA-4CFF-9569-0F72F19FD16F}"/>
              </a:ext>
            </a:extLst>
          </p:cNvPr>
          <p:cNvSpPr txBox="1"/>
          <p:nvPr/>
        </p:nvSpPr>
        <p:spPr>
          <a:xfrm>
            <a:off x="609600" y="1447800"/>
            <a:ext cx="2438400" cy="369332"/>
          </a:xfrm>
          <a:prstGeom prst="rect">
            <a:avLst/>
          </a:prstGeom>
          <a:noFill/>
        </p:spPr>
        <p:txBody>
          <a:bodyPr wrap="square" rtlCol="0">
            <a:spAutoFit/>
          </a:bodyPr>
          <a:lstStyle/>
          <a:p>
            <a:endParaRPr lang="en-US" dirty="0"/>
          </a:p>
        </p:txBody>
      </p:sp>
      <p:sp>
        <p:nvSpPr>
          <p:cNvPr id="4" name="Titre 1">
            <a:extLst>
              <a:ext uri="{FF2B5EF4-FFF2-40B4-BE49-F238E27FC236}">
                <a16:creationId xmlns:a16="http://schemas.microsoft.com/office/drawing/2014/main" id="{FB7A517F-5BAC-2977-F897-D4BCD49A4CAE}"/>
              </a:ext>
            </a:extLst>
          </p:cNvPr>
          <p:cNvSpPr>
            <a:spLocks noGrp="1"/>
          </p:cNvSpPr>
          <p:nvPr>
            <p:ph type="ctrTitle"/>
          </p:nvPr>
        </p:nvSpPr>
        <p:spPr>
          <a:xfrm>
            <a:off x="0" y="1"/>
            <a:ext cx="9144000" cy="396413"/>
          </a:xfrm>
          <a:solidFill>
            <a:schemeClr val="accent2">
              <a:lumMod val="40000"/>
              <a:lumOff val="60000"/>
            </a:schemeClr>
          </a:solidFill>
        </p:spPr>
        <p:txBody>
          <a:bodyPr>
            <a:normAutofit/>
          </a:bodyPr>
          <a:lstStyle/>
          <a:p>
            <a:r>
              <a:rPr lang="en-US" sz="1800" i="1" dirty="0"/>
              <a:t>Software architecture = {Elements, Forms, Rationale/Constraints)</a:t>
            </a:r>
          </a:p>
        </p:txBody>
      </p:sp>
      <p:sp>
        <p:nvSpPr>
          <p:cNvPr id="8" name="Sous-titre 2">
            <a:extLst>
              <a:ext uri="{FF2B5EF4-FFF2-40B4-BE49-F238E27FC236}">
                <a16:creationId xmlns:a16="http://schemas.microsoft.com/office/drawing/2014/main" id="{D670517D-DB4B-5A37-DF0F-B9CF1126099C}"/>
              </a:ext>
            </a:extLst>
          </p:cNvPr>
          <p:cNvSpPr>
            <a:spLocks noGrp="1"/>
          </p:cNvSpPr>
          <p:nvPr>
            <p:ph type="subTitle" idx="1"/>
          </p:nvPr>
        </p:nvSpPr>
        <p:spPr>
          <a:xfrm>
            <a:off x="0" y="6477000"/>
            <a:ext cx="9144000" cy="381000"/>
          </a:xfrm>
          <a:solidFill>
            <a:schemeClr val="accent2">
              <a:lumMod val="40000"/>
              <a:lumOff val="60000"/>
            </a:schemeClr>
          </a:solidFill>
        </p:spPr>
        <p:txBody>
          <a:bodyPr>
            <a:normAutofit fontScale="70000" lnSpcReduction="20000"/>
          </a:bodyPr>
          <a:lstStyle/>
          <a:p>
            <a:r>
              <a:rPr lang="en-US" b="1" i="1" dirty="0"/>
              <a:t>Software architecture deals with the design of the high level structure of SWE</a:t>
            </a:r>
          </a:p>
        </p:txBody>
      </p:sp>
      <p:sp>
        <p:nvSpPr>
          <p:cNvPr id="2" name="TextBox 1">
            <a:extLst>
              <a:ext uri="{FF2B5EF4-FFF2-40B4-BE49-F238E27FC236}">
                <a16:creationId xmlns:a16="http://schemas.microsoft.com/office/drawing/2014/main" id="{13E82DED-8681-90F7-6773-C90938B48BB3}"/>
              </a:ext>
            </a:extLst>
          </p:cNvPr>
          <p:cNvSpPr txBox="1"/>
          <p:nvPr/>
        </p:nvSpPr>
        <p:spPr>
          <a:xfrm>
            <a:off x="158750" y="1400053"/>
            <a:ext cx="8972550" cy="4964501"/>
          </a:xfrm>
          <a:prstGeom prst="rect">
            <a:avLst/>
          </a:prstGeom>
          <a:noFill/>
        </p:spPr>
        <p:txBody>
          <a:bodyPr wrap="square" rtlCol="0">
            <a:spAutoFit/>
          </a:bodyPr>
          <a:lstStyle/>
          <a:p>
            <a:pPr marL="571500" indent="-571500">
              <a:buFont typeface="Wingdings" panose="05000000000000000000" pitchFamily="2" charset="2"/>
              <a:buChar char="v"/>
            </a:pPr>
            <a:r>
              <a:rPr lang="en-US" sz="2800" b="1" dirty="0">
                <a:solidFill>
                  <a:schemeClr val="tx2"/>
                </a:solidFill>
                <a:latin typeface="Arial Rounded MT Bold" panose="020F0704030504030204" pitchFamily="34" charset="0"/>
              </a:rPr>
              <a:t>Overview of the architecture design activity</a:t>
            </a:r>
          </a:p>
          <a:p>
            <a:pPr marL="457200" indent="-457200">
              <a:lnSpc>
                <a:spcPct val="150000"/>
              </a:lnSpc>
              <a:buFont typeface="Courier New" panose="02070309020205020404" pitchFamily="49" charset="0"/>
              <a:buChar char="o"/>
            </a:pPr>
            <a:r>
              <a:rPr lang="en-US" sz="2800" dirty="0">
                <a:latin typeface="Arial Rounded MT Bold" panose="020F0704030504030204" pitchFamily="34" charset="0"/>
              </a:rPr>
              <a:t>Design Concepts :Externally Developed components(3)</a:t>
            </a:r>
          </a:p>
          <a:p>
            <a:pPr marL="457200" indent="-457200">
              <a:lnSpc>
                <a:spcPct val="150000"/>
              </a:lnSpc>
              <a:buFont typeface="Wingdings" panose="05000000000000000000" pitchFamily="2" charset="2"/>
              <a:buChar char="§"/>
            </a:pPr>
            <a:r>
              <a:rPr lang="en-US" sz="2800" dirty="0">
                <a:solidFill>
                  <a:schemeClr val="accent6">
                    <a:lumMod val="50000"/>
                  </a:schemeClr>
                </a:solidFill>
                <a:latin typeface="Arial Rounded MT Bold" panose="020F0704030504030204" pitchFamily="34" charset="0"/>
              </a:rPr>
              <a:t>Criteria of selection</a:t>
            </a:r>
          </a:p>
          <a:p>
            <a:pPr marL="457200" indent="-457200">
              <a:lnSpc>
                <a:spcPct val="150000"/>
              </a:lnSpc>
              <a:buFont typeface="Wingdings" panose="05000000000000000000" pitchFamily="2" charset="2"/>
              <a:buChar char="ü"/>
            </a:pPr>
            <a:r>
              <a:rPr lang="en-US" sz="2800" dirty="0">
                <a:latin typeface="Arial Rounded MT Bold" panose="020F0704030504030204" pitchFamily="34" charset="0"/>
              </a:rPr>
              <a:t>Problem that it addresses : Is it something specific, such as a framework for OO, </a:t>
            </a:r>
          </a:p>
          <a:p>
            <a:pPr marL="457200" indent="-457200">
              <a:lnSpc>
                <a:spcPct val="150000"/>
              </a:lnSpc>
              <a:buFont typeface="Wingdings" panose="05000000000000000000" pitchFamily="2" charset="2"/>
              <a:buChar char="ü"/>
            </a:pPr>
            <a:r>
              <a:rPr lang="en-US" sz="2800" dirty="0">
                <a:latin typeface="Arial Rounded MT Bold" panose="020F0704030504030204" pitchFamily="34" charset="0"/>
              </a:rPr>
              <a:t>Cost : what is the cost of the license and if its free, what is the cost of support and education.</a:t>
            </a:r>
          </a:p>
        </p:txBody>
      </p:sp>
      <p:sp>
        <p:nvSpPr>
          <p:cNvPr id="3" name="TextBox 2">
            <a:extLst>
              <a:ext uri="{FF2B5EF4-FFF2-40B4-BE49-F238E27FC236}">
                <a16:creationId xmlns:a16="http://schemas.microsoft.com/office/drawing/2014/main" id="{945B1EF4-E1AE-9022-C9F6-18F1F2CA83E2}"/>
              </a:ext>
            </a:extLst>
          </p:cNvPr>
          <p:cNvSpPr txBox="1"/>
          <p:nvPr/>
        </p:nvSpPr>
        <p:spPr>
          <a:xfrm>
            <a:off x="228600" y="605846"/>
            <a:ext cx="8610600" cy="584775"/>
          </a:xfrm>
          <a:prstGeom prst="rect">
            <a:avLst/>
          </a:prstGeom>
          <a:noFill/>
        </p:spPr>
        <p:txBody>
          <a:bodyPr wrap="square" rtlCol="0">
            <a:spAutoFit/>
          </a:bodyPr>
          <a:lstStyle/>
          <a:p>
            <a:pPr marL="571500" indent="-571500">
              <a:buFont typeface="Wingdings" panose="05000000000000000000" pitchFamily="2" charset="2"/>
              <a:buChar char="q"/>
            </a:pPr>
            <a:r>
              <a:rPr lang="en-US" sz="3200" b="1" dirty="0">
                <a:solidFill>
                  <a:srgbClr val="C00000"/>
                </a:solidFill>
              </a:rPr>
              <a:t>Chap 8: Designing Software Architecture</a:t>
            </a:r>
          </a:p>
        </p:txBody>
      </p:sp>
    </p:spTree>
    <p:extLst>
      <p:ext uri="{BB962C8B-B14F-4D97-AF65-F5344CB8AC3E}">
        <p14:creationId xmlns:p14="http://schemas.microsoft.com/office/powerpoint/2010/main" val="190204407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93687C-21DA-4CFF-9569-0F72F19FD16F}"/>
              </a:ext>
            </a:extLst>
          </p:cNvPr>
          <p:cNvSpPr txBox="1"/>
          <p:nvPr/>
        </p:nvSpPr>
        <p:spPr>
          <a:xfrm>
            <a:off x="609600" y="1447800"/>
            <a:ext cx="2438400" cy="369332"/>
          </a:xfrm>
          <a:prstGeom prst="rect">
            <a:avLst/>
          </a:prstGeom>
          <a:noFill/>
        </p:spPr>
        <p:txBody>
          <a:bodyPr wrap="square" rtlCol="0">
            <a:spAutoFit/>
          </a:bodyPr>
          <a:lstStyle/>
          <a:p>
            <a:endParaRPr lang="en-US" dirty="0"/>
          </a:p>
        </p:txBody>
      </p:sp>
      <p:sp>
        <p:nvSpPr>
          <p:cNvPr id="4" name="Titre 1">
            <a:extLst>
              <a:ext uri="{FF2B5EF4-FFF2-40B4-BE49-F238E27FC236}">
                <a16:creationId xmlns:a16="http://schemas.microsoft.com/office/drawing/2014/main" id="{FB7A517F-5BAC-2977-F897-D4BCD49A4CAE}"/>
              </a:ext>
            </a:extLst>
          </p:cNvPr>
          <p:cNvSpPr>
            <a:spLocks noGrp="1"/>
          </p:cNvSpPr>
          <p:nvPr>
            <p:ph type="ctrTitle"/>
          </p:nvPr>
        </p:nvSpPr>
        <p:spPr>
          <a:xfrm>
            <a:off x="0" y="1"/>
            <a:ext cx="9144000" cy="396413"/>
          </a:xfrm>
          <a:solidFill>
            <a:schemeClr val="accent2">
              <a:lumMod val="40000"/>
              <a:lumOff val="60000"/>
            </a:schemeClr>
          </a:solidFill>
        </p:spPr>
        <p:txBody>
          <a:bodyPr>
            <a:normAutofit/>
          </a:bodyPr>
          <a:lstStyle/>
          <a:p>
            <a:r>
              <a:rPr lang="en-US" sz="1800" i="1" dirty="0"/>
              <a:t>Software architecture = {Elements, Forms, Rationale/Constraints)</a:t>
            </a:r>
          </a:p>
        </p:txBody>
      </p:sp>
      <p:sp>
        <p:nvSpPr>
          <p:cNvPr id="8" name="Sous-titre 2">
            <a:extLst>
              <a:ext uri="{FF2B5EF4-FFF2-40B4-BE49-F238E27FC236}">
                <a16:creationId xmlns:a16="http://schemas.microsoft.com/office/drawing/2014/main" id="{D670517D-DB4B-5A37-DF0F-B9CF1126099C}"/>
              </a:ext>
            </a:extLst>
          </p:cNvPr>
          <p:cNvSpPr>
            <a:spLocks noGrp="1"/>
          </p:cNvSpPr>
          <p:nvPr>
            <p:ph type="subTitle" idx="1"/>
          </p:nvPr>
        </p:nvSpPr>
        <p:spPr>
          <a:xfrm>
            <a:off x="0" y="6477000"/>
            <a:ext cx="9144000" cy="381000"/>
          </a:xfrm>
          <a:solidFill>
            <a:schemeClr val="accent2">
              <a:lumMod val="40000"/>
              <a:lumOff val="60000"/>
            </a:schemeClr>
          </a:solidFill>
        </p:spPr>
        <p:txBody>
          <a:bodyPr>
            <a:normAutofit fontScale="70000" lnSpcReduction="20000"/>
          </a:bodyPr>
          <a:lstStyle/>
          <a:p>
            <a:r>
              <a:rPr lang="en-US" b="1" i="1" dirty="0"/>
              <a:t>Software architecture deals with the design of the high level structure of SWE</a:t>
            </a:r>
          </a:p>
        </p:txBody>
      </p:sp>
      <p:sp>
        <p:nvSpPr>
          <p:cNvPr id="2" name="TextBox 1">
            <a:extLst>
              <a:ext uri="{FF2B5EF4-FFF2-40B4-BE49-F238E27FC236}">
                <a16:creationId xmlns:a16="http://schemas.microsoft.com/office/drawing/2014/main" id="{13E82DED-8681-90F7-6773-C90938B48BB3}"/>
              </a:ext>
            </a:extLst>
          </p:cNvPr>
          <p:cNvSpPr txBox="1"/>
          <p:nvPr/>
        </p:nvSpPr>
        <p:spPr>
          <a:xfrm>
            <a:off x="158750" y="1400053"/>
            <a:ext cx="8972550" cy="4964501"/>
          </a:xfrm>
          <a:prstGeom prst="rect">
            <a:avLst/>
          </a:prstGeom>
          <a:noFill/>
        </p:spPr>
        <p:txBody>
          <a:bodyPr wrap="square" rtlCol="0">
            <a:spAutoFit/>
          </a:bodyPr>
          <a:lstStyle/>
          <a:p>
            <a:pPr marL="571500" indent="-571500">
              <a:buFont typeface="Wingdings" panose="05000000000000000000" pitchFamily="2" charset="2"/>
              <a:buChar char="v"/>
            </a:pPr>
            <a:r>
              <a:rPr lang="en-US" sz="2800" b="1" dirty="0">
                <a:solidFill>
                  <a:schemeClr val="tx2"/>
                </a:solidFill>
                <a:latin typeface="Arial Rounded MT Bold" panose="020F0704030504030204" pitchFamily="34" charset="0"/>
              </a:rPr>
              <a:t>Overview of the architecture design activity</a:t>
            </a:r>
          </a:p>
          <a:p>
            <a:pPr marL="457200" indent="-457200">
              <a:lnSpc>
                <a:spcPct val="150000"/>
              </a:lnSpc>
              <a:buFont typeface="Courier New" panose="02070309020205020404" pitchFamily="49" charset="0"/>
              <a:buChar char="o"/>
            </a:pPr>
            <a:r>
              <a:rPr lang="en-US" sz="2800" dirty="0">
                <a:latin typeface="Arial Rounded MT Bold" panose="020F0704030504030204" pitchFamily="34" charset="0"/>
              </a:rPr>
              <a:t>Design Concepts :Externally Developed components(4)</a:t>
            </a:r>
          </a:p>
          <a:p>
            <a:pPr marL="457200" indent="-457200">
              <a:lnSpc>
                <a:spcPct val="150000"/>
              </a:lnSpc>
              <a:buFont typeface="Wingdings" panose="05000000000000000000" pitchFamily="2" charset="2"/>
              <a:buChar char="§"/>
            </a:pPr>
            <a:r>
              <a:rPr lang="en-US" sz="2800" dirty="0">
                <a:solidFill>
                  <a:schemeClr val="accent6">
                    <a:lumMod val="50000"/>
                  </a:schemeClr>
                </a:solidFill>
                <a:latin typeface="Arial Rounded MT Bold" panose="020F0704030504030204" pitchFamily="34" charset="0"/>
              </a:rPr>
              <a:t>Criteria of selection</a:t>
            </a:r>
          </a:p>
          <a:p>
            <a:pPr marL="457200" indent="-457200">
              <a:lnSpc>
                <a:spcPct val="150000"/>
              </a:lnSpc>
              <a:buFont typeface="Wingdings" panose="05000000000000000000" pitchFamily="2" charset="2"/>
              <a:buChar char="ü"/>
            </a:pPr>
            <a:r>
              <a:rPr lang="en-US" sz="2800" dirty="0">
                <a:latin typeface="Arial Rounded MT Bold" panose="020F0704030504030204" pitchFamily="34" charset="0"/>
              </a:rPr>
              <a:t>Type of license : Does it have a license compatible with the project </a:t>
            </a:r>
          </a:p>
          <a:p>
            <a:pPr marL="457200" indent="-457200">
              <a:lnSpc>
                <a:spcPct val="150000"/>
              </a:lnSpc>
              <a:buFont typeface="Wingdings" panose="05000000000000000000" pitchFamily="2" charset="2"/>
              <a:buChar char="ü"/>
            </a:pPr>
            <a:r>
              <a:rPr lang="en-US" sz="2800" dirty="0">
                <a:latin typeface="Arial Rounded MT Bold" panose="020F0704030504030204" pitchFamily="34" charset="0"/>
              </a:rPr>
              <a:t>Support </a:t>
            </a:r>
          </a:p>
          <a:p>
            <a:pPr marL="457200" indent="-457200">
              <a:lnSpc>
                <a:spcPct val="150000"/>
              </a:lnSpc>
              <a:buFont typeface="Wingdings" panose="05000000000000000000" pitchFamily="2" charset="2"/>
              <a:buChar char="ü"/>
            </a:pPr>
            <a:r>
              <a:rPr lang="en-US" sz="2800" dirty="0">
                <a:latin typeface="Arial Rounded MT Bold" panose="020F0704030504030204" pitchFamily="34" charset="0"/>
              </a:rPr>
              <a:t>Learning curve</a:t>
            </a:r>
          </a:p>
        </p:txBody>
      </p:sp>
      <p:sp>
        <p:nvSpPr>
          <p:cNvPr id="3" name="TextBox 2">
            <a:extLst>
              <a:ext uri="{FF2B5EF4-FFF2-40B4-BE49-F238E27FC236}">
                <a16:creationId xmlns:a16="http://schemas.microsoft.com/office/drawing/2014/main" id="{945B1EF4-E1AE-9022-C9F6-18F1F2CA83E2}"/>
              </a:ext>
            </a:extLst>
          </p:cNvPr>
          <p:cNvSpPr txBox="1"/>
          <p:nvPr/>
        </p:nvSpPr>
        <p:spPr>
          <a:xfrm>
            <a:off x="228600" y="605846"/>
            <a:ext cx="8610600" cy="584775"/>
          </a:xfrm>
          <a:prstGeom prst="rect">
            <a:avLst/>
          </a:prstGeom>
          <a:noFill/>
        </p:spPr>
        <p:txBody>
          <a:bodyPr wrap="square" rtlCol="0">
            <a:spAutoFit/>
          </a:bodyPr>
          <a:lstStyle/>
          <a:p>
            <a:pPr marL="571500" indent="-571500">
              <a:buFont typeface="Wingdings" panose="05000000000000000000" pitchFamily="2" charset="2"/>
              <a:buChar char="q"/>
            </a:pPr>
            <a:r>
              <a:rPr lang="en-US" sz="3200" b="1" dirty="0">
                <a:solidFill>
                  <a:srgbClr val="C00000"/>
                </a:solidFill>
              </a:rPr>
              <a:t>Chap 8: Designing Software Architecture</a:t>
            </a:r>
          </a:p>
        </p:txBody>
      </p:sp>
    </p:spTree>
    <p:extLst>
      <p:ext uri="{BB962C8B-B14F-4D97-AF65-F5344CB8AC3E}">
        <p14:creationId xmlns:p14="http://schemas.microsoft.com/office/powerpoint/2010/main" val="249157408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93687C-21DA-4CFF-9569-0F72F19FD16F}"/>
              </a:ext>
            </a:extLst>
          </p:cNvPr>
          <p:cNvSpPr txBox="1"/>
          <p:nvPr/>
        </p:nvSpPr>
        <p:spPr>
          <a:xfrm>
            <a:off x="609600" y="1447800"/>
            <a:ext cx="2438400" cy="369332"/>
          </a:xfrm>
          <a:prstGeom prst="rect">
            <a:avLst/>
          </a:prstGeom>
          <a:noFill/>
        </p:spPr>
        <p:txBody>
          <a:bodyPr wrap="square" rtlCol="0">
            <a:spAutoFit/>
          </a:bodyPr>
          <a:lstStyle/>
          <a:p>
            <a:endParaRPr lang="en-US" dirty="0"/>
          </a:p>
        </p:txBody>
      </p:sp>
      <p:sp>
        <p:nvSpPr>
          <p:cNvPr id="4" name="Titre 1">
            <a:extLst>
              <a:ext uri="{FF2B5EF4-FFF2-40B4-BE49-F238E27FC236}">
                <a16:creationId xmlns:a16="http://schemas.microsoft.com/office/drawing/2014/main" id="{FB7A517F-5BAC-2977-F897-D4BCD49A4CAE}"/>
              </a:ext>
            </a:extLst>
          </p:cNvPr>
          <p:cNvSpPr>
            <a:spLocks noGrp="1"/>
          </p:cNvSpPr>
          <p:nvPr>
            <p:ph type="ctrTitle"/>
          </p:nvPr>
        </p:nvSpPr>
        <p:spPr>
          <a:xfrm>
            <a:off x="0" y="1"/>
            <a:ext cx="9144000" cy="396413"/>
          </a:xfrm>
          <a:solidFill>
            <a:schemeClr val="accent2">
              <a:lumMod val="40000"/>
              <a:lumOff val="60000"/>
            </a:schemeClr>
          </a:solidFill>
        </p:spPr>
        <p:txBody>
          <a:bodyPr>
            <a:normAutofit/>
          </a:bodyPr>
          <a:lstStyle/>
          <a:p>
            <a:r>
              <a:rPr lang="en-US" sz="1800" i="1" dirty="0"/>
              <a:t>Software architecture = {Elements, Forms, Rationale/Constraints)</a:t>
            </a:r>
          </a:p>
        </p:txBody>
      </p:sp>
      <p:sp>
        <p:nvSpPr>
          <p:cNvPr id="8" name="Sous-titre 2">
            <a:extLst>
              <a:ext uri="{FF2B5EF4-FFF2-40B4-BE49-F238E27FC236}">
                <a16:creationId xmlns:a16="http://schemas.microsoft.com/office/drawing/2014/main" id="{D670517D-DB4B-5A37-DF0F-B9CF1126099C}"/>
              </a:ext>
            </a:extLst>
          </p:cNvPr>
          <p:cNvSpPr>
            <a:spLocks noGrp="1"/>
          </p:cNvSpPr>
          <p:nvPr>
            <p:ph type="subTitle" idx="1"/>
          </p:nvPr>
        </p:nvSpPr>
        <p:spPr>
          <a:xfrm>
            <a:off x="0" y="6477000"/>
            <a:ext cx="9144000" cy="381000"/>
          </a:xfrm>
          <a:solidFill>
            <a:schemeClr val="accent2">
              <a:lumMod val="40000"/>
              <a:lumOff val="60000"/>
            </a:schemeClr>
          </a:solidFill>
        </p:spPr>
        <p:txBody>
          <a:bodyPr>
            <a:normAutofit fontScale="70000" lnSpcReduction="20000"/>
          </a:bodyPr>
          <a:lstStyle/>
          <a:p>
            <a:r>
              <a:rPr lang="en-US" b="1" i="1" dirty="0"/>
              <a:t>Software architecture deals with the design of the high level structure of SWE</a:t>
            </a:r>
          </a:p>
        </p:txBody>
      </p:sp>
      <p:sp>
        <p:nvSpPr>
          <p:cNvPr id="2" name="TextBox 1">
            <a:extLst>
              <a:ext uri="{FF2B5EF4-FFF2-40B4-BE49-F238E27FC236}">
                <a16:creationId xmlns:a16="http://schemas.microsoft.com/office/drawing/2014/main" id="{13E82DED-8681-90F7-6773-C90938B48BB3}"/>
              </a:ext>
            </a:extLst>
          </p:cNvPr>
          <p:cNvSpPr txBox="1"/>
          <p:nvPr/>
        </p:nvSpPr>
        <p:spPr>
          <a:xfrm>
            <a:off x="158750" y="1400053"/>
            <a:ext cx="8972550" cy="4964501"/>
          </a:xfrm>
          <a:prstGeom prst="rect">
            <a:avLst/>
          </a:prstGeom>
          <a:noFill/>
        </p:spPr>
        <p:txBody>
          <a:bodyPr wrap="square" rtlCol="0">
            <a:spAutoFit/>
          </a:bodyPr>
          <a:lstStyle/>
          <a:p>
            <a:pPr marL="571500" indent="-571500">
              <a:buFont typeface="Wingdings" panose="05000000000000000000" pitchFamily="2" charset="2"/>
              <a:buChar char="v"/>
            </a:pPr>
            <a:r>
              <a:rPr lang="en-US" sz="2800" b="1" dirty="0">
                <a:solidFill>
                  <a:schemeClr val="tx2"/>
                </a:solidFill>
                <a:latin typeface="Arial Rounded MT Bold" panose="020F0704030504030204" pitchFamily="34" charset="0"/>
              </a:rPr>
              <a:t>Overview of the architecture design activity</a:t>
            </a:r>
          </a:p>
          <a:p>
            <a:pPr marL="457200" indent="-457200">
              <a:lnSpc>
                <a:spcPct val="150000"/>
              </a:lnSpc>
              <a:buFont typeface="Courier New" panose="02070309020205020404" pitchFamily="49" charset="0"/>
              <a:buChar char="o"/>
            </a:pPr>
            <a:r>
              <a:rPr lang="en-US" sz="2800" dirty="0">
                <a:latin typeface="Arial Rounded MT Bold" panose="020F0704030504030204" pitchFamily="34" charset="0"/>
              </a:rPr>
              <a:t>Design Concepts :Externally Developed components(5)</a:t>
            </a:r>
          </a:p>
          <a:p>
            <a:pPr marL="457200" indent="-457200">
              <a:lnSpc>
                <a:spcPct val="150000"/>
              </a:lnSpc>
              <a:buFont typeface="Wingdings" panose="05000000000000000000" pitchFamily="2" charset="2"/>
              <a:buChar char="§"/>
            </a:pPr>
            <a:r>
              <a:rPr lang="en-US" sz="2800" dirty="0">
                <a:solidFill>
                  <a:schemeClr val="accent6">
                    <a:lumMod val="50000"/>
                  </a:schemeClr>
                </a:solidFill>
                <a:latin typeface="Arial Rounded MT Bold" panose="020F0704030504030204" pitchFamily="34" charset="0"/>
              </a:rPr>
              <a:t>Criteria of selection</a:t>
            </a:r>
          </a:p>
          <a:p>
            <a:pPr marL="457200" indent="-457200">
              <a:lnSpc>
                <a:spcPct val="150000"/>
              </a:lnSpc>
              <a:buFont typeface="Wingdings" panose="05000000000000000000" pitchFamily="2" charset="2"/>
              <a:buChar char="ü"/>
            </a:pPr>
            <a:r>
              <a:rPr lang="en-US" sz="2800" dirty="0">
                <a:latin typeface="Arial Rounded MT Bold" panose="020F0704030504030204" pitchFamily="34" charset="0"/>
              </a:rPr>
              <a:t>Popularity </a:t>
            </a:r>
          </a:p>
          <a:p>
            <a:pPr marL="457200" indent="-457200">
              <a:lnSpc>
                <a:spcPct val="150000"/>
              </a:lnSpc>
              <a:buFont typeface="Wingdings" panose="05000000000000000000" pitchFamily="2" charset="2"/>
              <a:buChar char="ü"/>
            </a:pPr>
            <a:r>
              <a:rPr lang="en-US" sz="2800" dirty="0">
                <a:latin typeface="Arial Rounded MT Bold" panose="020F0704030504030204" pitchFamily="34" charset="0"/>
              </a:rPr>
              <a:t>Compatibility and ease of integration</a:t>
            </a:r>
          </a:p>
          <a:p>
            <a:pPr marL="457200" indent="-457200">
              <a:lnSpc>
                <a:spcPct val="150000"/>
              </a:lnSpc>
              <a:buFont typeface="Wingdings" panose="05000000000000000000" pitchFamily="2" charset="2"/>
              <a:buChar char="ü"/>
            </a:pPr>
            <a:r>
              <a:rPr lang="en-US" sz="2800" dirty="0">
                <a:latin typeface="Arial Rounded MT Bold" panose="020F0704030504030204" pitchFamily="34" charset="0"/>
              </a:rPr>
              <a:t>Support for critical quality attributes</a:t>
            </a:r>
          </a:p>
          <a:p>
            <a:pPr marL="457200" indent="-457200">
              <a:lnSpc>
                <a:spcPct val="150000"/>
              </a:lnSpc>
              <a:buFont typeface="Wingdings" panose="05000000000000000000" pitchFamily="2" charset="2"/>
              <a:buChar char="ü"/>
            </a:pPr>
            <a:r>
              <a:rPr lang="en-US" sz="2800" dirty="0">
                <a:latin typeface="Arial Rounded MT Bold" panose="020F0704030504030204" pitchFamily="34" charset="0"/>
              </a:rPr>
              <a:t>Size</a:t>
            </a:r>
          </a:p>
        </p:txBody>
      </p:sp>
      <p:sp>
        <p:nvSpPr>
          <p:cNvPr id="3" name="TextBox 2">
            <a:extLst>
              <a:ext uri="{FF2B5EF4-FFF2-40B4-BE49-F238E27FC236}">
                <a16:creationId xmlns:a16="http://schemas.microsoft.com/office/drawing/2014/main" id="{945B1EF4-E1AE-9022-C9F6-18F1F2CA83E2}"/>
              </a:ext>
            </a:extLst>
          </p:cNvPr>
          <p:cNvSpPr txBox="1"/>
          <p:nvPr/>
        </p:nvSpPr>
        <p:spPr>
          <a:xfrm>
            <a:off x="228600" y="605846"/>
            <a:ext cx="8610600" cy="584775"/>
          </a:xfrm>
          <a:prstGeom prst="rect">
            <a:avLst/>
          </a:prstGeom>
          <a:noFill/>
        </p:spPr>
        <p:txBody>
          <a:bodyPr wrap="square" rtlCol="0">
            <a:spAutoFit/>
          </a:bodyPr>
          <a:lstStyle/>
          <a:p>
            <a:pPr marL="571500" indent="-571500">
              <a:buFont typeface="Wingdings" panose="05000000000000000000" pitchFamily="2" charset="2"/>
              <a:buChar char="q"/>
            </a:pPr>
            <a:r>
              <a:rPr lang="en-US" sz="3200" b="1" dirty="0">
                <a:solidFill>
                  <a:srgbClr val="C00000"/>
                </a:solidFill>
              </a:rPr>
              <a:t>Chap 8: Designing Software Architecture</a:t>
            </a:r>
          </a:p>
        </p:txBody>
      </p:sp>
    </p:spTree>
    <p:extLst>
      <p:ext uri="{BB962C8B-B14F-4D97-AF65-F5344CB8AC3E}">
        <p14:creationId xmlns:p14="http://schemas.microsoft.com/office/powerpoint/2010/main" val="59920224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93687C-21DA-4CFF-9569-0F72F19FD16F}"/>
              </a:ext>
            </a:extLst>
          </p:cNvPr>
          <p:cNvSpPr txBox="1"/>
          <p:nvPr/>
        </p:nvSpPr>
        <p:spPr>
          <a:xfrm>
            <a:off x="609600" y="1447800"/>
            <a:ext cx="2438400" cy="369332"/>
          </a:xfrm>
          <a:prstGeom prst="rect">
            <a:avLst/>
          </a:prstGeom>
          <a:noFill/>
        </p:spPr>
        <p:txBody>
          <a:bodyPr wrap="square" rtlCol="0">
            <a:spAutoFit/>
          </a:bodyPr>
          <a:lstStyle/>
          <a:p>
            <a:endParaRPr lang="en-US" dirty="0"/>
          </a:p>
        </p:txBody>
      </p:sp>
      <p:sp>
        <p:nvSpPr>
          <p:cNvPr id="4" name="Titre 1">
            <a:extLst>
              <a:ext uri="{FF2B5EF4-FFF2-40B4-BE49-F238E27FC236}">
                <a16:creationId xmlns:a16="http://schemas.microsoft.com/office/drawing/2014/main" id="{FB7A517F-5BAC-2977-F897-D4BCD49A4CAE}"/>
              </a:ext>
            </a:extLst>
          </p:cNvPr>
          <p:cNvSpPr>
            <a:spLocks noGrp="1"/>
          </p:cNvSpPr>
          <p:nvPr>
            <p:ph type="ctrTitle"/>
          </p:nvPr>
        </p:nvSpPr>
        <p:spPr>
          <a:xfrm>
            <a:off x="0" y="1"/>
            <a:ext cx="9144000" cy="396413"/>
          </a:xfrm>
          <a:solidFill>
            <a:schemeClr val="accent2">
              <a:lumMod val="40000"/>
              <a:lumOff val="60000"/>
            </a:schemeClr>
          </a:solidFill>
        </p:spPr>
        <p:txBody>
          <a:bodyPr>
            <a:normAutofit/>
          </a:bodyPr>
          <a:lstStyle/>
          <a:p>
            <a:r>
              <a:rPr lang="en-US" sz="1800" i="1" dirty="0"/>
              <a:t>Software architecture = {Elements, Forms, Rationale/Constraints)</a:t>
            </a:r>
          </a:p>
        </p:txBody>
      </p:sp>
      <p:sp>
        <p:nvSpPr>
          <p:cNvPr id="8" name="Sous-titre 2">
            <a:extLst>
              <a:ext uri="{FF2B5EF4-FFF2-40B4-BE49-F238E27FC236}">
                <a16:creationId xmlns:a16="http://schemas.microsoft.com/office/drawing/2014/main" id="{D670517D-DB4B-5A37-DF0F-B9CF1126099C}"/>
              </a:ext>
            </a:extLst>
          </p:cNvPr>
          <p:cNvSpPr>
            <a:spLocks noGrp="1"/>
          </p:cNvSpPr>
          <p:nvPr>
            <p:ph type="subTitle" idx="1"/>
          </p:nvPr>
        </p:nvSpPr>
        <p:spPr>
          <a:xfrm>
            <a:off x="0" y="6477000"/>
            <a:ext cx="9144000" cy="381000"/>
          </a:xfrm>
          <a:solidFill>
            <a:schemeClr val="accent2">
              <a:lumMod val="40000"/>
              <a:lumOff val="60000"/>
            </a:schemeClr>
          </a:solidFill>
        </p:spPr>
        <p:txBody>
          <a:bodyPr>
            <a:normAutofit fontScale="70000" lnSpcReduction="20000"/>
          </a:bodyPr>
          <a:lstStyle/>
          <a:p>
            <a:r>
              <a:rPr lang="en-US" b="1" i="1" dirty="0"/>
              <a:t>Software architecture deals with the design of the high level structure of SWE</a:t>
            </a:r>
          </a:p>
        </p:txBody>
      </p:sp>
      <p:sp>
        <p:nvSpPr>
          <p:cNvPr id="2" name="TextBox 1">
            <a:extLst>
              <a:ext uri="{FF2B5EF4-FFF2-40B4-BE49-F238E27FC236}">
                <a16:creationId xmlns:a16="http://schemas.microsoft.com/office/drawing/2014/main" id="{13E82DED-8681-90F7-6773-C90938B48BB3}"/>
              </a:ext>
            </a:extLst>
          </p:cNvPr>
          <p:cNvSpPr txBox="1"/>
          <p:nvPr/>
        </p:nvSpPr>
        <p:spPr>
          <a:xfrm>
            <a:off x="158750" y="1400053"/>
            <a:ext cx="8972550" cy="3671839"/>
          </a:xfrm>
          <a:prstGeom prst="rect">
            <a:avLst/>
          </a:prstGeom>
          <a:noFill/>
        </p:spPr>
        <p:txBody>
          <a:bodyPr wrap="square" rtlCol="0">
            <a:spAutoFit/>
          </a:bodyPr>
          <a:lstStyle/>
          <a:p>
            <a:pPr marL="571500" indent="-571500">
              <a:buFont typeface="Wingdings" panose="05000000000000000000" pitchFamily="2" charset="2"/>
              <a:buChar char="v"/>
            </a:pPr>
            <a:r>
              <a:rPr lang="en-US" sz="2800" b="1" dirty="0">
                <a:solidFill>
                  <a:schemeClr val="tx2"/>
                </a:solidFill>
                <a:latin typeface="Arial Rounded MT Bold" panose="020F0704030504030204" pitchFamily="34" charset="0"/>
              </a:rPr>
              <a:t>Overview of the architecture design activity</a:t>
            </a:r>
          </a:p>
          <a:p>
            <a:pPr marL="457200" indent="-457200">
              <a:lnSpc>
                <a:spcPct val="150000"/>
              </a:lnSpc>
              <a:buFont typeface="Courier New" panose="02070309020205020404" pitchFamily="49" charset="0"/>
              <a:buChar char="o"/>
            </a:pPr>
            <a:r>
              <a:rPr lang="en-US" sz="2800" dirty="0">
                <a:latin typeface="Arial Rounded MT Bold" panose="020F0704030504030204" pitchFamily="34" charset="0"/>
              </a:rPr>
              <a:t>Architectural design decision</a:t>
            </a:r>
          </a:p>
          <a:p>
            <a:pPr marL="457200" indent="-457200">
              <a:lnSpc>
                <a:spcPct val="150000"/>
              </a:lnSpc>
              <a:buFont typeface="Wingdings" panose="05000000000000000000" pitchFamily="2" charset="2"/>
              <a:buChar char="§"/>
            </a:pPr>
            <a:r>
              <a:rPr lang="en-US" sz="2800" dirty="0">
                <a:latin typeface="Arial Rounded MT Bold" panose="020F0704030504030204" pitchFamily="34" charset="0"/>
              </a:rPr>
              <a:t>Design is a process of making decisions</a:t>
            </a:r>
          </a:p>
          <a:p>
            <a:pPr marL="457200" indent="-457200">
              <a:lnSpc>
                <a:spcPct val="150000"/>
              </a:lnSpc>
              <a:buFont typeface="Wingdings" panose="05000000000000000000" pitchFamily="2" charset="2"/>
              <a:buChar char="§"/>
            </a:pPr>
            <a:r>
              <a:rPr lang="en-US" sz="2800" dirty="0">
                <a:latin typeface="Arial Rounded MT Bold" panose="020F0704030504030204" pitchFamily="34" charset="0"/>
              </a:rPr>
              <a:t>The act of act of making decisions is a process, not a moment of time</a:t>
            </a:r>
          </a:p>
          <a:p>
            <a:pPr marL="457200" indent="-457200">
              <a:lnSpc>
                <a:spcPct val="150000"/>
              </a:lnSpc>
              <a:buFont typeface="Wingdings" panose="05000000000000000000" pitchFamily="2" charset="2"/>
              <a:buChar char="§"/>
            </a:pPr>
            <a:endParaRPr lang="en-US" sz="2800" dirty="0">
              <a:latin typeface="Arial Rounded MT Bold" panose="020F0704030504030204" pitchFamily="34" charset="0"/>
            </a:endParaRPr>
          </a:p>
        </p:txBody>
      </p:sp>
      <p:sp>
        <p:nvSpPr>
          <p:cNvPr id="3" name="TextBox 2">
            <a:extLst>
              <a:ext uri="{FF2B5EF4-FFF2-40B4-BE49-F238E27FC236}">
                <a16:creationId xmlns:a16="http://schemas.microsoft.com/office/drawing/2014/main" id="{945B1EF4-E1AE-9022-C9F6-18F1F2CA83E2}"/>
              </a:ext>
            </a:extLst>
          </p:cNvPr>
          <p:cNvSpPr txBox="1"/>
          <p:nvPr/>
        </p:nvSpPr>
        <p:spPr>
          <a:xfrm>
            <a:off x="228600" y="605846"/>
            <a:ext cx="8610600" cy="584775"/>
          </a:xfrm>
          <a:prstGeom prst="rect">
            <a:avLst/>
          </a:prstGeom>
          <a:noFill/>
        </p:spPr>
        <p:txBody>
          <a:bodyPr wrap="square" rtlCol="0">
            <a:spAutoFit/>
          </a:bodyPr>
          <a:lstStyle/>
          <a:p>
            <a:pPr marL="571500" indent="-571500">
              <a:buFont typeface="Wingdings" panose="05000000000000000000" pitchFamily="2" charset="2"/>
              <a:buChar char="q"/>
            </a:pPr>
            <a:r>
              <a:rPr lang="en-US" sz="3200" b="1" dirty="0">
                <a:solidFill>
                  <a:srgbClr val="C00000"/>
                </a:solidFill>
              </a:rPr>
              <a:t>Chap 8: Designing Software Architecture</a:t>
            </a:r>
          </a:p>
        </p:txBody>
      </p:sp>
    </p:spTree>
    <p:extLst>
      <p:ext uri="{BB962C8B-B14F-4D97-AF65-F5344CB8AC3E}">
        <p14:creationId xmlns:p14="http://schemas.microsoft.com/office/powerpoint/2010/main" val="41871168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93687C-21DA-4CFF-9569-0F72F19FD16F}"/>
              </a:ext>
            </a:extLst>
          </p:cNvPr>
          <p:cNvSpPr txBox="1"/>
          <p:nvPr/>
        </p:nvSpPr>
        <p:spPr>
          <a:xfrm>
            <a:off x="609600" y="1447800"/>
            <a:ext cx="2438400" cy="369332"/>
          </a:xfrm>
          <a:prstGeom prst="rect">
            <a:avLst/>
          </a:prstGeom>
          <a:noFill/>
        </p:spPr>
        <p:txBody>
          <a:bodyPr wrap="square" rtlCol="0">
            <a:spAutoFit/>
          </a:bodyPr>
          <a:lstStyle/>
          <a:p>
            <a:endParaRPr lang="en-US" dirty="0"/>
          </a:p>
        </p:txBody>
      </p:sp>
      <p:sp>
        <p:nvSpPr>
          <p:cNvPr id="4" name="Titre 1">
            <a:extLst>
              <a:ext uri="{FF2B5EF4-FFF2-40B4-BE49-F238E27FC236}">
                <a16:creationId xmlns:a16="http://schemas.microsoft.com/office/drawing/2014/main" id="{FB7A517F-5BAC-2977-F897-D4BCD49A4CAE}"/>
              </a:ext>
            </a:extLst>
          </p:cNvPr>
          <p:cNvSpPr>
            <a:spLocks noGrp="1"/>
          </p:cNvSpPr>
          <p:nvPr>
            <p:ph type="ctrTitle"/>
          </p:nvPr>
        </p:nvSpPr>
        <p:spPr>
          <a:xfrm>
            <a:off x="0" y="1"/>
            <a:ext cx="9144000" cy="396413"/>
          </a:xfrm>
          <a:solidFill>
            <a:schemeClr val="accent2">
              <a:lumMod val="40000"/>
              <a:lumOff val="60000"/>
            </a:schemeClr>
          </a:solidFill>
        </p:spPr>
        <p:txBody>
          <a:bodyPr>
            <a:normAutofit/>
          </a:bodyPr>
          <a:lstStyle/>
          <a:p>
            <a:r>
              <a:rPr lang="en-US" sz="1800" i="1" dirty="0"/>
              <a:t>Software architecture = {Elements, Forms, Rationale/Constraints)</a:t>
            </a:r>
          </a:p>
        </p:txBody>
      </p:sp>
      <p:sp>
        <p:nvSpPr>
          <p:cNvPr id="8" name="Sous-titre 2">
            <a:extLst>
              <a:ext uri="{FF2B5EF4-FFF2-40B4-BE49-F238E27FC236}">
                <a16:creationId xmlns:a16="http://schemas.microsoft.com/office/drawing/2014/main" id="{D670517D-DB4B-5A37-DF0F-B9CF1126099C}"/>
              </a:ext>
            </a:extLst>
          </p:cNvPr>
          <p:cNvSpPr>
            <a:spLocks noGrp="1"/>
          </p:cNvSpPr>
          <p:nvPr>
            <p:ph type="subTitle" idx="1"/>
          </p:nvPr>
        </p:nvSpPr>
        <p:spPr>
          <a:xfrm>
            <a:off x="0" y="6477000"/>
            <a:ext cx="9144000" cy="381000"/>
          </a:xfrm>
          <a:solidFill>
            <a:schemeClr val="accent2">
              <a:lumMod val="40000"/>
              <a:lumOff val="60000"/>
            </a:schemeClr>
          </a:solidFill>
        </p:spPr>
        <p:txBody>
          <a:bodyPr>
            <a:normAutofit fontScale="70000" lnSpcReduction="20000"/>
          </a:bodyPr>
          <a:lstStyle/>
          <a:p>
            <a:r>
              <a:rPr lang="en-US" b="1" i="1" dirty="0"/>
              <a:t>Software architecture deals with the design of the high level structure of SWE</a:t>
            </a:r>
          </a:p>
        </p:txBody>
      </p:sp>
      <p:sp>
        <p:nvSpPr>
          <p:cNvPr id="2" name="TextBox 1">
            <a:extLst>
              <a:ext uri="{FF2B5EF4-FFF2-40B4-BE49-F238E27FC236}">
                <a16:creationId xmlns:a16="http://schemas.microsoft.com/office/drawing/2014/main" id="{13E82DED-8681-90F7-6773-C90938B48BB3}"/>
              </a:ext>
            </a:extLst>
          </p:cNvPr>
          <p:cNvSpPr txBox="1"/>
          <p:nvPr/>
        </p:nvSpPr>
        <p:spPr>
          <a:xfrm>
            <a:off x="158750" y="1400053"/>
            <a:ext cx="8972550" cy="5610831"/>
          </a:xfrm>
          <a:prstGeom prst="rect">
            <a:avLst/>
          </a:prstGeom>
          <a:noFill/>
        </p:spPr>
        <p:txBody>
          <a:bodyPr wrap="square" rtlCol="0">
            <a:spAutoFit/>
          </a:bodyPr>
          <a:lstStyle/>
          <a:p>
            <a:pPr marL="571500" indent="-571500">
              <a:buFont typeface="Wingdings" panose="05000000000000000000" pitchFamily="2" charset="2"/>
              <a:buChar char="v"/>
            </a:pPr>
            <a:r>
              <a:rPr lang="en-US" sz="2800" b="1" dirty="0">
                <a:solidFill>
                  <a:schemeClr val="tx2"/>
                </a:solidFill>
                <a:latin typeface="Arial Rounded MT Bold" panose="020F0704030504030204" pitchFamily="34" charset="0"/>
              </a:rPr>
              <a:t>Overview of the architecture design activity</a:t>
            </a:r>
          </a:p>
          <a:p>
            <a:pPr marL="457200" indent="-457200">
              <a:lnSpc>
                <a:spcPct val="150000"/>
              </a:lnSpc>
              <a:buFont typeface="Courier New" panose="02070309020205020404" pitchFamily="49" charset="0"/>
              <a:buChar char="o"/>
            </a:pPr>
            <a:r>
              <a:rPr lang="en-US" sz="2800" dirty="0">
                <a:latin typeface="Arial Rounded MT Bold" panose="020F0704030504030204" pitchFamily="34" charset="0"/>
              </a:rPr>
              <a:t>The Architecture Design Process</a:t>
            </a:r>
          </a:p>
          <a:p>
            <a:pPr marL="457200" indent="-457200">
              <a:lnSpc>
                <a:spcPct val="150000"/>
              </a:lnSpc>
              <a:buFont typeface="Wingdings" panose="05000000000000000000" pitchFamily="2" charset="2"/>
              <a:buChar char="Ø"/>
            </a:pPr>
            <a:r>
              <a:rPr lang="en-US" sz="2800" dirty="0">
                <a:latin typeface="Arial Rounded MT Bold" panose="020F0704030504030204" pitchFamily="34" charset="0"/>
              </a:rPr>
              <a:t>The need for a principle method</a:t>
            </a:r>
          </a:p>
          <a:p>
            <a:pPr marL="457200" indent="-457200">
              <a:lnSpc>
                <a:spcPct val="150000"/>
              </a:lnSpc>
              <a:buFont typeface="Wingdings" panose="05000000000000000000" pitchFamily="2" charset="2"/>
              <a:buChar char="ü"/>
            </a:pPr>
            <a:r>
              <a:rPr lang="en-US" sz="2800" dirty="0">
                <a:solidFill>
                  <a:schemeClr val="tx2"/>
                </a:solidFill>
                <a:latin typeface="Arial Rounded MT Bold" panose="020F0704030504030204" pitchFamily="34" charset="0"/>
              </a:rPr>
              <a:t>The question is , how do you actual perform design?</a:t>
            </a:r>
          </a:p>
          <a:p>
            <a:pPr marL="457200" indent="-457200">
              <a:lnSpc>
                <a:spcPct val="150000"/>
              </a:lnSpc>
              <a:buFont typeface="Wingdings" panose="05000000000000000000" pitchFamily="2" charset="2"/>
              <a:buChar char="ü"/>
            </a:pPr>
            <a:r>
              <a:rPr lang="en-US" sz="2800" dirty="0">
                <a:solidFill>
                  <a:schemeClr val="tx2"/>
                </a:solidFill>
                <a:latin typeface="Arial Rounded MT Bold" panose="020F0704030504030204" pitchFamily="34" charset="0"/>
              </a:rPr>
              <a:t>Performing design to ensure that the drivers are satisfied requires a principled method</a:t>
            </a:r>
          </a:p>
          <a:p>
            <a:pPr>
              <a:lnSpc>
                <a:spcPct val="150000"/>
              </a:lnSpc>
            </a:pPr>
            <a:endParaRPr lang="en-US" sz="2800" dirty="0">
              <a:solidFill>
                <a:schemeClr val="tx2"/>
              </a:solidFill>
              <a:latin typeface="Arial Rounded MT Bold" panose="020F0704030504030204" pitchFamily="34" charset="0"/>
            </a:endParaRPr>
          </a:p>
          <a:p>
            <a:pPr marL="457200" indent="-457200">
              <a:lnSpc>
                <a:spcPct val="150000"/>
              </a:lnSpc>
              <a:buFont typeface="Wingdings" panose="05000000000000000000" pitchFamily="2" charset="2"/>
              <a:buChar char="§"/>
            </a:pPr>
            <a:endParaRPr lang="en-US" sz="2800" dirty="0">
              <a:latin typeface="Arial Rounded MT Bold" panose="020F0704030504030204" pitchFamily="34" charset="0"/>
            </a:endParaRPr>
          </a:p>
        </p:txBody>
      </p:sp>
      <p:sp>
        <p:nvSpPr>
          <p:cNvPr id="3" name="TextBox 2">
            <a:extLst>
              <a:ext uri="{FF2B5EF4-FFF2-40B4-BE49-F238E27FC236}">
                <a16:creationId xmlns:a16="http://schemas.microsoft.com/office/drawing/2014/main" id="{945B1EF4-E1AE-9022-C9F6-18F1F2CA83E2}"/>
              </a:ext>
            </a:extLst>
          </p:cNvPr>
          <p:cNvSpPr txBox="1"/>
          <p:nvPr/>
        </p:nvSpPr>
        <p:spPr>
          <a:xfrm>
            <a:off x="228600" y="605846"/>
            <a:ext cx="8610600" cy="584775"/>
          </a:xfrm>
          <a:prstGeom prst="rect">
            <a:avLst/>
          </a:prstGeom>
          <a:noFill/>
        </p:spPr>
        <p:txBody>
          <a:bodyPr wrap="square" rtlCol="0">
            <a:spAutoFit/>
          </a:bodyPr>
          <a:lstStyle/>
          <a:p>
            <a:pPr marL="571500" indent="-571500">
              <a:buFont typeface="Wingdings" panose="05000000000000000000" pitchFamily="2" charset="2"/>
              <a:buChar char="q"/>
            </a:pPr>
            <a:r>
              <a:rPr lang="en-US" sz="3200" b="1" dirty="0">
                <a:solidFill>
                  <a:srgbClr val="C00000"/>
                </a:solidFill>
              </a:rPr>
              <a:t>Chap 8: Designing Software Architecture</a:t>
            </a:r>
          </a:p>
        </p:txBody>
      </p:sp>
    </p:spTree>
    <p:extLst>
      <p:ext uri="{BB962C8B-B14F-4D97-AF65-F5344CB8AC3E}">
        <p14:creationId xmlns:p14="http://schemas.microsoft.com/office/powerpoint/2010/main" val="21711478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93687C-21DA-4CFF-9569-0F72F19FD16F}"/>
              </a:ext>
            </a:extLst>
          </p:cNvPr>
          <p:cNvSpPr txBox="1"/>
          <p:nvPr/>
        </p:nvSpPr>
        <p:spPr>
          <a:xfrm>
            <a:off x="609600" y="1447800"/>
            <a:ext cx="2438400" cy="369332"/>
          </a:xfrm>
          <a:prstGeom prst="rect">
            <a:avLst/>
          </a:prstGeom>
          <a:noFill/>
        </p:spPr>
        <p:txBody>
          <a:bodyPr wrap="square" rtlCol="0">
            <a:spAutoFit/>
          </a:bodyPr>
          <a:lstStyle/>
          <a:p>
            <a:endParaRPr lang="en-US" dirty="0"/>
          </a:p>
        </p:txBody>
      </p:sp>
      <p:sp>
        <p:nvSpPr>
          <p:cNvPr id="4" name="Titre 1">
            <a:extLst>
              <a:ext uri="{FF2B5EF4-FFF2-40B4-BE49-F238E27FC236}">
                <a16:creationId xmlns:a16="http://schemas.microsoft.com/office/drawing/2014/main" id="{FB7A517F-5BAC-2977-F897-D4BCD49A4CAE}"/>
              </a:ext>
            </a:extLst>
          </p:cNvPr>
          <p:cNvSpPr>
            <a:spLocks noGrp="1"/>
          </p:cNvSpPr>
          <p:nvPr>
            <p:ph type="ctrTitle"/>
          </p:nvPr>
        </p:nvSpPr>
        <p:spPr>
          <a:xfrm>
            <a:off x="0" y="1"/>
            <a:ext cx="9144000" cy="396413"/>
          </a:xfrm>
          <a:solidFill>
            <a:schemeClr val="accent2">
              <a:lumMod val="40000"/>
              <a:lumOff val="60000"/>
            </a:schemeClr>
          </a:solidFill>
        </p:spPr>
        <p:txBody>
          <a:bodyPr>
            <a:normAutofit/>
          </a:bodyPr>
          <a:lstStyle/>
          <a:p>
            <a:r>
              <a:rPr lang="en-US" sz="1800" i="1" dirty="0"/>
              <a:t>Software architecture = {Elements, Forms, Rationale/Constraints)</a:t>
            </a:r>
          </a:p>
        </p:txBody>
      </p:sp>
      <p:sp>
        <p:nvSpPr>
          <p:cNvPr id="8" name="Sous-titre 2">
            <a:extLst>
              <a:ext uri="{FF2B5EF4-FFF2-40B4-BE49-F238E27FC236}">
                <a16:creationId xmlns:a16="http://schemas.microsoft.com/office/drawing/2014/main" id="{D670517D-DB4B-5A37-DF0F-B9CF1126099C}"/>
              </a:ext>
            </a:extLst>
          </p:cNvPr>
          <p:cNvSpPr>
            <a:spLocks noGrp="1"/>
          </p:cNvSpPr>
          <p:nvPr>
            <p:ph type="subTitle" idx="1"/>
          </p:nvPr>
        </p:nvSpPr>
        <p:spPr>
          <a:xfrm>
            <a:off x="0" y="6477000"/>
            <a:ext cx="9144000" cy="381000"/>
          </a:xfrm>
          <a:solidFill>
            <a:schemeClr val="accent2">
              <a:lumMod val="40000"/>
              <a:lumOff val="60000"/>
            </a:schemeClr>
          </a:solidFill>
        </p:spPr>
        <p:txBody>
          <a:bodyPr>
            <a:normAutofit fontScale="70000" lnSpcReduction="20000"/>
          </a:bodyPr>
          <a:lstStyle/>
          <a:p>
            <a:r>
              <a:rPr lang="en-US" b="1" i="1" dirty="0"/>
              <a:t>Software architecture deals with the design of the high level structure of SWE</a:t>
            </a:r>
          </a:p>
        </p:txBody>
      </p:sp>
      <p:sp>
        <p:nvSpPr>
          <p:cNvPr id="2" name="TextBox 1">
            <a:extLst>
              <a:ext uri="{FF2B5EF4-FFF2-40B4-BE49-F238E27FC236}">
                <a16:creationId xmlns:a16="http://schemas.microsoft.com/office/drawing/2014/main" id="{13E82DED-8681-90F7-6773-C90938B48BB3}"/>
              </a:ext>
            </a:extLst>
          </p:cNvPr>
          <p:cNvSpPr txBox="1"/>
          <p:nvPr/>
        </p:nvSpPr>
        <p:spPr>
          <a:xfrm>
            <a:off x="171450" y="1296410"/>
            <a:ext cx="8724900" cy="5047536"/>
          </a:xfrm>
          <a:prstGeom prst="rect">
            <a:avLst/>
          </a:prstGeom>
          <a:noFill/>
        </p:spPr>
        <p:txBody>
          <a:bodyPr wrap="square" rtlCol="0">
            <a:spAutoFit/>
          </a:bodyPr>
          <a:lstStyle/>
          <a:p>
            <a:pPr marL="571500" indent="-571500">
              <a:buFont typeface="Wingdings" panose="05000000000000000000" pitchFamily="2" charset="2"/>
              <a:buChar char="v"/>
            </a:pPr>
            <a:r>
              <a:rPr lang="en-US" sz="2800" b="1" dirty="0">
                <a:solidFill>
                  <a:schemeClr val="tx2"/>
                </a:solidFill>
                <a:latin typeface="Arial Rounded MT Bold" panose="020F0704030504030204" pitchFamily="34" charset="0"/>
              </a:rPr>
              <a:t>Overview of the architecture design activity</a:t>
            </a:r>
          </a:p>
          <a:p>
            <a:pPr marL="457200" indent="-457200">
              <a:buFont typeface="Wingdings" panose="05000000000000000000" pitchFamily="2" charset="2"/>
              <a:buChar char="§"/>
            </a:pPr>
            <a:endParaRPr lang="en-US" sz="2800" b="1" dirty="0">
              <a:solidFill>
                <a:schemeClr val="tx2"/>
              </a:solidFill>
              <a:latin typeface="Arial Rounded MT Bold" panose="020F0704030504030204" pitchFamily="34" charset="0"/>
            </a:endParaRPr>
          </a:p>
          <a:p>
            <a:pPr marL="457200" indent="-457200">
              <a:buFont typeface="Courier New" panose="02070309020205020404" pitchFamily="49" charset="0"/>
              <a:buChar char="o"/>
            </a:pPr>
            <a:r>
              <a:rPr lang="en-US" sz="2800" b="1" dirty="0">
                <a:solidFill>
                  <a:schemeClr val="tx2"/>
                </a:solidFill>
                <a:latin typeface="Arial Rounded MT Bold" panose="020F0704030504030204" pitchFamily="34" charset="0"/>
              </a:rPr>
              <a:t>“</a:t>
            </a:r>
            <a:r>
              <a:rPr lang="en-US" sz="2800" b="1" dirty="0">
                <a:solidFill>
                  <a:srgbClr val="C00000"/>
                </a:solidFill>
                <a:latin typeface="Arial Rounded MT Bold" panose="020F0704030504030204" pitchFamily="34" charset="0"/>
              </a:rPr>
              <a:t>First things first</a:t>
            </a:r>
            <a:r>
              <a:rPr lang="en-US" sz="2800" b="1" dirty="0">
                <a:latin typeface="Arial Rounded MT Bold" panose="020F0704030504030204" pitchFamily="34" charset="0"/>
              </a:rPr>
              <a:t>”</a:t>
            </a:r>
          </a:p>
          <a:p>
            <a:pPr marL="457200" indent="-457200">
              <a:lnSpc>
                <a:spcPct val="150000"/>
              </a:lnSpc>
              <a:buFont typeface="Wingdings" panose="05000000000000000000" pitchFamily="2" charset="2"/>
              <a:buChar char="Ø"/>
            </a:pPr>
            <a:r>
              <a:rPr lang="en-US" sz="2800" dirty="0">
                <a:latin typeface="Arial Rounded MT Bold" panose="020F0704030504030204" pitchFamily="34" charset="0"/>
              </a:rPr>
              <a:t>Determine the scope of the system </a:t>
            </a:r>
          </a:p>
          <a:p>
            <a:pPr marL="457200" indent="-457200">
              <a:lnSpc>
                <a:spcPct val="150000"/>
              </a:lnSpc>
              <a:buFont typeface="Wingdings" panose="05000000000000000000" pitchFamily="2" charset="2"/>
              <a:buChar char="ü"/>
            </a:pPr>
            <a:r>
              <a:rPr lang="en-US" sz="2800" dirty="0">
                <a:latin typeface="Arial Rounded MT Bold" panose="020F0704030504030204" pitchFamily="34" charset="0"/>
              </a:rPr>
              <a:t>    – What is inside and what is outside of the system you are creating, </a:t>
            </a:r>
          </a:p>
          <a:p>
            <a:pPr marL="457200" indent="-457200">
              <a:lnSpc>
                <a:spcPct val="150000"/>
              </a:lnSpc>
              <a:buFont typeface="Wingdings" panose="05000000000000000000" pitchFamily="2" charset="2"/>
              <a:buChar char="ü"/>
            </a:pPr>
            <a:r>
              <a:rPr lang="en-US" sz="2800" dirty="0">
                <a:latin typeface="Arial Rounded MT Bold" panose="020F0704030504030204" pitchFamily="34" charset="0"/>
              </a:rPr>
              <a:t>- And which external entities the  system will interact with.</a:t>
            </a:r>
          </a:p>
          <a:p>
            <a:endParaRPr lang="en-US" sz="2800" b="1" dirty="0">
              <a:latin typeface="Arial Rounded MT Bold" panose="020F0704030504030204" pitchFamily="34" charset="0"/>
            </a:endParaRPr>
          </a:p>
        </p:txBody>
      </p:sp>
      <p:sp>
        <p:nvSpPr>
          <p:cNvPr id="3" name="TextBox 2">
            <a:extLst>
              <a:ext uri="{FF2B5EF4-FFF2-40B4-BE49-F238E27FC236}">
                <a16:creationId xmlns:a16="http://schemas.microsoft.com/office/drawing/2014/main" id="{945B1EF4-E1AE-9022-C9F6-18F1F2CA83E2}"/>
              </a:ext>
            </a:extLst>
          </p:cNvPr>
          <p:cNvSpPr txBox="1"/>
          <p:nvPr/>
        </p:nvSpPr>
        <p:spPr>
          <a:xfrm>
            <a:off x="228600" y="605846"/>
            <a:ext cx="8610600" cy="584775"/>
          </a:xfrm>
          <a:prstGeom prst="rect">
            <a:avLst/>
          </a:prstGeom>
          <a:noFill/>
        </p:spPr>
        <p:txBody>
          <a:bodyPr wrap="square" rtlCol="0">
            <a:spAutoFit/>
          </a:bodyPr>
          <a:lstStyle/>
          <a:p>
            <a:pPr marL="571500" indent="-571500">
              <a:buFont typeface="Wingdings" panose="05000000000000000000" pitchFamily="2" charset="2"/>
              <a:buChar char="q"/>
            </a:pPr>
            <a:r>
              <a:rPr lang="en-US" sz="3200" b="1" dirty="0">
                <a:solidFill>
                  <a:srgbClr val="C00000"/>
                </a:solidFill>
              </a:rPr>
              <a:t>Chap 8: Designing Software Architecture</a:t>
            </a:r>
          </a:p>
        </p:txBody>
      </p:sp>
    </p:spTree>
    <p:extLst>
      <p:ext uri="{BB962C8B-B14F-4D97-AF65-F5344CB8AC3E}">
        <p14:creationId xmlns:p14="http://schemas.microsoft.com/office/powerpoint/2010/main" val="429958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93687C-21DA-4CFF-9569-0F72F19FD16F}"/>
              </a:ext>
            </a:extLst>
          </p:cNvPr>
          <p:cNvSpPr txBox="1"/>
          <p:nvPr/>
        </p:nvSpPr>
        <p:spPr>
          <a:xfrm>
            <a:off x="609600" y="1447800"/>
            <a:ext cx="2438400" cy="369332"/>
          </a:xfrm>
          <a:prstGeom prst="rect">
            <a:avLst/>
          </a:prstGeom>
          <a:noFill/>
        </p:spPr>
        <p:txBody>
          <a:bodyPr wrap="square" rtlCol="0">
            <a:spAutoFit/>
          </a:bodyPr>
          <a:lstStyle/>
          <a:p>
            <a:endParaRPr lang="en-US" dirty="0"/>
          </a:p>
        </p:txBody>
      </p:sp>
      <p:sp>
        <p:nvSpPr>
          <p:cNvPr id="4" name="Titre 1">
            <a:extLst>
              <a:ext uri="{FF2B5EF4-FFF2-40B4-BE49-F238E27FC236}">
                <a16:creationId xmlns:a16="http://schemas.microsoft.com/office/drawing/2014/main" id="{FB7A517F-5BAC-2977-F897-D4BCD49A4CAE}"/>
              </a:ext>
            </a:extLst>
          </p:cNvPr>
          <p:cNvSpPr>
            <a:spLocks noGrp="1"/>
          </p:cNvSpPr>
          <p:nvPr>
            <p:ph type="ctrTitle"/>
          </p:nvPr>
        </p:nvSpPr>
        <p:spPr>
          <a:xfrm>
            <a:off x="0" y="1"/>
            <a:ext cx="9144000" cy="396413"/>
          </a:xfrm>
          <a:solidFill>
            <a:schemeClr val="accent2">
              <a:lumMod val="40000"/>
              <a:lumOff val="60000"/>
            </a:schemeClr>
          </a:solidFill>
        </p:spPr>
        <p:txBody>
          <a:bodyPr>
            <a:normAutofit/>
          </a:bodyPr>
          <a:lstStyle/>
          <a:p>
            <a:r>
              <a:rPr lang="en-US" sz="1800" i="1" dirty="0"/>
              <a:t>Software architecture = {Elements, Forms, Rationale/Constraints)</a:t>
            </a:r>
          </a:p>
        </p:txBody>
      </p:sp>
      <p:sp>
        <p:nvSpPr>
          <p:cNvPr id="8" name="Sous-titre 2">
            <a:extLst>
              <a:ext uri="{FF2B5EF4-FFF2-40B4-BE49-F238E27FC236}">
                <a16:creationId xmlns:a16="http://schemas.microsoft.com/office/drawing/2014/main" id="{D670517D-DB4B-5A37-DF0F-B9CF1126099C}"/>
              </a:ext>
            </a:extLst>
          </p:cNvPr>
          <p:cNvSpPr>
            <a:spLocks noGrp="1"/>
          </p:cNvSpPr>
          <p:nvPr>
            <p:ph type="subTitle" idx="1"/>
          </p:nvPr>
        </p:nvSpPr>
        <p:spPr>
          <a:xfrm>
            <a:off x="0" y="6477000"/>
            <a:ext cx="9144000" cy="381000"/>
          </a:xfrm>
          <a:solidFill>
            <a:schemeClr val="accent2">
              <a:lumMod val="40000"/>
              <a:lumOff val="60000"/>
            </a:schemeClr>
          </a:solidFill>
        </p:spPr>
        <p:txBody>
          <a:bodyPr>
            <a:normAutofit fontScale="70000" lnSpcReduction="20000"/>
          </a:bodyPr>
          <a:lstStyle/>
          <a:p>
            <a:r>
              <a:rPr lang="en-US" b="1" i="1" dirty="0"/>
              <a:t>Software architecture deals with the design of the high level structure of SWE</a:t>
            </a:r>
          </a:p>
        </p:txBody>
      </p:sp>
      <p:sp>
        <p:nvSpPr>
          <p:cNvPr id="2" name="TextBox 1">
            <a:extLst>
              <a:ext uri="{FF2B5EF4-FFF2-40B4-BE49-F238E27FC236}">
                <a16:creationId xmlns:a16="http://schemas.microsoft.com/office/drawing/2014/main" id="{13E82DED-8681-90F7-6773-C90938B48BB3}"/>
              </a:ext>
            </a:extLst>
          </p:cNvPr>
          <p:cNvSpPr txBox="1"/>
          <p:nvPr/>
        </p:nvSpPr>
        <p:spPr>
          <a:xfrm>
            <a:off x="190500" y="1020057"/>
            <a:ext cx="8724900" cy="4902945"/>
          </a:xfrm>
          <a:prstGeom prst="rect">
            <a:avLst/>
          </a:prstGeom>
          <a:noFill/>
        </p:spPr>
        <p:txBody>
          <a:bodyPr wrap="square" rtlCol="0">
            <a:spAutoFit/>
          </a:bodyPr>
          <a:lstStyle/>
          <a:p>
            <a:pPr algn="just"/>
            <a:endParaRPr lang="en-US" sz="3600" b="1" dirty="0">
              <a:solidFill>
                <a:schemeClr val="tx2"/>
              </a:solidFill>
              <a:latin typeface="Arial Black" panose="020B0A04020102020204" pitchFamily="34" charset="0"/>
            </a:endParaRPr>
          </a:p>
          <a:p>
            <a:pPr marL="571500" indent="-571500">
              <a:buFont typeface="Wingdings" panose="05000000000000000000" pitchFamily="2" charset="2"/>
              <a:buChar char="v"/>
            </a:pPr>
            <a:r>
              <a:rPr lang="en-US" sz="3600" b="1" dirty="0">
                <a:solidFill>
                  <a:schemeClr val="tx2"/>
                </a:solidFill>
                <a:latin typeface="Arial Rounded MT Bold" panose="020F0704030504030204" pitchFamily="34" charset="0"/>
              </a:rPr>
              <a:t>Architecture design overview</a:t>
            </a:r>
          </a:p>
          <a:p>
            <a:endParaRPr lang="en-US" sz="3600" b="1" dirty="0">
              <a:solidFill>
                <a:schemeClr val="tx2"/>
              </a:solidFill>
              <a:latin typeface="Arial Rounded MT Bold" panose="020F0704030504030204" pitchFamily="34" charset="0"/>
            </a:endParaRPr>
          </a:p>
          <a:p>
            <a:pPr marL="457200" indent="-457200" algn="just">
              <a:lnSpc>
                <a:spcPct val="150000"/>
              </a:lnSpc>
              <a:buFont typeface="Wingdings" panose="05000000000000000000" pitchFamily="2" charset="2"/>
              <a:buChar char="§"/>
            </a:pPr>
            <a:r>
              <a:rPr lang="en-GB" sz="2800" kern="100" dirty="0">
                <a:latin typeface="Arial Rounded MT Bold" panose="020F0704030504030204" pitchFamily="34" charset="0"/>
                <a:ea typeface="Times New Roman" panose="02020603050405020304" pitchFamily="18" charset="0"/>
                <a:cs typeface="Times New Roman" panose="02020603050405020304" pitchFamily="18" charset="0"/>
              </a:rPr>
              <a:t>The good news to software architect is that, there are </a:t>
            </a:r>
            <a:r>
              <a:rPr lang="en-GB" sz="2800" kern="100" dirty="0">
                <a:solidFill>
                  <a:schemeClr val="accent6">
                    <a:lumMod val="50000"/>
                  </a:schemeClr>
                </a:solidFill>
                <a:latin typeface="Arial Rounded MT Bold" panose="020F0704030504030204" pitchFamily="34" charset="0"/>
                <a:ea typeface="Times New Roman" panose="02020603050405020304" pitchFamily="18" charset="0"/>
                <a:cs typeface="Times New Roman" panose="02020603050405020304" pitchFamily="18" charset="0"/>
              </a:rPr>
              <a:t>proven designs </a:t>
            </a:r>
            <a:r>
              <a:rPr lang="en-GB" sz="2800" kern="100" dirty="0">
                <a:latin typeface="Arial Rounded MT Bold" panose="020F0704030504030204" pitchFamily="34" charset="0"/>
                <a:ea typeface="Times New Roman" panose="02020603050405020304" pitchFamily="18" charset="0"/>
                <a:cs typeface="Times New Roman" panose="02020603050405020304" pitchFamily="18" charset="0"/>
              </a:rPr>
              <a:t>and </a:t>
            </a:r>
            <a:r>
              <a:rPr lang="en-GB" sz="2800" kern="100" dirty="0">
                <a:solidFill>
                  <a:schemeClr val="accent6">
                    <a:lumMod val="50000"/>
                  </a:schemeClr>
                </a:solidFill>
                <a:latin typeface="Arial Rounded MT Bold" panose="020F0704030504030204" pitchFamily="34" charset="0"/>
                <a:ea typeface="Times New Roman" panose="02020603050405020304" pitchFamily="18" charset="0"/>
                <a:cs typeface="Times New Roman" panose="02020603050405020304" pitchFamily="18" charset="0"/>
              </a:rPr>
              <a:t>design fragments</a:t>
            </a:r>
            <a:r>
              <a:rPr lang="en-GB" sz="2800" kern="100" dirty="0">
                <a:latin typeface="Arial Rounded MT Bold" panose="020F0704030504030204" pitchFamily="34" charset="0"/>
                <a:ea typeface="Times New Roman" panose="02020603050405020304" pitchFamily="18" charset="0"/>
                <a:cs typeface="Times New Roman" panose="02020603050405020304" pitchFamily="18" charset="0"/>
              </a:rPr>
              <a:t>, or </a:t>
            </a:r>
            <a:r>
              <a:rPr lang="en-GB" sz="2800" kern="100" dirty="0">
                <a:solidFill>
                  <a:schemeClr val="accent6">
                    <a:lumMod val="50000"/>
                  </a:schemeClr>
                </a:solidFill>
                <a:latin typeface="Arial Rounded MT Bold" panose="020F0704030504030204" pitchFamily="34" charset="0"/>
                <a:ea typeface="Times New Roman" panose="02020603050405020304" pitchFamily="18" charset="0"/>
                <a:cs typeface="Times New Roman" panose="02020603050405020304" pitchFamily="18" charset="0"/>
              </a:rPr>
              <a:t>building blocks </a:t>
            </a:r>
            <a:r>
              <a:rPr lang="en-GB" sz="2800" kern="100" dirty="0">
                <a:latin typeface="Arial Rounded MT Bold" panose="020F0704030504030204" pitchFamily="34" charset="0"/>
                <a:ea typeface="Times New Roman" panose="02020603050405020304" pitchFamily="18" charset="0"/>
                <a:cs typeface="Times New Roman" panose="02020603050405020304" pitchFamily="18" charset="0"/>
              </a:rPr>
              <a:t>that we call </a:t>
            </a:r>
            <a:r>
              <a:rPr lang="en-GB" sz="2800" kern="100" dirty="0">
                <a:solidFill>
                  <a:srgbClr val="C00000"/>
                </a:solidFill>
                <a:latin typeface="Arial Rounded MT Bold" panose="020F0704030504030204" pitchFamily="34" charset="0"/>
                <a:ea typeface="Times New Roman" panose="02020603050405020304" pitchFamily="18" charset="0"/>
                <a:cs typeface="Times New Roman" panose="02020603050405020304" pitchFamily="18" charset="0"/>
              </a:rPr>
              <a:t>design concepts </a:t>
            </a:r>
            <a:r>
              <a:rPr lang="en-GB" sz="2800" kern="100" dirty="0">
                <a:latin typeface="Arial Rounded MT Bold" panose="020F0704030504030204" pitchFamily="34" charset="0"/>
                <a:ea typeface="Times New Roman" panose="02020603050405020304" pitchFamily="18" charset="0"/>
                <a:cs typeface="Times New Roman" panose="02020603050405020304" pitchFamily="18" charset="0"/>
              </a:rPr>
              <a:t>, that can be </a:t>
            </a:r>
            <a:r>
              <a:rPr lang="en-GB" sz="2800" b="1" kern="100" dirty="0">
                <a:solidFill>
                  <a:schemeClr val="tx2"/>
                </a:solidFill>
                <a:latin typeface="Arial Rounded MT Bold" panose="020F0704030504030204" pitchFamily="34" charset="0"/>
                <a:ea typeface="Times New Roman" panose="02020603050405020304" pitchFamily="18" charset="0"/>
                <a:cs typeface="Times New Roman" panose="02020603050405020304" pitchFamily="18" charset="0"/>
              </a:rPr>
              <a:t>reused</a:t>
            </a:r>
            <a:r>
              <a:rPr lang="en-GB" sz="2800" kern="100" dirty="0">
                <a:latin typeface="Arial Rounded MT Bold" panose="020F0704030504030204" pitchFamily="34" charset="0"/>
                <a:ea typeface="Times New Roman" panose="02020603050405020304" pitchFamily="18" charset="0"/>
                <a:cs typeface="Times New Roman" panose="02020603050405020304" pitchFamily="18" charset="0"/>
              </a:rPr>
              <a:t> and </a:t>
            </a:r>
            <a:r>
              <a:rPr lang="en-GB" sz="2800" b="1" kern="100" dirty="0">
                <a:solidFill>
                  <a:schemeClr val="tx2"/>
                </a:solidFill>
                <a:latin typeface="Arial Rounded MT Bold" panose="020F0704030504030204" pitchFamily="34" charset="0"/>
                <a:ea typeface="Times New Roman" panose="02020603050405020304" pitchFamily="18" charset="0"/>
                <a:cs typeface="Times New Roman" panose="02020603050405020304" pitchFamily="18" charset="0"/>
              </a:rPr>
              <a:t>combined </a:t>
            </a:r>
            <a:r>
              <a:rPr lang="en-GB" sz="2800" kern="100" dirty="0">
                <a:latin typeface="Arial Rounded MT Bold" panose="020F0704030504030204" pitchFamily="34" charset="0"/>
                <a:ea typeface="Times New Roman" panose="02020603050405020304" pitchFamily="18" charset="0"/>
                <a:cs typeface="Times New Roman" panose="02020603050405020304" pitchFamily="18" charset="0"/>
              </a:rPr>
              <a:t>to reliably achieve these goals.</a:t>
            </a:r>
          </a:p>
        </p:txBody>
      </p:sp>
      <p:sp>
        <p:nvSpPr>
          <p:cNvPr id="3" name="TextBox 2">
            <a:extLst>
              <a:ext uri="{FF2B5EF4-FFF2-40B4-BE49-F238E27FC236}">
                <a16:creationId xmlns:a16="http://schemas.microsoft.com/office/drawing/2014/main" id="{945B1EF4-E1AE-9022-C9F6-18F1F2CA83E2}"/>
              </a:ext>
            </a:extLst>
          </p:cNvPr>
          <p:cNvSpPr txBox="1"/>
          <p:nvPr/>
        </p:nvSpPr>
        <p:spPr>
          <a:xfrm>
            <a:off x="228600" y="605846"/>
            <a:ext cx="8610600" cy="584775"/>
          </a:xfrm>
          <a:prstGeom prst="rect">
            <a:avLst/>
          </a:prstGeom>
          <a:noFill/>
        </p:spPr>
        <p:txBody>
          <a:bodyPr wrap="square" rtlCol="0">
            <a:spAutoFit/>
          </a:bodyPr>
          <a:lstStyle/>
          <a:p>
            <a:pPr marL="571500" indent="-571500">
              <a:buFont typeface="Wingdings" panose="05000000000000000000" pitchFamily="2" charset="2"/>
              <a:buChar char="q"/>
            </a:pPr>
            <a:r>
              <a:rPr lang="en-US" sz="3200" b="1" dirty="0">
                <a:solidFill>
                  <a:srgbClr val="C00000"/>
                </a:solidFill>
              </a:rPr>
              <a:t>Chap 8: Designing Software Architecture</a:t>
            </a:r>
          </a:p>
        </p:txBody>
      </p:sp>
    </p:spTree>
    <p:extLst>
      <p:ext uri="{BB962C8B-B14F-4D97-AF65-F5344CB8AC3E}">
        <p14:creationId xmlns:p14="http://schemas.microsoft.com/office/powerpoint/2010/main" val="376018599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93687C-21DA-4CFF-9569-0F72F19FD16F}"/>
              </a:ext>
            </a:extLst>
          </p:cNvPr>
          <p:cNvSpPr txBox="1"/>
          <p:nvPr/>
        </p:nvSpPr>
        <p:spPr>
          <a:xfrm>
            <a:off x="609600" y="1447800"/>
            <a:ext cx="2438400" cy="369332"/>
          </a:xfrm>
          <a:prstGeom prst="rect">
            <a:avLst/>
          </a:prstGeom>
          <a:noFill/>
        </p:spPr>
        <p:txBody>
          <a:bodyPr wrap="square" rtlCol="0">
            <a:spAutoFit/>
          </a:bodyPr>
          <a:lstStyle/>
          <a:p>
            <a:endParaRPr lang="en-US" dirty="0"/>
          </a:p>
        </p:txBody>
      </p:sp>
      <p:sp>
        <p:nvSpPr>
          <p:cNvPr id="4" name="Titre 1">
            <a:extLst>
              <a:ext uri="{FF2B5EF4-FFF2-40B4-BE49-F238E27FC236}">
                <a16:creationId xmlns:a16="http://schemas.microsoft.com/office/drawing/2014/main" id="{FB7A517F-5BAC-2977-F897-D4BCD49A4CAE}"/>
              </a:ext>
            </a:extLst>
          </p:cNvPr>
          <p:cNvSpPr>
            <a:spLocks noGrp="1"/>
          </p:cNvSpPr>
          <p:nvPr>
            <p:ph type="ctrTitle"/>
          </p:nvPr>
        </p:nvSpPr>
        <p:spPr>
          <a:xfrm>
            <a:off x="0" y="1"/>
            <a:ext cx="9144000" cy="396413"/>
          </a:xfrm>
          <a:solidFill>
            <a:schemeClr val="accent2">
              <a:lumMod val="40000"/>
              <a:lumOff val="60000"/>
            </a:schemeClr>
          </a:solidFill>
        </p:spPr>
        <p:txBody>
          <a:bodyPr>
            <a:normAutofit/>
          </a:bodyPr>
          <a:lstStyle/>
          <a:p>
            <a:r>
              <a:rPr lang="en-US" sz="1800" i="1" dirty="0"/>
              <a:t>Software architecture = {Elements, Forms, Rationale/Constraints)</a:t>
            </a:r>
          </a:p>
        </p:txBody>
      </p:sp>
      <p:sp>
        <p:nvSpPr>
          <p:cNvPr id="8" name="Sous-titre 2">
            <a:extLst>
              <a:ext uri="{FF2B5EF4-FFF2-40B4-BE49-F238E27FC236}">
                <a16:creationId xmlns:a16="http://schemas.microsoft.com/office/drawing/2014/main" id="{D670517D-DB4B-5A37-DF0F-B9CF1126099C}"/>
              </a:ext>
            </a:extLst>
          </p:cNvPr>
          <p:cNvSpPr>
            <a:spLocks noGrp="1"/>
          </p:cNvSpPr>
          <p:nvPr>
            <p:ph type="subTitle" idx="1"/>
          </p:nvPr>
        </p:nvSpPr>
        <p:spPr>
          <a:xfrm>
            <a:off x="0" y="6477000"/>
            <a:ext cx="9144000" cy="381000"/>
          </a:xfrm>
          <a:solidFill>
            <a:schemeClr val="accent2">
              <a:lumMod val="40000"/>
              <a:lumOff val="60000"/>
            </a:schemeClr>
          </a:solidFill>
        </p:spPr>
        <p:txBody>
          <a:bodyPr>
            <a:normAutofit fontScale="70000" lnSpcReduction="20000"/>
          </a:bodyPr>
          <a:lstStyle/>
          <a:p>
            <a:r>
              <a:rPr lang="en-US" b="1" i="1" dirty="0"/>
              <a:t>Software architecture deals with the design of the high level structure of SWE</a:t>
            </a:r>
          </a:p>
        </p:txBody>
      </p:sp>
      <p:sp>
        <p:nvSpPr>
          <p:cNvPr id="2" name="TextBox 1">
            <a:extLst>
              <a:ext uri="{FF2B5EF4-FFF2-40B4-BE49-F238E27FC236}">
                <a16:creationId xmlns:a16="http://schemas.microsoft.com/office/drawing/2014/main" id="{13E82DED-8681-90F7-6773-C90938B48BB3}"/>
              </a:ext>
            </a:extLst>
          </p:cNvPr>
          <p:cNvSpPr txBox="1"/>
          <p:nvPr/>
        </p:nvSpPr>
        <p:spPr>
          <a:xfrm>
            <a:off x="171450" y="1296410"/>
            <a:ext cx="8724900" cy="5047536"/>
          </a:xfrm>
          <a:prstGeom prst="rect">
            <a:avLst/>
          </a:prstGeom>
          <a:noFill/>
        </p:spPr>
        <p:txBody>
          <a:bodyPr wrap="square" rtlCol="0">
            <a:spAutoFit/>
          </a:bodyPr>
          <a:lstStyle/>
          <a:p>
            <a:pPr marL="571500" indent="-571500">
              <a:buFont typeface="Wingdings" panose="05000000000000000000" pitchFamily="2" charset="2"/>
              <a:buChar char="v"/>
            </a:pPr>
            <a:r>
              <a:rPr lang="en-US" sz="2800" b="1" dirty="0">
                <a:solidFill>
                  <a:schemeClr val="tx2"/>
                </a:solidFill>
                <a:latin typeface="Arial Rounded MT Bold" panose="020F0704030504030204" pitchFamily="34" charset="0"/>
              </a:rPr>
              <a:t>Overview of the architecture design activity</a:t>
            </a:r>
          </a:p>
          <a:p>
            <a:pPr marL="457200" indent="-457200">
              <a:buFont typeface="Wingdings" panose="05000000000000000000" pitchFamily="2" charset="2"/>
              <a:buChar char="§"/>
            </a:pPr>
            <a:endParaRPr lang="en-US" sz="2800" b="1" dirty="0">
              <a:solidFill>
                <a:schemeClr val="tx2"/>
              </a:solidFill>
              <a:latin typeface="Arial Rounded MT Bold" panose="020F0704030504030204" pitchFamily="34" charset="0"/>
            </a:endParaRPr>
          </a:p>
          <a:p>
            <a:pPr marL="457200" indent="-457200">
              <a:buFont typeface="Courier New" panose="02070309020205020404" pitchFamily="49" charset="0"/>
              <a:buChar char="o"/>
            </a:pPr>
            <a:r>
              <a:rPr lang="en-US" sz="2800" b="1" dirty="0">
                <a:solidFill>
                  <a:schemeClr val="tx2"/>
                </a:solidFill>
                <a:latin typeface="Arial Rounded MT Bold" panose="020F0704030504030204" pitchFamily="34" charset="0"/>
              </a:rPr>
              <a:t>“</a:t>
            </a:r>
            <a:r>
              <a:rPr lang="en-US" sz="2800" b="1" dirty="0">
                <a:solidFill>
                  <a:srgbClr val="C00000"/>
                </a:solidFill>
                <a:latin typeface="Arial Rounded MT Bold" panose="020F0704030504030204" pitchFamily="34" charset="0"/>
              </a:rPr>
              <a:t>First things first</a:t>
            </a:r>
            <a:r>
              <a:rPr lang="en-US" sz="2800" b="1" dirty="0">
                <a:latin typeface="Arial Rounded MT Bold" panose="020F0704030504030204" pitchFamily="34" charset="0"/>
              </a:rPr>
              <a:t>”</a:t>
            </a:r>
          </a:p>
          <a:p>
            <a:pPr marL="457200" indent="-457200">
              <a:lnSpc>
                <a:spcPct val="150000"/>
              </a:lnSpc>
              <a:buFont typeface="Wingdings" panose="05000000000000000000" pitchFamily="2" charset="2"/>
              <a:buChar char="Ø"/>
            </a:pPr>
            <a:r>
              <a:rPr lang="en-US" sz="2800" dirty="0">
                <a:latin typeface="Arial Rounded MT Bold" panose="020F0704030504030204" pitchFamily="34" charset="0"/>
              </a:rPr>
              <a:t>Determine the scope of the system ( context) </a:t>
            </a:r>
          </a:p>
          <a:p>
            <a:pPr marL="457200" indent="-457200">
              <a:lnSpc>
                <a:spcPct val="150000"/>
              </a:lnSpc>
              <a:buFont typeface="Wingdings" panose="05000000000000000000" pitchFamily="2" charset="2"/>
              <a:buChar char="ü"/>
            </a:pPr>
            <a:r>
              <a:rPr lang="en-US" sz="2800" dirty="0">
                <a:latin typeface="Arial Rounded MT Bold" panose="020F0704030504030204" pitchFamily="34" charset="0"/>
              </a:rPr>
              <a:t>    – What is inside and what is outside of the system you are creating, </a:t>
            </a:r>
          </a:p>
          <a:p>
            <a:pPr marL="457200" indent="-457200">
              <a:lnSpc>
                <a:spcPct val="150000"/>
              </a:lnSpc>
              <a:buFont typeface="Wingdings" panose="05000000000000000000" pitchFamily="2" charset="2"/>
              <a:buChar char="ü"/>
            </a:pPr>
            <a:r>
              <a:rPr lang="en-US" sz="2800" dirty="0">
                <a:latin typeface="Arial Rounded MT Bold" panose="020F0704030504030204" pitchFamily="34" charset="0"/>
              </a:rPr>
              <a:t>- And which external entities the  system will interact with </a:t>
            </a:r>
          </a:p>
          <a:p>
            <a:endParaRPr lang="en-US" sz="2800" b="1" dirty="0">
              <a:latin typeface="Arial Rounded MT Bold" panose="020F0704030504030204" pitchFamily="34" charset="0"/>
            </a:endParaRPr>
          </a:p>
        </p:txBody>
      </p:sp>
      <p:sp>
        <p:nvSpPr>
          <p:cNvPr id="3" name="TextBox 2">
            <a:extLst>
              <a:ext uri="{FF2B5EF4-FFF2-40B4-BE49-F238E27FC236}">
                <a16:creationId xmlns:a16="http://schemas.microsoft.com/office/drawing/2014/main" id="{945B1EF4-E1AE-9022-C9F6-18F1F2CA83E2}"/>
              </a:ext>
            </a:extLst>
          </p:cNvPr>
          <p:cNvSpPr txBox="1"/>
          <p:nvPr/>
        </p:nvSpPr>
        <p:spPr>
          <a:xfrm>
            <a:off x="228600" y="605846"/>
            <a:ext cx="8610600" cy="584775"/>
          </a:xfrm>
          <a:prstGeom prst="rect">
            <a:avLst/>
          </a:prstGeom>
          <a:noFill/>
        </p:spPr>
        <p:txBody>
          <a:bodyPr wrap="square" rtlCol="0">
            <a:spAutoFit/>
          </a:bodyPr>
          <a:lstStyle/>
          <a:p>
            <a:pPr marL="571500" indent="-571500">
              <a:buFont typeface="Wingdings" panose="05000000000000000000" pitchFamily="2" charset="2"/>
              <a:buChar char="q"/>
            </a:pPr>
            <a:r>
              <a:rPr lang="en-US" sz="3200" b="1" dirty="0">
                <a:solidFill>
                  <a:srgbClr val="C00000"/>
                </a:solidFill>
              </a:rPr>
              <a:t>Chap 8: Designing Software Architecture</a:t>
            </a:r>
          </a:p>
        </p:txBody>
      </p:sp>
    </p:spTree>
    <p:extLst>
      <p:ext uri="{BB962C8B-B14F-4D97-AF65-F5344CB8AC3E}">
        <p14:creationId xmlns:p14="http://schemas.microsoft.com/office/powerpoint/2010/main" val="199138046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93687C-21DA-4CFF-9569-0F72F19FD16F}"/>
              </a:ext>
            </a:extLst>
          </p:cNvPr>
          <p:cNvSpPr txBox="1"/>
          <p:nvPr/>
        </p:nvSpPr>
        <p:spPr>
          <a:xfrm>
            <a:off x="609600" y="1447800"/>
            <a:ext cx="2438400" cy="369332"/>
          </a:xfrm>
          <a:prstGeom prst="rect">
            <a:avLst/>
          </a:prstGeom>
          <a:noFill/>
        </p:spPr>
        <p:txBody>
          <a:bodyPr wrap="square" rtlCol="0">
            <a:spAutoFit/>
          </a:bodyPr>
          <a:lstStyle/>
          <a:p>
            <a:endParaRPr lang="en-US" dirty="0"/>
          </a:p>
        </p:txBody>
      </p:sp>
      <p:sp>
        <p:nvSpPr>
          <p:cNvPr id="4" name="Titre 1">
            <a:extLst>
              <a:ext uri="{FF2B5EF4-FFF2-40B4-BE49-F238E27FC236}">
                <a16:creationId xmlns:a16="http://schemas.microsoft.com/office/drawing/2014/main" id="{FB7A517F-5BAC-2977-F897-D4BCD49A4CAE}"/>
              </a:ext>
            </a:extLst>
          </p:cNvPr>
          <p:cNvSpPr>
            <a:spLocks noGrp="1"/>
          </p:cNvSpPr>
          <p:nvPr>
            <p:ph type="ctrTitle"/>
          </p:nvPr>
        </p:nvSpPr>
        <p:spPr>
          <a:xfrm>
            <a:off x="0" y="1"/>
            <a:ext cx="9144000" cy="396413"/>
          </a:xfrm>
          <a:solidFill>
            <a:schemeClr val="accent2">
              <a:lumMod val="40000"/>
              <a:lumOff val="60000"/>
            </a:schemeClr>
          </a:solidFill>
        </p:spPr>
        <p:txBody>
          <a:bodyPr>
            <a:normAutofit/>
          </a:bodyPr>
          <a:lstStyle/>
          <a:p>
            <a:r>
              <a:rPr lang="en-US" sz="1800" i="1" dirty="0"/>
              <a:t>Software architecture = {Elements, Forms, Rationale/Constraints)</a:t>
            </a:r>
          </a:p>
        </p:txBody>
      </p:sp>
      <p:sp>
        <p:nvSpPr>
          <p:cNvPr id="8" name="Sous-titre 2">
            <a:extLst>
              <a:ext uri="{FF2B5EF4-FFF2-40B4-BE49-F238E27FC236}">
                <a16:creationId xmlns:a16="http://schemas.microsoft.com/office/drawing/2014/main" id="{D670517D-DB4B-5A37-DF0F-B9CF1126099C}"/>
              </a:ext>
            </a:extLst>
          </p:cNvPr>
          <p:cNvSpPr>
            <a:spLocks noGrp="1"/>
          </p:cNvSpPr>
          <p:nvPr>
            <p:ph type="subTitle" idx="1"/>
          </p:nvPr>
        </p:nvSpPr>
        <p:spPr>
          <a:xfrm>
            <a:off x="0" y="6477000"/>
            <a:ext cx="9144000" cy="381000"/>
          </a:xfrm>
          <a:solidFill>
            <a:schemeClr val="accent2">
              <a:lumMod val="40000"/>
              <a:lumOff val="60000"/>
            </a:schemeClr>
          </a:solidFill>
        </p:spPr>
        <p:txBody>
          <a:bodyPr>
            <a:normAutofit fontScale="70000" lnSpcReduction="20000"/>
          </a:bodyPr>
          <a:lstStyle/>
          <a:p>
            <a:r>
              <a:rPr lang="en-US" b="1" i="1" dirty="0"/>
              <a:t>Software architecture deals with the design of the high level structure of SWE</a:t>
            </a:r>
          </a:p>
        </p:txBody>
      </p:sp>
      <p:sp>
        <p:nvSpPr>
          <p:cNvPr id="2" name="TextBox 1">
            <a:extLst>
              <a:ext uri="{FF2B5EF4-FFF2-40B4-BE49-F238E27FC236}">
                <a16:creationId xmlns:a16="http://schemas.microsoft.com/office/drawing/2014/main" id="{13E82DED-8681-90F7-6773-C90938B48BB3}"/>
              </a:ext>
            </a:extLst>
          </p:cNvPr>
          <p:cNvSpPr txBox="1"/>
          <p:nvPr/>
        </p:nvSpPr>
        <p:spPr>
          <a:xfrm>
            <a:off x="171450" y="1296410"/>
            <a:ext cx="8724900" cy="2677656"/>
          </a:xfrm>
          <a:prstGeom prst="rect">
            <a:avLst/>
          </a:prstGeom>
          <a:noFill/>
        </p:spPr>
        <p:txBody>
          <a:bodyPr wrap="square" rtlCol="0">
            <a:spAutoFit/>
          </a:bodyPr>
          <a:lstStyle/>
          <a:p>
            <a:pPr marL="571500" indent="-571500">
              <a:buFont typeface="Wingdings" panose="05000000000000000000" pitchFamily="2" charset="2"/>
              <a:buChar char="v"/>
            </a:pPr>
            <a:r>
              <a:rPr lang="en-US" sz="2800" b="1" dirty="0">
                <a:solidFill>
                  <a:schemeClr val="tx2"/>
                </a:solidFill>
                <a:latin typeface="Arial Rounded MT Bold" panose="020F0704030504030204" pitchFamily="34" charset="0"/>
              </a:rPr>
              <a:t>Overview of the architecture design activity</a:t>
            </a:r>
          </a:p>
          <a:p>
            <a:pPr marL="457200" indent="-457200">
              <a:buFont typeface="Courier New" panose="02070309020205020404" pitchFamily="49" charset="0"/>
              <a:buChar char="o"/>
            </a:pPr>
            <a:r>
              <a:rPr lang="en-US" sz="2800" b="1" dirty="0">
                <a:solidFill>
                  <a:schemeClr val="tx2"/>
                </a:solidFill>
                <a:latin typeface="Arial Rounded MT Bold" panose="020F0704030504030204" pitchFamily="34" charset="0"/>
              </a:rPr>
              <a:t>“</a:t>
            </a:r>
            <a:r>
              <a:rPr lang="en-US" sz="2800" b="1" dirty="0">
                <a:solidFill>
                  <a:srgbClr val="C00000"/>
                </a:solidFill>
                <a:latin typeface="Arial Rounded MT Bold" panose="020F0704030504030204" pitchFamily="34" charset="0"/>
              </a:rPr>
              <a:t>First things first</a:t>
            </a:r>
            <a:r>
              <a:rPr lang="en-US" sz="2800" b="1" dirty="0">
                <a:latin typeface="Arial Rounded MT Bold" panose="020F0704030504030204" pitchFamily="34" charset="0"/>
              </a:rPr>
              <a:t>”(1)</a:t>
            </a:r>
          </a:p>
          <a:p>
            <a:pPr marL="457200" indent="-457200">
              <a:lnSpc>
                <a:spcPct val="150000"/>
              </a:lnSpc>
              <a:buFont typeface="Wingdings" panose="05000000000000000000" pitchFamily="2" charset="2"/>
              <a:buChar char="Ø"/>
            </a:pPr>
            <a:r>
              <a:rPr lang="en-US" sz="2800" dirty="0">
                <a:latin typeface="Arial Rounded MT Bold" panose="020F0704030504030204" pitchFamily="34" charset="0"/>
              </a:rPr>
              <a:t>The context can be represented by a context diagram: Example of a system context diagram</a:t>
            </a:r>
          </a:p>
          <a:p>
            <a:endParaRPr lang="en-US" sz="2800" b="1" dirty="0">
              <a:latin typeface="Arial Rounded MT Bold" panose="020F0704030504030204" pitchFamily="34" charset="0"/>
            </a:endParaRPr>
          </a:p>
        </p:txBody>
      </p:sp>
      <p:sp>
        <p:nvSpPr>
          <p:cNvPr id="3" name="TextBox 2">
            <a:extLst>
              <a:ext uri="{FF2B5EF4-FFF2-40B4-BE49-F238E27FC236}">
                <a16:creationId xmlns:a16="http://schemas.microsoft.com/office/drawing/2014/main" id="{945B1EF4-E1AE-9022-C9F6-18F1F2CA83E2}"/>
              </a:ext>
            </a:extLst>
          </p:cNvPr>
          <p:cNvSpPr txBox="1"/>
          <p:nvPr/>
        </p:nvSpPr>
        <p:spPr>
          <a:xfrm>
            <a:off x="228600" y="605846"/>
            <a:ext cx="8610600" cy="584775"/>
          </a:xfrm>
          <a:prstGeom prst="rect">
            <a:avLst/>
          </a:prstGeom>
          <a:noFill/>
        </p:spPr>
        <p:txBody>
          <a:bodyPr wrap="square" rtlCol="0">
            <a:spAutoFit/>
          </a:bodyPr>
          <a:lstStyle/>
          <a:p>
            <a:pPr marL="571500" indent="-571500">
              <a:buFont typeface="Wingdings" panose="05000000000000000000" pitchFamily="2" charset="2"/>
              <a:buChar char="q"/>
            </a:pPr>
            <a:r>
              <a:rPr lang="en-US" sz="3200" b="1" dirty="0">
                <a:solidFill>
                  <a:srgbClr val="C00000"/>
                </a:solidFill>
              </a:rPr>
              <a:t>Chap 8: Designing Software Architecture</a:t>
            </a:r>
          </a:p>
        </p:txBody>
      </p:sp>
      <p:pic>
        <p:nvPicPr>
          <p:cNvPr id="7" name="Picture 6">
            <a:extLst>
              <a:ext uri="{FF2B5EF4-FFF2-40B4-BE49-F238E27FC236}">
                <a16:creationId xmlns:a16="http://schemas.microsoft.com/office/drawing/2014/main" id="{4DC352C0-7DBD-D360-264D-886A93472C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3429000"/>
            <a:ext cx="7162800" cy="3042681"/>
          </a:xfrm>
          <a:prstGeom prst="rect">
            <a:avLst/>
          </a:prstGeom>
        </p:spPr>
      </p:pic>
    </p:spTree>
    <p:extLst>
      <p:ext uri="{BB962C8B-B14F-4D97-AF65-F5344CB8AC3E}">
        <p14:creationId xmlns:p14="http://schemas.microsoft.com/office/powerpoint/2010/main" val="80363448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93687C-21DA-4CFF-9569-0F72F19FD16F}"/>
              </a:ext>
            </a:extLst>
          </p:cNvPr>
          <p:cNvSpPr txBox="1"/>
          <p:nvPr/>
        </p:nvSpPr>
        <p:spPr>
          <a:xfrm>
            <a:off x="609600" y="1447800"/>
            <a:ext cx="2438400" cy="369332"/>
          </a:xfrm>
          <a:prstGeom prst="rect">
            <a:avLst/>
          </a:prstGeom>
          <a:noFill/>
        </p:spPr>
        <p:txBody>
          <a:bodyPr wrap="square" rtlCol="0">
            <a:spAutoFit/>
          </a:bodyPr>
          <a:lstStyle/>
          <a:p>
            <a:endParaRPr lang="en-US" dirty="0"/>
          </a:p>
        </p:txBody>
      </p:sp>
      <p:sp>
        <p:nvSpPr>
          <p:cNvPr id="4" name="Titre 1">
            <a:extLst>
              <a:ext uri="{FF2B5EF4-FFF2-40B4-BE49-F238E27FC236}">
                <a16:creationId xmlns:a16="http://schemas.microsoft.com/office/drawing/2014/main" id="{FB7A517F-5BAC-2977-F897-D4BCD49A4CAE}"/>
              </a:ext>
            </a:extLst>
          </p:cNvPr>
          <p:cNvSpPr>
            <a:spLocks noGrp="1"/>
          </p:cNvSpPr>
          <p:nvPr>
            <p:ph type="ctrTitle"/>
          </p:nvPr>
        </p:nvSpPr>
        <p:spPr>
          <a:xfrm>
            <a:off x="0" y="1"/>
            <a:ext cx="9144000" cy="396413"/>
          </a:xfrm>
          <a:solidFill>
            <a:schemeClr val="accent2">
              <a:lumMod val="40000"/>
              <a:lumOff val="60000"/>
            </a:schemeClr>
          </a:solidFill>
        </p:spPr>
        <p:txBody>
          <a:bodyPr>
            <a:normAutofit/>
          </a:bodyPr>
          <a:lstStyle/>
          <a:p>
            <a:r>
              <a:rPr lang="en-US" sz="1800" i="1" dirty="0"/>
              <a:t>Software architecture = {Elements, Forms, Rationale/Constraints)</a:t>
            </a:r>
          </a:p>
        </p:txBody>
      </p:sp>
      <p:sp>
        <p:nvSpPr>
          <p:cNvPr id="8" name="Sous-titre 2">
            <a:extLst>
              <a:ext uri="{FF2B5EF4-FFF2-40B4-BE49-F238E27FC236}">
                <a16:creationId xmlns:a16="http://schemas.microsoft.com/office/drawing/2014/main" id="{D670517D-DB4B-5A37-DF0F-B9CF1126099C}"/>
              </a:ext>
            </a:extLst>
          </p:cNvPr>
          <p:cNvSpPr>
            <a:spLocks noGrp="1"/>
          </p:cNvSpPr>
          <p:nvPr>
            <p:ph type="subTitle" idx="1"/>
          </p:nvPr>
        </p:nvSpPr>
        <p:spPr>
          <a:xfrm>
            <a:off x="0" y="6477000"/>
            <a:ext cx="9144000" cy="381000"/>
          </a:xfrm>
          <a:solidFill>
            <a:schemeClr val="accent2">
              <a:lumMod val="40000"/>
              <a:lumOff val="60000"/>
            </a:schemeClr>
          </a:solidFill>
        </p:spPr>
        <p:txBody>
          <a:bodyPr>
            <a:normAutofit fontScale="70000" lnSpcReduction="20000"/>
          </a:bodyPr>
          <a:lstStyle/>
          <a:p>
            <a:r>
              <a:rPr lang="en-US" b="1" i="1" dirty="0"/>
              <a:t>Software architecture deals with the design of the high level structure of SWE</a:t>
            </a:r>
          </a:p>
        </p:txBody>
      </p:sp>
      <p:sp>
        <p:nvSpPr>
          <p:cNvPr id="2" name="TextBox 1">
            <a:extLst>
              <a:ext uri="{FF2B5EF4-FFF2-40B4-BE49-F238E27FC236}">
                <a16:creationId xmlns:a16="http://schemas.microsoft.com/office/drawing/2014/main" id="{13E82DED-8681-90F7-6773-C90938B48BB3}"/>
              </a:ext>
            </a:extLst>
          </p:cNvPr>
          <p:cNvSpPr txBox="1"/>
          <p:nvPr/>
        </p:nvSpPr>
        <p:spPr>
          <a:xfrm>
            <a:off x="190500" y="1172906"/>
            <a:ext cx="8724900" cy="5026056"/>
          </a:xfrm>
          <a:prstGeom prst="rect">
            <a:avLst/>
          </a:prstGeom>
          <a:noFill/>
        </p:spPr>
        <p:txBody>
          <a:bodyPr wrap="square" rtlCol="0">
            <a:spAutoFit/>
          </a:bodyPr>
          <a:lstStyle/>
          <a:p>
            <a:pPr marL="571500" indent="-571500">
              <a:buFont typeface="Wingdings" panose="05000000000000000000" pitchFamily="2" charset="2"/>
              <a:buChar char="v"/>
            </a:pPr>
            <a:r>
              <a:rPr lang="en-US" sz="3200" b="1" dirty="0">
                <a:solidFill>
                  <a:schemeClr val="tx2"/>
                </a:solidFill>
                <a:latin typeface="Arial Rounded MT Bold" panose="020F0704030504030204" pitchFamily="34" charset="0"/>
              </a:rPr>
              <a:t>Attribute-Driven Design(ADD)</a:t>
            </a:r>
          </a:p>
          <a:p>
            <a:pPr marL="457200" indent="-457200" algn="just">
              <a:lnSpc>
                <a:spcPct val="150000"/>
              </a:lnSpc>
              <a:buFont typeface="Wingdings" panose="05000000000000000000" pitchFamily="2" charset="2"/>
              <a:buChar char="§"/>
            </a:pPr>
            <a:r>
              <a:rPr lang="en-GB" sz="2800" kern="100" dirty="0">
                <a:latin typeface="Arial Rounded MT Bold" panose="020F0704030504030204" pitchFamily="34" charset="0"/>
                <a:ea typeface="Times New Roman" panose="02020603050405020304" pitchFamily="18" charset="0"/>
                <a:cs typeface="Times New Roman" panose="02020603050405020304" pitchFamily="18" charset="0"/>
              </a:rPr>
              <a:t>ADD allows an architecture to be designed in a systematic , repeatable, and cost-effective way.</a:t>
            </a:r>
          </a:p>
          <a:p>
            <a:pPr marL="457200" indent="-457200" algn="just">
              <a:lnSpc>
                <a:spcPct val="150000"/>
              </a:lnSpc>
              <a:buFont typeface="Wingdings" panose="05000000000000000000" pitchFamily="2" charset="2"/>
              <a:buChar char="§"/>
            </a:pPr>
            <a:r>
              <a:rPr lang="en-GB" sz="2800" kern="100" dirty="0">
                <a:latin typeface="Arial Rounded MT Bold" panose="020F0704030504030204" pitchFamily="34" charset="0"/>
                <a:ea typeface="Times New Roman" panose="02020603050405020304" pitchFamily="18" charset="0"/>
                <a:cs typeface="Times New Roman" panose="02020603050405020304" pitchFamily="18" charset="0"/>
              </a:rPr>
              <a:t>With ADD, architecture design is performed in rounds, each of which may consist of series of design iterations.</a:t>
            </a:r>
          </a:p>
          <a:p>
            <a:pPr marL="457200" indent="-457200" algn="just">
              <a:lnSpc>
                <a:spcPct val="150000"/>
              </a:lnSpc>
              <a:buFont typeface="Wingdings" panose="05000000000000000000" pitchFamily="2" charset="2"/>
              <a:buChar char="§"/>
            </a:pPr>
            <a:endParaRPr lang="en-GB" sz="2800" kern="100" dirty="0">
              <a:latin typeface="Arial Rounded MT Bold" panose="020F0704030504030204" pitchFamily="34" charset="0"/>
              <a:ea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45B1EF4-E1AE-9022-C9F6-18F1F2CA83E2}"/>
              </a:ext>
            </a:extLst>
          </p:cNvPr>
          <p:cNvSpPr txBox="1"/>
          <p:nvPr/>
        </p:nvSpPr>
        <p:spPr>
          <a:xfrm>
            <a:off x="228600" y="605846"/>
            <a:ext cx="8610600" cy="584775"/>
          </a:xfrm>
          <a:prstGeom prst="rect">
            <a:avLst/>
          </a:prstGeom>
          <a:noFill/>
        </p:spPr>
        <p:txBody>
          <a:bodyPr wrap="square" rtlCol="0">
            <a:spAutoFit/>
          </a:bodyPr>
          <a:lstStyle/>
          <a:p>
            <a:pPr marL="571500" indent="-571500">
              <a:buFont typeface="Wingdings" panose="05000000000000000000" pitchFamily="2" charset="2"/>
              <a:buChar char="q"/>
            </a:pPr>
            <a:r>
              <a:rPr lang="en-US" sz="3200" b="1" dirty="0">
                <a:solidFill>
                  <a:srgbClr val="C00000"/>
                </a:solidFill>
              </a:rPr>
              <a:t>Chap 8: Designing Software Architecture</a:t>
            </a:r>
          </a:p>
        </p:txBody>
      </p:sp>
    </p:spTree>
    <p:extLst>
      <p:ext uri="{BB962C8B-B14F-4D97-AF65-F5344CB8AC3E}">
        <p14:creationId xmlns:p14="http://schemas.microsoft.com/office/powerpoint/2010/main" val="354274136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93687C-21DA-4CFF-9569-0F72F19FD16F}"/>
              </a:ext>
            </a:extLst>
          </p:cNvPr>
          <p:cNvSpPr txBox="1"/>
          <p:nvPr/>
        </p:nvSpPr>
        <p:spPr>
          <a:xfrm>
            <a:off x="609600" y="1447800"/>
            <a:ext cx="2438400" cy="369332"/>
          </a:xfrm>
          <a:prstGeom prst="rect">
            <a:avLst/>
          </a:prstGeom>
          <a:noFill/>
        </p:spPr>
        <p:txBody>
          <a:bodyPr wrap="square" rtlCol="0">
            <a:spAutoFit/>
          </a:bodyPr>
          <a:lstStyle/>
          <a:p>
            <a:endParaRPr lang="en-US" dirty="0"/>
          </a:p>
        </p:txBody>
      </p:sp>
      <p:sp>
        <p:nvSpPr>
          <p:cNvPr id="4" name="Titre 1">
            <a:extLst>
              <a:ext uri="{FF2B5EF4-FFF2-40B4-BE49-F238E27FC236}">
                <a16:creationId xmlns:a16="http://schemas.microsoft.com/office/drawing/2014/main" id="{FB7A517F-5BAC-2977-F897-D4BCD49A4CAE}"/>
              </a:ext>
            </a:extLst>
          </p:cNvPr>
          <p:cNvSpPr>
            <a:spLocks noGrp="1"/>
          </p:cNvSpPr>
          <p:nvPr>
            <p:ph type="ctrTitle"/>
          </p:nvPr>
        </p:nvSpPr>
        <p:spPr>
          <a:xfrm>
            <a:off x="0" y="1"/>
            <a:ext cx="9144000" cy="396413"/>
          </a:xfrm>
          <a:solidFill>
            <a:schemeClr val="accent2">
              <a:lumMod val="40000"/>
              <a:lumOff val="60000"/>
            </a:schemeClr>
          </a:solidFill>
        </p:spPr>
        <p:txBody>
          <a:bodyPr>
            <a:normAutofit/>
          </a:bodyPr>
          <a:lstStyle/>
          <a:p>
            <a:r>
              <a:rPr lang="en-US" sz="1800" i="1" dirty="0"/>
              <a:t>Software architecture = {Elements, Forms, Rationale/Constraints)</a:t>
            </a:r>
          </a:p>
        </p:txBody>
      </p:sp>
      <p:sp>
        <p:nvSpPr>
          <p:cNvPr id="8" name="Sous-titre 2">
            <a:extLst>
              <a:ext uri="{FF2B5EF4-FFF2-40B4-BE49-F238E27FC236}">
                <a16:creationId xmlns:a16="http://schemas.microsoft.com/office/drawing/2014/main" id="{D670517D-DB4B-5A37-DF0F-B9CF1126099C}"/>
              </a:ext>
            </a:extLst>
          </p:cNvPr>
          <p:cNvSpPr>
            <a:spLocks noGrp="1"/>
          </p:cNvSpPr>
          <p:nvPr>
            <p:ph type="subTitle" idx="1"/>
          </p:nvPr>
        </p:nvSpPr>
        <p:spPr>
          <a:xfrm>
            <a:off x="0" y="6477000"/>
            <a:ext cx="9144000" cy="381000"/>
          </a:xfrm>
          <a:solidFill>
            <a:schemeClr val="accent2">
              <a:lumMod val="40000"/>
              <a:lumOff val="60000"/>
            </a:schemeClr>
          </a:solidFill>
        </p:spPr>
        <p:txBody>
          <a:bodyPr>
            <a:normAutofit fontScale="70000" lnSpcReduction="20000"/>
          </a:bodyPr>
          <a:lstStyle/>
          <a:p>
            <a:r>
              <a:rPr lang="en-US" b="1" i="1" dirty="0"/>
              <a:t>Software architecture deals with the design of the high level structure of SWE</a:t>
            </a:r>
          </a:p>
        </p:txBody>
      </p:sp>
      <p:sp>
        <p:nvSpPr>
          <p:cNvPr id="2" name="TextBox 1">
            <a:extLst>
              <a:ext uri="{FF2B5EF4-FFF2-40B4-BE49-F238E27FC236}">
                <a16:creationId xmlns:a16="http://schemas.microsoft.com/office/drawing/2014/main" id="{13E82DED-8681-90F7-6773-C90938B48BB3}"/>
              </a:ext>
            </a:extLst>
          </p:cNvPr>
          <p:cNvSpPr txBox="1"/>
          <p:nvPr/>
        </p:nvSpPr>
        <p:spPr>
          <a:xfrm>
            <a:off x="190500" y="1172906"/>
            <a:ext cx="8724900" cy="5626220"/>
          </a:xfrm>
          <a:prstGeom prst="rect">
            <a:avLst/>
          </a:prstGeom>
          <a:noFill/>
        </p:spPr>
        <p:txBody>
          <a:bodyPr wrap="square" rtlCol="0">
            <a:spAutoFit/>
          </a:bodyPr>
          <a:lstStyle/>
          <a:p>
            <a:pPr marL="571500" indent="-571500">
              <a:buFont typeface="Wingdings" panose="05000000000000000000" pitchFamily="2" charset="2"/>
              <a:buChar char="v"/>
            </a:pPr>
            <a:r>
              <a:rPr lang="en-US" sz="3200" b="1" dirty="0">
                <a:solidFill>
                  <a:schemeClr val="tx2"/>
                </a:solidFill>
                <a:latin typeface="Arial Rounded MT Bold" panose="020F0704030504030204" pitchFamily="34" charset="0"/>
              </a:rPr>
              <a:t>Attribute-Driven Design(ADD)</a:t>
            </a:r>
          </a:p>
          <a:p>
            <a:pPr marL="457200" indent="-457200" algn="just">
              <a:lnSpc>
                <a:spcPct val="150000"/>
              </a:lnSpc>
              <a:buFont typeface="Wingdings" panose="05000000000000000000" pitchFamily="2" charset="2"/>
              <a:buChar char="§"/>
            </a:pPr>
            <a:r>
              <a:rPr lang="en-GB" sz="2700" kern="100" dirty="0">
                <a:latin typeface="Arial Rounded MT Bold" panose="020F0704030504030204" pitchFamily="34" charset="0"/>
                <a:ea typeface="Times New Roman" panose="02020603050405020304" pitchFamily="18" charset="0"/>
                <a:cs typeface="Times New Roman" panose="02020603050405020304" pitchFamily="18" charset="0"/>
              </a:rPr>
              <a:t>A round comprises the architecture design activities performed within a development cycle.</a:t>
            </a:r>
          </a:p>
          <a:p>
            <a:pPr marL="457200" indent="-457200" algn="just">
              <a:lnSpc>
                <a:spcPct val="150000"/>
              </a:lnSpc>
              <a:buFont typeface="Wingdings" panose="05000000000000000000" pitchFamily="2" charset="2"/>
              <a:buChar char="§"/>
            </a:pPr>
            <a:r>
              <a:rPr lang="en-GB" sz="2800" kern="100" dirty="0">
                <a:latin typeface="Arial Rounded MT Bold" panose="020F0704030504030204" pitchFamily="34" charset="0"/>
                <a:ea typeface="Times New Roman" panose="02020603050405020304" pitchFamily="18" charset="0"/>
                <a:cs typeface="Times New Roman" panose="02020603050405020304" pitchFamily="18" charset="0"/>
              </a:rPr>
              <a:t>Through one or more iteration, you produce an architecture that suits the established design purpose for this round.</a:t>
            </a:r>
          </a:p>
          <a:p>
            <a:pPr marL="457200" indent="-457200" algn="just">
              <a:lnSpc>
                <a:spcPct val="150000"/>
              </a:lnSpc>
              <a:buFont typeface="Wingdings" panose="05000000000000000000" pitchFamily="2" charset="2"/>
              <a:buChar char="§"/>
            </a:pPr>
            <a:r>
              <a:rPr lang="en-GB" sz="2800" kern="100" dirty="0">
                <a:latin typeface="Arial Rounded MT Bold" panose="020F0704030504030204" pitchFamily="34" charset="0"/>
                <a:ea typeface="Times New Roman" panose="02020603050405020304" pitchFamily="18" charset="0"/>
                <a:cs typeface="Times New Roman" panose="02020603050405020304" pitchFamily="18" charset="0"/>
              </a:rPr>
              <a:t>Within each iteration, a set of design steps is performed.</a:t>
            </a:r>
          </a:p>
          <a:p>
            <a:pPr marL="457200" indent="-457200" algn="just">
              <a:lnSpc>
                <a:spcPct val="150000"/>
              </a:lnSpc>
              <a:buFont typeface="Wingdings" panose="05000000000000000000" pitchFamily="2" charset="2"/>
              <a:buChar char="§"/>
            </a:pPr>
            <a:endParaRPr lang="en-GB" sz="2800" kern="100" dirty="0">
              <a:latin typeface="Arial Rounded MT Bold" panose="020F0704030504030204" pitchFamily="34" charset="0"/>
              <a:ea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45B1EF4-E1AE-9022-C9F6-18F1F2CA83E2}"/>
              </a:ext>
            </a:extLst>
          </p:cNvPr>
          <p:cNvSpPr txBox="1"/>
          <p:nvPr/>
        </p:nvSpPr>
        <p:spPr>
          <a:xfrm>
            <a:off x="228600" y="605846"/>
            <a:ext cx="8610600" cy="584775"/>
          </a:xfrm>
          <a:prstGeom prst="rect">
            <a:avLst/>
          </a:prstGeom>
          <a:noFill/>
        </p:spPr>
        <p:txBody>
          <a:bodyPr wrap="square" rtlCol="0">
            <a:spAutoFit/>
          </a:bodyPr>
          <a:lstStyle/>
          <a:p>
            <a:pPr marL="571500" indent="-571500">
              <a:buFont typeface="Wingdings" panose="05000000000000000000" pitchFamily="2" charset="2"/>
              <a:buChar char="q"/>
            </a:pPr>
            <a:r>
              <a:rPr lang="en-US" sz="3200" b="1" dirty="0">
                <a:solidFill>
                  <a:srgbClr val="C00000"/>
                </a:solidFill>
              </a:rPr>
              <a:t>Chap 8: Designing Software Architecture</a:t>
            </a:r>
          </a:p>
        </p:txBody>
      </p:sp>
    </p:spTree>
    <p:extLst>
      <p:ext uri="{BB962C8B-B14F-4D97-AF65-F5344CB8AC3E}">
        <p14:creationId xmlns:p14="http://schemas.microsoft.com/office/powerpoint/2010/main" val="341338002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93687C-21DA-4CFF-9569-0F72F19FD16F}"/>
              </a:ext>
            </a:extLst>
          </p:cNvPr>
          <p:cNvSpPr txBox="1"/>
          <p:nvPr/>
        </p:nvSpPr>
        <p:spPr>
          <a:xfrm>
            <a:off x="609600" y="1447800"/>
            <a:ext cx="2438400" cy="369332"/>
          </a:xfrm>
          <a:prstGeom prst="rect">
            <a:avLst/>
          </a:prstGeom>
          <a:noFill/>
        </p:spPr>
        <p:txBody>
          <a:bodyPr wrap="square" rtlCol="0">
            <a:spAutoFit/>
          </a:bodyPr>
          <a:lstStyle/>
          <a:p>
            <a:endParaRPr lang="en-US" dirty="0"/>
          </a:p>
        </p:txBody>
      </p:sp>
      <p:sp>
        <p:nvSpPr>
          <p:cNvPr id="4" name="Titre 1">
            <a:extLst>
              <a:ext uri="{FF2B5EF4-FFF2-40B4-BE49-F238E27FC236}">
                <a16:creationId xmlns:a16="http://schemas.microsoft.com/office/drawing/2014/main" id="{FB7A517F-5BAC-2977-F897-D4BCD49A4CAE}"/>
              </a:ext>
            </a:extLst>
          </p:cNvPr>
          <p:cNvSpPr>
            <a:spLocks noGrp="1"/>
          </p:cNvSpPr>
          <p:nvPr>
            <p:ph type="ctrTitle"/>
          </p:nvPr>
        </p:nvSpPr>
        <p:spPr>
          <a:xfrm>
            <a:off x="0" y="1"/>
            <a:ext cx="9144000" cy="396413"/>
          </a:xfrm>
          <a:solidFill>
            <a:schemeClr val="accent2">
              <a:lumMod val="40000"/>
              <a:lumOff val="60000"/>
            </a:schemeClr>
          </a:solidFill>
        </p:spPr>
        <p:txBody>
          <a:bodyPr>
            <a:normAutofit/>
          </a:bodyPr>
          <a:lstStyle/>
          <a:p>
            <a:r>
              <a:rPr lang="en-US" sz="1800" i="1" dirty="0"/>
              <a:t>Software architecture = {Elements, Forms, Rationale/Constraints)</a:t>
            </a:r>
          </a:p>
        </p:txBody>
      </p:sp>
      <p:sp>
        <p:nvSpPr>
          <p:cNvPr id="8" name="Sous-titre 2">
            <a:extLst>
              <a:ext uri="{FF2B5EF4-FFF2-40B4-BE49-F238E27FC236}">
                <a16:creationId xmlns:a16="http://schemas.microsoft.com/office/drawing/2014/main" id="{D670517D-DB4B-5A37-DF0F-B9CF1126099C}"/>
              </a:ext>
            </a:extLst>
          </p:cNvPr>
          <p:cNvSpPr>
            <a:spLocks noGrp="1"/>
          </p:cNvSpPr>
          <p:nvPr>
            <p:ph type="subTitle" idx="1"/>
          </p:nvPr>
        </p:nvSpPr>
        <p:spPr>
          <a:xfrm>
            <a:off x="0" y="6477000"/>
            <a:ext cx="9144000" cy="381000"/>
          </a:xfrm>
          <a:solidFill>
            <a:schemeClr val="accent2">
              <a:lumMod val="40000"/>
              <a:lumOff val="60000"/>
            </a:schemeClr>
          </a:solidFill>
        </p:spPr>
        <p:txBody>
          <a:bodyPr>
            <a:normAutofit fontScale="70000" lnSpcReduction="20000"/>
          </a:bodyPr>
          <a:lstStyle/>
          <a:p>
            <a:r>
              <a:rPr lang="en-US" b="1" i="1" dirty="0"/>
              <a:t>Software architecture deals with the design of the high level structure of SWE</a:t>
            </a:r>
          </a:p>
        </p:txBody>
      </p:sp>
      <p:sp>
        <p:nvSpPr>
          <p:cNvPr id="2" name="TextBox 1">
            <a:extLst>
              <a:ext uri="{FF2B5EF4-FFF2-40B4-BE49-F238E27FC236}">
                <a16:creationId xmlns:a16="http://schemas.microsoft.com/office/drawing/2014/main" id="{13E82DED-8681-90F7-6773-C90938B48BB3}"/>
              </a:ext>
            </a:extLst>
          </p:cNvPr>
          <p:cNvSpPr txBox="1"/>
          <p:nvPr/>
        </p:nvSpPr>
        <p:spPr>
          <a:xfrm>
            <a:off x="190500" y="1172906"/>
            <a:ext cx="8724900" cy="1148071"/>
          </a:xfrm>
          <a:prstGeom prst="rect">
            <a:avLst/>
          </a:prstGeom>
          <a:noFill/>
        </p:spPr>
        <p:txBody>
          <a:bodyPr wrap="square" rtlCol="0">
            <a:spAutoFit/>
          </a:bodyPr>
          <a:lstStyle/>
          <a:p>
            <a:pPr marL="571500" indent="-571500">
              <a:buFont typeface="Wingdings" panose="05000000000000000000" pitchFamily="2" charset="2"/>
              <a:buChar char="v"/>
            </a:pPr>
            <a:r>
              <a:rPr lang="en-US" sz="3200" b="1" dirty="0">
                <a:solidFill>
                  <a:schemeClr val="tx2"/>
                </a:solidFill>
                <a:latin typeface="Arial Rounded MT Bold" panose="020F0704030504030204" pitchFamily="34" charset="0"/>
              </a:rPr>
              <a:t>Attribute-Driven Design(ADD)</a:t>
            </a:r>
          </a:p>
          <a:p>
            <a:pPr marL="457200" indent="-457200" algn="just">
              <a:lnSpc>
                <a:spcPct val="150000"/>
              </a:lnSpc>
              <a:buFont typeface="Wingdings" panose="05000000000000000000" pitchFamily="2" charset="2"/>
              <a:buChar char="§"/>
            </a:pPr>
            <a:endParaRPr lang="en-GB" sz="2800" kern="100" dirty="0">
              <a:latin typeface="Arial Rounded MT Bold" panose="020F0704030504030204" pitchFamily="34" charset="0"/>
              <a:ea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45B1EF4-E1AE-9022-C9F6-18F1F2CA83E2}"/>
              </a:ext>
            </a:extLst>
          </p:cNvPr>
          <p:cNvSpPr txBox="1"/>
          <p:nvPr/>
        </p:nvSpPr>
        <p:spPr>
          <a:xfrm>
            <a:off x="228600" y="605846"/>
            <a:ext cx="8610600" cy="584775"/>
          </a:xfrm>
          <a:prstGeom prst="rect">
            <a:avLst/>
          </a:prstGeom>
          <a:noFill/>
        </p:spPr>
        <p:txBody>
          <a:bodyPr wrap="square" rtlCol="0">
            <a:spAutoFit/>
          </a:bodyPr>
          <a:lstStyle/>
          <a:p>
            <a:pPr marL="571500" indent="-571500">
              <a:buFont typeface="Wingdings" panose="05000000000000000000" pitchFamily="2" charset="2"/>
              <a:buChar char="q"/>
            </a:pPr>
            <a:r>
              <a:rPr lang="en-US" sz="3200" b="1" dirty="0">
                <a:solidFill>
                  <a:srgbClr val="C00000"/>
                </a:solidFill>
              </a:rPr>
              <a:t>Chap 8: Designing Software Architecture</a:t>
            </a:r>
          </a:p>
        </p:txBody>
      </p:sp>
      <p:pic>
        <p:nvPicPr>
          <p:cNvPr id="7" name="Picture 6">
            <a:extLst>
              <a:ext uri="{FF2B5EF4-FFF2-40B4-BE49-F238E27FC236}">
                <a16:creationId xmlns:a16="http://schemas.microsoft.com/office/drawing/2014/main" id="{A654C7B6-7344-5CD7-5790-8BCF02278D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761931"/>
            <a:ext cx="4353533" cy="4696480"/>
          </a:xfrm>
          <a:prstGeom prst="rect">
            <a:avLst/>
          </a:prstGeom>
        </p:spPr>
      </p:pic>
    </p:spTree>
    <p:extLst>
      <p:ext uri="{BB962C8B-B14F-4D97-AF65-F5344CB8AC3E}">
        <p14:creationId xmlns:p14="http://schemas.microsoft.com/office/powerpoint/2010/main" val="16588809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93687C-21DA-4CFF-9569-0F72F19FD16F}"/>
              </a:ext>
            </a:extLst>
          </p:cNvPr>
          <p:cNvSpPr txBox="1"/>
          <p:nvPr/>
        </p:nvSpPr>
        <p:spPr>
          <a:xfrm>
            <a:off x="609600" y="1447800"/>
            <a:ext cx="2438400" cy="369332"/>
          </a:xfrm>
          <a:prstGeom prst="rect">
            <a:avLst/>
          </a:prstGeom>
          <a:noFill/>
        </p:spPr>
        <p:txBody>
          <a:bodyPr wrap="square" rtlCol="0">
            <a:spAutoFit/>
          </a:bodyPr>
          <a:lstStyle/>
          <a:p>
            <a:endParaRPr lang="en-US" dirty="0"/>
          </a:p>
        </p:txBody>
      </p:sp>
      <p:sp>
        <p:nvSpPr>
          <p:cNvPr id="4" name="Titre 1">
            <a:extLst>
              <a:ext uri="{FF2B5EF4-FFF2-40B4-BE49-F238E27FC236}">
                <a16:creationId xmlns:a16="http://schemas.microsoft.com/office/drawing/2014/main" id="{FB7A517F-5BAC-2977-F897-D4BCD49A4CAE}"/>
              </a:ext>
            </a:extLst>
          </p:cNvPr>
          <p:cNvSpPr>
            <a:spLocks noGrp="1"/>
          </p:cNvSpPr>
          <p:nvPr>
            <p:ph type="ctrTitle"/>
          </p:nvPr>
        </p:nvSpPr>
        <p:spPr>
          <a:xfrm>
            <a:off x="0" y="1"/>
            <a:ext cx="9144000" cy="396413"/>
          </a:xfrm>
          <a:solidFill>
            <a:schemeClr val="accent2">
              <a:lumMod val="40000"/>
              <a:lumOff val="60000"/>
            </a:schemeClr>
          </a:solidFill>
        </p:spPr>
        <p:txBody>
          <a:bodyPr>
            <a:normAutofit/>
          </a:bodyPr>
          <a:lstStyle/>
          <a:p>
            <a:r>
              <a:rPr lang="en-US" sz="1800" i="1" dirty="0"/>
              <a:t>Software architecture = {Elements, Forms, Rationale/Constraints)</a:t>
            </a:r>
          </a:p>
        </p:txBody>
      </p:sp>
      <p:sp>
        <p:nvSpPr>
          <p:cNvPr id="8" name="Sous-titre 2">
            <a:extLst>
              <a:ext uri="{FF2B5EF4-FFF2-40B4-BE49-F238E27FC236}">
                <a16:creationId xmlns:a16="http://schemas.microsoft.com/office/drawing/2014/main" id="{D670517D-DB4B-5A37-DF0F-B9CF1126099C}"/>
              </a:ext>
            </a:extLst>
          </p:cNvPr>
          <p:cNvSpPr>
            <a:spLocks noGrp="1"/>
          </p:cNvSpPr>
          <p:nvPr>
            <p:ph type="subTitle" idx="1"/>
          </p:nvPr>
        </p:nvSpPr>
        <p:spPr>
          <a:xfrm>
            <a:off x="0" y="6477000"/>
            <a:ext cx="9144000" cy="381000"/>
          </a:xfrm>
          <a:solidFill>
            <a:schemeClr val="accent2">
              <a:lumMod val="40000"/>
              <a:lumOff val="60000"/>
            </a:schemeClr>
          </a:solidFill>
        </p:spPr>
        <p:txBody>
          <a:bodyPr>
            <a:normAutofit fontScale="70000" lnSpcReduction="20000"/>
          </a:bodyPr>
          <a:lstStyle/>
          <a:p>
            <a:r>
              <a:rPr lang="en-US" b="1" i="1" dirty="0"/>
              <a:t>Software architecture deals with the design of the high level structure of SWE</a:t>
            </a:r>
          </a:p>
        </p:txBody>
      </p:sp>
      <p:sp>
        <p:nvSpPr>
          <p:cNvPr id="2" name="TextBox 1">
            <a:extLst>
              <a:ext uri="{FF2B5EF4-FFF2-40B4-BE49-F238E27FC236}">
                <a16:creationId xmlns:a16="http://schemas.microsoft.com/office/drawing/2014/main" id="{13E82DED-8681-90F7-6773-C90938B48BB3}"/>
              </a:ext>
            </a:extLst>
          </p:cNvPr>
          <p:cNvSpPr txBox="1"/>
          <p:nvPr/>
        </p:nvSpPr>
        <p:spPr>
          <a:xfrm>
            <a:off x="190500" y="1172906"/>
            <a:ext cx="8724900" cy="1148071"/>
          </a:xfrm>
          <a:prstGeom prst="rect">
            <a:avLst/>
          </a:prstGeom>
          <a:noFill/>
        </p:spPr>
        <p:txBody>
          <a:bodyPr wrap="square" rtlCol="0">
            <a:spAutoFit/>
          </a:bodyPr>
          <a:lstStyle/>
          <a:p>
            <a:pPr marL="571500" indent="-571500">
              <a:buFont typeface="Wingdings" panose="05000000000000000000" pitchFamily="2" charset="2"/>
              <a:buChar char="v"/>
            </a:pPr>
            <a:r>
              <a:rPr lang="en-US" sz="3200" b="1" dirty="0">
                <a:solidFill>
                  <a:schemeClr val="tx2"/>
                </a:solidFill>
                <a:latin typeface="Arial Rounded MT Bold" panose="020F0704030504030204" pitchFamily="34" charset="0"/>
              </a:rPr>
              <a:t>Attribute-Driven Design(ADD)</a:t>
            </a:r>
          </a:p>
          <a:p>
            <a:pPr marL="457200" indent="-457200" algn="just">
              <a:lnSpc>
                <a:spcPct val="150000"/>
              </a:lnSpc>
              <a:buFont typeface="Wingdings" panose="05000000000000000000" pitchFamily="2" charset="2"/>
              <a:buChar char="§"/>
            </a:pPr>
            <a:endParaRPr lang="en-GB" sz="2800" kern="100" dirty="0">
              <a:latin typeface="Arial Rounded MT Bold" panose="020F0704030504030204" pitchFamily="34" charset="0"/>
              <a:ea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45B1EF4-E1AE-9022-C9F6-18F1F2CA83E2}"/>
              </a:ext>
            </a:extLst>
          </p:cNvPr>
          <p:cNvSpPr txBox="1"/>
          <p:nvPr/>
        </p:nvSpPr>
        <p:spPr>
          <a:xfrm>
            <a:off x="228600" y="605846"/>
            <a:ext cx="8610600" cy="584775"/>
          </a:xfrm>
          <a:prstGeom prst="rect">
            <a:avLst/>
          </a:prstGeom>
          <a:noFill/>
        </p:spPr>
        <p:txBody>
          <a:bodyPr wrap="square" rtlCol="0">
            <a:spAutoFit/>
          </a:bodyPr>
          <a:lstStyle/>
          <a:p>
            <a:pPr marL="571500" indent="-571500">
              <a:buFont typeface="Wingdings" panose="05000000000000000000" pitchFamily="2" charset="2"/>
              <a:buChar char="q"/>
            </a:pPr>
            <a:r>
              <a:rPr lang="en-US" sz="3200" b="1" dirty="0">
                <a:solidFill>
                  <a:srgbClr val="C00000"/>
                </a:solidFill>
              </a:rPr>
              <a:t>Chap 8: Designing Software Architecture</a:t>
            </a:r>
          </a:p>
        </p:txBody>
      </p:sp>
      <p:sp>
        <p:nvSpPr>
          <p:cNvPr id="9" name="TextBox 8">
            <a:extLst>
              <a:ext uri="{FF2B5EF4-FFF2-40B4-BE49-F238E27FC236}">
                <a16:creationId xmlns:a16="http://schemas.microsoft.com/office/drawing/2014/main" id="{A34A3E73-3286-EE48-BF76-0C05EFA12FF2}"/>
              </a:ext>
            </a:extLst>
          </p:cNvPr>
          <p:cNvSpPr txBox="1"/>
          <p:nvPr/>
        </p:nvSpPr>
        <p:spPr>
          <a:xfrm>
            <a:off x="190500" y="1757681"/>
            <a:ext cx="8953500" cy="4401205"/>
          </a:xfrm>
          <a:prstGeom prst="rect">
            <a:avLst/>
          </a:prstGeom>
          <a:noFill/>
        </p:spPr>
        <p:txBody>
          <a:bodyPr wrap="square" rtlCol="0">
            <a:spAutoFit/>
          </a:bodyPr>
          <a:lstStyle/>
          <a:p>
            <a:pPr marL="342900" indent="-342900">
              <a:buFont typeface="+mj-lt"/>
              <a:buAutoNum type="arabicPeriod"/>
            </a:pPr>
            <a:r>
              <a:rPr lang="en-GB" sz="2800" dirty="0">
                <a:latin typeface="Times New Roman" panose="02020603050405020304" pitchFamily="18" charset="0"/>
                <a:cs typeface="Times New Roman" panose="02020603050405020304" pitchFamily="18" charset="0"/>
              </a:rPr>
              <a:t>Review inputs</a:t>
            </a:r>
          </a:p>
          <a:p>
            <a:pPr marL="342900" indent="-342900">
              <a:buFont typeface="+mj-lt"/>
              <a:buAutoNum type="arabicPeriod"/>
            </a:pPr>
            <a:r>
              <a:rPr lang="en-GB" sz="2800" dirty="0">
                <a:latin typeface="Times New Roman" panose="02020603050405020304" pitchFamily="18" charset="0"/>
                <a:cs typeface="Times New Roman" panose="02020603050405020304" pitchFamily="18" charset="0"/>
              </a:rPr>
              <a:t>Establish interaction goal by selecting drivers</a:t>
            </a:r>
          </a:p>
          <a:p>
            <a:pPr marL="342900" indent="-342900">
              <a:buFont typeface="+mj-lt"/>
              <a:buAutoNum type="arabicPeriod"/>
            </a:pPr>
            <a:r>
              <a:rPr lang="en-GB" sz="2800" dirty="0">
                <a:latin typeface="Times New Roman" panose="02020603050405020304" pitchFamily="18" charset="0"/>
                <a:cs typeface="Times New Roman" panose="02020603050405020304" pitchFamily="18" charset="0"/>
              </a:rPr>
              <a:t>Choose one or more elements of the system to refine</a:t>
            </a:r>
          </a:p>
          <a:p>
            <a:pPr marL="342900" indent="-342900">
              <a:buFont typeface="+mj-lt"/>
              <a:buAutoNum type="arabicPeriod"/>
            </a:pPr>
            <a:r>
              <a:rPr lang="en-GB" sz="2800" dirty="0">
                <a:latin typeface="Times New Roman" panose="02020603050405020304" pitchFamily="18" charset="0"/>
                <a:cs typeface="Times New Roman" panose="02020603050405020304" pitchFamily="18" charset="0"/>
              </a:rPr>
              <a:t>Choose one or more design concepts that satisfy the selected drivers</a:t>
            </a:r>
          </a:p>
          <a:p>
            <a:pPr marL="342900" indent="-342900">
              <a:buFont typeface="+mj-lt"/>
              <a:buAutoNum type="arabicPeriod"/>
            </a:pPr>
            <a:r>
              <a:rPr lang="en-GB" sz="2800" dirty="0">
                <a:latin typeface="Times New Roman" panose="02020603050405020304" pitchFamily="18" charset="0"/>
                <a:cs typeface="Times New Roman" panose="02020603050405020304" pitchFamily="18" charset="0"/>
              </a:rPr>
              <a:t>Instantiate architectural elements, allocate responsibilities, and define interfaces</a:t>
            </a:r>
          </a:p>
          <a:p>
            <a:pPr marL="342900" indent="-342900">
              <a:buFont typeface="+mj-lt"/>
              <a:buAutoNum type="arabicPeriod"/>
            </a:pPr>
            <a:r>
              <a:rPr lang="en-GB" sz="2800" dirty="0">
                <a:latin typeface="Times New Roman" panose="02020603050405020304" pitchFamily="18" charset="0"/>
                <a:cs typeface="Times New Roman" panose="02020603050405020304" pitchFamily="18" charset="0"/>
              </a:rPr>
              <a:t>Sketch views and record design discipline</a:t>
            </a:r>
          </a:p>
          <a:p>
            <a:pPr marL="342900" indent="-342900">
              <a:buFont typeface="+mj-lt"/>
              <a:buAutoNum type="arabicPeriod"/>
            </a:pPr>
            <a:r>
              <a:rPr lang="en-GB" sz="2800" dirty="0">
                <a:latin typeface="Times New Roman" panose="02020603050405020304" pitchFamily="18" charset="0"/>
                <a:cs typeface="Times New Roman" panose="02020603050405020304" pitchFamily="18" charset="0"/>
              </a:rPr>
              <a:t>Perform analysis of current design and review iteration goals and achievement of design purpose.</a:t>
            </a:r>
          </a:p>
        </p:txBody>
      </p:sp>
    </p:spTree>
    <p:extLst>
      <p:ext uri="{BB962C8B-B14F-4D97-AF65-F5344CB8AC3E}">
        <p14:creationId xmlns:p14="http://schemas.microsoft.com/office/powerpoint/2010/main" val="192859716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93687C-21DA-4CFF-9569-0F72F19FD16F}"/>
              </a:ext>
            </a:extLst>
          </p:cNvPr>
          <p:cNvSpPr txBox="1"/>
          <p:nvPr/>
        </p:nvSpPr>
        <p:spPr>
          <a:xfrm>
            <a:off x="609600" y="1447800"/>
            <a:ext cx="2438400" cy="369332"/>
          </a:xfrm>
          <a:prstGeom prst="rect">
            <a:avLst/>
          </a:prstGeom>
          <a:noFill/>
        </p:spPr>
        <p:txBody>
          <a:bodyPr wrap="square" rtlCol="0">
            <a:spAutoFit/>
          </a:bodyPr>
          <a:lstStyle/>
          <a:p>
            <a:endParaRPr lang="en-US" dirty="0"/>
          </a:p>
        </p:txBody>
      </p:sp>
      <p:sp>
        <p:nvSpPr>
          <p:cNvPr id="4" name="Titre 1">
            <a:extLst>
              <a:ext uri="{FF2B5EF4-FFF2-40B4-BE49-F238E27FC236}">
                <a16:creationId xmlns:a16="http://schemas.microsoft.com/office/drawing/2014/main" id="{FB7A517F-5BAC-2977-F897-D4BCD49A4CAE}"/>
              </a:ext>
            </a:extLst>
          </p:cNvPr>
          <p:cNvSpPr>
            <a:spLocks noGrp="1"/>
          </p:cNvSpPr>
          <p:nvPr>
            <p:ph type="ctrTitle"/>
          </p:nvPr>
        </p:nvSpPr>
        <p:spPr>
          <a:xfrm>
            <a:off x="0" y="1"/>
            <a:ext cx="9144000" cy="396413"/>
          </a:xfrm>
          <a:solidFill>
            <a:schemeClr val="accent2">
              <a:lumMod val="40000"/>
              <a:lumOff val="60000"/>
            </a:schemeClr>
          </a:solidFill>
        </p:spPr>
        <p:txBody>
          <a:bodyPr>
            <a:normAutofit/>
          </a:bodyPr>
          <a:lstStyle/>
          <a:p>
            <a:r>
              <a:rPr lang="en-US" sz="1800" i="1" dirty="0"/>
              <a:t>Software architecture = {Elements, Forms, Rationale/Constraints)</a:t>
            </a:r>
          </a:p>
        </p:txBody>
      </p:sp>
      <p:sp>
        <p:nvSpPr>
          <p:cNvPr id="8" name="Sous-titre 2">
            <a:extLst>
              <a:ext uri="{FF2B5EF4-FFF2-40B4-BE49-F238E27FC236}">
                <a16:creationId xmlns:a16="http://schemas.microsoft.com/office/drawing/2014/main" id="{D670517D-DB4B-5A37-DF0F-B9CF1126099C}"/>
              </a:ext>
            </a:extLst>
          </p:cNvPr>
          <p:cNvSpPr>
            <a:spLocks noGrp="1"/>
          </p:cNvSpPr>
          <p:nvPr>
            <p:ph type="subTitle" idx="1"/>
          </p:nvPr>
        </p:nvSpPr>
        <p:spPr>
          <a:xfrm>
            <a:off x="0" y="6477000"/>
            <a:ext cx="9144000" cy="381000"/>
          </a:xfrm>
          <a:solidFill>
            <a:schemeClr val="accent2">
              <a:lumMod val="40000"/>
              <a:lumOff val="60000"/>
            </a:schemeClr>
          </a:solidFill>
        </p:spPr>
        <p:txBody>
          <a:bodyPr>
            <a:normAutofit fontScale="70000" lnSpcReduction="20000"/>
          </a:bodyPr>
          <a:lstStyle/>
          <a:p>
            <a:r>
              <a:rPr lang="en-US" b="1" i="1" dirty="0"/>
              <a:t>Software architecture deals with the design of the high level structure of SWE</a:t>
            </a:r>
          </a:p>
        </p:txBody>
      </p:sp>
      <p:sp>
        <p:nvSpPr>
          <p:cNvPr id="2" name="TextBox 1">
            <a:extLst>
              <a:ext uri="{FF2B5EF4-FFF2-40B4-BE49-F238E27FC236}">
                <a16:creationId xmlns:a16="http://schemas.microsoft.com/office/drawing/2014/main" id="{13E82DED-8681-90F7-6773-C90938B48BB3}"/>
              </a:ext>
            </a:extLst>
          </p:cNvPr>
          <p:cNvSpPr txBox="1"/>
          <p:nvPr/>
        </p:nvSpPr>
        <p:spPr>
          <a:xfrm>
            <a:off x="190500" y="1172906"/>
            <a:ext cx="8724900" cy="1148071"/>
          </a:xfrm>
          <a:prstGeom prst="rect">
            <a:avLst/>
          </a:prstGeom>
          <a:noFill/>
        </p:spPr>
        <p:txBody>
          <a:bodyPr wrap="square" rtlCol="0">
            <a:spAutoFit/>
          </a:bodyPr>
          <a:lstStyle/>
          <a:p>
            <a:pPr marL="571500" indent="-571500">
              <a:buFont typeface="Wingdings" panose="05000000000000000000" pitchFamily="2" charset="2"/>
              <a:buChar char="v"/>
            </a:pPr>
            <a:r>
              <a:rPr lang="en-US" sz="3200" b="1" dirty="0">
                <a:solidFill>
                  <a:schemeClr val="tx2"/>
                </a:solidFill>
                <a:latin typeface="Arial Rounded MT Bold" panose="020F0704030504030204" pitchFamily="34" charset="0"/>
              </a:rPr>
              <a:t>Attribute-Driven Design(ADD)</a:t>
            </a:r>
          </a:p>
          <a:p>
            <a:pPr marL="457200" indent="-457200" algn="just">
              <a:lnSpc>
                <a:spcPct val="150000"/>
              </a:lnSpc>
              <a:buFont typeface="Wingdings" panose="05000000000000000000" pitchFamily="2" charset="2"/>
              <a:buChar char="§"/>
            </a:pPr>
            <a:endParaRPr lang="en-GB" sz="2800" kern="100" dirty="0">
              <a:latin typeface="Arial Rounded MT Bold" panose="020F0704030504030204" pitchFamily="34" charset="0"/>
              <a:ea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45B1EF4-E1AE-9022-C9F6-18F1F2CA83E2}"/>
              </a:ext>
            </a:extLst>
          </p:cNvPr>
          <p:cNvSpPr txBox="1"/>
          <p:nvPr/>
        </p:nvSpPr>
        <p:spPr>
          <a:xfrm>
            <a:off x="228600" y="605846"/>
            <a:ext cx="8610600" cy="584775"/>
          </a:xfrm>
          <a:prstGeom prst="rect">
            <a:avLst/>
          </a:prstGeom>
          <a:noFill/>
        </p:spPr>
        <p:txBody>
          <a:bodyPr wrap="square" rtlCol="0">
            <a:spAutoFit/>
          </a:bodyPr>
          <a:lstStyle/>
          <a:p>
            <a:pPr marL="571500" indent="-571500">
              <a:buFont typeface="Wingdings" panose="05000000000000000000" pitchFamily="2" charset="2"/>
              <a:buChar char="q"/>
            </a:pPr>
            <a:r>
              <a:rPr lang="en-US" sz="3200" b="1" dirty="0">
                <a:solidFill>
                  <a:srgbClr val="C00000"/>
                </a:solidFill>
              </a:rPr>
              <a:t>Chap 8: Designing Software Architecture</a:t>
            </a:r>
          </a:p>
        </p:txBody>
      </p:sp>
      <p:sp>
        <p:nvSpPr>
          <p:cNvPr id="9" name="TextBox 8">
            <a:extLst>
              <a:ext uri="{FF2B5EF4-FFF2-40B4-BE49-F238E27FC236}">
                <a16:creationId xmlns:a16="http://schemas.microsoft.com/office/drawing/2014/main" id="{A34A3E73-3286-EE48-BF76-0C05EFA12FF2}"/>
              </a:ext>
            </a:extLst>
          </p:cNvPr>
          <p:cNvSpPr txBox="1"/>
          <p:nvPr/>
        </p:nvSpPr>
        <p:spPr>
          <a:xfrm>
            <a:off x="202992" y="1865425"/>
            <a:ext cx="8636208" cy="3025508"/>
          </a:xfrm>
          <a:prstGeom prst="rect">
            <a:avLst/>
          </a:prstGeom>
          <a:noFill/>
        </p:spPr>
        <p:txBody>
          <a:bodyPr wrap="square" rtlCol="0">
            <a:spAutoFit/>
          </a:bodyPr>
          <a:lstStyle/>
          <a:p>
            <a:r>
              <a:rPr lang="en-GB" sz="2800" dirty="0">
                <a:latin typeface="Arial Black" panose="020B0A04020102020204" pitchFamily="34" charset="0"/>
                <a:cs typeface="Times New Roman" panose="02020603050405020304" pitchFamily="18" charset="0"/>
              </a:rPr>
              <a:t>Step 1: Review inputs</a:t>
            </a:r>
          </a:p>
          <a:p>
            <a:pPr marL="457200" indent="-457200" algn="just">
              <a:lnSpc>
                <a:spcPct val="150000"/>
              </a:lnSpc>
              <a:buFont typeface="Wingdings" panose="05000000000000000000" pitchFamily="2" charset="2"/>
              <a:buChar char="§"/>
            </a:pPr>
            <a:r>
              <a:rPr lang="en-GB" sz="2800" dirty="0">
                <a:latin typeface="Arial Rounded MT Bold" panose="020F0704030504030204" pitchFamily="34" charset="0"/>
                <a:cs typeface="Times New Roman" panose="02020603050405020304" pitchFamily="18" charset="0"/>
              </a:rPr>
              <a:t>Before starting a design round, </a:t>
            </a:r>
          </a:p>
          <a:p>
            <a:pPr marL="457200" indent="-457200" algn="just">
              <a:lnSpc>
                <a:spcPct val="150000"/>
              </a:lnSpc>
              <a:buFont typeface="Wingdings" panose="05000000000000000000" pitchFamily="2" charset="2"/>
              <a:buChar char="ü"/>
            </a:pPr>
            <a:r>
              <a:rPr lang="en-GB" sz="2800" dirty="0">
                <a:latin typeface="Arial Rounded MT Bold" panose="020F0704030504030204" pitchFamily="34" charset="0"/>
                <a:cs typeface="Times New Roman" panose="02020603050405020304" pitchFamily="18" charset="0"/>
              </a:rPr>
              <a:t>You need to ensure that the architectural drivers ( the inputs to the design process) are available and correct. </a:t>
            </a:r>
          </a:p>
        </p:txBody>
      </p:sp>
    </p:spTree>
    <p:extLst>
      <p:ext uri="{BB962C8B-B14F-4D97-AF65-F5344CB8AC3E}">
        <p14:creationId xmlns:p14="http://schemas.microsoft.com/office/powerpoint/2010/main" val="232756733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93687C-21DA-4CFF-9569-0F72F19FD16F}"/>
              </a:ext>
            </a:extLst>
          </p:cNvPr>
          <p:cNvSpPr txBox="1"/>
          <p:nvPr/>
        </p:nvSpPr>
        <p:spPr>
          <a:xfrm>
            <a:off x="609600" y="1447800"/>
            <a:ext cx="2438400" cy="369332"/>
          </a:xfrm>
          <a:prstGeom prst="rect">
            <a:avLst/>
          </a:prstGeom>
          <a:noFill/>
        </p:spPr>
        <p:txBody>
          <a:bodyPr wrap="square" rtlCol="0">
            <a:spAutoFit/>
          </a:bodyPr>
          <a:lstStyle/>
          <a:p>
            <a:endParaRPr lang="en-US" dirty="0"/>
          </a:p>
        </p:txBody>
      </p:sp>
      <p:sp>
        <p:nvSpPr>
          <p:cNvPr id="4" name="Titre 1">
            <a:extLst>
              <a:ext uri="{FF2B5EF4-FFF2-40B4-BE49-F238E27FC236}">
                <a16:creationId xmlns:a16="http://schemas.microsoft.com/office/drawing/2014/main" id="{FB7A517F-5BAC-2977-F897-D4BCD49A4CAE}"/>
              </a:ext>
            </a:extLst>
          </p:cNvPr>
          <p:cNvSpPr>
            <a:spLocks noGrp="1"/>
          </p:cNvSpPr>
          <p:nvPr>
            <p:ph type="ctrTitle"/>
          </p:nvPr>
        </p:nvSpPr>
        <p:spPr>
          <a:xfrm>
            <a:off x="0" y="1"/>
            <a:ext cx="9144000" cy="396413"/>
          </a:xfrm>
          <a:solidFill>
            <a:schemeClr val="accent2">
              <a:lumMod val="40000"/>
              <a:lumOff val="60000"/>
            </a:schemeClr>
          </a:solidFill>
        </p:spPr>
        <p:txBody>
          <a:bodyPr>
            <a:normAutofit/>
          </a:bodyPr>
          <a:lstStyle/>
          <a:p>
            <a:r>
              <a:rPr lang="en-US" sz="1800" i="1" dirty="0"/>
              <a:t>Software architecture = {Elements, Forms, Rationale/Constraints)</a:t>
            </a:r>
          </a:p>
        </p:txBody>
      </p:sp>
      <p:sp>
        <p:nvSpPr>
          <p:cNvPr id="8" name="Sous-titre 2">
            <a:extLst>
              <a:ext uri="{FF2B5EF4-FFF2-40B4-BE49-F238E27FC236}">
                <a16:creationId xmlns:a16="http://schemas.microsoft.com/office/drawing/2014/main" id="{D670517D-DB4B-5A37-DF0F-B9CF1126099C}"/>
              </a:ext>
            </a:extLst>
          </p:cNvPr>
          <p:cNvSpPr>
            <a:spLocks noGrp="1"/>
          </p:cNvSpPr>
          <p:nvPr>
            <p:ph type="subTitle" idx="1"/>
          </p:nvPr>
        </p:nvSpPr>
        <p:spPr>
          <a:xfrm>
            <a:off x="0" y="6477000"/>
            <a:ext cx="9144000" cy="381000"/>
          </a:xfrm>
          <a:solidFill>
            <a:schemeClr val="accent2">
              <a:lumMod val="40000"/>
              <a:lumOff val="60000"/>
            </a:schemeClr>
          </a:solidFill>
        </p:spPr>
        <p:txBody>
          <a:bodyPr>
            <a:normAutofit fontScale="70000" lnSpcReduction="20000"/>
          </a:bodyPr>
          <a:lstStyle/>
          <a:p>
            <a:r>
              <a:rPr lang="en-US" b="1" i="1" dirty="0"/>
              <a:t>Software architecture deals with the design of the high level structure of SWE</a:t>
            </a:r>
          </a:p>
        </p:txBody>
      </p:sp>
      <p:sp>
        <p:nvSpPr>
          <p:cNvPr id="2" name="TextBox 1">
            <a:extLst>
              <a:ext uri="{FF2B5EF4-FFF2-40B4-BE49-F238E27FC236}">
                <a16:creationId xmlns:a16="http://schemas.microsoft.com/office/drawing/2014/main" id="{13E82DED-8681-90F7-6773-C90938B48BB3}"/>
              </a:ext>
            </a:extLst>
          </p:cNvPr>
          <p:cNvSpPr txBox="1"/>
          <p:nvPr/>
        </p:nvSpPr>
        <p:spPr>
          <a:xfrm>
            <a:off x="190500" y="1172906"/>
            <a:ext cx="8724900" cy="1148071"/>
          </a:xfrm>
          <a:prstGeom prst="rect">
            <a:avLst/>
          </a:prstGeom>
          <a:noFill/>
        </p:spPr>
        <p:txBody>
          <a:bodyPr wrap="square" rtlCol="0">
            <a:spAutoFit/>
          </a:bodyPr>
          <a:lstStyle/>
          <a:p>
            <a:pPr marL="571500" indent="-571500">
              <a:buFont typeface="Wingdings" panose="05000000000000000000" pitchFamily="2" charset="2"/>
              <a:buChar char="v"/>
            </a:pPr>
            <a:r>
              <a:rPr lang="en-US" sz="3200" b="1" dirty="0">
                <a:solidFill>
                  <a:schemeClr val="tx2"/>
                </a:solidFill>
                <a:latin typeface="Arial Rounded MT Bold" panose="020F0704030504030204" pitchFamily="34" charset="0"/>
              </a:rPr>
              <a:t>Attribute-Driven Design(ADD)</a:t>
            </a:r>
          </a:p>
          <a:p>
            <a:pPr marL="457200" indent="-457200" algn="just">
              <a:lnSpc>
                <a:spcPct val="150000"/>
              </a:lnSpc>
              <a:buFont typeface="Wingdings" panose="05000000000000000000" pitchFamily="2" charset="2"/>
              <a:buChar char="§"/>
            </a:pPr>
            <a:endParaRPr lang="en-GB" sz="2800" kern="100" dirty="0">
              <a:latin typeface="Arial Rounded MT Bold" panose="020F0704030504030204" pitchFamily="34" charset="0"/>
              <a:ea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45B1EF4-E1AE-9022-C9F6-18F1F2CA83E2}"/>
              </a:ext>
            </a:extLst>
          </p:cNvPr>
          <p:cNvSpPr txBox="1"/>
          <p:nvPr/>
        </p:nvSpPr>
        <p:spPr>
          <a:xfrm>
            <a:off x="228600" y="605846"/>
            <a:ext cx="8610600" cy="584775"/>
          </a:xfrm>
          <a:prstGeom prst="rect">
            <a:avLst/>
          </a:prstGeom>
          <a:noFill/>
        </p:spPr>
        <p:txBody>
          <a:bodyPr wrap="square" rtlCol="0">
            <a:spAutoFit/>
          </a:bodyPr>
          <a:lstStyle/>
          <a:p>
            <a:pPr marL="571500" indent="-571500">
              <a:buFont typeface="Wingdings" panose="05000000000000000000" pitchFamily="2" charset="2"/>
              <a:buChar char="q"/>
            </a:pPr>
            <a:r>
              <a:rPr lang="en-US" sz="3200" b="1" dirty="0">
                <a:solidFill>
                  <a:srgbClr val="C00000"/>
                </a:solidFill>
              </a:rPr>
              <a:t>Chap 8: Designing Software Architecture</a:t>
            </a:r>
          </a:p>
        </p:txBody>
      </p:sp>
      <p:sp>
        <p:nvSpPr>
          <p:cNvPr id="9" name="TextBox 8">
            <a:extLst>
              <a:ext uri="{FF2B5EF4-FFF2-40B4-BE49-F238E27FC236}">
                <a16:creationId xmlns:a16="http://schemas.microsoft.com/office/drawing/2014/main" id="{A34A3E73-3286-EE48-BF76-0C05EFA12FF2}"/>
              </a:ext>
            </a:extLst>
          </p:cNvPr>
          <p:cNvSpPr txBox="1"/>
          <p:nvPr/>
        </p:nvSpPr>
        <p:spPr>
          <a:xfrm>
            <a:off x="202992" y="1865425"/>
            <a:ext cx="8750508" cy="3671839"/>
          </a:xfrm>
          <a:prstGeom prst="rect">
            <a:avLst/>
          </a:prstGeom>
          <a:noFill/>
        </p:spPr>
        <p:txBody>
          <a:bodyPr wrap="square" rtlCol="0">
            <a:spAutoFit/>
          </a:bodyPr>
          <a:lstStyle/>
          <a:p>
            <a:r>
              <a:rPr lang="en-GB" sz="2800" dirty="0">
                <a:latin typeface="Arial Black" panose="020B0A04020102020204" pitchFamily="34" charset="0"/>
                <a:cs typeface="Times New Roman" panose="02020603050405020304" pitchFamily="18" charset="0"/>
              </a:rPr>
              <a:t>Step 1: Review inputs</a:t>
            </a:r>
          </a:p>
          <a:p>
            <a:pPr marL="457200" indent="-457200" algn="just">
              <a:lnSpc>
                <a:spcPct val="150000"/>
              </a:lnSpc>
              <a:buFont typeface="Wingdings" panose="05000000000000000000" pitchFamily="2" charset="2"/>
              <a:buChar char="§"/>
            </a:pPr>
            <a:r>
              <a:rPr lang="en-GB" sz="2800" dirty="0">
                <a:latin typeface="Arial Rounded MT Bold" panose="020F0704030504030204" pitchFamily="34" charset="0"/>
                <a:cs typeface="Times New Roman" panose="02020603050405020304" pitchFamily="18" charset="0"/>
              </a:rPr>
              <a:t>Why capture  the design purpose?</a:t>
            </a:r>
          </a:p>
          <a:p>
            <a:pPr marL="457200" indent="-457200" algn="just">
              <a:lnSpc>
                <a:spcPct val="150000"/>
              </a:lnSpc>
              <a:buFont typeface="Wingdings" panose="05000000000000000000" pitchFamily="2" charset="2"/>
              <a:buChar char="§"/>
            </a:pPr>
            <a:r>
              <a:rPr lang="en-GB" sz="2800" dirty="0">
                <a:latin typeface="Arial Rounded MT Bold" panose="020F0704030504030204" pitchFamily="34" charset="0"/>
                <a:cs typeface="Times New Roman" panose="02020603050405020304" pitchFamily="18" charset="0"/>
              </a:rPr>
              <a:t>Why capture primary functional requirements?</a:t>
            </a:r>
          </a:p>
          <a:p>
            <a:pPr marL="457200" indent="-457200" algn="just">
              <a:lnSpc>
                <a:spcPct val="150000"/>
              </a:lnSpc>
              <a:buFont typeface="Wingdings" panose="05000000000000000000" pitchFamily="2" charset="2"/>
              <a:buChar char="§"/>
            </a:pPr>
            <a:r>
              <a:rPr lang="en-GB" sz="2800" dirty="0">
                <a:latin typeface="Arial Rounded MT Bold" panose="020F0704030504030204" pitchFamily="34" charset="0"/>
                <a:cs typeface="Times New Roman" panose="02020603050405020304" pitchFamily="18" charset="0"/>
              </a:rPr>
              <a:t>Why primary quality attribute (QA) scenario?</a:t>
            </a:r>
          </a:p>
          <a:p>
            <a:pPr marL="457200" indent="-457200" algn="just">
              <a:lnSpc>
                <a:spcPct val="150000"/>
              </a:lnSpc>
              <a:buFont typeface="Wingdings" panose="05000000000000000000" pitchFamily="2" charset="2"/>
              <a:buChar char="§"/>
            </a:pPr>
            <a:r>
              <a:rPr lang="en-GB" sz="2800" dirty="0">
                <a:latin typeface="Arial Rounded MT Bold" panose="020F0704030504030204" pitchFamily="34" charset="0"/>
                <a:cs typeface="Times New Roman" panose="02020603050405020304" pitchFamily="18" charset="0"/>
              </a:rPr>
              <a:t>Any constraints </a:t>
            </a:r>
          </a:p>
          <a:p>
            <a:pPr marL="457200" indent="-457200" algn="just">
              <a:lnSpc>
                <a:spcPct val="150000"/>
              </a:lnSpc>
              <a:buFont typeface="Wingdings" panose="05000000000000000000" pitchFamily="2" charset="2"/>
              <a:buChar char="§"/>
            </a:pPr>
            <a:r>
              <a:rPr lang="en-GB" sz="2800" dirty="0">
                <a:latin typeface="Arial Rounded MT Bold" panose="020F0704030504030204" pitchFamily="34" charset="0"/>
                <a:cs typeface="Times New Roman" panose="02020603050405020304" pitchFamily="18" charset="0"/>
              </a:rPr>
              <a:t>Any concerns </a:t>
            </a:r>
          </a:p>
        </p:txBody>
      </p:sp>
    </p:spTree>
    <p:extLst>
      <p:ext uri="{BB962C8B-B14F-4D97-AF65-F5344CB8AC3E}">
        <p14:creationId xmlns:p14="http://schemas.microsoft.com/office/powerpoint/2010/main" val="118836847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93687C-21DA-4CFF-9569-0F72F19FD16F}"/>
              </a:ext>
            </a:extLst>
          </p:cNvPr>
          <p:cNvSpPr txBox="1"/>
          <p:nvPr/>
        </p:nvSpPr>
        <p:spPr>
          <a:xfrm>
            <a:off x="609600" y="1447800"/>
            <a:ext cx="2438400" cy="369332"/>
          </a:xfrm>
          <a:prstGeom prst="rect">
            <a:avLst/>
          </a:prstGeom>
          <a:noFill/>
        </p:spPr>
        <p:txBody>
          <a:bodyPr wrap="square" rtlCol="0">
            <a:spAutoFit/>
          </a:bodyPr>
          <a:lstStyle/>
          <a:p>
            <a:endParaRPr lang="en-US" dirty="0"/>
          </a:p>
        </p:txBody>
      </p:sp>
      <p:sp>
        <p:nvSpPr>
          <p:cNvPr id="4" name="Titre 1">
            <a:extLst>
              <a:ext uri="{FF2B5EF4-FFF2-40B4-BE49-F238E27FC236}">
                <a16:creationId xmlns:a16="http://schemas.microsoft.com/office/drawing/2014/main" id="{FB7A517F-5BAC-2977-F897-D4BCD49A4CAE}"/>
              </a:ext>
            </a:extLst>
          </p:cNvPr>
          <p:cNvSpPr>
            <a:spLocks noGrp="1"/>
          </p:cNvSpPr>
          <p:nvPr>
            <p:ph type="ctrTitle"/>
          </p:nvPr>
        </p:nvSpPr>
        <p:spPr>
          <a:xfrm>
            <a:off x="0" y="1"/>
            <a:ext cx="9144000" cy="396413"/>
          </a:xfrm>
          <a:solidFill>
            <a:schemeClr val="accent2">
              <a:lumMod val="40000"/>
              <a:lumOff val="60000"/>
            </a:schemeClr>
          </a:solidFill>
        </p:spPr>
        <p:txBody>
          <a:bodyPr>
            <a:normAutofit/>
          </a:bodyPr>
          <a:lstStyle/>
          <a:p>
            <a:r>
              <a:rPr lang="en-US" sz="1800" i="1" dirty="0"/>
              <a:t>Software architecture = {Elements, Forms, Rationale/Constraints)</a:t>
            </a:r>
          </a:p>
        </p:txBody>
      </p:sp>
      <p:sp>
        <p:nvSpPr>
          <p:cNvPr id="8" name="Sous-titre 2">
            <a:extLst>
              <a:ext uri="{FF2B5EF4-FFF2-40B4-BE49-F238E27FC236}">
                <a16:creationId xmlns:a16="http://schemas.microsoft.com/office/drawing/2014/main" id="{D670517D-DB4B-5A37-DF0F-B9CF1126099C}"/>
              </a:ext>
            </a:extLst>
          </p:cNvPr>
          <p:cNvSpPr>
            <a:spLocks noGrp="1"/>
          </p:cNvSpPr>
          <p:nvPr>
            <p:ph type="subTitle" idx="1"/>
          </p:nvPr>
        </p:nvSpPr>
        <p:spPr>
          <a:xfrm>
            <a:off x="0" y="6477000"/>
            <a:ext cx="9144000" cy="381000"/>
          </a:xfrm>
          <a:solidFill>
            <a:schemeClr val="accent2">
              <a:lumMod val="40000"/>
              <a:lumOff val="60000"/>
            </a:schemeClr>
          </a:solidFill>
        </p:spPr>
        <p:txBody>
          <a:bodyPr>
            <a:normAutofit fontScale="70000" lnSpcReduction="20000"/>
          </a:bodyPr>
          <a:lstStyle/>
          <a:p>
            <a:r>
              <a:rPr lang="en-US" b="1" i="1" dirty="0"/>
              <a:t>Software architecture deals with the design of the high level structure of SWE</a:t>
            </a:r>
          </a:p>
        </p:txBody>
      </p:sp>
      <p:sp>
        <p:nvSpPr>
          <p:cNvPr id="2" name="TextBox 1">
            <a:extLst>
              <a:ext uri="{FF2B5EF4-FFF2-40B4-BE49-F238E27FC236}">
                <a16:creationId xmlns:a16="http://schemas.microsoft.com/office/drawing/2014/main" id="{13E82DED-8681-90F7-6773-C90938B48BB3}"/>
              </a:ext>
            </a:extLst>
          </p:cNvPr>
          <p:cNvSpPr txBox="1"/>
          <p:nvPr/>
        </p:nvSpPr>
        <p:spPr>
          <a:xfrm>
            <a:off x="190500" y="1172906"/>
            <a:ext cx="8724900" cy="1148071"/>
          </a:xfrm>
          <a:prstGeom prst="rect">
            <a:avLst/>
          </a:prstGeom>
          <a:noFill/>
        </p:spPr>
        <p:txBody>
          <a:bodyPr wrap="square" rtlCol="0">
            <a:spAutoFit/>
          </a:bodyPr>
          <a:lstStyle/>
          <a:p>
            <a:pPr marL="571500" indent="-571500">
              <a:buFont typeface="Wingdings" panose="05000000000000000000" pitchFamily="2" charset="2"/>
              <a:buChar char="v"/>
            </a:pPr>
            <a:r>
              <a:rPr lang="en-US" sz="3200" b="1" dirty="0">
                <a:solidFill>
                  <a:schemeClr val="tx2"/>
                </a:solidFill>
                <a:latin typeface="Arial Rounded MT Bold" panose="020F0704030504030204" pitchFamily="34" charset="0"/>
              </a:rPr>
              <a:t>Attribute-Driven Design(ADD)</a:t>
            </a:r>
          </a:p>
          <a:p>
            <a:pPr marL="457200" indent="-457200" algn="just">
              <a:lnSpc>
                <a:spcPct val="150000"/>
              </a:lnSpc>
              <a:buFont typeface="Wingdings" panose="05000000000000000000" pitchFamily="2" charset="2"/>
              <a:buChar char="§"/>
            </a:pPr>
            <a:endParaRPr lang="en-GB" sz="2800" kern="100" dirty="0">
              <a:latin typeface="Arial Rounded MT Bold" panose="020F0704030504030204" pitchFamily="34" charset="0"/>
              <a:ea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45B1EF4-E1AE-9022-C9F6-18F1F2CA83E2}"/>
              </a:ext>
            </a:extLst>
          </p:cNvPr>
          <p:cNvSpPr txBox="1"/>
          <p:nvPr/>
        </p:nvSpPr>
        <p:spPr>
          <a:xfrm>
            <a:off x="228600" y="605846"/>
            <a:ext cx="8610600" cy="584775"/>
          </a:xfrm>
          <a:prstGeom prst="rect">
            <a:avLst/>
          </a:prstGeom>
          <a:noFill/>
        </p:spPr>
        <p:txBody>
          <a:bodyPr wrap="square" rtlCol="0">
            <a:spAutoFit/>
          </a:bodyPr>
          <a:lstStyle/>
          <a:p>
            <a:pPr marL="571500" indent="-571500">
              <a:buFont typeface="Wingdings" panose="05000000000000000000" pitchFamily="2" charset="2"/>
              <a:buChar char="q"/>
            </a:pPr>
            <a:r>
              <a:rPr lang="en-US" sz="3200" b="1" dirty="0">
                <a:solidFill>
                  <a:srgbClr val="C00000"/>
                </a:solidFill>
              </a:rPr>
              <a:t>Chap 8: Designing Software Architecture</a:t>
            </a:r>
          </a:p>
        </p:txBody>
      </p:sp>
      <p:sp>
        <p:nvSpPr>
          <p:cNvPr id="9" name="TextBox 8">
            <a:extLst>
              <a:ext uri="{FF2B5EF4-FFF2-40B4-BE49-F238E27FC236}">
                <a16:creationId xmlns:a16="http://schemas.microsoft.com/office/drawing/2014/main" id="{A34A3E73-3286-EE48-BF76-0C05EFA12FF2}"/>
              </a:ext>
            </a:extLst>
          </p:cNvPr>
          <p:cNvSpPr txBox="1"/>
          <p:nvPr/>
        </p:nvSpPr>
        <p:spPr>
          <a:xfrm>
            <a:off x="202992" y="1865425"/>
            <a:ext cx="8750508" cy="4749057"/>
          </a:xfrm>
          <a:prstGeom prst="rect">
            <a:avLst/>
          </a:prstGeom>
          <a:noFill/>
        </p:spPr>
        <p:txBody>
          <a:bodyPr wrap="square" rtlCol="0">
            <a:spAutoFit/>
          </a:bodyPr>
          <a:lstStyle/>
          <a:p>
            <a:r>
              <a:rPr lang="en-GB" sz="2800" dirty="0">
                <a:latin typeface="Arial Black" panose="020B0A04020102020204" pitchFamily="34" charset="0"/>
                <a:cs typeface="Times New Roman" panose="02020603050405020304" pitchFamily="18" charset="0"/>
              </a:rPr>
              <a:t>Step 2: Establish iteration goal by selecting drivers </a:t>
            </a:r>
          </a:p>
          <a:p>
            <a:pPr marL="457200" indent="-457200" algn="just">
              <a:lnSpc>
                <a:spcPct val="150000"/>
              </a:lnSpc>
              <a:buFont typeface="Wingdings" panose="05000000000000000000" pitchFamily="2" charset="2"/>
              <a:buChar char="§"/>
            </a:pPr>
            <a:r>
              <a:rPr lang="en-GB" sz="2800" dirty="0">
                <a:latin typeface="Arial Rounded MT Bold" panose="020F0704030504030204" pitchFamily="34" charset="0"/>
                <a:cs typeface="Times New Roman" panose="02020603050405020304" pitchFamily="18" charset="0"/>
              </a:rPr>
              <a:t>Each design iteration focuses on achieving a particular goal</a:t>
            </a:r>
          </a:p>
          <a:p>
            <a:pPr marL="457200" indent="-457200" algn="just">
              <a:lnSpc>
                <a:spcPct val="150000"/>
              </a:lnSpc>
              <a:buFont typeface="Wingdings" panose="05000000000000000000" pitchFamily="2" charset="2"/>
              <a:buChar char="§"/>
            </a:pPr>
            <a:r>
              <a:rPr lang="en-GB" sz="2800" dirty="0">
                <a:latin typeface="Arial Rounded MT Bold" panose="020F0704030504030204" pitchFamily="34" charset="0"/>
                <a:cs typeface="Times New Roman" panose="02020603050405020304" pitchFamily="18" charset="0"/>
              </a:rPr>
              <a:t>Goal involves designing to satisfy a subset of the drivers.</a:t>
            </a:r>
          </a:p>
          <a:p>
            <a:pPr marL="457200" indent="-457200" algn="just">
              <a:lnSpc>
                <a:spcPct val="150000"/>
              </a:lnSpc>
              <a:buFont typeface="Wingdings" panose="05000000000000000000" pitchFamily="2" charset="2"/>
              <a:buChar char="§"/>
            </a:pPr>
            <a:r>
              <a:rPr lang="en-GB" sz="2800" dirty="0">
                <a:latin typeface="Arial Rounded MT Bold" panose="020F0704030504030204" pitchFamily="34" charset="0"/>
                <a:cs typeface="Times New Roman" panose="02020603050405020304" pitchFamily="18" charset="0"/>
              </a:rPr>
              <a:t>You need to establish a goal before you start a particular design iteration.</a:t>
            </a:r>
          </a:p>
        </p:txBody>
      </p:sp>
    </p:spTree>
    <p:extLst>
      <p:ext uri="{BB962C8B-B14F-4D97-AF65-F5344CB8AC3E}">
        <p14:creationId xmlns:p14="http://schemas.microsoft.com/office/powerpoint/2010/main" val="117539481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93687C-21DA-4CFF-9569-0F72F19FD16F}"/>
              </a:ext>
            </a:extLst>
          </p:cNvPr>
          <p:cNvSpPr txBox="1"/>
          <p:nvPr/>
        </p:nvSpPr>
        <p:spPr>
          <a:xfrm>
            <a:off x="609600" y="1447800"/>
            <a:ext cx="2438400" cy="369332"/>
          </a:xfrm>
          <a:prstGeom prst="rect">
            <a:avLst/>
          </a:prstGeom>
          <a:noFill/>
        </p:spPr>
        <p:txBody>
          <a:bodyPr wrap="square" rtlCol="0">
            <a:spAutoFit/>
          </a:bodyPr>
          <a:lstStyle/>
          <a:p>
            <a:endParaRPr lang="en-US" dirty="0"/>
          </a:p>
        </p:txBody>
      </p:sp>
      <p:sp>
        <p:nvSpPr>
          <p:cNvPr id="4" name="Titre 1">
            <a:extLst>
              <a:ext uri="{FF2B5EF4-FFF2-40B4-BE49-F238E27FC236}">
                <a16:creationId xmlns:a16="http://schemas.microsoft.com/office/drawing/2014/main" id="{FB7A517F-5BAC-2977-F897-D4BCD49A4CAE}"/>
              </a:ext>
            </a:extLst>
          </p:cNvPr>
          <p:cNvSpPr>
            <a:spLocks noGrp="1"/>
          </p:cNvSpPr>
          <p:nvPr>
            <p:ph type="ctrTitle"/>
          </p:nvPr>
        </p:nvSpPr>
        <p:spPr>
          <a:xfrm>
            <a:off x="0" y="1"/>
            <a:ext cx="9144000" cy="396413"/>
          </a:xfrm>
          <a:solidFill>
            <a:schemeClr val="accent2">
              <a:lumMod val="40000"/>
              <a:lumOff val="60000"/>
            </a:schemeClr>
          </a:solidFill>
        </p:spPr>
        <p:txBody>
          <a:bodyPr>
            <a:normAutofit/>
          </a:bodyPr>
          <a:lstStyle/>
          <a:p>
            <a:r>
              <a:rPr lang="en-US" sz="1800" i="1" dirty="0"/>
              <a:t>Software architecture = {Elements, Forms, Rationale/Constraints)</a:t>
            </a:r>
          </a:p>
        </p:txBody>
      </p:sp>
      <p:sp>
        <p:nvSpPr>
          <p:cNvPr id="8" name="Sous-titre 2">
            <a:extLst>
              <a:ext uri="{FF2B5EF4-FFF2-40B4-BE49-F238E27FC236}">
                <a16:creationId xmlns:a16="http://schemas.microsoft.com/office/drawing/2014/main" id="{D670517D-DB4B-5A37-DF0F-B9CF1126099C}"/>
              </a:ext>
            </a:extLst>
          </p:cNvPr>
          <p:cNvSpPr>
            <a:spLocks noGrp="1"/>
          </p:cNvSpPr>
          <p:nvPr>
            <p:ph type="subTitle" idx="1"/>
          </p:nvPr>
        </p:nvSpPr>
        <p:spPr>
          <a:xfrm>
            <a:off x="0" y="6477000"/>
            <a:ext cx="9144000" cy="381000"/>
          </a:xfrm>
          <a:solidFill>
            <a:schemeClr val="accent2">
              <a:lumMod val="40000"/>
              <a:lumOff val="60000"/>
            </a:schemeClr>
          </a:solidFill>
        </p:spPr>
        <p:txBody>
          <a:bodyPr>
            <a:normAutofit fontScale="70000" lnSpcReduction="20000"/>
          </a:bodyPr>
          <a:lstStyle/>
          <a:p>
            <a:r>
              <a:rPr lang="en-US" b="1" i="1" dirty="0"/>
              <a:t>Software architecture deals with the design of the high level structure of SWE</a:t>
            </a:r>
          </a:p>
        </p:txBody>
      </p:sp>
      <p:sp>
        <p:nvSpPr>
          <p:cNvPr id="2" name="TextBox 1">
            <a:extLst>
              <a:ext uri="{FF2B5EF4-FFF2-40B4-BE49-F238E27FC236}">
                <a16:creationId xmlns:a16="http://schemas.microsoft.com/office/drawing/2014/main" id="{13E82DED-8681-90F7-6773-C90938B48BB3}"/>
              </a:ext>
            </a:extLst>
          </p:cNvPr>
          <p:cNvSpPr txBox="1"/>
          <p:nvPr/>
        </p:nvSpPr>
        <p:spPr>
          <a:xfrm>
            <a:off x="190500" y="1172906"/>
            <a:ext cx="8724900" cy="1148071"/>
          </a:xfrm>
          <a:prstGeom prst="rect">
            <a:avLst/>
          </a:prstGeom>
          <a:noFill/>
        </p:spPr>
        <p:txBody>
          <a:bodyPr wrap="square" rtlCol="0">
            <a:spAutoFit/>
          </a:bodyPr>
          <a:lstStyle/>
          <a:p>
            <a:pPr marL="571500" indent="-571500">
              <a:buFont typeface="Wingdings" panose="05000000000000000000" pitchFamily="2" charset="2"/>
              <a:buChar char="v"/>
            </a:pPr>
            <a:r>
              <a:rPr lang="en-US" sz="3200" b="1" dirty="0">
                <a:solidFill>
                  <a:schemeClr val="tx2"/>
                </a:solidFill>
                <a:latin typeface="Arial Rounded MT Bold" panose="020F0704030504030204" pitchFamily="34" charset="0"/>
              </a:rPr>
              <a:t>Attribute-Driven Design(ADD)</a:t>
            </a:r>
          </a:p>
          <a:p>
            <a:pPr marL="457200" indent="-457200" algn="just">
              <a:lnSpc>
                <a:spcPct val="150000"/>
              </a:lnSpc>
              <a:buFont typeface="Wingdings" panose="05000000000000000000" pitchFamily="2" charset="2"/>
              <a:buChar char="§"/>
            </a:pPr>
            <a:endParaRPr lang="en-GB" sz="2800" kern="100" dirty="0">
              <a:latin typeface="Arial Rounded MT Bold" panose="020F0704030504030204" pitchFamily="34" charset="0"/>
              <a:ea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45B1EF4-E1AE-9022-C9F6-18F1F2CA83E2}"/>
              </a:ext>
            </a:extLst>
          </p:cNvPr>
          <p:cNvSpPr txBox="1"/>
          <p:nvPr/>
        </p:nvSpPr>
        <p:spPr>
          <a:xfrm>
            <a:off x="228600" y="605846"/>
            <a:ext cx="8610600" cy="584775"/>
          </a:xfrm>
          <a:prstGeom prst="rect">
            <a:avLst/>
          </a:prstGeom>
          <a:noFill/>
        </p:spPr>
        <p:txBody>
          <a:bodyPr wrap="square" rtlCol="0">
            <a:spAutoFit/>
          </a:bodyPr>
          <a:lstStyle/>
          <a:p>
            <a:pPr marL="571500" indent="-571500">
              <a:buFont typeface="Wingdings" panose="05000000000000000000" pitchFamily="2" charset="2"/>
              <a:buChar char="q"/>
            </a:pPr>
            <a:r>
              <a:rPr lang="en-US" sz="3200" b="1" dirty="0">
                <a:solidFill>
                  <a:srgbClr val="C00000"/>
                </a:solidFill>
              </a:rPr>
              <a:t>Chap 8: Designing Software Architecture</a:t>
            </a:r>
          </a:p>
        </p:txBody>
      </p:sp>
      <p:sp>
        <p:nvSpPr>
          <p:cNvPr id="9" name="TextBox 8">
            <a:extLst>
              <a:ext uri="{FF2B5EF4-FFF2-40B4-BE49-F238E27FC236}">
                <a16:creationId xmlns:a16="http://schemas.microsoft.com/office/drawing/2014/main" id="{A34A3E73-3286-EE48-BF76-0C05EFA12FF2}"/>
              </a:ext>
            </a:extLst>
          </p:cNvPr>
          <p:cNvSpPr txBox="1"/>
          <p:nvPr/>
        </p:nvSpPr>
        <p:spPr>
          <a:xfrm>
            <a:off x="202992" y="1865425"/>
            <a:ext cx="8750508" cy="4749057"/>
          </a:xfrm>
          <a:prstGeom prst="rect">
            <a:avLst/>
          </a:prstGeom>
          <a:noFill/>
        </p:spPr>
        <p:txBody>
          <a:bodyPr wrap="square" rtlCol="0">
            <a:spAutoFit/>
          </a:bodyPr>
          <a:lstStyle/>
          <a:p>
            <a:r>
              <a:rPr lang="en-GB" sz="2800" dirty="0">
                <a:latin typeface="Arial Black" panose="020B0A04020102020204" pitchFamily="34" charset="0"/>
                <a:cs typeface="Times New Roman" panose="02020603050405020304" pitchFamily="18" charset="0"/>
              </a:rPr>
              <a:t>Step 3: Choose one or more elements of the system to refine</a:t>
            </a:r>
          </a:p>
          <a:p>
            <a:pPr marL="457200" indent="-457200" algn="just">
              <a:lnSpc>
                <a:spcPct val="150000"/>
              </a:lnSpc>
              <a:buFont typeface="Wingdings" panose="05000000000000000000" pitchFamily="2" charset="2"/>
              <a:buChar char="§"/>
            </a:pPr>
            <a:r>
              <a:rPr lang="en-GB" sz="2800" dirty="0">
                <a:latin typeface="Arial Rounded MT Bold" panose="020F0704030504030204" pitchFamily="34" charset="0"/>
                <a:cs typeface="Times New Roman" panose="02020603050405020304" pitchFamily="18" charset="0"/>
              </a:rPr>
              <a:t>Satisfying drivers requires you to make architectural design decisions manifesting themselves in one or more architectural structures.</a:t>
            </a:r>
          </a:p>
          <a:p>
            <a:pPr marL="457200" indent="-457200" algn="just">
              <a:lnSpc>
                <a:spcPct val="150000"/>
              </a:lnSpc>
              <a:buFont typeface="Wingdings" panose="05000000000000000000" pitchFamily="2" charset="2"/>
              <a:buChar char="§"/>
            </a:pPr>
            <a:r>
              <a:rPr lang="en-GB" sz="2800" dirty="0">
                <a:latin typeface="Arial Rounded MT Bold" panose="020F0704030504030204" pitchFamily="34" charset="0"/>
                <a:cs typeface="Times New Roman" panose="02020603050405020304" pitchFamily="18" charset="0"/>
              </a:rPr>
              <a:t>This structures are composed of interrelated elements-modules and/or components .</a:t>
            </a:r>
          </a:p>
        </p:txBody>
      </p:sp>
    </p:spTree>
    <p:extLst>
      <p:ext uri="{BB962C8B-B14F-4D97-AF65-F5344CB8AC3E}">
        <p14:creationId xmlns:p14="http://schemas.microsoft.com/office/powerpoint/2010/main" val="2569403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93687C-21DA-4CFF-9569-0F72F19FD16F}"/>
              </a:ext>
            </a:extLst>
          </p:cNvPr>
          <p:cNvSpPr txBox="1"/>
          <p:nvPr/>
        </p:nvSpPr>
        <p:spPr>
          <a:xfrm>
            <a:off x="609600" y="1447800"/>
            <a:ext cx="2438400" cy="369332"/>
          </a:xfrm>
          <a:prstGeom prst="rect">
            <a:avLst/>
          </a:prstGeom>
          <a:noFill/>
        </p:spPr>
        <p:txBody>
          <a:bodyPr wrap="square" rtlCol="0">
            <a:spAutoFit/>
          </a:bodyPr>
          <a:lstStyle/>
          <a:p>
            <a:endParaRPr lang="en-US" dirty="0"/>
          </a:p>
        </p:txBody>
      </p:sp>
      <p:sp>
        <p:nvSpPr>
          <p:cNvPr id="4" name="Titre 1">
            <a:extLst>
              <a:ext uri="{FF2B5EF4-FFF2-40B4-BE49-F238E27FC236}">
                <a16:creationId xmlns:a16="http://schemas.microsoft.com/office/drawing/2014/main" id="{FB7A517F-5BAC-2977-F897-D4BCD49A4CAE}"/>
              </a:ext>
            </a:extLst>
          </p:cNvPr>
          <p:cNvSpPr>
            <a:spLocks noGrp="1"/>
          </p:cNvSpPr>
          <p:nvPr>
            <p:ph type="ctrTitle"/>
          </p:nvPr>
        </p:nvSpPr>
        <p:spPr>
          <a:xfrm>
            <a:off x="0" y="1"/>
            <a:ext cx="9144000" cy="396413"/>
          </a:xfrm>
          <a:solidFill>
            <a:schemeClr val="accent2">
              <a:lumMod val="40000"/>
              <a:lumOff val="60000"/>
            </a:schemeClr>
          </a:solidFill>
        </p:spPr>
        <p:txBody>
          <a:bodyPr>
            <a:normAutofit/>
          </a:bodyPr>
          <a:lstStyle/>
          <a:p>
            <a:r>
              <a:rPr lang="en-US" sz="1800" i="1" dirty="0"/>
              <a:t>Software architecture = {Elements, Forms, Rationale/Constraints)</a:t>
            </a:r>
          </a:p>
        </p:txBody>
      </p:sp>
      <p:sp>
        <p:nvSpPr>
          <p:cNvPr id="8" name="Sous-titre 2">
            <a:extLst>
              <a:ext uri="{FF2B5EF4-FFF2-40B4-BE49-F238E27FC236}">
                <a16:creationId xmlns:a16="http://schemas.microsoft.com/office/drawing/2014/main" id="{D670517D-DB4B-5A37-DF0F-B9CF1126099C}"/>
              </a:ext>
            </a:extLst>
          </p:cNvPr>
          <p:cNvSpPr>
            <a:spLocks noGrp="1"/>
          </p:cNvSpPr>
          <p:nvPr>
            <p:ph type="subTitle" idx="1"/>
          </p:nvPr>
        </p:nvSpPr>
        <p:spPr>
          <a:xfrm>
            <a:off x="0" y="6477000"/>
            <a:ext cx="9144000" cy="381000"/>
          </a:xfrm>
          <a:solidFill>
            <a:schemeClr val="accent2">
              <a:lumMod val="40000"/>
              <a:lumOff val="60000"/>
            </a:schemeClr>
          </a:solidFill>
        </p:spPr>
        <p:txBody>
          <a:bodyPr>
            <a:normAutofit fontScale="70000" lnSpcReduction="20000"/>
          </a:bodyPr>
          <a:lstStyle/>
          <a:p>
            <a:r>
              <a:rPr lang="en-US" b="1" i="1" dirty="0"/>
              <a:t>Software architecture deals with the design of the high level structure of SWE</a:t>
            </a:r>
          </a:p>
        </p:txBody>
      </p:sp>
      <p:sp>
        <p:nvSpPr>
          <p:cNvPr id="2" name="TextBox 1">
            <a:extLst>
              <a:ext uri="{FF2B5EF4-FFF2-40B4-BE49-F238E27FC236}">
                <a16:creationId xmlns:a16="http://schemas.microsoft.com/office/drawing/2014/main" id="{13E82DED-8681-90F7-6773-C90938B48BB3}"/>
              </a:ext>
            </a:extLst>
          </p:cNvPr>
          <p:cNvSpPr txBox="1"/>
          <p:nvPr/>
        </p:nvSpPr>
        <p:spPr>
          <a:xfrm>
            <a:off x="190500" y="1109246"/>
            <a:ext cx="8724900" cy="507831"/>
          </a:xfrm>
          <a:prstGeom prst="rect">
            <a:avLst/>
          </a:prstGeom>
          <a:noFill/>
        </p:spPr>
        <p:txBody>
          <a:bodyPr wrap="square" rtlCol="0">
            <a:spAutoFit/>
          </a:bodyPr>
          <a:lstStyle/>
          <a:p>
            <a:pPr marL="571500" indent="-571500">
              <a:buFont typeface="Wingdings" panose="05000000000000000000" pitchFamily="2" charset="2"/>
              <a:buChar char="v"/>
            </a:pPr>
            <a:r>
              <a:rPr lang="en-US" sz="2700" b="1" dirty="0">
                <a:solidFill>
                  <a:schemeClr val="tx2"/>
                </a:solidFill>
                <a:latin typeface="Arial Rounded MT Bold" panose="020F0704030504030204" pitchFamily="34" charset="0"/>
              </a:rPr>
              <a:t>Overview of the architecture design activity(1)</a:t>
            </a:r>
          </a:p>
        </p:txBody>
      </p:sp>
      <p:sp>
        <p:nvSpPr>
          <p:cNvPr id="3" name="TextBox 2">
            <a:extLst>
              <a:ext uri="{FF2B5EF4-FFF2-40B4-BE49-F238E27FC236}">
                <a16:creationId xmlns:a16="http://schemas.microsoft.com/office/drawing/2014/main" id="{945B1EF4-E1AE-9022-C9F6-18F1F2CA83E2}"/>
              </a:ext>
            </a:extLst>
          </p:cNvPr>
          <p:cNvSpPr txBox="1"/>
          <p:nvPr/>
        </p:nvSpPr>
        <p:spPr>
          <a:xfrm>
            <a:off x="228600" y="605846"/>
            <a:ext cx="8610600" cy="584775"/>
          </a:xfrm>
          <a:prstGeom prst="rect">
            <a:avLst/>
          </a:prstGeom>
          <a:noFill/>
        </p:spPr>
        <p:txBody>
          <a:bodyPr wrap="square" rtlCol="0">
            <a:spAutoFit/>
          </a:bodyPr>
          <a:lstStyle/>
          <a:p>
            <a:pPr marL="571500" indent="-571500">
              <a:buFont typeface="Wingdings" panose="05000000000000000000" pitchFamily="2" charset="2"/>
              <a:buChar char="q"/>
            </a:pPr>
            <a:r>
              <a:rPr lang="en-US" sz="3200" b="1" dirty="0">
                <a:solidFill>
                  <a:srgbClr val="C00000"/>
                </a:solidFill>
              </a:rPr>
              <a:t>Chap 8: Designing Software Architecture</a:t>
            </a:r>
          </a:p>
        </p:txBody>
      </p:sp>
      <p:pic>
        <p:nvPicPr>
          <p:cNvPr id="9" name="Picture 8">
            <a:extLst>
              <a:ext uri="{FF2B5EF4-FFF2-40B4-BE49-F238E27FC236}">
                <a16:creationId xmlns:a16="http://schemas.microsoft.com/office/drawing/2014/main" id="{BC260D67-1DD4-DE26-F23F-C79AD6D8CC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2001809"/>
            <a:ext cx="7162800" cy="4105848"/>
          </a:xfrm>
          <a:prstGeom prst="rect">
            <a:avLst/>
          </a:prstGeom>
        </p:spPr>
      </p:pic>
    </p:spTree>
    <p:extLst>
      <p:ext uri="{BB962C8B-B14F-4D97-AF65-F5344CB8AC3E}">
        <p14:creationId xmlns:p14="http://schemas.microsoft.com/office/powerpoint/2010/main" val="364786973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93687C-21DA-4CFF-9569-0F72F19FD16F}"/>
              </a:ext>
            </a:extLst>
          </p:cNvPr>
          <p:cNvSpPr txBox="1"/>
          <p:nvPr/>
        </p:nvSpPr>
        <p:spPr>
          <a:xfrm>
            <a:off x="609600" y="1447800"/>
            <a:ext cx="2438400" cy="369332"/>
          </a:xfrm>
          <a:prstGeom prst="rect">
            <a:avLst/>
          </a:prstGeom>
          <a:noFill/>
        </p:spPr>
        <p:txBody>
          <a:bodyPr wrap="square" rtlCol="0">
            <a:spAutoFit/>
          </a:bodyPr>
          <a:lstStyle/>
          <a:p>
            <a:endParaRPr lang="en-US" dirty="0"/>
          </a:p>
        </p:txBody>
      </p:sp>
      <p:sp>
        <p:nvSpPr>
          <p:cNvPr id="4" name="Titre 1">
            <a:extLst>
              <a:ext uri="{FF2B5EF4-FFF2-40B4-BE49-F238E27FC236}">
                <a16:creationId xmlns:a16="http://schemas.microsoft.com/office/drawing/2014/main" id="{FB7A517F-5BAC-2977-F897-D4BCD49A4CAE}"/>
              </a:ext>
            </a:extLst>
          </p:cNvPr>
          <p:cNvSpPr>
            <a:spLocks noGrp="1"/>
          </p:cNvSpPr>
          <p:nvPr>
            <p:ph type="ctrTitle"/>
          </p:nvPr>
        </p:nvSpPr>
        <p:spPr>
          <a:xfrm>
            <a:off x="0" y="1"/>
            <a:ext cx="9144000" cy="396413"/>
          </a:xfrm>
          <a:solidFill>
            <a:schemeClr val="accent2">
              <a:lumMod val="40000"/>
              <a:lumOff val="60000"/>
            </a:schemeClr>
          </a:solidFill>
        </p:spPr>
        <p:txBody>
          <a:bodyPr>
            <a:normAutofit/>
          </a:bodyPr>
          <a:lstStyle/>
          <a:p>
            <a:r>
              <a:rPr lang="en-US" sz="1800" i="1" dirty="0"/>
              <a:t>Software architecture = {Elements, Forms, Rationale/Constraints)</a:t>
            </a:r>
          </a:p>
        </p:txBody>
      </p:sp>
      <p:sp>
        <p:nvSpPr>
          <p:cNvPr id="8" name="Sous-titre 2">
            <a:extLst>
              <a:ext uri="{FF2B5EF4-FFF2-40B4-BE49-F238E27FC236}">
                <a16:creationId xmlns:a16="http://schemas.microsoft.com/office/drawing/2014/main" id="{D670517D-DB4B-5A37-DF0F-B9CF1126099C}"/>
              </a:ext>
            </a:extLst>
          </p:cNvPr>
          <p:cNvSpPr>
            <a:spLocks noGrp="1"/>
          </p:cNvSpPr>
          <p:nvPr>
            <p:ph type="subTitle" idx="1"/>
          </p:nvPr>
        </p:nvSpPr>
        <p:spPr>
          <a:xfrm>
            <a:off x="0" y="6477000"/>
            <a:ext cx="9144000" cy="381000"/>
          </a:xfrm>
          <a:solidFill>
            <a:schemeClr val="accent2">
              <a:lumMod val="40000"/>
              <a:lumOff val="60000"/>
            </a:schemeClr>
          </a:solidFill>
        </p:spPr>
        <p:txBody>
          <a:bodyPr>
            <a:normAutofit fontScale="70000" lnSpcReduction="20000"/>
          </a:bodyPr>
          <a:lstStyle/>
          <a:p>
            <a:r>
              <a:rPr lang="en-US" b="1" i="1" dirty="0"/>
              <a:t>Software architecture deals with the design of the high level structure of SWE</a:t>
            </a:r>
          </a:p>
        </p:txBody>
      </p:sp>
      <p:sp>
        <p:nvSpPr>
          <p:cNvPr id="2" name="TextBox 1">
            <a:extLst>
              <a:ext uri="{FF2B5EF4-FFF2-40B4-BE49-F238E27FC236}">
                <a16:creationId xmlns:a16="http://schemas.microsoft.com/office/drawing/2014/main" id="{13E82DED-8681-90F7-6773-C90938B48BB3}"/>
              </a:ext>
            </a:extLst>
          </p:cNvPr>
          <p:cNvSpPr txBox="1"/>
          <p:nvPr/>
        </p:nvSpPr>
        <p:spPr>
          <a:xfrm>
            <a:off x="190500" y="1172906"/>
            <a:ext cx="8724900" cy="1148071"/>
          </a:xfrm>
          <a:prstGeom prst="rect">
            <a:avLst/>
          </a:prstGeom>
          <a:noFill/>
        </p:spPr>
        <p:txBody>
          <a:bodyPr wrap="square" rtlCol="0">
            <a:spAutoFit/>
          </a:bodyPr>
          <a:lstStyle/>
          <a:p>
            <a:pPr marL="571500" indent="-571500">
              <a:buFont typeface="Wingdings" panose="05000000000000000000" pitchFamily="2" charset="2"/>
              <a:buChar char="v"/>
            </a:pPr>
            <a:r>
              <a:rPr lang="en-US" sz="3200" b="1" dirty="0">
                <a:solidFill>
                  <a:schemeClr val="tx2"/>
                </a:solidFill>
                <a:latin typeface="Arial Rounded MT Bold" panose="020F0704030504030204" pitchFamily="34" charset="0"/>
              </a:rPr>
              <a:t>Attribute-Driven Design(ADD)</a:t>
            </a:r>
          </a:p>
          <a:p>
            <a:pPr marL="457200" indent="-457200" algn="just">
              <a:lnSpc>
                <a:spcPct val="150000"/>
              </a:lnSpc>
              <a:buFont typeface="Wingdings" panose="05000000000000000000" pitchFamily="2" charset="2"/>
              <a:buChar char="§"/>
            </a:pPr>
            <a:endParaRPr lang="en-GB" sz="2800" kern="100" dirty="0">
              <a:latin typeface="Arial Rounded MT Bold" panose="020F0704030504030204" pitchFamily="34" charset="0"/>
              <a:ea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45B1EF4-E1AE-9022-C9F6-18F1F2CA83E2}"/>
              </a:ext>
            </a:extLst>
          </p:cNvPr>
          <p:cNvSpPr txBox="1"/>
          <p:nvPr/>
        </p:nvSpPr>
        <p:spPr>
          <a:xfrm>
            <a:off x="228600" y="605846"/>
            <a:ext cx="8610600" cy="584775"/>
          </a:xfrm>
          <a:prstGeom prst="rect">
            <a:avLst/>
          </a:prstGeom>
          <a:noFill/>
        </p:spPr>
        <p:txBody>
          <a:bodyPr wrap="square" rtlCol="0">
            <a:spAutoFit/>
          </a:bodyPr>
          <a:lstStyle/>
          <a:p>
            <a:pPr marL="571500" indent="-571500">
              <a:buFont typeface="Wingdings" panose="05000000000000000000" pitchFamily="2" charset="2"/>
              <a:buChar char="q"/>
            </a:pPr>
            <a:r>
              <a:rPr lang="en-US" sz="3200" b="1" dirty="0">
                <a:solidFill>
                  <a:srgbClr val="C00000"/>
                </a:solidFill>
              </a:rPr>
              <a:t>Chap 8: Designing Software Architecture</a:t>
            </a:r>
          </a:p>
        </p:txBody>
      </p:sp>
      <p:sp>
        <p:nvSpPr>
          <p:cNvPr id="9" name="TextBox 8">
            <a:extLst>
              <a:ext uri="{FF2B5EF4-FFF2-40B4-BE49-F238E27FC236}">
                <a16:creationId xmlns:a16="http://schemas.microsoft.com/office/drawing/2014/main" id="{A34A3E73-3286-EE48-BF76-0C05EFA12FF2}"/>
              </a:ext>
            </a:extLst>
          </p:cNvPr>
          <p:cNvSpPr txBox="1"/>
          <p:nvPr/>
        </p:nvSpPr>
        <p:spPr>
          <a:xfrm>
            <a:off x="202992" y="1865425"/>
            <a:ext cx="8750508" cy="3456395"/>
          </a:xfrm>
          <a:prstGeom prst="rect">
            <a:avLst/>
          </a:prstGeom>
          <a:noFill/>
        </p:spPr>
        <p:txBody>
          <a:bodyPr wrap="square" rtlCol="0">
            <a:spAutoFit/>
          </a:bodyPr>
          <a:lstStyle/>
          <a:p>
            <a:r>
              <a:rPr lang="en-GB" sz="2800" dirty="0">
                <a:latin typeface="Arial Black" panose="020B0A04020102020204" pitchFamily="34" charset="0"/>
                <a:cs typeface="Times New Roman" panose="02020603050405020304" pitchFamily="18" charset="0"/>
              </a:rPr>
              <a:t>Step 4: Choose one or more design concepts that satisfy the selected drivers</a:t>
            </a:r>
          </a:p>
          <a:p>
            <a:pPr marL="457200" indent="-457200" algn="just">
              <a:lnSpc>
                <a:spcPct val="150000"/>
              </a:lnSpc>
              <a:buFont typeface="Wingdings" panose="05000000000000000000" pitchFamily="2" charset="2"/>
              <a:buChar char="§"/>
            </a:pPr>
            <a:r>
              <a:rPr lang="en-GB" sz="2800" dirty="0">
                <a:latin typeface="Arial Rounded MT Bold" panose="020F0704030504030204" pitchFamily="34" charset="0"/>
                <a:cs typeface="Times New Roman" panose="02020603050405020304" pitchFamily="18" charset="0"/>
              </a:rPr>
              <a:t>Choose the design concept(s) of the type of design concepts available – for example , tactics, patterns , reference architectures, and externally developed components </a:t>
            </a:r>
          </a:p>
        </p:txBody>
      </p:sp>
    </p:spTree>
    <p:extLst>
      <p:ext uri="{BB962C8B-B14F-4D97-AF65-F5344CB8AC3E}">
        <p14:creationId xmlns:p14="http://schemas.microsoft.com/office/powerpoint/2010/main" val="215092595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93687C-21DA-4CFF-9569-0F72F19FD16F}"/>
              </a:ext>
            </a:extLst>
          </p:cNvPr>
          <p:cNvSpPr txBox="1"/>
          <p:nvPr/>
        </p:nvSpPr>
        <p:spPr>
          <a:xfrm>
            <a:off x="609600" y="1447800"/>
            <a:ext cx="2438400" cy="369332"/>
          </a:xfrm>
          <a:prstGeom prst="rect">
            <a:avLst/>
          </a:prstGeom>
          <a:noFill/>
        </p:spPr>
        <p:txBody>
          <a:bodyPr wrap="square" rtlCol="0">
            <a:spAutoFit/>
          </a:bodyPr>
          <a:lstStyle/>
          <a:p>
            <a:endParaRPr lang="en-US" dirty="0"/>
          </a:p>
        </p:txBody>
      </p:sp>
      <p:sp>
        <p:nvSpPr>
          <p:cNvPr id="4" name="Titre 1">
            <a:extLst>
              <a:ext uri="{FF2B5EF4-FFF2-40B4-BE49-F238E27FC236}">
                <a16:creationId xmlns:a16="http://schemas.microsoft.com/office/drawing/2014/main" id="{FB7A517F-5BAC-2977-F897-D4BCD49A4CAE}"/>
              </a:ext>
            </a:extLst>
          </p:cNvPr>
          <p:cNvSpPr>
            <a:spLocks noGrp="1"/>
          </p:cNvSpPr>
          <p:nvPr>
            <p:ph type="ctrTitle"/>
          </p:nvPr>
        </p:nvSpPr>
        <p:spPr>
          <a:xfrm>
            <a:off x="0" y="1"/>
            <a:ext cx="9144000" cy="396413"/>
          </a:xfrm>
          <a:solidFill>
            <a:schemeClr val="accent2">
              <a:lumMod val="40000"/>
              <a:lumOff val="60000"/>
            </a:schemeClr>
          </a:solidFill>
        </p:spPr>
        <p:txBody>
          <a:bodyPr>
            <a:normAutofit/>
          </a:bodyPr>
          <a:lstStyle/>
          <a:p>
            <a:r>
              <a:rPr lang="en-US" sz="1800" i="1" dirty="0"/>
              <a:t>Software architecture = {Elements, Forms, Rationale/Constraints)</a:t>
            </a:r>
          </a:p>
        </p:txBody>
      </p:sp>
      <p:sp>
        <p:nvSpPr>
          <p:cNvPr id="8" name="Sous-titre 2">
            <a:extLst>
              <a:ext uri="{FF2B5EF4-FFF2-40B4-BE49-F238E27FC236}">
                <a16:creationId xmlns:a16="http://schemas.microsoft.com/office/drawing/2014/main" id="{D670517D-DB4B-5A37-DF0F-B9CF1126099C}"/>
              </a:ext>
            </a:extLst>
          </p:cNvPr>
          <p:cNvSpPr>
            <a:spLocks noGrp="1"/>
          </p:cNvSpPr>
          <p:nvPr>
            <p:ph type="subTitle" idx="1"/>
          </p:nvPr>
        </p:nvSpPr>
        <p:spPr>
          <a:xfrm>
            <a:off x="0" y="6477000"/>
            <a:ext cx="9144000" cy="381000"/>
          </a:xfrm>
          <a:solidFill>
            <a:schemeClr val="accent2">
              <a:lumMod val="40000"/>
              <a:lumOff val="60000"/>
            </a:schemeClr>
          </a:solidFill>
        </p:spPr>
        <p:txBody>
          <a:bodyPr>
            <a:normAutofit fontScale="70000" lnSpcReduction="20000"/>
          </a:bodyPr>
          <a:lstStyle/>
          <a:p>
            <a:r>
              <a:rPr lang="en-US" b="1" i="1" dirty="0"/>
              <a:t>Software architecture deals with the design of the high level structure of SWE</a:t>
            </a:r>
          </a:p>
        </p:txBody>
      </p:sp>
      <p:sp>
        <p:nvSpPr>
          <p:cNvPr id="2" name="TextBox 1">
            <a:extLst>
              <a:ext uri="{FF2B5EF4-FFF2-40B4-BE49-F238E27FC236}">
                <a16:creationId xmlns:a16="http://schemas.microsoft.com/office/drawing/2014/main" id="{13E82DED-8681-90F7-6773-C90938B48BB3}"/>
              </a:ext>
            </a:extLst>
          </p:cNvPr>
          <p:cNvSpPr txBox="1"/>
          <p:nvPr/>
        </p:nvSpPr>
        <p:spPr>
          <a:xfrm>
            <a:off x="190500" y="1172906"/>
            <a:ext cx="8724900" cy="1148071"/>
          </a:xfrm>
          <a:prstGeom prst="rect">
            <a:avLst/>
          </a:prstGeom>
          <a:noFill/>
        </p:spPr>
        <p:txBody>
          <a:bodyPr wrap="square" rtlCol="0">
            <a:spAutoFit/>
          </a:bodyPr>
          <a:lstStyle/>
          <a:p>
            <a:pPr marL="571500" indent="-571500">
              <a:buFont typeface="Wingdings" panose="05000000000000000000" pitchFamily="2" charset="2"/>
              <a:buChar char="v"/>
            </a:pPr>
            <a:r>
              <a:rPr lang="en-US" sz="3200" b="1" dirty="0">
                <a:solidFill>
                  <a:schemeClr val="tx2"/>
                </a:solidFill>
                <a:latin typeface="Arial Rounded MT Bold" panose="020F0704030504030204" pitchFamily="34" charset="0"/>
              </a:rPr>
              <a:t>Attribute-Driven Design(ADD)</a:t>
            </a:r>
          </a:p>
          <a:p>
            <a:pPr marL="457200" indent="-457200" algn="just">
              <a:lnSpc>
                <a:spcPct val="150000"/>
              </a:lnSpc>
              <a:buFont typeface="Wingdings" panose="05000000000000000000" pitchFamily="2" charset="2"/>
              <a:buChar char="§"/>
            </a:pPr>
            <a:endParaRPr lang="en-GB" sz="2800" kern="100" dirty="0">
              <a:latin typeface="Arial Rounded MT Bold" panose="020F0704030504030204" pitchFamily="34" charset="0"/>
              <a:ea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45B1EF4-E1AE-9022-C9F6-18F1F2CA83E2}"/>
              </a:ext>
            </a:extLst>
          </p:cNvPr>
          <p:cNvSpPr txBox="1"/>
          <p:nvPr/>
        </p:nvSpPr>
        <p:spPr>
          <a:xfrm>
            <a:off x="228600" y="605846"/>
            <a:ext cx="8610600" cy="584775"/>
          </a:xfrm>
          <a:prstGeom prst="rect">
            <a:avLst/>
          </a:prstGeom>
          <a:noFill/>
        </p:spPr>
        <p:txBody>
          <a:bodyPr wrap="square" rtlCol="0">
            <a:spAutoFit/>
          </a:bodyPr>
          <a:lstStyle/>
          <a:p>
            <a:pPr marL="571500" indent="-571500">
              <a:buFont typeface="Wingdings" panose="05000000000000000000" pitchFamily="2" charset="2"/>
              <a:buChar char="q"/>
            </a:pPr>
            <a:r>
              <a:rPr lang="en-US" sz="3200" b="1" dirty="0">
                <a:solidFill>
                  <a:srgbClr val="C00000"/>
                </a:solidFill>
              </a:rPr>
              <a:t>Chap 8: Designing Software Architecture</a:t>
            </a:r>
          </a:p>
        </p:txBody>
      </p:sp>
      <p:sp>
        <p:nvSpPr>
          <p:cNvPr id="9" name="TextBox 8">
            <a:extLst>
              <a:ext uri="{FF2B5EF4-FFF2-40B4-BE49-F238E27FC236}">
                <a16:creationId xmlns:a16="http://schemas.microsoft.com/office/drawing/2014/main" id="{A34A3E73-3286-EE48-BF76-0C05EFA12FF2}"/>
              </a:ext>
            </a:extLst>
          </p:cNvPr>
          <p:cNvSpPr txBox="1"/>
          <p:nvPr/>
        </p:nvSpPr>
        <p:spPr>
          <a:xfrm>
            <a:off x="202992" y="1865425"/>
            <a:ext cx="8750508" cy="3240952"/>
          </a:xfrm>
          <a:prstGeom prst="rect">
            <a:avLst/>
          </a:prstGeom>
          <a:noFill/>
        </p:spPr>
        <p:txBody>
          <a:bodyPr wrap="square" rtlCol="0">
            <a:spAutoFit/>
          </a:bodyPr>
          <a:lstStyle/>
          <a:p>
            <a:r>
              <a:rPr lang="en-GB" sz="2800" dirty="0">
                <a:latin typeface="Arial Black" panose="020B0A04020102020204" pitchFamily="34" charset="0"/>
                <a:cs typeface="Times New Roman" panose="02020603050405020304" pitchFamily="18" charset="0"/>
              </a:rPr>
              <a:t>Step 5: instantiate architectural elements, allocate responsibilities, and define interfaces.</a:t>
            </a:r>
          </a:p>
          <a:p>
            <a:pPr marL="457200" indent="-457200" algn="just">
              <a:lnSpc>
                <a:spcPct val="150000"/>
              </a:lnSpc>
              <a:buFont typeface="Wingdings" panose="05000000000000000000" pitchFamily="2" charset="2"/>
              <a:buChar char="§"/>
            </a:pPr>
            <a:r>
              <a:rPr lang="en-GB" sz="2800" dirty="0">
                <a:latin typeface="Arial Rounded MT Bold" panose="020F0704030504030204" pitchFamily="34" charset="0"/>
                <a:cs typeface="Times New Roman" panose="02020603050405020304" pitchFamily="18" charset="0"/>
              </a:rPr>
              <a:t>You have to make another type of design decision : how to instantiate elements out of the design concepts that you just selected.</a:t>
            </a:r>
          </a:p>
        </p:txBody>
      </p:sp>
    </p:spTree>
    <p:extLst>
      <p:ext uri="{BB962C8B-B14F-4D97-AF65-F5344CB8AC3E}">
        <p14:creationId xmlns:p14="http://schemas.microsoft.com/office/powerpoint/2010/main" val="248801642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93687C-21DA-4CFF-9569-0F72F19FD16F}"/>
              </a:ext>
            </a:extLst>
          </p:cNvPr>
          <p:cNvSpPr txBox="1"/>
          <p:nvPr/>
        </p:nvSpPr>
        <p:spPr>
          <a:xfrm>
            <a:off x="609600" y="1447800"/>
            <a:ext cx="2438400" cy="369332"/>
          </a:xfrm>
          <a:prstGeom prst="rect">
            <a:avLst/>
          </a:prstGeom>
          <a:noFill/>
        </p:spPr>
        <p:txBody>
          <a:bodyPr wrap="square" rtlCol="0">
            <a:spAutoFit/>
          </a:bodyPr>
          <a:lstStyle/>
          <a:p>
            <a:endParaRPr lang="en-US" dirty="0"/>
          </a:p>
        </p:txBody>
      </p:sp>
      <p:sp>
        <p:nvSpPr>
          <p:cNvPr id="4" name="Titre 1">
            <a:extLst>
              <a:ext uri="{FF2B5EF4-FFF2-40B4-BE49-F238E27FC236}">
                <a16:creationId xmlns:a16="http://schemas.microsoft.com/office/drawing/2014/main" id="{FB7A517F-5BAC-2977-F897-D4BCD49A4CAE}"/>
              </a:ext>
            </a:extLst>
          </p:cNvPr>
          <p:cNvSpPr>
            <a:spLocks noGrp="1"/>
          </p:cNvSpPr>
          <p:nvPr>
            <p:ph type="ctrTitle"/>
          </p:nvPr>
        </p:nvSpPr>
        <p:spPr>
          <a:xfrm>
            <a:off x="0" y="1"/>
            <a:ext cx="9144000" cy="396413"/>
          </a:xfrm>
          <a:solidFill>
            <a:schemeClr val="accent2">
              <a:lumMod val="40000"/>
              <a:lumOff val="60000"/>
            </a:schemeClr>
          </a:solidFill>
        </p:spPr>
        <p:txBody>
          <a:bodyPr>
            <a:normAutofit/>
          </a:bodyPr>
          <a:lstStyle/>
          <a:p>
            <a:r>
              <a:rPr lang="en-US" sz="1800" i="1" dirty="0"/>
              <a:t>Software architecture = {Elements, Forms, Rationale/Constraints)</a:t>
            </a:r>
          </a:p>
        </p:txBody>
      </p:sp>
      <p:sp>
        <p:nvSpPr>
          <p:cNvPr id="8" name="Sous-titre 2">
            <a:extLst>
              <a:ext uri="{FF2B5EF4-FFF2-40B4-BE49-F238E27FC236}">
                <a16:creationId xmlns:a16="http://schemas.microsoft.com/office/drawing/2014/main" id="{D670517D-DB4B-5A37-DF0F-B9CF1126099C}"/>
              </a:ext>
            </a:extLst>
          </p:cNvPr>
          <p:cNvSpPr>
            <a:spLocks noGrp="1"/>
          </p:cNvSpPr>
          <p:nvPr>
            <p:ph type="subTitle" idx="1"/>
          </p:nvPr>
        </p:nvSpPr>
        <p:spPr>
          <a:xfrm>
            <a:off x="0" y="6477000"/>
            <a:ext cx="9144000" cy="381000"/>
          </a:xfrm>
          <a:solidFill>
            <a:schemeClr val="accent2">
              <a:lumMod val="40000"/>
              <a:lumOff val="60000"/>
            </a:schemeClr>
          </a:solidFill>
        </p:spPr>
        <p:txBody>
          <a:bodyPr>
            <a:normAutofit fontScale="70000" lnSpcReduction="20000"/>
          </a:bodyPr>
          <a:lstStyle/>
          <a:p>
            <a:r>
              <a:rPr lang="en-US" b="1" i="1" dirty="0"/>
              <a:t>Software architecture deals with the design of the high level structure of SWE</a:t>
            </a:r>
          </a:p>
        </p:txBody>
      </p:sp>
      <p:sp>
        <p:nvSpPr>
          <p:cNvPr id="2" name="TextBox 1">
            <a:extLst>
              <a:ext uri="{FF2B5EF4-FFF2-40B4-BE49-F238E27FC236}">
                <a16:creationId xmlns:a16="http://schemas.microsoft.com/office/drawing/2014/main" id="{13E82DED-8681-90F7-6773-C90938B48BB3}"/>
              </a:ext>
            </a:extLst>
          </p:cNvPr>
          <p:cNvSpPr txBox="1"/>
          <p:nvPr/>
        </p:nvSpPr>
        <p:spPr>
          <a:xfrm>
            <a:off x="190500" y="1172906"/>
            <a:ext cx="8724900" cy="1148071"/>
          </a:xfrm>
          <a:prstGeom prst="rect">
            <a:avLst/>
          </a:prstGeom>
          <a:noFill/>
        </p:spPr>
        <p:txBody>
          <a:bodyPr wrap="square" rtlCol="0">
            <a:spAutoFit/>
          </a:bodyPr>
          <a:lstStyle/>
          <a:p>
            <a:pPr marL="571500" indent="-571500">
              <a:buFont typeface="Wingdings" panose="05000000000000000000" pitchFamily="2" charset="2"/>
              <a:buChar char="v"/>
            </a:pPr>
            <a:r>
              <a:rPr lang="en-US" sz="3200" b="1" dirty="0">
                <a:solidFill>
                  <a:schemeClr val="tx2"/>
                </a:solidFill>
                <a:latin typeface="Arial Rounded MT Bold" panose="020F0704030504030204" pitchFamily="34" charset="0"/>
              </a:rPr>
              <a:t>Attribute-Driven Design(ADD)</a:t>
            </a:r>
          </a:p>
          <a:p>
            <a:pPr marL="457200" indent="-457200" algn="just">
              <a:lnSpc>
                <a:spcPct val="150000"/>
              </a:lnSpc>
              <a:buFont typeface="Wingdings" panose="05000000000000000000" pitchFamily="2" charset="2"/>
              <a:buChar char="§"/>
            </a:pPr>
            <a:endParaRPr lang="en-GB" sz="2800" kern="100" dirty="0">
              <a:latin typeface="Arial Rounded MT Bold" panose="020F0704030504030204" pitchFamily="34" charset="0"/>
              <a:ea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45B1EF4-E1AE-9022-C9F6-18F1F2CA83E2}"/>
              </a:ext>
            </a:extLst>
          </p:cNvPr>
          <p:cNvSpPr txBox="1"/>
          <p:nvPr/>
        </p:nvSpPr>
        <p:spPr>
          <a:xfrm>
            <a:off x="228600" y="605846"/>
            <a:ext cx="8610600" cy="584775"/>
          </a:xfrm>
          <a:prstGeom prst="rect">
            <a:avLst/>
          </a:prstGeom>
          <a:noFill/>
        </p:spPr>
        <p:txBody>
          <a:bodyPr wrap="square" rtlCol="0">
            <a:spAutoFit/>
          </a:bodyPr>
          <a:lstStyle/>
          <a:p>
            <a:pPr marL="571500" indent="-571500">
              <a:buFont typeface="Wingdings" panose="05000000000000000000" pitchFamily="2" charset="2"/>
              <a:buChar char="q"/>
            </a:pPr>
            <a:r>
              <a:rPr lang="en-US" sz="3200" b="1" dirty="0">
                <a:solidFill>
                  <a:srgbClr val="C00000"/>
                </a:solidFill>
              </a:rPr>
              <a:t>Chap 8: Designing Software Architecture</a:t>
            </a:r>
          </a:p>
        </p:txBody>
      </p:sp>
      <p:sp>
        <p:nvSpPr>
          <p:cNvPr id="9" name="TextBox 8">
            <a:extLst>
              <a:ext uri="{FF2B5EF4-FFF2-40B4-BE49-F238E27FC236}">
                <a16:creationId xmlns:a16="http://schemas.microsoft.com/office/drawing/2014/main" id="{A34A3E73-3286-EE48-BF76-0C05EFA12FF2}"/>
              </a:ext>
            </a:extLst>
          </p:cNvPr>
          <p:cNvSpPr txBox="1"/>
          <p:nvPr/>
        </p:nvSpPr>
        <p:spPr>
          <a:xfrm>
            <a:off x="202992" y="1865425"/>
            <a:ext cx="8750508" cy="4533613"/>
          </a:xfrm>
          <a:prstGeom prst="rect">
            <a:avLst/>
          </a:prstGeom>
          <a:noFill/>
        </p:spPr>
        <p:txBody>
          <a:bodyPr wrap="square" rtlCol="0">
            <a:spAutoFit/>
          </a:bodyPr>
          <a:lstStyle/>
          <a:p>
            <a:r>
              <a:rPr lang="en-GB" sz="2800" dirty="0">
                <a:latin typeface="Arial Black" panose="020B0A04020102020204" pitchFamily="34" charset="0"/>
                <a:cs typeface="Times New Roman" panose="02020603050405020304" pitchFamily="18" charset="0"/>
              </a:rPr>
              <a:t>Step 5: instantiate architectural elements, allocate responsibilities, and define interfaces(1).</a:t>
            </a:r>
          </a:p>
          <a:p>
            <a:pPr marL="457200" indent="-457200" algn="just">
              <a:lnSpc>
                <a:spcPct val="150000"/>
              </a:lnSpc>
              <a:buFont typeface="Wingdings" panose="05000000000000000000" pitchFamily="2" charset="2"/>
              <a:buChar char="§"/>
            </a:pPr>
            <a:r>
              <a:rPr lang="en-GB" sz="2800" dirty="0">
                <a:latin typeface="Arial Rounded MT Bold" panose="020F0704030504030204" pitchFamily="34" charset="0"/>
                <a:cs typeface="Times New Roman" panose="02020603050405020304" pitchFamily="18" charset="0"/>
              </a:rPr>
              <a:t>Example if you selected the layers pattern, as a design concept, you must decide how many layers will be used, and their allowed relationships, since the pattern itself does not prescribe these.</a:t>
            </a:r>
          </a:p>
        </p:txBody>
      </p:sp>
    </p:spTree>
    <p:extLst>
      <p:ext uri="{BB962C8B-B14F-4D97-AF65-F5344CB8AC3E}">
        <p14:creationId xmlns:p14="http://schemas.microsoft.com/office/powerpoint/2010/main" val="303857109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93687C-21DA-4CFF-9569-0F72F19FD16F}"/>
              </a:ext>
            </a:extLst>
          </p:cNvPr>
          <p:cNvSpPr txBox="1"/>
          <p:nvPr/>
        </p:nvSpPr>
        <p:spPr>
          <a:xfrm>
            <a:off x="609600" y="1447800"/>
            <a:ext cx="2438400" cy="369332"/>
          </a:xfrm>
          <a:prstGeom prst="rect">
            <a:avLst/>
          </a:prstGeom>
          <a:noFill/>
        </p:spPr>
        <p:txBody>
          <a:bodyPr wrap="square" rtlCol="0">
            <a:spAutoFit/>
          </a:bodyPr>
          <a:lstStyle/>
          <a:p>
            <a:endParaRPr lang="en-US" dirty="0"/>
          </a:p>
        </p:txBody>
      </p:sp>
      <p:sp>
        <p:nvSpPr>
          <p:cNvPr id="4" name="Titre 1">
            <a:extLst>
              <a:ext uri="{FF2B5EF4-FFF2-40B4-BE49-F238E27FC236}">
                <a16:creationId xmlns:a16="http://schemas.microsoft.com/office/drawing/2014/main" id="{FB7A517F-5BAC-2977-F897-D4BCD49A4CAE}"/>
              </a:ext>
            </a:extLst>
          </p:cNvPr>
          <p:cNvSpPr>
            <a:spLocks noGrp="1"/>
          </p:cNvSpPr>
          <p:nvPr>
            <p:ph type="ctrTitle"/>
          </p:nvPr>
        </p:nvSpPr>
        <p:spPr>
          <a:xfrm>
            <a:off x="0" y="1"/>
            <a:ext cx="9144000" cy="396413"/>
          </a:xfrm>
          <a:solidFill>
            <a:schemeClr val="accent2">
              <a:lumMod val="40000"/>
              <a:lumOff val="60000"/>
            </a:schemeClr>
          </a:solidFill>
        </p:spPr>
        <p:txBody>
          <a:bodyPr>
            <a:normAutofit/>
          </a:bodyPr>
          <a:lstStyle/>
          <a:p>
            <a:r>
              <a:rPr lang="en-US" sz="1800" i="1" dirty="0"/>
              <a:t>Software architecture = {Elements, Forms, Rationale/Constraints)</a:t>
            </a:r>
          </a:p>
        </p:txBody>
      </p:sp>
      <p:sp>
        <p:nvSpPr>
          <p:cNvPr id="8" name="Sous-titre 2">
            <a:extLst>
              <a:ext uri="{FF2B5EF4-FFF2-40B4-BE49-F238E27FC236}">
                <a16:creationId xmlns:a16="http://schemas.microsoft.com/office/drawing/2014/main" id="{D670517D-DB4B-5A37-DF0F-B9CF1126099C}"/>
              </a:ext>
            </a:extLst>
          </p:cNvPr>
          <p:cNvSpPr>
            <a:spLocks noGrp="1"/>
          </p:cNvSpPr>
          <p:nvPr>
            <p:ph type="subTitle" idx="1"/>
          </p:nvPr>
        </p:nvSpPr>
        <p:spPr>
          <a:xfrm>
            <a:off x="0" y="6477000"/>
            <a:ext cx="9144000" cy="381000"/>
          </a:xfrm>
          <a:solidFill>
            <a:schemeClr val="accent2">
              <a:lumMod val="40000"/>
              <a:lumOff val="60000"/>
            </a:schemeClr>
          </a:solidFill>
        </p:spPr>
        <p:txBody>
          <a:bodyPr>
            <a:normAutofit fontScale="70000" lnSpcReduction="20000"/>
          </a:bodyPr>
          <a:lstStyle/>
          <a:p>
            <a:r>
              <a:rPr lang="en-US" b="1" i="1" dirty="0"/>
              <a:t>Software architecture deals with the design of the high level structure of SWE</a:t>
            </a:r>
          </a:p>
        </p:txBody>
      </p:sp>
      <p:sp>
        <p:nvSpPr>
          <p:cNvPr id="2" name="TextBox 1">
            <a:extLst>
              <a:ext uri="{FF2B5EF4-FFF2-40B4-BE49-F238E27FC236}">
                <a16:creationId xmlns:a16="http://schemas.microsoft.com/office/drawing/2014/main" id="{13E82DED-8681-90F7-6773-C90938B48BB3}"/>
              </a:ext>
            </a:extLst>
          </p:cNvPr>
          <p:cNvSpPr txBox="1"/>
          <p:nvPr/>
        </p:nvSpPr>
        <p:spPr>
          <a:xfrm>
            <a:off x="190500" y="1172906"/>
            <a:ext cx="8724900" cy="1148071"/>
          </a:xfrm>
          <a:prstGeom prst="rect">
            <a:avLst/>
          </a:prstGeom>
          <a:noFill/>
        </p:spPr>
        <p:txBody>
          <a:bodyPr wrap="square" rtlCol="0">
            <a:spAutoFit/>
          </a:bodyPr>
          <a:lstStyle/>
          <a:p>
            <a:pPr marL="571500" indent="-571500">
              <a:buFont typeface="Wingdings" panose="05000000000000000000" pitchFamily="2" charset="2"/>
              <a:buChar char="v"/>
            </a:pPr>
            <a:r>
              <a:rPr lang="en-US" sz="3200" b="1" dirty="0">
                <a:solidFill>
                  <a:schemeClr val="tx2"/>
                </a:solidFill>
                <a:latin typeface="Arial Rounded MT Bold" panose="020F0704030504030204" pitchFamily="34" charset="0"/>
              </a:rPr>
              <a:t>Attribute-Driven Design(ADD)</a:t>
            </a:r>
          </a:p>
          <a:p>
            <a:pPr marL="457200" indent="-457200" algn="just">
              <a:lnSpc>
                <a:spcPct val="150000"/>
              </a:lnSpc>
              <a:buFont typeface="Wingdings" panose="05000000000000000000" pitchFamily="2" charset="2"/>
              <a:buChar char="§"/>
            </a:pPr>
            <a:endParaRPr lang="en-GB" sz="2800" kern="100" dirty="0">
              <a:latin typeface="Arial Rounded MT Bold" panose="020F0704030504030204" pitchFamily="34" charset="0"/>
              <a:ea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45B1EF4-E1AE-9022-C9F6-18F1F2CA83E2}"/>
              </a:ext>
            </a:extLst>
          </p:cNvPr>
          <p:cNvSpPr txBox="1"/>
          <p:nvPr/>
        </p:nvSpPr>
        <p:spPr>
          <a:xfrm>
            <a:off x="228600" y="605846"/>
            <a:ext cx="8610600" cy="584775"/>
          </a:xfrm>
          <a:prstGeom prst="rect">
            <a:avLst/>
          </a:prstGeom>
          <a:noFill/>
        </p:spPr>
        <p:txBody>
          <a:bodyPr wrap="square" rtlCol="0">
            <a:spAutoFit/>
          </a:bodyPr>
          <a:lstStyle/>
          <a:p>
            <a:pPr marL="571500" indent="-571500">
              <a:buFont typeface="Wingdings" panose="05000000000000000000" pitchFamily="2" charset="2"/>
              <a:buChar char="q"/>
            </a:pPr>
            <a:r>
              <a:rPr lang="en-US" sz="3200" b="1" dirty="0">
                <a:solidFill>
                  <a:srgbClr val="C00000"/>
                </a:solidFill>
              </a:rPr>
              <a:t>Chap 8: Designing Software Architecture</a:t>
            </a:r>
          </a:p>
        </p:txBody>
      </p:sp>
      <p:sp>
        <p:nvSpPr>
          <p:cNvPr id="9" name="TextBox 8">
            <a:extLst>
              <a:ext uri="{FF2B5EF4-FFF2-40B4-BE49-F238E27FC236}">
                <a16:creationId xmlns:a16="http://schemas.microsoft.com/office/drawing/2014/main" id="{A34A3E73-3286-EE48-BF76-0C05EFA12FF2}"/>
              </a:ext>
            </a:extLst>
          </p:cNvPr>
          <p:cNvSpPr txBox="1"/>
          <p:nvPr/>
        </p:nvSpPr>
        <p:spPr>
          <a:xfrm>
            <a:off x="202992" y="1865425"/>
            <a:ext cx="8750508" cy="4533613"/>
          </a:xfrm>
          <a:prstGeom prst="rect">
            <a:avLst/>
          </a:prstGeom>
          <a:noFill/>
        </p:spPr>
        <p:txBody>
          <a:bodyPr wrap="square" rtlCol="0">
            <a:spAutoFit/>
          </a:bodyPr>
          <a:lstStyle/>
          <a:p>
            <a:r>
              <a:rPr lang="en-GB" sz="2800" dirty="0">
                <a:latin typeface="Arial Black" panose="020B0A04020102020204" pitchFamily="34" charset="0"/>
                <a:cs typeface="Times New Roman" panose="02020603050405020304" pitchFamily="18" charset="0"/>
              </a:rPr>
              <a:t>Step 5: instantiate architectural elements, allocate responsibilities, and define interfaces(2).</a:t>
            </a:r>
          </a:p>
          <a:p>
            <a:pPr marL="457200" indent="-457200" algn="just">
              <a:lnSpc>
                <a:spcPct val="150000"/>
              </a:lnSpc>
              <a:buFont typeface="Wingdings" panose="05000000000000000000" pitchFamily="2" charset="2"/>
              <a:buChar char="§"/>
            </a:pPr>
            <a:r>
              <a:rPr lang="en-GB" sz="2800" dirty="0">
                <a:latin typeface="Arial Rounded MT Bold" panose="020F0704030504030204" pitchFamily="34" charset="0"/>
                <a:cs typeface="Times New Roman" panose="02020603050405020304" pitchFamily="18" charset="0"/>
              </a:rPr>
              <a:t>After instantiating the elements, you then need to allocate responsibilities to each of them</a:t>
            </a:r>
          </a:p>
          <a:p>
            <a:pPr marL="457200" indent="-457200" algn="just">
              <a:lnSpc>
                <a:spcPct val="150000"/>
              </a:lnSpc>
              <a:buFont typeface="Wingdings" panose="05000000000000000000" pitchFamily="2" charset="2"/>
              <a:buChar char="§"/>
            </a:pPr>
            <a:r>
              <a:rPr lang="en-GB" sz="2800" dirty="0">
                <a:latin typeface="Arial Rounded MT Bold" panose="020F0704030504030204" pitchFamily="34" charset="0"/>
                <a:cs typeface="Times New Roman" panose="02020603050405020304" pitchFamily="18" charset="0"/>
              </a:rPr>
              <a:t>Example : in an app, at least three layers are usually present: presentation, business and data layers.</a:t>
            </a:r>
          </a:p>
        </p:txBody>
      </p:sp>
    </p:spTree>
    <p:extLst>
      <p:ext uri="{BB962C8B-B14F-4D97-AF65-F5344CB8AC3E}">
        <p14:creationId xmlns:p14="http://schemas.microsoft.com/office/powerpoint/2010/main" val="43154144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93687C-21DA-4CFF-9569-0F72F19FD16F}"/>
              </a:ext>
            </a:extLst>
          </p:cNvPr>
          <p:cNvSpPr txBox="1"/>
          <p:nvPr/>
        </p:nvSpPr>
        <p:spPr>
          <a:xfrm>
            <a:off x="609600" y="1447800"/>
            <a:ext cx="2438400" cy="369332"/>
          </a:xfrm>
          <a:prstGeom prst="rect">
            <a:avLst/>
          </a:prstGeom>
          <a:noFill/>
        </p:spPr>
        <p:txBody>
          <a:bodyPr wrap="square" rtlCol="0">
            <a:spAutoFit/>
          </a:bodyPr>
          <a:lstStyle/>
          <a:p>
            <a:endParaRPr lang="en-US" dirty="0"/>
          </a:p>
        </p:txBody>
      </p:sp>
      <p:sp>
        <p:nvSpPr>
          <p:cNvPr id="4" name="Titre 1">
            <a:extLst>
              <a:ext uri="{FF2B5EF4-FFF2-40B4-BE49-F238E27FC236}">
                <a16:creationId xmlns:a16="http://schemas.microsoft.com/office/drawing/2014/main" id="{FB7A517F-5BAC-2977-F897-D4BCD49A4CAE}"/>
              </a:ext>
            </a:extLst>
          </p:cNvPr>
          <p:cNvSpPr>
            <a:spLocks noGrp="1"/>
          </p:cNvSpPr>
          <p:nvPr>
            <p:ph type="ctrTitle"/>
          </p:nvPr>
        </p:nvSpPr>
        <p:spPr>
          <a:xfrm>
            <a:off x="0" y="1"/>
            <a:ext cx="9144000" cy="396413"/>
          </a:xfrm>
          <a:solidFill>
            <a:schemeClr val="accent2">
              <a:lumMod val="40000"/>
              <a:lumOff val="60000"/>
            </a:schemeClr>
          </a:solidFill>
        </p:spPr>
        <p:txBody>
          <a:bodyPr>
            <a:normAutofit/>
          </a:bodyPr>
          <a:lstStyle/>
          <a:p>
            <a:r>
              <a:rPr lang="en-US" sz="1800" i="1" dirty="0"/>
              <a:t>Software architecture = {Elements, Forms, Rationale/Constraints)</a:t>
            </a:r>
          </a:p>
        </p:txBody>
      </p:sp>
      <p:sp>
        <p:nvSpPr>
          <p:cNvPr id="8" name="Sous-titre 2">
            <a:extLst>
              <a:ext uri="{FF2B5EF4-FFF2-40B4-BE49-F238E27FC236}">
                <a16:creationId xmlns:a16="http://schemas.microsoft.com/office/drawing/2014/main" id="{D670517D-DB4B-5A37-DF0F-B9CF1126099C}"/>
              </a:ext>
            </a:extLst>
          </p:cNvPr>
          <p:cNvSpPr>
            <a:spLocks noGrp="1"/>
          </p:cNvSpPr>
          <p:nvPr>
            <p:ph type="subTitle" idx="1"/>
          </p:nvPr>
        </p:nvSpPr>
        <p:spPr>
          <a:xfrm>
            <a:off x="0" y="6477000"/>
            <a:ext cx="9144000" cy="381000"/>
          </a:xfrm>
          <a:solidFill>
            <a:schemeClr val="accent2">
              <a:lumMod val="40000"/>
              <a:lumOff val="60000"/>
            </a:schemeClr>
          </a:solidFill>
        </p:spPr>
        <p:txBody>
          <a:bodyPr>
            <a:normAutofit fontScale="70000" lnSpcReduction="20000"/>
          </a:bodyPr>
          <a:lstStyle/>
          <a:p>
            <a:r>
              <a:rPr lang="en-US" b="1" i="1" dirty="0"/>
              <a:t>Software architecture deals with the design of the high level structure of SWE</a:t>
            </a:r>
          </a:p>
        </p:txBody>
      </p:sp>
      <p:sp>
        <p:nvSpPr>
          <p:cNvPr id="2" name="TextBox 1">
            <a:extLst>
              <a:ext uri="{FF2B5EF4-FFF2-40B4-BE49-F238E27FC236}">
                <a16:creationId xmlns:a16="http://schemas.microsoft.com/office/drawing/2014/main" id="{13E82DED-8681-90F7-6773-C90938B48BB3}"/>
              </a:ext>
            </a:extLst>
          </p:cNvPr>
          <p:cNvSpPr txBox="1"/>
          <p:nvPr/>
        </p:nvSpPr>
        <p:spPr>
          <a:xfrm>
            <a:off x="190500" y="1172906"/>
            <a:ext cx="8724900" cy="1148071"/>
          </a:xfrm>
          <a:prstGeom prst="rect">
            <a:avLst/>
          </a:prstGeom>
          <a:noFill/>
        </p:spPr>
        <p:txBody>
          <a:bodyPr wrap="square" rtlCol="0">
            <a:spAutoFit/>
          </a:bodyPr>
          <a:lstStyle/>
          <a:p>
            <a:pPr marL="571500" indent="-571500">
              <a:buFont typeface="Wingdings" panose="05000000000000000000" pitchFamily="2" charset="2"/>
              <a:buChar char="v"/>
            </a:pPr>
            <a:r>
              <a:rPr lang="en-US" sz="3200" b="1" dirty="0">
                <a:solidFill>
                  <a:schemeClr val="tx2"/>
                </a:solidFill>
                <a:latin typeface="Arial Rounded MT Bold" panose="020F0704030504030204" pitchFamily="34" charset="0"/>
              </a:rPr>
              <a:t>Attribute-Driven Design(ADD)</a:t>
            </a:r>
          </a:p>
          <a:p>
            <a:pPr marL="457200" indent="-457200" algn="just">
              <a:lnSpc>
                <a:spcPct val="150000"/>
              </a:lnSpc>
              <a:buFont typeface="Wingdings" panose="05000000000000000000" pitchFamily="2" charset="2"/>
              <a:buChar char="§"/>
            </a:pPr>
            <a:endParaRPr lang="en-GB" sz="2800" kern="100" dirty="0">
              <a:latin typeface="Arial Rounded MT Bold" panose="020F0704030504030204" pitchFamily="34" charset="0"/>
              <a:ea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45B1EF4-E1AE-9022-C9F6-18F1F2CA83E2}"/>
              </a:ext>
            </a:extLst>
          </p:cNvPr>
          <p:cNvSpPr txBox="1"/>
          <p:nvPr/>
        </p:nvSpPr>
        <p:spPr>
          <a:xfrm>
            <a:off x="228600" y="605846"/>
            <a:ext cx="8610600" cy="584775"/>
          </a:xfrm>
          <a:prstGeom prst="rect">
            <a:avLst/>
          </a:prstGeom>
          <a:noFill/>
        </p:spPr>
        <p:txBody>
          <a:bodyPr wrap="square" rtlCol="0">
            <a:spAutoFit/>
          </a:bodyPr>
          <a:lstStyle/>
          <a:p>
            <a:pPr marL="571500" indent="-571500">
              <a:buFont typeface="Wingdings" panose="05000000000000000000" pitchFamily="2" charset="2"/>
              <a:buChar char="q"/>
            </a:pPr>
            <a:r>
              <a:rPr lang="en-US" sz="3200" b="1" dirty="0">
                <a:solidFill>
                  <a:srgbClr val="C00000"/>
                </a:solidFill>
              </a:rPr>
              <a:t>Chap 8: Designing Software Architecture</a:t>
            </a:r>
          </a:p>
        </p:txBody>
      </p:sp>
      <p:sp>
        <p:nvSpPr>
          <p:cNvPr id="9" name="TextBox 8">
            <a:extLst>
              <a:ext uri="{FF2B5EF4-FFF2-40B4-BE49-F238E27FC236}">
                <a16:creationId xmlns:a16="http://schemas.microsoft.com/office/drawing/2014/main" id="{A34A3E73-3286-EE48-BF76-0C05EFA12FF2}"/>
              </a:ext>
            </a:extLst>
          </p:cNvPr>
          <p:cNvSpPr txBox="1"/>
          <p:nvPr/>
        </p:nvSpPr>
        <p:spPr>
          <a:xfrm>
            <a:off x="202992" y="1865425"/>
            <a:ext cx="8750508" cy="1517403"/>
          </a:xfrm>
          <a:prstGeom prst="rect">
            <a:avLst/>
          </a:prstGeom>
          <a:noFill/>
        </p:spPr>
        <p:txBody>
          <a:bodyPr wrap="square" rtlCol="0">
            <a:spAutoFit/>
          </a:bodyPr>
          <a:lstStyle/>
          <a:p>
            <a:r>
              <a:rPr lang="en-GB" sz="2800" dirty="0">
                <a:latin typeface="Arial Black" panose="020B0A04020102020204" pitchFamily="34" charset="0"/>
                <a:cs typeface="Times New Roman" panose="02020603050405020304" pitchFamily="18" charset="0"/>
              </a:rPr>
              <a:t>Step 6: Sketch views and record design decision</a:t>
            </a:r>
          </a:p>
          <a:p>
            <a:pPr marL="457200" indent="-457200" algn="just">
              <a:lnSpc>
                <a:spcPct val="150000"/>
              </a:lnSpc>
              <a:buFont typeface="Wingdings" panose="05000000000000000000" pitchFamily="2" charset="2"/>
              <a:buChar char="§"/>
            </a:pPr>
            <a:r>
              <a:rPr lang="en-GB" sz="2800" dirty="0">
                <a:latin typeface="Arial Rounded MT Bold" panose="020F0704030504030204" pitchFamily="34" charset="0"/>
                <a:cs typeface="Times New Roman" panose="02020603050405020304" pitchFamily="18" charset="0"/>
              </a:rPr>
              <a:t>Ensure that the views are preserved</a:t>
            </a:r>
          </a:p>
        </p:txBody>
      </p:sp>
    </p:spTree>
    <p:extLst>
      <p:ext uri="{BB962C8B-B14F-4D97-AF65-F5344CB8AC3E}">
        <p14:creationId xmlns:p14="http://schemas.microsoft.com/office/powerpoint/2010/main" val="308166369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93687C-21DA-4CFF-9569-0F72F19FD16F}"/>
              </a:ext>
            </a:extLst>
          </p:cNvPr>
          <p:cNvSpPr txBox="1"/>
          <p:nvPr/>
        </p:nvSpPr>
        <p:spPr>
          <a:xfrm>
            <a:off x="609600" y="1447800"/>
            <a:ext cx="2438400" cy="369332"/>
          </a:xfrm>
          <a:prstGeom prst="rect">
            <a:avLst/>
          </a:prstGeom>
          <a:noFill/>
        </p:spPr>
        <p:txBody>
          <a:bodyPr wrap="square" rtlCol="0">
            <a:spAutoFit/>
          </a:bodyPr>
          <a:lstStyle/>
          <a:p>
            <a:endParaRPr lang="en-US" dirty="0"/>
          </a:p>
        </p:txBody>
      </p:sp>
      <p:sp>
        <p:nvSpPr>
          <p:cNvPr id="4" name="Titre 1">
            <a:extLst>
              <a:ext uri="{FF2B5EF4-FFF2-40B4-BE49-F238E27FC236}">
                <a16:creationId xmlns:a16="http://schemas.microsoft.com/office/drawing/2014/main" id="{FB7A517F-5BAC-2977-F897-D4BCD49A4CAE}"/>
              </a:ext>
            </a:extLst>
          </p:cNvPr>
          <p:cNvSpPr>
            <a:spLocks noGrp="1"/>
          </p:cNvSpPr>
          <p:nvPr>
            <p:ph type="ctrTitle"/>
          </p:nvPr>
        </p:nvSpPr>
        <p:spPr>
          <a:xfrm>
            <a:off x="0" y="1"/>
            <a:ext cx="9144000" cy="396413"/>
          </a:xfrm>
          <a:solidFill>
            <a:schemeClr val="accent2">
              <a:lumMod val="40000"/>
              <a:lumOff val="60000"/>
            </a:schemeClr>
          </a:solidFill>
        </p:spPr>
        <p:txBody>
          <a:bodyPr>
            <a:normAutofit/>
          </a:bodyPr>
          <a:lstStyle/>
          <a:p>
            <a:r>
              <a:rPr lang="en-US" sz="1800" i="1" dirty="0"/>
              <a:t>Software architecture = {Elements, Forms, Rationale/Constraints)</a:t>
            </a:r>
          </a:p>
        </p:txBody>
      </p:sp>
      <p:sp>
        <p:nvSpPr>
          <p:cNvPr id="8" name="Sous-titre 2">
            <a:extLst>
              <a:ext uri="{FF2B5EF4-FFF2-40B4-BE49-F238E27FC236}">
                <a16:creationId xmlns:a16="http://schemas.microsoft.com/office/drawing/2014/main" id="{D670517D-DB4B-5A37-DF0F-B9CF1126099C}"/>
              </a:ext>
            </a:extLst>
          </p:cNvPr>
          <p:cNvSpPr>
            <a:spLocks noGrp="1"/>
          </p:cNvSpPr>
          <p:nvPr>
            <p:ph type="subTitle" idx="1"/>
          </p:nvPr>
        </p:nvSpPr>
        <p:spPr>
          <a:xfrm>
            <a:off x="0" y="6477000"/>
            <a:ext cx="9144000" cy="381000"/>
          </a:xfrm>
          <a:solidFill>
            <a:schemeClr val="accent2">
              <a:lumMod val="40000"/>
              <a:lumOff val="60000"/>
            </a:schemeClr>
          </a:solidFill>
        </p:spPr>
        <p:txBody>
          <a:bodyPr>
            <a:normAutofit fontScale="70000" lnSpcReduction="20000"/>
          </a:bodyPr>
          <a:lstStyle/>
          <a:p>
            <a:r>
              <a:rPr lang="en-US" b="1" i="1" dirty="0"/>
              <a:t>Software architecture deals with the design of the high level structure of SWE</a:t>
            </a:r>
          </a:p>
        </p:txBody>
      </p:sp>
      <p:sp>
        <p:nvSpPr>
          <p:cNvPr id="2" name="TextBox 1">
            <a:extLst>
              <a:ext uri="{FF2B5EF4-FFF2-40B4-BE49-F238E27FC236}">
                <a16:creationId xmlns:a16="http://schemas.microsoft.com/office/drawing/2014/main" id="{13E82DED-8681-90F7-6773-C90938B48BB3}"/>
              </a:ext>
            </a:extLst>
          </p:cNvPr>
          <p:cNvSpPr txBox="1"/>
          <p:nvPr/>
        </p:nvSpPr>
        <p:spPr>
          <a:xfrm>
            <a:off x="190500" y="1172906"/>
            <a:ext cx="8724900" cy="1148071"/>
          </a:xfrm>
          <a:prstGeom prst="rect">
            <a:avLst/>
          </a:prstGeom>
          <a:noFill/>
        </p:spPr>
        <p:txBody>
          <a:bodyPr wrap="square" rtlCol="0">
            <a:spAutoFit/>
          </a:bodyPr>
          <a:lstStyle/>
          <a:p>
            <a:pPr marL="571500" indent="-571500">
              <a:buFont typeface="Wingdings" panose="05000000000000000000" pitchFamily="2" charset="2"/>
              <a:buChar char="v"/>
            </a:pPr>
            <a:r>
              <a:rPr lang="en-US" sz="3200" b="1" dirty="0">
                <a:solidFill>
                  <a:schemeClr val="tx2"/>
                </a:solidFill>
                <a:latin typeface="Arial Rounded MT Bold" panose="020F0704030504030204" pitchFamily="34" charset="0"/>
              </a:rPr>
              <a:t>Attribute-Driven Design(ADD)</a:t>
            </a:r>
          </a:p>
          <a:p>
            <a:pPr marL="457200" indent="-457200" algn="just">
              <a:lnSpc>
                <a:spcPct val="150000"/>
              </a:lnSpc>
              <a:buFont typeface="Wingdings" panose="05000000000000000000" pitchFamily="2" charset="2"/>
              <a:buChar char="§"/>
            </a:pPr>
            <a:endParaRPr lang="en-GB" sz="2800" kern="100" dirty="0">
              <a:latin typeface="Arial Rounded MT Bold" panose="020F0704030504030204" pitchFamily="34" charset="0"/>
              <a:ea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45B1EF4-E1AE-9022-C9F6-18F1F2CA83E2}"/>
              </a:ext>
            </a:extLst>
          </p:cNvPr>
          <p:cNvSpPr txBox="1"/>
          <p:nvPr/>
        </p:nvSpPr>
        <p:spPr>
          <a:xfrm>
            <a:off x="228600" y="605846"/>
            <a:ext cx="8610600" cy="584775"/>
          </a:xfrm>
          <a:prstGeom prst="rect">
            <a:avLst/>
          </a:prstGeom>
          <a:noFill/>
        </p:spPr>
        <p:txBody>
          <a:bodyPr wrap="square" rtlCol="0">
            <a:spAutoFit/>
          </a:bodyPr>
          <a:lstStyle/>
          <a:p>
            <a:pPr marL="571500" indent="-571500">
              <a:buFont typeface="Wingdings" panose="05000000000000000000" pitchFamily="2" charset="2"/>
              <a:buChar char="q"/>
            </a:pPr>
            <a:r>
              <a:rPr lang="en-US" sz="3200" b="1" dirty="0">
                <a:solidFill>
                  <a:srgbClr val="C00000"/>
                </a:solidFill>
              </a:rPr>
              <a:t>Chap 8: Designing Software Architecture</a:t>
            </a:r>
          </a:p>
        </p:txBody>
      </p:sp>
      <p:sp>
        <p:nvSpPr>
          <p:cNvPr id="9" name="TextBox 8">
            <a:extLst>
              <a:ext uri="{FF2B5EF4-FFF2-40B4-BE49-F238E27FC236}">
                <a16:creationId xmlns:a16="http://schemas.microsoft.com/office/drawing/2014/main" id="{A34A3E73-3286-EE48-BF76-0C05EFA12FF2}"/>
              </a:ext>
            </a:extLst>
          </p:cNvPr>
          <p:cNvSpPr txBox="1"/>
          <p:nvPr/>
        </p:nvSpPr>
        <p:spPr>
          <a:xfrm>
            <a:off x="202992" y="1865425"/>
            <a:ext cx="8750508" cy="3240952"/>
          </a:xfrm>
          <a:prstGeom prst="rect">
            <a:avLst/>
          </a:prstGeom>
          <a:noFill/>
        </p:spPr>
        <p:txBody>
          <a:bodyPr wrap="square" rtlCol="0">
            <a:spAutoFit/>
          </a:bodyPr>
          <a:lstStyle/>
          <a:p>
            <a:r>
              <a:rPr lang="en-GB" sz="2800" dirty="0">
                <a:latin typeface="Arial Black" panose="020B0A04020102020204" pitchFamily="34" charset="0"/>
                <a:cs typeface="Times New Roman" panose="02020603050405020304" pitchFamily="18" charset="0"/>
              </a:rPr>
              <a:t>Step 7: Perform analysis of current design and review iteration goal and achievement of design purpose.</a:t>
            </a:r>
          </a:p>
          <a:p>
            <a:pPr marL="457200" indent="-457200" algn="just">
              <a:lnSpc>
                <a:spcPct val="150000"/>
              </a:lnSpc>
              <a:buFont typeface="Wingdings" panose="05000000000000000000" pitchFamily="2" charset="2"/>
              <a:buChar char="§"/>
            </a:pPr>
            <a:r>
              <a:rPr lang="en-GB" sz="2800" dirty="0">
                <a:latin typeface="Arial Rounded MT Bold" panose="020F0704030504030204" pitchFamily="34" charset="0"/>
                <a:cs typeface="Times New Roman" panose="02020603050405020304" pitchFamily="18" charset="0"/>
              </a:rPr>
              <a:t>You can perform the analysis by reviewing the sketches of the views and design decisions that you captured.</a:t>
            </a:r>
          </a:p>
        </p:txBody>
      </p:sp>
    </p:spTree>
    <p:extLst>
      <p:ext uri="{BB962C8B-B14F-4D97-AF65-F5344CB8AC3E}">
        <p14:creationId xmlns:p14="http://schemas.microsoft.com/office/powerpoint/2010/main" val="231648033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93687C-21DA-4CFF-9569-0F72F19FD16F}"/>
              </a:ext>
            </a:extLst>
          </p:cNvPr>
          <p:cNvSpPr txBox="1"/>
          <p:nvPr/>
        </p:nvSpPr>
        <p:spPr>
          <a:xfrm>
            <a:off x="609600" y="1447800"/>
            <a:ext cx="2438400" cy="369332"/>
          </a:xfrm>
          <a:prstGeom prst="rect">
            <a:avLst/>
          </a:prstGeom>
          <a:noFill/>
        </p:spPr>
        <p:txBody>
          <a:bodyPr wrap="square" rtlCol="0">
            <a:spAutoFit/>
          </a:bodyPr>
          <a:lstStyle/>
          <a:p>
            <a:endParaRPr lang="en-US" dirty="0"/>
          </a:p>
        </p:txBody>
      </p:sp>
      <p:sp>
        <p:nvSpPr>
          <p:cNvPr id="4" name="Rectangle 3">
            <a:extLst>
              <a:ext uri="{FF2B5EF4-FFF2-40B4-BE49-F238E27FC236}">
                <a16:creationId xmlns:a16="http://schemas.microsoft.com/office/drawing/2014/main" id="{1D491196-AC4B-476C-A19E-CAD3A5A01A4B}"/>
              </a:ext>
            </a:extLst>
          </p:cNvPr>
          <p:cNvSpPr/>
          <p:nvPr/>
        </p:nvSpPr>
        <p:spPr>
          <a:xfrm>
            <a:off x="4893807" y="2673387"/>
            <a:ext cx="3809997" cy="31178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a:p>
            <a:pPr algn="ctr"/>
            <a:endParaRPr lang="en-US" b="1" dirty="0">
              <a:solidFill>
                <a:schemeClr val="tx2"/>
              </a:solidFill>
            </a:endParaRPr>
          </a:p>
          <a:p>
            <a:pPr marL="285750" indent="-285750" algn="ctr">
              <a:buFont typeface="Wingdings" panose="05000000000000000000" pitchFamily="2" charset="2"/>
              <a:buChar char="v"/>
            </a:pPr>
            <a:endParaRPr lang="en-US" b="1" dirty="0">
              <a:solidFill>
                <a:schemeClr val="tx2"/>
              </a:solidFill>
            </a:endParaRPr>
          </a:p>
          <a:p>
            <a:pPr algn="ctr"/>
            <a:endParaRPr lang="en-US" dirty="0">
              <a:solidFill>
                <a:schemeClr val="tx2"/>
              </a:solidFill>
            </a:endParaRPr>
          </a:p>
        </p:txBody>
      </p:sp>
      <p:sp>
        <p:nvSpPr>
          <p:cNvPr id="6" name="Rectangle 5">
            <a:extLst>
              <a:ext uri="{FF2B5EF4-FFF2-40B4-BE49-F238E27FC236}">
                <a16:creationId xmlns:a16="http://schemas.microsoft.com/office/drawing/2014/main" id="{37F2BD8D-BBAE-4E9B-8455-9DA0D438AF9A}"/>
              </a:ext>
            </a:extLst>
          </p:cNvPr>
          <p:cNvSpPr/>
          <p:nvPr/>
        </p:nvSpPr>
        <p:spPr>
          <a:xfrm>
            <a:off x="4893807" y="2137872"/>
            <a:ext cx="3809997" cy="781643"/>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i="1" dirty="0">
                <a:solidFill>
                  <a:schemeClr val="tx2"/>
                </a:solidFill>
              </a:rPr>
              <a:t>QUESTIONS</a:t>
            </a:r>
          </a:p>
        </p:txBody>
      </p:sp>
      <p:pic>
        <p:nvPicPr>
          <p:cNvPr id="3" name="Picture 2">
            <a:extLst>
              <a:ext uri="{FF2B5EF4-FFF2-40B4-BE49-F238E27FC236}">
                <a16:creationId xmlns:a16="http://schemas.microsoft.com/office/drawing/2014/main" id="{A0D85F0C-0267-4636-BD06-BF0EB9077C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1" y="2673386"/>
            <a:ext cx="4665206" cy="3695565"/>
          </a:xfrm>
          <a:prstGeom prst="rect">
            <a:avLst/>
          </a:prstGeom>
          <a:ln>
            <a:noFill/>
          </a:ln>
          <a:effectLst>
            <a:softEdge rad="112500"/>
          </a:effectLst>
        </p:spPr>
      </p:pic>
      <p:sp>
        <p:nvSpPr>
          <p:cNvPr id="7" name="TextBox 6">
            <a:extLst>
              <a:ext uri="{FF2B5EF4-FFF2-40B4-BE49-F238E27FC236}">
                <a16:creationId xmlns:a16="http://schemas.microsoft.com/office/drawing/2014/main" id="{05BE2685-EEAB-4C62-A24E-B5FA5C36481C}"/>
              </a:ext>
            </a:extLst>
          </p:cNvPr>
          <p:cNvSpPr txBox="1"/>
          <p:nvPr/>
        </p:nvSpPr>
        <p:spPr>
          <a:xfrm>
            <a:off x="228600" y="489049"/>
            <a:ext cx="8839200" cy="1384995"/>
          </a:xfrm>
          <a:prstGeom prst="rect">
            <a:avLst/>
          </a:prstGeom>
          <a:noFill/>
        </p:spPr>
        <p:txBody>
          <a:bodyPr wrap="square" rtlCol="0">
            <a:spAutoFit/>
          </a:bodyPr>
          <a:lstStyle/>
          <a:p>
            <a:r>
              <a:rPr lang="en-US" sz="2800" b="1" dirty="0">
                <a:solidFill>
                  <a:schemeClr val="accent2">
                    <a:lumMod val="75000"/>
                  </a:schemeClr>
                </a:solidFill>
              </a:rPr>
              <a:t>Welcome</a:t>
            </a:r>
            <a:r>
              <a:rPr lang="en-US" sz="4400" b="1" dirty="0">
                <a:solidFill>
                  <a:schemeClr val="accent2">
                    <a:lumMod val="75000"/>
                  </a:schemeClr>
                </a:solidFill>
              </a:rPr>
              <a:t>!</a:t>
            </a:r>
          </a:p>
          <a:p>
            <a:r>
              <a:rPr lang="en-US" sz="2000" b="1" dirty="0"/>
              <a:t>This course is design for you to understand the ways software architectures are represented, both in UML and other visual tools.</a:t>
            </a:r>
            <a:endParaRPr lang="en-US" sz="2000" b="1" dirty="0">
              <a:solidFill>
                <a:schemeClr val="accent2">
                  <a:lumMod val="75000"/>
                </a:schemeClr>
              </a:solidFill>
            </a:endParaRPr>
          </a:p>
        </p:txBody>
      </p:sp>
      <p:pic>
        <p:nvPicPr>
          <p:cNvPr id="9" name="Picture 8">
            <a:extLst>
              <a:ext uri="{FF2B5EF4-FFF2-40B4-BE49-F238E27FC236}">
                <a16:creationId xmlns:a16="http://schemas.microsoft.com/office/drawing/2014/main" id="{A4718943-4F0B-427D-9C99-BB83DA706E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7242" y="3131976"/>
            <a:ext cx="2143125" cy="2143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itre 1">
            <a:extLst>
              <a:ext uri="{FF2B5EF4-FFF2-40B4-BE49-F238E27FC236}">
                <a16:creationId xmlns:a16="http://schemas.microsoft.com/office/drawing/2014/main" id="{409D8412-6D1C-B921-4949-56E1D60430C8}"/>
              </a:ext>
            </a:extLst>
          </p:cNvPr>
          <p:cNvSpPr>
            <a:spLocks noGrp="1"/>
          </p:cNvSpPr>
          <p:nvPr>
            <p:ph type="ctrTitle"/>
          </p:nvPr>
        </p:nvSpPr>
        <p:spPr>
          <a:xfrm>
            <a:off x="0" y="1"/>
            <a:ext cx="9144000" cy="396413"/>
          </a:xfrm>
          <a:solidFill>
            <a:schemeClr val="accent2">
              <a:lumMod val="40000"/>
              <a:lumOff val="60000"/>
            </a:schemeClr>
          </a:solidFill>
        </p:spPr>
        <p:txBody>
          <a:bodyPr>
            <a:normAutofit/>
          </a:bodyPr>
          <a:lstStyle/>
          <a:p>
            <a:r>
              <a:rPr lang="en-US" sz="1800" i="1" dirty="0"/>
              <a:t>Software architecture = {Elements, Forms, Rationale/Constraints)</a:t>
            </a:r>
          </a:p>
        </p:txBody>
      </p:sp>
      <p:sp>
        <p:nvSpPr>
          <p:cNvPr id="11" name="Sous-titre 2">
            <a:extLst>
              <a:ext uri="{FF2B5EF4-FFF2-40B4-BE49-F238E27FC236}">
                <a16:creationId xmlns:a16="http://schemas.microsoft.com/office/drawing/2014/main" id="{085BF82D-4B44-B098-8C59-E336E0817FC0}"/>
              </a:ext>
            </a:extLst>
          </p:cNvPr>
          <p:cNvSpPr>
            <a:spLocks noGrp="1"/>
          </p:cNvSpPr>
          <p:nvPr>
            <p:ph type="subTitle" idx="1"/>
          </p:nvPr>
        </p:nvSpPr>
        <p:spPr>
          <a:xfrm>
            <a:off x="0" y="6477000"/>
            <a:ext cx="9144000" cy="381000"/>
          </a:xfrm>
          <a:solidFill>
            <a:schemeClr val="accent2">
              <a:lumMod val="40000"/>
              <a:lumOff val="60000"/>
            </a:schemeClr>
          </a:solidFill>
        </p:spPr>
        <p:txBody>
          <a:bodyPr>
            <a:normAutofit fontScale="70000" lnSpcReduction="20000"/>
          </a:bodyPr>
          <a:lstStyle/>
          <a:p>
            <a:r>
              <a:rPr lang="en-US" b="1" i="1" dirty="0"/>
              <a:t>Software architecture deals with the design of the high level structure of SWE</a:t>
            </a:r>
          </a:p>
        </p:txBody>
      </p:sp>
    </p:spTree>
    <p:extLst>
      <p:ext uri="{BB962C8B-B14F-4D97-AF65-F5344CB8AC3E}">
        <p14:creationId xmlns:p14="http://schemas.microsoft.com/office/powerpoint/2010/main" val="2489792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93687C-21DA-4CFF-9569-0F72F19FD16F}"/>
              </a:ext>
            </a:extLst>
          </p:cNvPr>
          <p:cNvSpPr txBox="1"/>
          <p:nvPr/>
        </p:nvSpPr>
        <p:spPr>
          <a:xfrm>
            <a:off x="609600" y="1447800"/>
            <a:ext cx="2438400" cy="369332"/>
          </a:xfrm>
          <a:prstGeom prst="rect">
            <a:avLst/>
          </a:prstGeom>
          <a:noFill/>
        </p:spPr>
        <p:txBody>
          <a:bodyPr wrap="square" rtlCol="0">
            <a:spAutoFit/>
          </a:bodyPr>
          <a:lstStyle/>
          <a:p>
            <a:endParaRPr lang="en-US" dirty="0"/>
          </a:p>
        </p:txBody>
      </p:sp>
      <p:sp>
        <p:nvSpPr>
          <p:cNvPr id="4" name="Titre 1">
            <a:extLst>
              <a:ext uri="{FF2B5EF4-FFF2-40B4-BE49-F238E27FC236}">
                <a16:creationId xmlns:a16="http://schemas.microsoft.com/office/drawing/2014/main" id="{FB7A517F-5BAC-2977-F897-D4BCD49A4CAE}"/>
              </a:ext>
            </a:extLst>
          </p:cNvPr>
          <p:cNvSpPr>
            <a:spLocks noGrp="1"/>
          </p:cNvSpPr>
          <p:nvPr>
            <p:ph type="ctrTitle"/>
          </p:nvPr>
        </p:nvSpPr>
        <p:spPr>
          <a:xfrm>
            <a:off x="0" y="1"/>
            <a:ext cx="9144000" cy="396413"/>
          </a:xfrm>
          <a:solidFill>
            <a:schemeClr val="accent2">
              <a:lumMod val="40000"/>
              <a:lumOff val="60000"/>
            </a:schemeClr>
          </a:solidFill>
        </p:spPr>
        <p:txBody>
          <a:bodyPr>
            <a:normAutofit/>
          </a:bodyPr>
          <a:lstStyle/>
          <a:p>
            <a:r>
              <a:rPr lang="en-US" sz="1800" i="1" dirty="0"/>
              <a:t>Software architecture = {Elements, Forms, Rationale/Constraints)</a:t>
            </a:r>
          </a:p>
        </p:txBody>
      </p:sp>
      <p:sp>
        <p:nvSpPr>
          <p:cNvPr id="8" name="Sous-titre 2">
            <a:extLst>
              <a:ext uri="{FF2B5EF4-FFF2-40B4-BE49-F238E27FC236}">
                <a16:creationId xmlns:a16="http://schemas.microsoft.com/office/drawing/2014/main" id="{D670517D-DB4B-5A37-DF0F-B9CF1126099C}"/>
              </a:ext>
            </a:extLst>
          </p:cNvPr>
          <p:cNvSpPr>
            <a:spLocks noGrp="1"/>
          </p:cNvSpPr>
          <p:nvPr>
            <p:ph type="subTitle" idx="1"/>
          </p:nvPr>
        </p:nvSpPr>
        <p:spPr>
          <a:xfrm>
            <a:off x="0" y="6477000"/>
            <a:ext cx="9144000" cy="381000"/>
          </a:xfrm>
          <a:solidFill>
            <a:schemeClr val="accent2">
              <a:lumMod val="40000"/>
              <a:lumOff val="60000"/>
            </a:schemeClr>
          </a:solidFill>
        </p:spPr>
        <p:txBody>
          <a:bodyPr>
            <a:normAutofit fontScale="70000" lnSpcReduction="20000"/>
          </a:bodyPr>
          <a:lstStyle/>
          <a:p>
            <a:r>
              <a:rPr lang="en-US" b="1" i="1" dirty="0"/>
              <a:t>Software architecture deals with the design of the high level structure of SWE</a:t>
            </a:r>
          </a:p>
        </p:txBody>
      </p:sp>
      <p:sp>
        <p:nvSpPr>
          <p:cNvPr id="2" name="TextBox 1">
            <a:extLst>
              <a:ext uri="{FF2B5EF4-FFF2-40B4-BE49-F238E27FC236}">
                <a16:creationId xmlns:a16="http://schemas.microsoft.com/office/drawing/2014/main" id="{13E82DED-8681-90F7-6773-C90938B48BB3}"/>
              </a:ext>
            </a:extLst>
          </p:cNvPr>
          <p:cNvSpPr txBox="1"/>
          <p:nvPr/>
        </p:nvSpPr>
        <p:spPr>
          <a:xfrm>
            <a:off x="63500" y="1136045"/>
            <a:ext cx="9080500" cy="523220"/>
          </a:xfrm>
          <a:prstGeom prst="rect">
            <a:avLst/>
          </a:prstGeom>
          <a:noFill/>
        </p:spPr>
        <p:txBody>
          <a:bodyPr wrap="square" rtlCol="0">
            <a:spAutoFit/>
          </a:bodyPr>
          <a:lstStyle/>
          <a:p>
            <a:pPr marL="571500" indent="-571500">
              <a:buFont typeface="Wingdings" panose="05000000000000000000" pitchFamily="2" charset="2"/>
              <a:buChar char="v"/>
            </a:pPr>
            <a:r>
              <a:rPr lang="en-US" sz="2800" b="1" dirty="0">
                <a:solidFill>
                  <a:schemeClr val="tx2"/>
                </a:solidFill>
                <a:latin typeface="Arial Rounded MT Bold" panose="020F0704030504030204" pitchFamily="34" charset="0"/>
              </a:rPr>
              <a:t>Overview of the architecture design activity(2)</a:t>
            </a:r>
          </a:p>
        </p:txBody>
      </p:sp>
      <p:sp>
        <p:nvSpPr>
          <p:cNvPr id="3" name="TextBox 2">
            <a:extLst>
              <a:ext uri="{FF2B5EF4-FFF2-40B4-BE49-F238E27FC236}">
                <a16:creationId xmlns:a16="http://schemas.microsoft.com/office/drawing/2014/main" id="{945B1EF4-E1AE-9022-C9F6-18F1F2CA83E2}"/>
              </a:ext>
            </a:extLst>
          </p:cNvPr>
          <p:cNvSpPr txBox="1"/>
          <p:nvPr/>
        </p:nvSpPr>
        <p:spPr>
          <a:xfrm>
            <a:off x="190500" y="604647"/>
            <a:ext cx="8610600" cy="584775"/>
          </a:xfrm>
          <a:prstGeom prst="rect">
            <a:avLst/>
          </a:prstGeom>
          <a:noFill/>
        </p:spPr>
        <p:txBody>
          <a:bodyPr wrap="square" rtlCol="0">
            <a:spAutoFit/>
          </a:bodyPr>
          <a:lstStyle/>
          <a:p>
            <a:pPr marL="571500" indent="-571500">
              <a:buFont typeface="Wingdings" panose="05000000000000000000" pitchFamily="2" charset="2"/>
              <a:buChar char="q"/>
            </a:pPr>
            <a:r>
              <a:rPr lang="en-US" sz="3200" b="1" dirty="0">
                <a:solidFill>
                  <a:srgbClr val="C00000"/>
                </a:solidFill>
              </a:rPr>
              <a:t>Chap 8: Designing Software Architecture</a:t>
            </a:r>
          </a:p>
        </p:txBody>
      </p:sp>
      <p:pic>
        <p:nvPicPr>
          <p:cNvPr id="7" name="Picture 6">
            <a:extLst>
              <a:ext uri="{FF2B5EF4-FFF2-40B4-BE49-F238E27FC236}">
                <a16:creationId xmlns:a16="http://schemas.microsoft.com/office/drawing/2014/main" id="{C8D78ACA-6A89-B35D-5FC2-CC6C8F2B76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975966"/>
            <a:ext cx="8001000" cy="4000413"/>
          </a:xfrm>
          <a:prstGeom prst="rect">
            <a:avLst/>
          </a:prstGeom>
        </p:spPr>
      </p:pic>
    </p:spTree>
    <p:extLst>
      <p:ext uri="{BB962C8B-B14F-4D97-AF65-F5344CB8AC3E}">
        <p14:creationId xmlns:p14="http://schemas.microsoft.com/office/powerpoint/2010/main" val="279119112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4829</TotalTime>
  <Words>7127</Words>
  <Application>Microsoft Office PowerPoint</Application>
  <PresentationFormat>On-screen Show (4:3)</PresentationFormat>
  <Paragraphs>773</Paragraphs>
  <Slides>86</Slides>
  <Notes>84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86</vt:i4>
      </vt:variant>
    </vt:vector>
  </HeadingPairs>
  <TitlesOfParts>
    <vt:vector size="95" baseType="lpstr">
      <vt:lpstr>Arial</vt:lpstr>
      <vt:lpstr>Arial Black</vt:lpstr>
      <vt:lpstr>Arial Rounded MT Bold</vt:lpstr>
      <vt:lpstr>Calibri</vt:lpstr>
      <vt:lpstr>Courier New</vt:lpstr>
      <vt:lpstr>Palatino Linotype</vt:lpstr>
      <vt:lpstr>Times New Roman</vt:lpstr>
      <vt:lpstr>Wingdings</vt:lpstr>
      <vt:lpstr>Thème Office</vt:lpstr>
      <vt:lpstr>Software architecture = {Elements, Forms, Rationale/Constraints)</vt:lpstr>
      <vt:lpstr>Software architecture = {Elements, Forms, Rationale/Constraints)</vt:lpstr>
      <vt:lpstr>Software architecture = {Elements, Forms, Rationale/Constraints)</vt:lpstr>
      <vt:lpstr>Software architecture = {Elements, Forms, Rationale/Constraints)</vt:lpstr>
      <vt:lpstr>Software architecture = {Elements, Forms, Rationale/Constraints)</vt:lpstr>
      <vt:lpstr>Software architecture = {Elements, Forms, Rationale/Constraints)</vt:lpstr>
      <vt:lpstr>Software architecture = {Elements, Forms, Rationale/Constraints)</vt:lpstr>
      <vt:lpstr>Software architecture = {Elements, Forms, Rationale/Constraints)</vt:lpstr>
      <vt:lpstr>Software architecture = {Elements, Forms, Rationale/Constraints)</vt:lpstr>
      <vt:lpstr>Software architecture = {Elements, Forms, Rationale/Constraints)</vt:lpstr>
      <vt:lpstr>Software architecture = {Elements, Forms, Rationale/Constraints)</vt:lpstr>
      <vt:lpstr>Software architecture = {Elements, Forms, Rationale/Constraints)</vt:lpstr>
      <vt:lpstr>Software architecture = {Elements, Forms, Rationale/Constraints)</vt:lpstr>
      <vt:lpstr>Software architecture = {Elements, Forms, Rationale/Constraints)</vt:lpstr>
      <vt:lpstr>Software architecture = {Elements, Forms, Rationale/Constraints)</vt:lpstr>
      <vt:lpstr>Software architecture = {Elements, Forms, Rationale/Constraints)</vt:lpstr>
      <vt:lpstr>Software architecture = {Elements, Forms, Rationale/Constraints)</vt:lpstr>
      <vt:lpstr>Software architecture = {Elements, Forms, Rationale/Constraints)</vt:lpstr>
      <vt:lpstr>Software architecture = {Elements, Forms, Rationale/Constraints)</vt:lpstr>
      <vt:lpstr>Software architecture = {Elements, Forms, Rationale/Constraints)</vt:lpstr>
      <vt:lpstr>Software architecture = {Elements, Forms, Rationale/Constraints)</vt:lpstr>
      <vt:lpstr>Software architecture = {Elements, Forms, Rationale/Constraints)</vt:lpstr>
      <vt:lpstr>Software architecture = {Elements, Forms, Rationale/Constraints)</vt:lpstr>
      <vt:lpstr>Software architecture = {Elements, Forms, Rationale/Constraints)</vt:lpstr>
      <vt:lpstr>Software architecture = {Elements, Forms, Rationale/Constraints)</vt:lpstr>
      <vt:lpstr>Software architecture = {Elements, Forms, Rationale/Constraints)</vt:lpstr>
      <vt:lpstr>Software architecture = {Elements, Forms, Rationale/Constraints)</vt:lpstr>
      <vt:lpstr>Software architecture = {Elements, Forms, Rationale/Constraints)</vt:lpstr>
      <vt:lpstr>Software architecture = {Elements, Forms, Rationale/Constraints)</vt:lpstr>
      <vt:lpstr>Software architecture = {Elements, Forms, Rationale/Constraints)</vt:lpstr>
      <vt:lpstr>Software architecture = {Elements, Forms, Rationale/Constraints)</vt:lpstr>
      <vt:lpstr>Software architecture = {Elements, Forms, Rationale/Constraints)</vt:lpstr>
      <vt:lpstr>Software architecture = {Elements, Forms, Rationale/Constraints)</vt:lpstr>
      <vt:lpstr>Software architecture = {Elements, Forms, Rationale/Constraints)</vt:lpstr>
      <vt:lpstr>Software architecture = {Elements, Forms, Rationale/Constraints)</vt:lpstr>
      <vt:lpstr>Software architecture = {Elements, Forms, Rationale/Constraints)</vt:lpstr>
      <vt:lpstr>Software architecture = {Elements, Forms, Rationale/Constraints)</vt:lpstr>
      <vt:lpstr>Software architecture = {Elements, Forms, Rationale/Constraints)</vt:lpstr>
      <vt:lpstr>Software architecture = {Elements, Forms, Rationale/Constraints)</vt:lpstr>
      <vt:lpstr>Software architecture = {Elements, Forms, Rationale/Constraints)</vt:lpstr>
      <vt:lpstr>Software architecture = {Elements, Forms, Rationale/Constraints)</vt:lpstr>
      <vt:lpstr>Software architecture = {Elements, Forms, Rationale/Constraints)</vt:lpstr>
      <vt:lpstr>Software architecture = {Elements, Forms, Rationale/Constraints)</vt:lpstr>
      <vt:lpstr>Software architecture = {Elements, Forms, Rationale/Constraints)</vt:lpstr>
      <vt:lpstr>Software architecture = {Elements, Forms, Rationale/Constraints)</vt:lpstr>
      <vt:lpstr>Software architecture = {Elements, Forms, Rationale/Constraints)</vt:lpstr>
      <vt:lpstr>Software architecture = {Elements, Forms, Rationale/Constraints)</vt:lpstr>
      <vt:lpstr>Software architecture = {Elements, Forms, Rationale/Constraints)</vt:lpstr>
      <vt:lpstr>Software architecture = {Elements, Forms, Rationale/Constraints)</vt:lpstr>
      <vt:lpstr>Software architecture = {Elements, Forms, Rationale/Constraints)</vt:lpstr>
      <vt:lpstr>Software architecture = {Elements, Forms, Rationale/Constraints)</vt:lpstr>
      <vt:lpstr>Software architecture = {Elements, Forms, Rationale/Constraints)</vt:lpstr>
      <vt:lpstr>Software architecture = {Elements, Forms, Rationale/Constraints)</vt:lpstr>
      <vt:lpstr>Software architecture = {Elements, Forms, Rationale/Constraints)</vt:lpstr>
      <vt:lpstr>Software architecture = {Elements, Forms, Rationale/Constraints)</vt:lpstr>
      <vt:lpstr>Software architecture = {Elements, Forms, Rationale/Constraints)</vt:lpstr>
      <vt:lpstr>Software architecture = {Elements, Forms, Rationale/Constraints)</vt:lpstr>
      <vt:lpstr>Software architecture = {Elements, Forms, Rationale/Constraints)</vt:lpstr>
      <vt:lpstr>Software architecture = {Elements, Forms, Rationale/Constraints)</vt:lpstr>
      <vt:lpstr>Software architecture = {Elements, Forms, Rationale/Constraints)</vt:lpstr>
      <vt:lpstr>Software architecture = {Elements, Forms, Rationale/Constraints)</vt:lpstr>
      <vt:lpstr>Software architecture = {Elements, Forms, Rationale/Constraints)</vt:lpstr>
      <vt:lpstr>Software architecture = {Elements, Forms, Rationale/Constraints)</vt:lpstr>
      <vt:lpstr>Software architecture = {Elements, Forms, Rationale/Constraints)</vt:lpstr>
      <vt:lpstr>Software architecture = {Elements, Forms, Rationale/Constraints)</vt:lpstr>
      <vt:lpstr>Software architecture = {Elements, Forms, Rationale/Constraints)</vt:lpstr>
      <vt:lpstr>Software architecture = {Elements, Forms, Rationale/Constraints)</vt:lpstr>
      <vt:lpstr>Software architecture = {Elements, Forms, Rationale/Constraints)</vt:lpstr>
      <vt:lpstr>Software architecture = {Elements, Forms, Rationale/Constraints)</vt:lpstr>
      <vt:lpstr>Software architecture = {Elements, Forms, Rationale/Constraints)</vt:lpstr>
      <vt:lpstr>Software architecture = {Elements, Forms, Rationale/Constraints)</vt:lpstr>
      <vt:lpstr>Software architecture = {Elements, Forms, Rationale/Constraints)</vt:lpstr>
      <vt:lpstr>Software architecture = {Elements, Forms, Rationale/Constraints)</vt:lpstr>
      <vt:lpstr>Software architecture = {Elements, Forms, Rationale/Constraints)</vt:lpstr>
      <vt:lpstr>Software architecture = {Elements, Forms, Rationale/Constraints)</vt:lpstr>
      <vt:lpstr>Software architecture = {Elements, Forms, Rationale/Constraints)</vt:lpstr>
      <vt:lpstr>Software architecture = {Elements, Forms, Rationale/Constraints)</vt:lpstr>
      <vt:lpstr>Software architecture = {Elements, Forms, Rationale/Constraints)</vt:lpstr>
      <vt:lpstr>Software architecture = {Elements, Forms, Rationale/Constraints)</vt:lpstr>
      <vt:lpstr>Software architecture = {Elements, Forms, Rationale/Constraints)</vt:lpstr>
      <vt:lpstr>Software architecture = {Elements, Forms, Rationale/Constraints)</vt:lpstr>
      <vt:lpstr>Software architecture = {Elements, Forms, Rationale/Constraints)</vt:lpstr>
      <vt:lpstr>Software architecture = {Elements, Forms, Rationale/Constraints)</vt:lpstr>
      <vt:lpstr>Software architecture = {Elements, Forms, Rationale/Constraints)</vt:lpstr>
      <vt:lpstr>Software architecture = {Elements, Forms, Rationale/Constraints)</vt:lpstr>
      <vt:lpstr>Software architecture = {Elements, Forms, Rationale/Constraints)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 3140: SOFTWARE DESIGN AND MODELING</dc:title>
  <dc:creator>Orion</dc:creator>
  <cp:lastModifiedBy>FIN COM NSIM</cp:lastModifiedBy>
  <cp:revision>333</cp:revision>
  <dcterms:created xsi:type="dcterms:W3CDTF">2019-11-05T08:23:15Z</dcterms:created>
  <dcterms:modified xsi:type="dcterms:W3CDTF">2023-11-30T12:04:41Z</dcterms:modified>
</cp:coreProperties>
</file>