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D6AC9-A7A3-4F90-9EDA-0EB63F20AD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223E2EB-6519-421B-B00E-E8068E996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AE6B762-4381-4682-98C0-84A91AB74E1B}"/>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5" name="Espace réservé du pied de page 4">
            <a:extLst>
              <a:ext uri="{FF2B5EF4-FFF2-40B4-BE49-F238E27FC236}">
                <a16:creationId xmlns:a16="http://schemas.microsoft.com/office/drawing/2014/main" id="{CFBFCBA8-A40F-4F07-8BFB-8ABA9FBB9A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B575F4-547D-452A-9B03-B9DA98EAFB52}"/>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49366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240DBC-A261-4F1C-A39D-9D6C504283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2A53A14-49DE-4EBB-A781-23CF96DBC26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77E537-0292-4223-91D3-8433BBDA589A}"/>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5" name="Espace réservé du pied de page 4">
            <a:extLst>
              <a:ext uri="{FF2B5EF4-FFF2-40B4-BE49-F238E27FC236}">
                <a16:creationId xmlns:a16="http://schemas.microsoft.com/office/drawing/2014/main" id="{BDDB4C16-7CC7-4215-96BF-AFAD5EE51C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4F5DF8D-1D6A-4D50-8591-631E3E2E720B}"/>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147438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E6E5B5E-5020-4511-BD71-5F452DC9E96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E02DB9E-0D5C-4FB1-9D5D-44090B15B06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D7F013-B2E8-491C-B041-006342E18E6A}"/>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5" name="Espace réservé du pied de page 4">
            <a:extLst>
              <a:ext uri="{FF2B5EF4-FFF2-40B4-BE49-F238E27FC236}">
                <a16:creationId xmlns:a16="http://schemas.microsoft.com/office/drawing/2014/main" id="{98E9683F-4F1E-40A3-9350-6C99F1DADF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42956E-313E-4187-A4A2-353275B18C22}"/>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190443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18753-A20E-4C33-989D-31AA910E452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2079640-D120-49F6-BFF8-CBF60C1228E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F7F20D-1EEB-4FCD-BC51-395BF6CA96AD}"/>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5" name="Espace réservé du pied de page 4">
            <a:extLst>
              <a:ext uri="{FF2B5EF4-FFF2-40B4-BE49-F238E27FC236}">
                <a16:creationId xmlns:a16="http://schemas.microsoft.com/office/drawing/2014/main" id="{3F996300-52D7-407D-BC12-B655DDDF7C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2B2040-84BA-4E1E-9062-7EE4CA58E9CF}"/>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70629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DAFF12-DBE1-43CD-A598-7B86DE88717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E8303C6-B584-405D-A0F8-6CCD09EAC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A899277-08FA-4E2B-A715-8AC81E299970}"/>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5" name="Espace réservé du pied de page 4">
            <a:extLst>
              <a:ext uri="{FF2B5EF4-FFF2-40B4-BE49-F238E27FC236}">
                <a16:creationId xmlns:a16="http://schemas.microsoft.com/office/drawing/2014/main" id="{0A511305-83F3-4749-B201-32B5B1997A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9FA567-ED04-4889-B059-D3F25EE8CB97}"/>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324097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F950A-5B4A-4D83-BB3D-7FA8DBD3ADC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514F2C8-D728-44BD-B1CA-92ACD412B84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9C84EC8-17FE-4A26-8FFE-702F4095909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87F810D-DC83-4CCD-8A64-7BD6293ECF29}"/>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6" name="Espace réservé du pied de page 5">
            <a:extLst>
              <a:ext uri="{FF2B5EF4-FFF2-40B4-BE49-F238E27FC236}">
                <a16:creationId xmlns:a16="http://schemas.microsoft.com/office/drawing/2014/main" id="{DB687CDD-895D-41A9-A98B-E0F58FBD51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030655A-FEE0-4E84-8446-36A2A0477F3A}"/>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282336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43D92-4E03-490C-8630-ADA2BD5F6D8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1760C04-6586-439D-919B-818196E10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9487FF1-EB67-475F-88A3-7C28E512CB5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C103754-8317-46D2-B407-88D131342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0640BBA-7CB5-4D31-9AEF-9BCA516625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EECA9CC-7E8A-4CE7-A2F3-92AD2BBD57AF}"/>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8" name="Espace réservé du pied de page 7">
            <a:extLst>
              <a:ext uri="{FF2B5EF4-FFF2-40B4-BE49-F238E27FC236}">
                <a16:creationId xmlns:a16="http://schemas.microsoft.com/office/drawing/2014/main" id="{D1DCC3F1-2745-4B86-B82E-594431140F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29252B0-E936-4925-B96C-3BE783CDBF9F}"/>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97256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F645E9-B050-424F-8DF0-BAF80A5A7DF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D2347EC-AE53-442E-92D6-9893D376B240}"/>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4" name="Espace réservé du pied de page 3">
            <a:extLst>
              <a:ext uri="{FF2B5EF4-FFF2-40B4-BE49-F238E27FC236}">
                <a16:creationId xmlns:a16="http://schemas.microsoft.com/office/drawing/2014/main" id="{D0BE8CF3-33B0-4D4A-A56A-CAB63273388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CEEBB6E-EFB0-4C48-AB93-91E8F225DFBF}"/>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342607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42C80A4-53BE-45F6-8245-496764E81194}"/>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3" name="Espace réservé du pied de page 2">
            <a:extLst>
              <a:ext uri="{FF2B5EF4-FFF2-40B4-BE49-F238E27FC236}">
                <a16:creationId xmlns:a16="http://schemas.microsoft.com/office/drawing/2014/main" id="{F05A1811-B1C3-4F4C-B2E8-7F0E4FDDFC3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7CF1775-8621-4D79-AB5B-82009AA39451}"/>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87821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2B05C-C273-48CD-9E51-3BC7E65D202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7654315-24FF-49CC-94F2-774482AFC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4720D09-FAF1-4B89-97FC-F8AB1C0E6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14D0F0D-ADC9-4152-90C4-03BF3FC80B18}"/>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6" name="Espace réservé du pied de page 5">
            <a:extLst>
              <a:ext uri="{FF2B5EF4-FFF2-40B4-BE49-F238E27FC236}">
                <a16:creationId xmlns:a16="http://schemas.microsoft.com/office/drawing/2014/main" id="{497107D2-6854-47A1-93C5-1A78D81463B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412F0A-B040-4F4B-9D75-7A4F955D461C}"/>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391124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964890-0BC9-4049-AA22-EB7F39E2AEE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EDC3E15-4327-4BA0-BAA2-A66A1B84A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6892BE4-057B-4D70-B755-84C41B92E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E7CEEF3-33E3-4C9B-9B7C-0C68F0F1BEF2}"/>
              </a:ext>
            </a:extLst>
          </p:cNvPr>
          <p:cNvSpPr>
            <a:spLocks noGrp="1"/>
          </p:cNvSpPr>
          <p:nvPr>
            <p:ph type="dt" sz="half" idx="10"/>
          </p:nvPr>
        </p:nvSpPr>
        <p:spPr/>
        <p:txBody>
          <a:bodyPr/>
          <a:lstStyle/>
          <a:p>
            <a:fld id="{E27E8BD0-0463-4DB8-9908-FDC21F87C352}" type="datetimeFigureOut">
              <a:rPr lang="fr-FR" smtClean="0"/>
              <a:t>11/12/2023</a:t>
            </a:fld>
            <a:endParaRPr lang="fr-FR"/>
          </a:p>
        </p:txBody>
      </p:sp>
      <p:sp>
        <p:nvSpPr>
          <p:cNvPr id="6" name="Espace réservé du pied de page 5">
            <a:extLst>
              <a:ext uri="{FF2B5EF4-FFF2-40B4-BE49-F238E27FC236}">
                <a16:creationId xmlns:a16="http://schemas.microsoft.com/office/drawing/2014/main" id="{8148FA64-7245-49D2-8032-604A26EC456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B5E09E0-E1B4-4F6A-83E1-6A21829786D5}"/>
              </a:ext>
            </a:extLst>
          </p:cNvPr>
          <p:cNvSpPr>
            <a:spLocks noGrp="1"/>
          </p:cNvSpPr>
          <p:nvPr>
            <p:ph type="sldNum" sz="quarter" idx="12"/>
          </p:nvPr>
        </p:nvSpPr>
        <p:spPr/>
        <p:txBody>
          <a:bodyPr/>
          <a:lstStyle/>
          <a:p>
            <a:fld id="{C6B7807D-9F8A-4CA9-8F16-EF6FBC582289}" type="slidenum">
              <a:rPr lang="fr-FR" smtClean="0"/>
              <a:t>‹N°›</a:t>
            </a:fld>
            <a:endParaRPr lang="fr-FR"/>
          </a:p>
        </p:txBody>
      </p:sp>
    </p:spTree>
    <p:extLst>
      <p:ext uri="{BB962C8B-B14F-4D97-AF65-F5344CB8AC3E}">
        <p14:creationId xmlns:p14="http://schemas.microsoft.com/office/powerpoint/2010/main" val="292019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9CFBFCA-F9FE-448E-93B9-4B0AC9546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BB93BBC-DEF4-4BBB-993C-0A0E585B9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2FBBD7-5874-4983-9764-960BDCEAD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E8BD0-0463-4DB8-9908-FDC21F87C352}" type="datetimeFigureOut">
              <a:rPr lang="fr-FR" smtClean="0"/>
              <a:t>11/12/2023</a:t>
            </a:fld>
            <a:endParaRPr lang="fr-FR"/>
          </a:p>
        </p:txBody>
      </p:sp>
      <p:sp>
        <p:nvSpPr>
          <p:cNvPr id="5" name="Espace réservé du pied de page 4">
            <a:extLst>
              <a:ext uri="{FF2B5EF4-FFF2-40B4-BE49-F238E27FC236}">
                <a16:creationId xmlns:a16="http://schemas.microsoft.com/office/drawing/2014/main" id="{497D7882-DA7E-44FD-87DC-367BE4AF0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A86DBB-4725-482D-A9DD-60AAD6DFE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7807D-9F8A-4CA9-8F16-EF6FBC582289}" type="slidenum">
              <a:rPr lang="fr-FR" smtClean="0"/>
              <a:t>‹N°›</a:t>
            </a:fld>
            <a:endParaRPr lang="fr-FR"/>
          </a:p>
        </p:txBody>
      </p:sp>
    </p:spTree>
    <p:extLst>
      <p:ext uri="{BB962C8B-B14F-4D97-AF65-F5344CB8AC3E}">
        <p14:creationId xmlns:p14="http://schemas.microsoft.com/office/powerpoint/2010/main" val="229684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9C91A-4524-4C3D-BEA4-DFB4FA267025}"/>
              </a:ext>
            </a:extLst>
          </p:cNvPr>
          <p:cNvSpPr>
            <a:spLocks noGrp="1"/>
          </p:cNvSpPr>
          <p:nvPr>
            <p:ph type="ctrTitle"/>
          </p:nvPr>
        </p:nvSpPr>
        <p:spPr/>
        <p:style>
          <a:lnRef idx="2">
            <a:schemeClr val="dk1">
              <a:shade val="50000"/>
            </a:schemeClr>
          </a:lnRef>
          <a:fillRef idx="1">
            <a:schemeClr val="dk1"/>
          </a:fillRef>
          <a:effectRef idx="0">
            <a:schemeClr val="dk1"/>
          </a:effectRef>
          <a:fontRef idx="minor">
            <a:schemeClr val="lt1"/>
          </a:fontRef>
        </p:style>
        <p:txBody>
          <a:bodyPr/>
          <a:lstStyle/>
          <a:p>
            <a:r>
              <a:rPr lang="fr-FR" dirty="0"/>
              <a:t>MVC DESIGN PATTERN</a:t>
            </a:r>
          </a:p>
        </p:txBody>
      </p:sp>
      <p:sp>
        <p:nvSpPr>
          <p:cNvPr id="3" name="Sous-titre 2">
            <a:extLst>
              <a:ext uri="{FF2B5EF4-FFF2-40B4-BE49-F238E27FC236}">
                <a16:creationId xmlns:a16="http://schemas.microsoft.com/office/drawing/2014/main" id="{3D740673-4E78-4B7C-9887-AE188206D911}"/>
              </a:ext>
            </a:extLst>
          </p:cNvPr>
          <p:cNvSpPr>
            <a:spLocks noGrp="1"/>
          </p:cNvSpPr>
          <p:nvPr>
            <p:ph type="subTitle" idx="1"/>
          </p:nvPr>
        </p:nvSpPr>
        <p:spPr/>
        <p:txBody>
          <a:bodyPr/>
          <a:lstStyle/>
          <a:p>
            <a:r>
              <a:rPr lang="fr-FR" dirty="0"/>
              <a:t>&lt;&lt;</a:t>
            </a:r>
            <a:r>
              <a:rPr lang="en-US" dirty="0"/>
              <a:t>Empowering Development: Unveiling MVC - Streamlining Structure, Enhancing Flexibility.&gt;&gt;</a:t>
            </a:r>
            <a:endParaRPr lang="fr-FR" dirty="0"/>
          </a:p>
        </p:txBody>
      </p:sp>
    </p:spTree>
    <p:extLst>
      <p:ext uri="{BB962C8B-B14F-4D97-AF65-F5344CB8AC3E}">
        <p14:creationId xmlns:p14="http://schemas.microsoft.com/office/powerpoint/2010/main" val="281212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FC1D7F-17A3-4CDE-953F-5D4823BC682D}"/>
              </a:ext>
            </a:extLst>
          </p:cNvPr>
          <p:cNvSpPr>
            <a:spLocks noGrp="1"/>
          </p:cNvSpPr>
          <p:nvPr>
            <p:ph type="title"/>
          </p:nvPr>
        </p:nvSpPr>
        <p:spPr/>
        <p:txBody>
          <a:bodyPr/>
          <a:lstStyle/>
          <a:p>
            <a:r>
              <a:rPr lang="fr-FR" b="1" dirty="0" err="1"/>
              <a:t>Purpose</a:t>
            </a:r>
            <a:r>
              <a:rPr lang="fr-FR" b="1" dirty="0"/>
              <a:t> and Motivation</a:t>
            </a:r>
          </a:p>
        </p:txBody>
      </p:sp>
      <p:sp>
        <p:nvSpPr>
          <p:cNvPr id="3" name="Espace réservé du contenu 2">
            <a:extLst>
              <a:ext uri="{FF2B5EF4-FFF2-40B4-BE49-F238E27FC236}">
                <a16:creationId xmlns:a16="http://schemas.microsoft.com/office/drawing/2014/main" id="{9B7ED12F-0E8F-410B-A917-BB65B61FE4C3}"/>
              </a:ext>
            </a:extLst>
          </p:cNvPr>
          <p:cNvSpPr>
            <a:spLocks noGrp="1"/>
          </p:cNvSpPr>
          <p:nvPr>
            <p:ph idx="1"/>
          </p:nvPr>
        </p:nvSpPr>
        <p:spPr>
          <a:xfrm>
            <a:off x="838200" y="1825625"/>
            <a:ext cx="5257800" cy="3957337"/>
          </a:xfrm>
        </p:spPr>
        <p:txBody>
          <a:bodyPr/>
          <a:lstStyle/>
          <a:p>
            <a:pPr marL="0" indent="0">
              <a:buNone/>
            </a:pPr>
            <a:r>
              <a:rPr lang="en-US" dirty="0"/>
              <a:t>The purpose of </a:t>
            </a:r>
            <a:r>
              <a:rPr lang="en-US" dirty="0">
                <a:solidFill>
                  <a:schemeClr val="accent2"/>
                </a:solidFill>
              </a:rPr>
              <a:t>MVC</a:t>
            </a:r>
            <a:r>
              <a:rPr lang="en-US" dirty="0"/>
              <a:t> is to separate the user </a:t>
            </a:r>
            <a:r>
              <a:rPr lang="en-US" dirty="0">
                <a:solidFill>
                  <a:schemeClr val="accent5">
                    <a:lumMod val="75000"/>
                  </a:schemeClr>
                </a:solidFill>
              </a:rPr>
              <a:t>interface (UI) </a:t>
            </a:r>
            <a:r>
              <a:rPr lang="en-US" dirty="0"/>
              <a:t>and the underlying data (</a:t>
            </a:r>
            <a:r>
              <a:rPr lang="en-US" dirty="0">
                <a:solidFill>
                  <a:schemeClr val="accent2">
                    <a:lumMod val="50000"/>
                  </a:schemeClr>
                </a:solidFill>
              </a:rPr>
              <a:t>business logic</a:t>
            </a:r>
            <a:r>
              <a:rPr lang="en-US" dirty="0"/>
              <a:t>). This means each component </a:t>
            </a:r>
            <a:r>
              <a:rPr lang="en-US" b="1" i="1" dirty="0"/>
              <a:t>does one thing</a:t>
            </a:r>
            <a:r>
              <a:rPr lang="en-US" dirty="0"/>
              <a:t>, and can be changed without affecting the other components. It tackles the </a:t>
            </a:r>
            <a:r>
              <a:rPr lang="en-US" b="1" dirty="0"/>
              <a:t>Separation of Concerns </a:t>
            </a:r>
            <a:r>
              <a:rPr lang="en-US" dirty="0"/>
              <a:t>in computer science. </a:t>
            </a:r>
            <a:endParaRPr lang="fr-FR" dirty="0"/>
          </a:p>
        </p:txBody>
      </p:sp>
      <p:pic>
        <p:nvPicPr>
          <p:cNvPr id="5" name="Image 4">
            <a:extLst>
              <a:ext uri="{FF2B5EF4-FFF2-40B4-BE49-F238E27FC236}">
                <a16:creationId xmlns:a16="http://schemas.microsoft.com/office/drawing/2014/main" id="{44BC85F9-85EA-4FDC-8845-83BFAA9F1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754" y="1825625"/>
            <a:ext cx="5905738" cy="3277716"/>
          </a:xfrm>
          <a:prstGeom prst="rect">
            <a:avLst/>
          </a:prstGeom>
        </p:spPr>
      </p:pic>
    </p:spTree>
    <p:extLst>
      <p:ext uri="{BB962C8B-B14F-4D97-AF65-F5344CB8AC3E}">
        <p14:creationId xmlns:p14="http://schemas.microsoft.com/office/powerpoint/2010/main" val="81674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E277C0-3D62-4DE4-ABB9-22BF5D2197D2}"/>
              </a:ext>
            </a:extLst>
          </p:cNvPr>
          <p:cNvSpPr>
            <a:spLocks noGrp="1"/>
          </p:cNvSpPr>
          <p:nvPr>
            <p:ph type="title"/>
          </p:nvPr>
        </p:nvSpPr>
        <p:spPr/>
        <p:txBody>
          <a:bodyPr/>
          <a:lstStyle/>
          <a:p>
            <a:r>
              <a:rPr lang="fr-FR" b="1" dirty="0" err="1"/>
              <a:t>Purpose</a:t>
            </a:r>
            <a:r>
              <a:rPr lang="fr-FR" b="1" dirty="0"/>
              <a:t> and Motivation</a:t>
            </a:r>
            <a:endParaRPr lang="fr-FR" dirty="0"/>
          </a:p>
        </p:txBody>
      </p:sp>
      <p:sp>
        <p:nvSpPr>
          <p:cNvPr id="3" name="Espace réservé du contenu 2">
            <a:extLst>
              <a:ext uri="{FF2B5EF4-FFF2-40B4-BE49-F238E27FC236}">
                <a16:creationId xmlns:a16="http://schemas.microsoft.com/office/drawing/2014/main" id="{1527B048-6586-444A-A2A6-04A86C32F073}"/>
              </a:ext>
            </a:extLst>
          </p:cNvPr>
          <p:cNvSpPr>
            <a:spLocks noGrp="1"/>
          </p:cNvSpPr>
          <p:nvPr>
            <p:ph idx="1"/>
          </p:nvPr>
        </p:nvSpPr>
        <p:spPr>
          <a:xfrm>
            <a:off x="5684108" y="1825625"/>
            <a:ext cx="6351373" cy="3734916"/>
          </a:xfrm>
        </p:spPr>
        <p:txBody>
          <a:bodyPr>
            <a:normAutofit/>
          </a:bodyPr>
          <a:lstStyle/>
          <a:p>
            <a:pPr marL="0" indent="0" algn="r">
              <a:buNone/>
            </a:pPr>
            <a:r>
              <a:rPr lang="fr-FR" dirty="0"/>
              <a:t>I</a:t>
            </a:r>
            <a:r>
              <a:rPr lang="en-US" dirty="0"/>
              <a:t>n real life, how the data is presented (UI) changes more frequently than the data itself (business logic). Thus, the motivation behind MVC is to let developers and designers work parallelly, so UI changes can be made without affecting the underlying data or logic.</a:t>
            </a:r>
            <a:endParaRPr lang="fr-FR" dirty="0"/>
          </a:p>
        </p:txBody>
      </p:sp>
      <p:pic>
        <p:nvPicPr>
          <p:cNvPr id="5" name="Image 4">
            <a:extLst>
              <a:ext uri="{FF2B5EF4-FFF2-40B4-BE49-F238E27FC236}">
                <a16:creationId xmlns:a16="http://schemas.microsoft.com/office/drawing/2014/main" id="{E1E4FCA5-4C78-4F1D-9F8F-BD92FD213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64" y="1825625"/>
            <a:ext cx="4787444" cy="3833770"/>
          </a:xfrm>
          <a:prstGeom prst="rect">
            <a:avLst/>
          </a:prstGeom>
        </p:spPr>
      </p:pic>
    </p:spTree>
    <p:extLst>
      <p:ext uri="{BB962C8B-B14F-4D97-AF65-F5344CB8AC3E}">
        <p14:creationId xmlns:p14="http://schemas.microsoft.com/office/powerpoint/2010/main" val="294667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6FBC2-A504-46C5-9586-0B3A6BF2E970}"/>
              </a:ext>
            </a:extLst>
          </p:cNvPr>
          <p:cNvSpPr>
            <a:spLocks noGrp="1"/>
          </p:cNvSpPr>
          <p:nvPr>
            <p:ph type="title"/>
          </p:nvPr>
        </p:nvSpPr>
        <p:spPr/>
        <p:txBody>
          <a:bodyPr>
            <a:normAutofit/>
          </a:bodyPr>
          <a:lstStyle/>
          <a:p>
            <a:pPr algn="ctr"/>
            <a:r>
              <a:rPr lang="fr-FR" sz="4800" b="1" dirty="0" err="1"/>
              <a:t>Intended</a:t>
            </a:r>
            <a:r>
              <a:rPr lang="fr-FR" sz="4800" b="1" dirty="0"/>
              <a:t> Use Cases</a:t>
            </a:r>
          </a:p>
        </p:txBody>
      </p:sp>
      <p:sp>
        <p:nvSpPr>
          <p:cNvPr id="3" name="Espace réservé du contenu 2">
            <a:extLst>
              <a:ext uri="{FF2B5EF4-FFF2-40B4-BE49-F238E27FC236}">
                <a16:creationId xmlns:a16="http://schemas.microsoft.com/office/drawing/2014/main" id="{3C58BDB6-A372-457E-99BB-213AA0B5AD16}"/>
              </a:ext>
            </a:extLst>
          </p:cNvPr>
          <p:cNvSpPr>
            <a:spLocks noGrp="1"/>
          </p:cNvSpPr>
          <p:nvPr>
            <p:ph idx="1"/>
          </p:nvPr>
        </p:nvSpPr>
        <p:spPr>
          <a:xfrm>
            <a:off x="838200" y="1825625"/>
            <a:ext cx="7082481" cy="4155045"/>
          </a:xfrm>
        </p:spPr>
        <p:txBody>
          <a:bodyPr>
            <a:normAutofit lnSpcReduction="10000"/>
          </a:bodyPr>
          <a:lstStyle/>
          <a:p>
            <a:pPr marL="0" indent="0">
              <a:buNone/>
            </a:pPr>
            <a:r>
              <a:rPr lang="en-US" dirty="0"/>
              <a:t>● </a:t>
            </a:r>
            <a:r>
              <a:rPr lang="en-US" dirty="0">
                <a:solidFill>
                  <a:schemeClr val="accent2"/>
                </a:solidFill>
              </a:rPr>
              <a:t>MVC</a:t>
            </a:r>
            <a:r>
              <a:rPr lang="en-US" dirty="0"/>
              <a:t> can be used where parallel development is needed. That means different people can work </a:t>
            </a:r>
            <a:r>
              <a:rPr lang="en-US" i="1" dirty="0">
                <a:solidFill>
                  <a:schemeClr val="bg2">
                    <a:lumMod val="75000"/>
                  </a:schemeClr>
                </a:solidFill>
              </a:rPr>
              <a:t>simultaneously on different components </a:t>
            </a:r>
            <a:r>
              <a:rPr lang="en-US" dirty="0"/>
              <a:t>without affecting or blocking others. A popular example is the division of </a:t>
            </a:r>
            <a:r>
              <a:rPr lang="en-US" dirty="0">
                <a:solidFill>
                  <a:schemeClr val="accent1"/>
                </a:solidFill>
              </a:rPr>
              <a:t>front-end</a:t>
            </a:r>
            <a:r>
              <a:rPr lang="en-US" dirty="0"/>
              <a:t> and </a:t>
            </a:r>
            <a:r>
              <a:rPr lang="en-US" dirty="0">
                <a:solidFill>
                  <a:schemeClr val="accent6"/>
                </a:solidFill>
              </a:rPr>
              <a:t>back-end</a:t>
            </a:r>
            <a:r>
              <a:rPr lang="en-US" dirty="0"/>
              <a:t> developers. </a:t>
            </a:r>
          </a:p>
          <a:p>
            <a:pPr marL="0" indent="0">
              <a:buNone/>
            </a:pPr>
            <a:endParaRPr lang="en-US" dirty="0"/>
          </a:p>
          <a:p>
            <a:pPr marL="0" indent="0">
              <a:buNone/>
            </a:pPr>
            <a:r>
              <a:rPr lang="en-US" dirty="0"/>
              <a:t>● </a:t>
            </a:r>
            <a:r>
              <a:rPr lang="en-US" dirty="0">
                <a:solidFill>
                  <a:schemeClr val="accent2"/>
                </a:solidFill>
              </a:rPr>
              <a:t>MVC</a:t>
            </a:r>
            <a:r>
              <a:rPr lang="en-US" dirty="0"/>
              <a:t> is useful when the same piece of data has to be presented to the user in </a:t>
            </a:r>
            <a:r>
              <a:rPr lang="en-US" b="1" i="1" dirty="0"/>
              <a:t>multiple ways</a:t>
            </a:r>
            <a:r>
              <a:rPr lang="en-US" dirty="0"/>
              <a:t> (e.g. pie chart and histogram) at the same time.</a:t>
            </a:r>
            <a:endParaRPr lang="fr-FR" dirty="0"/>
          </a:p>
        </p:txBody>
      </p:sp>
      <p:pic>
        <p:nvPicPr>
          <p:cNvPr id="9" name="Image 8">
            <a:extLst>
              <a:ext uri="{FF2B5EF4-FFF2-40B4-BE49-F238E27FC236}">
                <a16:creationId xmlns:a16="http://schemas.microsoft.com/office/drawing/2014/main" id="{51F20B6C-706F-4F0A-B6A5-4E60B881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519" y="2464572"/>
            <a:ext cx="3625209" cy="2877150"/>
          </a:xfrm>
          <a:prstGeom prst="rect">
            <a:avLst/>
          </a:prstGeom>
        </p:spPr>
      </p:pic>
    </p:spTree>
    <p:extLst>
      <p:ext uri="{BB962C8B-B14F-4D97-AF65-F5344CB8AC3E}">
        <p14:creationId xmlns:p14="http://schemas.microsoft.com/office/powerpoint/2010/main" val="169622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B2C22D-D72B-4628-97E8-A714E41CDC80}"/>
              </a:ext>
            </a:extLst>
          </p:cNvPr>
          <p:cNvSpPr>
            <a:spLocks noGrp="1"/>
          </p:cNvSpPr>
          <p:nvPr>
            <p:ph type="title"/>
          </p:nvPr>
        </p:nvSpPr>
        <p:spPr/>
        <p:txBody>
          <a:bodyPr/>
          <a:lstStyle/>
          <a:p>
            <a:pPr algn="ctr"/>
            <a:r>
              <a:rPr lang="fr-FR" b="1" dirty="0"/>
              <a:t>STRUCTURE</a:t>
            </a:r>
          </a:p>
        </p:txBody>
      </p:sp>
      <p:pic>
        <p:nvPicPr>
          <p:cNvPr id="13" name="Espace réservé du contenu 12">
            <a:extLst>
              <a:ext uri="{FF2B5EF4-FFF2-40B4-BE49-F238E27FC236}">
                <a16:creationId xmlns:a16="http://schemas.microsoft.com/office/drawing/2014/main" id="{43C16F5C-835A-44DC-92FD-97A7DF0BE4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460" y="1421027"/>
            <a:ext cx="3501339" cy="2396525"/>
          </a:xfrm>
        </p:spPr>
      </p:pic>
      <p:sp>
        <p:nvSpPr>
          <p:cNvPr id="14" name="ZoneTexte 13">
            <a:extLst>
              <a:ext uri="{FF2B5EF4-FFF2-40B4-BE49-F238E27FC236}">
                <a16:creationId xmlns:a16="http://schemas.microsoft.com/office/drawing/2014/main" id="{5E375F6B-EF82-4ECF-85E8-258360881A06}"/>
              </a:ext>
            </a:extLst>
          </p:cNvPr>
          <p:cNvSpPr txBox="1"/>
          <p:nvPr/>
        </p:nvSpPr>
        <p:spPr>
          <a:xfrm>
            <a:off x="596725" y="4876938"/>
            <a:ext cx="10740340" cy="1477328"/>
          </a:xfrm>
          <a:prstGeom prst="rect">
            <a:avLst/>
          </a:prstGeom>
          <a:noFill/>
        </p:spPr>
        <p:txBody>
          <a:bodyPr wrap="square" rtlCol="0">
            <a:spAutoFit/>
          </a:bodyPr>
          <a:lstStyle/>
          <a:p>
            <a:r>
              <a:rPr lang="en-US" dirty="0"/>
              <a:t>In a sandwich shop, when you order a turkey sandwich, the clerk (</a:t>
            </a:r>
            <a:r>
              <a:rPr lang="en-US" b="1" dirty="0"/>
              <a:t>Controller</a:t>
            </a:r>
            <a:r>
              <a:rPr lang="en-US" dirty="0"/>
              <a:t>) relays your request to the sandwich-making station (</a:t>
            </a:r>
            <a:r>
              <a:rPr lang="en-US" b="1" dirty="0"/>
              <a:t>Model</a:t>
            </a:r>
            <a:r>
              <a:rPr lang="en-US" dirty="0"/>
              <a:t>). </a:t>
            </a:r>
          </a:p>
          <a:p>
            <a:r>
              <a:rPr lang="en-US" dirty="0"/>
              <a:t>The sandwich-making team, equipped with various ingredients, assembles the turkey sandwich based on your order.</a:t>
            </a:r>
          </a:p>
          <a:p>
            <a:r>
              <a:rPr lang="en-US" dirty="0"/>
              <a:t> Finally, you receive the completed turkey sandwich (</a:t>
            </a:r>
            <a:r>
              <a:rPr lang="en-US" b="1" dirty="0"/>
              <a:t>View</a:t>
            </a:r>
            <a:r>
              <a:rPr lang="en-US" dirty="0"/>
              <a:t>).</a:t>
            </a:r>
            <a:endParaRPr lang="fr-FR" dirty="0"/>
          </a:p>
        </p:txBody>
      </p:sp>
      <p:sp>
        <p:nvSpPr>
          <p:cNvPr id="15" name="ZoneTexte 14">
            <a:extLst>
              <a:ext uri="{FF2B5EF4-FFF2-40B4-BE49-F238E27FC236}">
                <a16:creationId xmlns:a16="http://schemas.microsoft.com/office/drawing/2014/main" id="{41130B87-8A09-4E17-9917-58053A3C061E}"/>
              </a:ext>
            </a:extLst>
          </p:cNvPr>
          <p:cNvSpPr txBox="1"/>
          <p:nvPr/>
        </p:nvSpPr>
        <p:spPr>
          <a:xfrm>
            <a:off x="5115697" y="1690688"/>
            <a:ext cx="4979773" cy="2126864"/>
          </a:xfrm>
          <a:prstGeom prst="rect">
            <a:avLst/>
          </a:prstGeom>
          <a:noFill/>
        </p:spPr>
        <p:txBody>
          <a:bodyPr wrap="square" rtlCol="0">
            <a:spAutoFit/>
          </a:bodyPr>
          <a:lstStyle/>
          <a:p>
            <a:pPr>
              <a:lnSpc>
                <a:spcPct val="150000"/>
              </a:lnSpc>
            </a:pPr>
            <a:r>
              <a:rPr lang="en-US" b="1" dirty="0"/>
              <a:t>Vocabulary</a:t>
            </a:r>
          </a:p>
          <a:p>
            <a:pPr>
              <a:lnSpc>
                <a:spcPct val="150000"/>
              </a:lnSpc>
            </a:pPr>
            <a:r>
              <a:rPr lang="en-US" dirty="0"/>
              <a:t> ● Model - manages application data and its modification</a:t>
            </a:r>
          </a:p>
          <a:p>
            <a:pPr>
              <a:lnSpc>
                <a:spcPct val="150000"/>
              </a:lnSpc>
            </a:pPr>
            <a:r>
              <a:rPr lang="en-US" dirty="0"/>
              <a:t> ● View - manages interface to present data</a:t>
            </a:r>
          </a:p>
          <a:p>
            <a:pPr>
              <a:lnSpc>
                <a:spcPct val="150000"/>
              </a:lnSpc>
            </a:pPr>
            <a:r>
              <a:rPr lang="en-US" dirty="0"/>
              <a:t> ● Controller - manages interaction to modify data </a:t>
            </a:r>
            <a:endParaRPr lang="fr-FR" dirty="0"/>
          </a:p>
        </p:txBody>
      </p:sp>
      <p:sp>
        <p:nvSpPr>
          <p:cNvPr id="16" name="ZoneTexte 15">
            <a:extLst>
              <a:ext uri="{FF2B5EF4-FFF2-40B4-BE49-F238E27FC236}">
                <a16:creationId xmlns:a16="http://schemas.microsoft.com/office/drawing/2014/main" id="{98BCF87A-8099-4224-943D-AE81AD7F80B1}"/>
              </a:ext>
            </a:extLst>
          </p:cNvPr>
          <p:cNvSpPr txBox="1"/>
          <p:nvPr/>
        </p:nvSpPr>
        <p:spPr>
          <a:xfrm>
            <a:off x="2882725" y="4361935"/>
            <a:ext cx="5272734" cy="369332"/>
          </a:xfrm>
          <a:prstGeom prst="rect">
            <a:avLst/>
          </a:prstGeom>
          <a:noFill/>
        </p:spPr>
        <p:txBody>
          <a:bodyPr wrap="square" rtlCol="0">
            <a:spAutoFit/>
          </a:bodyPr>
          <a:lstStyle/>
          <a:p>
            <a:pPr algn="ctr"/>
            <a:r>
              <a:rPr lang="fr-FR" b="1" dirty="0"/>
              <a:t>Description of a simple use case of the </a:t>
            </a:r>
            <a:r>
              <a:rPr lang="fr-FR" b="1" i="1" dirty="0"/>
              <a:t>MVC  model</a:t>
            </a:r>
          </a:p>
        </p:txBody>
      </p:sp>
    </p:spTree>
    <p:extLst>
      <p:ext uri="{BB962C8B-B14F-4D97-AF65-F5344CB8AC3E}">
        <p14:creationId xmlns:p14="http://schemas.microsoft.com/office/powerpoint/2010/main" val="36965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F683F71-3652-49EE-B43B-82ED688758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6959" y="1813268"/>
            <a:ext cx="6136841" cy="4351338"/>
          </a:xfrm>
        </p:spPr>
      </p:pic>
      <p:sp>
        <p:nvSpPr>
          <p:cNvPr id="6" name="ZoneTexte 5">
            <a:extLst>
              <a:ext uri="{FF2B5EF4-FFF2-40B4-BE49-F238E27FC236}">
                <a16:creationId xmlns:a16="http://schemas.microsoft.com/office/drawing/2014/main" id="{5798ED9F-9E96-41C2-A1A8-F2D98E2D67B0}"/>
              </a:ext>
            </a:extLst>
          </p:cNvPr>
          <p:cNvSpPr txBox="1"/>
          <p:nvPr/>
        </p:nvSpPr>
        <p:spPr>
          <a:xfrm>
            <a:off x="679622" y="1972607"/>
            <a:ext cx="4537337" cy="4204356"/>
          </a:xfrm>
          <a:prstGeom prst="rect">
            <a:avLst/>
          </a:prstGeom>
          <a:noFill/>
        </p:spPr>
        <p:txBody>
          <a:bodyPr wrap="square" rtlCol="0">
            <a:spAutoFit/>
          </a:bodyPr>
          <a:lstStyle/>
          <a:p>
            <a:pPr>
              <a:lnSpc>
                <a:spcPct val="150000"/>
              </a:lnSpc>
            </a:pPr>
            <a:r>
              <a:rPr lang="en-US" dirty="0"/>
              <a:t>● The </a:t>
            </a:r>
            <a:r>
              <a:rPr lang="en-US" b="1" dirty="0"/>
              <a:t>user</a:t>
            </a:r>
            <a:r>
              <a:rPr lang="en-US" dirty="0"/>
              <a:t> perceives </a:t>
            </a:r>
            <a:r>
              <a:rPr lang="en-US" b="1" i="1" dirty="0"/>
              <a:t>View</a:t>
            </a:r>
            <a:r>
              <a:rPr lang="en-US" dirty="0"/>
              <a:t> and send requests to </a:t>
            </a:r>
            <a:r>
              <a:rPr lang="en-US" b="1" i="1" dirty="0"/>
              <a:t>Controller</a:t>
            </a:r>
            <a:r>
              <a:rPr lang="en-US" dirty="0"/>
              <a:t>.</a:t>
            </a:r>
          </a:p>
          <a:p>
            <a:pPr>
              <a:lnSpc>
                <a:spcPct val="150000"/>
              </a:lnSpc>
            </a:pPr>
            <a:r>
              <a:rPr lang="en-US" dirty="0"/>
              <a:t> ● </a:t>
            </a:r>
            <a:r>
              <a:rPr lang="en-US" b="1" i="1" dirty="0"/>
              <a:t>Controller</a:t>
            </a:r>
            <a:r>
              <a:rPr lang="en-US" dirty="0"/>
              <a:t> decide how to modify </a:t>
            </a:r>
            <a:r>
              <a:rPr lang="en-US" b="1" i="1" dirty="0"/>
              <a:t>Model</a:t>
            </a:r>
            <a:r>
              <a:rPr lang="en-US" dirty="0"/>
              <a:t> according to the requests. </a:t>
            </a:r>
          </a:p>
          <a:p>
            <a:pPr>
              <a:lnSpc>
                <a:spcPct val="150000"/>
              </a:lnSpc>
            </a:pPr>
            <a:r>
              <a:rPr lang="en-US" dirty="0"/>
              <a:t>● </a:t>
            </a:r>
            <a:r>
              <a:rPr lang="en-US" b="1" i="1" dirty="0"/>
              <a:t>Model</a:t>
            </a:r>
            <a:r>
              <a:rPr lang="en-US" dirty="0"/>
              <a:t> may interact with a database, and if it is modified, it will notify </a:t>
            </a:r>
            <a:r>
              <a:rPr lang="en-US" b="1" i="1" dirty="0"/>
              <a:t>View</a:t>
            </a:r>
            <a:r>
              <a:rPr lang="en-US" dirty="0"/>
              <a:t>(s) that there are some changes needed to be updated.</a:t>
            </a:r>
          </a:p>
          <a:p>
            <a:pPr>
              <a:lnSpc>
                <a:spcPct val="150000"/>
              </a:lnSpc>
            </a:pPr>
            <a:r>
              <a:rPr lang="en-US" dirty="0"/>
              <a:t> ● </a:t>
            </a:r>
            <a:r>
              <a:rPr lang="en-US" b="1" i="1" dirty="0"/>
              <a:t>View</a:t>
            </a:r>
            <a:r>
              <a:rPr lang="en-US" dirty="0"/>
              <a:t> retrieves the changes and refreshes itself with the updated data </a:t>
            </a:r>
          </a:p>
          <a:p>
            <a:pPr>
              <a:lnSpc>
                <a:spcPct val="150000"/>
              </a:lnSpc>
            </a:pPr>
            <a:r>
              <a:rPr lang="en-US" dirty="0"/>
              <a:t>● The </a:t>
            </a:r>
            <a:r>
              <a:rPr lang="en-US" b="1" dirty="0"/>
              <a:t>user</a:t>
            </a:r>
            <a:r>
              <a:rPr lang="en-US" dirty="0"/>
              <a:t> perceives the updated </a:t>
            </a:r>
            <a:r>
              <a:rPr lang="en-US" b="1" i="1" dirty="0"/>
              <a:t>view</a:t>
            </a:r>
            <a:r>
              <a:rPr lang="en-US" dirty="0"/>
              <a:t>. </a:t>
            </a:r>
            <a:endParaRPr lang="fr-FR" b="1" i="1" dirty="0"/>
          </a:p>
        </p:txBody>
      </p:sp>
      <p:sp>
        <p:nvSpPr>
          <p:cNvPr id="7" name="Nuage 6">
            <a:extLst>
              <a:ext uri="{FF2B5EF4-FFF2-40B4-BE49-F238E27FC236}">
                <a16:creationId xmlns:a16="http://schemas.microsoft.com/office/drawing/2014/main" id="{492391A9-4055-4EED-858E-89B7DBCFBD53}"/>
              </a:ext>
            </a:extLst>
          </p:cNvPr>
          <p:cNvSpPr/>
          <p:nvPr/>
        </p:nvSpPr>
        <p:spPr>
          <a:xfrm>
            <a:off x="3089190" y="469557"/>
            <a:ext cx="5634681" cy="105032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b="1" dirty="0">
                <a:effectLst>
                  <a:outerShdw blurRad="38100" dist="38100" dir="2700000" algn="tl">
                    <a:srgbClr val="000000">
                      <a:alpha val="43137"/>
                    </a:srgbClr>
                  </a:outerShdw>
                </a:effectLst>
              </a:rPr>
              <a:t>How </a:t>
            </a:r>
            <a:r>
              <a:rPr lang="fr-FR" b="1" dirty="0" err="1">
                <a:effectLst>
                  <a:outerShdw blurRad="38100" dist="38100" dir="2700000" algn="tl">
                    <a:srgbClr val="000000">
                      <a:alpha val="43137"/>
                    </a:srgbClr>
                  </a:outerShdw>
                </a:effectLst>
              </a:rPr>
              <a:t>does</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it</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works</a:t>
            </a:r>
            <a:r>
              <a:rPr lang="fr-FR" b="1" dirty="0">
                <a:effectLst>
                  <a:outerShdw blurRad="38100" dist="38100" dir="2700000" algn="tl">
                    <a:srgbClr val="000000">
                      <a:alpha val="43137"/>
                    </a:srgbClr>
                  </a:outerShdw>
                </a:effectLst>
              </a:rPr>
              <a:t>?</a:t>
            </a:r>
            <a:endParaRPr lang="fr-FR" dirty="0"/>
          </a:p>
        </p:txBody>
      </p:sp>
    </p:spTree>
    <p:extLst>
      <p:ext uri="{BB962C8B-B14F-4D97-AF65-F5344CB8AC3E}">
        <p14:creationId xmlns:p14="http://schemas.microsoft.com/office/powerpoint/2010/main" val="309043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EC74AD-CF67-4C26-8A54-A75EA05FBD18}"/>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Advantages</a:t>
            </a:r>
            <a:endParaRPr lang="fr-FR" b="1"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26763A85-6487-406D-B227-49C011EFBE5D}"/>
              </a:ext>
            </a:extLst>
          </p:cNvPr>
          <p:cNvSpPr>
            <a:spLocks noGrp="1"/>
          </p:cNvSpPr>
          <p:nvPr>
            <p:ph idx="1"/>
          </p:nvPr>
        </p:nvSpPr>
        <p:spPr>
          <a:xfrm>
            <a:off x="838200" y="1825625"/>
            <a:ext cx="7156622" cy="4351338"/>
          </a:xfrm>
        </p:spPr>
        <p:txBody>
          <a:bodyPr>
            <a:normAutofit fontScale="92500" lnSpcReduction="20000"/>
          </a:bodyPr>
          <a:lstStyle/>
          <a:p>
            <a:pPr marL="0" indent="0">
              <a:buNone/>
            </a:pPr>
            <a:r>
              <a:rPr lang="en-US" dirty="0"/>
              <a:t>● Simultaneous or parallel development - Several people can work at the same time on the code. </a:t>
            </a:r>
          </a:p>
          <a:p>
            <a:pPr marL="0" indent="0">
              <a:buNone/>
            </a:pPr>
            <a:r>
              <a:rPr lang="en-US" dirty="0"/>
              <a:t>● Model is domain independent and Code can be reused .</a:t>
            </a:r>
          </a:p>
          <a:p>
            <a:pPr marL="0" indent="0">
              <a:buNone/>
            </a:pPr>
            <a:r>
              <a:rPr lang="en-US" dirty="0"/>
              <a:t> ● Multiple views can be created based on one model. </a:t>
            </a:r>
          </a:p>
          <a:p>
            <a:pPr marL="0" indent="0">
              <a:buNone/>
            </a:pPr>
            <a:r>
              <a:rPr lang="en-US" dirty="0"/>
              <a:t>● MVC has loose coupling between models, controllers and views. </a:t>
            </a:r>
          </a:p>
          <a:p>
            <a:pPr marL="0" indent="0">
              <a:buNone/>
            </a:pPr>
            <a:r>
              <a:rPr lang="en-US" dirty="0"/>
              <a:t>● High cohesion is also enabled in MVC between views and controllers. </a:t>
            </a:r>
          </a:p>
          <a:p>
            <a:pPr marL="0" indent="0">
              <a:buNone/>
            </a:pPr>
            <a:r>
              <a:rPr lang="en-US" dirty="0"/>
              <a:t>● Testing can be done separately for the different components since testing UI is usually expensive. </a:t>
            </a:r>
            <a:endParaRPr lang="fr-FR" dirty="0"/>
          </a:p>
        </p:txBody>
      </p:sp>
      <p:pic>
        <p:nvPicPr>
          <p:cNvPr id="7" name="Image 6">
            <a:extLst>
              <a:ext uri="{FF2B5EF4-FFF2-40B4-BE49-F238E27FC236}">
                <a16:creationId xmlns:a16="http://schemas.microsoft.com/office/drawing/2014/main" id="{0A755EC8-CCCF-42E9-8E29-C6228E6F4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5539" y="3429000"/>
            <a:ext cx="2143125" cy="2143125"/>
          </a:xfrm>
          <a:prstGeom prst="rect">
            <a:avLst/>
          </a:prstGeom>
          <a:ln>
            <a:noFill/>
          </a:ln>
          <a:effectLst>
            <a:softEdge rad="112500"/>
          </a:effectLst>
        </p:spPr>
      </p:pic>
      <p:sp>
        <p:nvSpPr>
          <p:cNvPr id="8" name="Nuage 7">
            <a:extLst>
              <a:ext uri="{FF2B5EF4-FFF2-40B4-BE49-F238E27FC236}">
                <a16:creationId xmlns:a16="http://schemas.microsoft.com/office/drawing/2014/main" id="{D295B1F2-5D72-4F66-BCAB-1DC85E195763}"/>
              </a:ext>
            </a:extLst>
          </p:cNvPr>
          <p:cNvSpPr/>
          <p:nvPr/>
        </p:nvSpPr>
        <p:spPr>
          <a:xfrm>
            <a:off x="8427308" y="840259"/>
            <a:ext cx="2926492" cy="21431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What</a:t>
            </a:r>
            <a:r>
              <a:rPr lang="fr-FR" dirty="0"/>
              <a:t> can </a:t>
            </a:r>
            <a:r>
              <a:rPr lang="fr-FR" dirty="0" err="1"/>
              <a:t>be</a:t>
            </a:r>
            <a:r>
              <a:rPr lang="fr-FR" dirty="0"/>
              <a:t> the </a:t>
            </a:r>
            <a:r>
              <a:rPr lang="fr-FR" dirty="0" err="1"/>
              <a:t>advantages</a:t>
            </a:r>
            <a:r>
              <a:rPr lang="fr-FR" dirty="0"/>
              <a:t>?</a:t>
            </a:r>
          </a:p>
        </p:txBody>
      </p:sp>
    </p:spTree>
    <p:extLst>
      <p:ext uri="{BB962C8B-B14F-4D97-AF65-F5344CB8AC3E}">
        <p14:creationId xmlns:p14="http://schemas.microsoft.com/office/powerpoint/2010/main" val="15779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6C3F05-F23F-46A7-8C7A-611F71D2EF74}"/>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Disadvantages</a:t>
            </a:r>
            <a:endParaRPr lang="fr-FR" b="1"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D2CA42AD-6002-45F4-A893-B7C198C9653C}"/>
              </a:ext>
            </a:extLst>
          </p:cNvPr>
          <p:cNvSpPr>
            <a:spLocks noGrp="1"/>
          </p:cNvSpPr>
          <p:nvPr>
            <p:ph idx="1"/>
          </p:nvPr>
        </p:nvSpPr>
        <p:spPr>
          <a:xfrm>
            <a:off x="4409303" y="1479636"/>
            <a:ext cx="7527324" cy="4351338"/>
          </a:xfrm>
        </p:spPr>
        <p:txBody>
          <a:bodyPr/>
          <a:lstStyle/>
          <a:p>
            <a:pPr marL="0" indent="0">
              <a:buNone/>
            </a:pPr>
            <a:r>
              <a:rPr lang="en-US" dirty="0"/>
              <a:t>● Navigation of code can be complex since there are many different components and abstractions which require time to adapt to them.</a:t>
            </a:r>
          </a:p>
          <a:p>
            <a:pPr marL="0" indent="0" algn="r">
              <a:buNone/>
            </a:pPr>
            <a:r>
              <a:rPr lang="en-US" dirty="0"/>
              <a:t> ● Consistency should be maintained throughout the code for navigation and readability. Otherwise, it causes scattering and difficult to read. </a:t>
            </a:r>
          </a:p>
          <a:p>
            <a:pPr marL="0" indent="0">
              <a:buNone/>
            </a:pPr>
            <a:r>
              <a:rPr lang="en-US" dirty="0"/>
              <a:t>● Using MVC requires the knowledge of multiple technologies, like a web application can require the knowledge of HTML, PHP, SQL. So, the learning curve is high for this pattern compared to others.</a:t>
            </a:r>
            <a:endParaRPr lang="fr-FR" dirty="0"/>
          </a:p>
        </p:txBody>
      </p:sp>
      <p:sp>
        <p:nvSpPr>
          <p:cNvPr id="7" name="Nuage 6">
            <a:extLst>
              <a:ext uri="{FF2B5EF4-FFF2-40B4-BE49-F238E27FC236}">
                <a16:creationId xmlns:a16="http://schemas.microsoft.com/office/drawing/2014/main" id="{ED9BDF1A-E0F0-451B-B3E8-9C3868741C1A}"/>
              </a:ext>
            </a:extLst>
          </p:cNvPr>
          <p:cNvSpPr/>
          <p:nvPr/>
        </p:nvSpPr>
        <p:spPr>
          <a:xfrm>
            <a:off x="568410" y="916695"/>
            <a:ext cx="2755557" cy="219103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t>Did</a:t>
            </a:r>
            <a:r>
              <a:rPr lang="fr-FR" b="1" dirty="0"/>
              <a:t> </a:t>
            </a:r>
            <a:r>
              <a:rPr lang="fr-FR" b="1" dirty="0" err="1"/>
              <a:t>you</a:t>
            </a:r>
            <a:r>
              <a:rPr lang="fr-FR" b="1" dirty="0"/>
              <a:t> know?</a:t>
            </a:r>
          </a:p>
        </p:txBody>
      </p:sp>
      <p:pic>
        <p:nvPicPr>
          <p:cNvPr id="9" name="Image 8">
            <a:extLst>
              <a:ext uri="{FF2B5EF4-FFF2-40B4-BE49-F238E27FC236}">
                <a16:creationId xmlns:a16="http://schemas.microsoft.com/office/drawing/2014/main" id="{C195F813-969C-40D4-8A55-70252AF25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488" y="3611649"/>
            <a:ext cx="2057400" cy="2219325"/>
          </a:xfrm>
          <a:prstGeom prst="rect">
            <a:avLst/>
          </a:prstGeom>
          <a:ln>
            <a:noFill/>
          </a:ln>
          <a:effectLst>
            <a:softEdge rad="112500"/>
          </a:effectLst>
        </p:spPr>
      </p:pic>
    </p:spTree>
    <p:extLst>
      <p:ext uri="{BB962C8B-B14F-4D97-AF65-F5344CB8AC3E}">
        <p14:creationId xmlns:p14="http://schemas.microsoft.com/office/powerpoint/2010/main" val="272000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6771F-2E36-4C13-A36F-E1C26686FAF2}"/>
              </a:ext>
            </a:extLst>
          </p:cNvPr>
          <p:cNvSpPr>
            <a:spLocks noGrp="1"/>
          </p:cNvSpPr>
          <p:nvPr>
            <p:ph type="title"/>
          </p:nvPr>
        </p:nvSpPr>
        <p:spPr/>
        <p:txBody>
          <a:bodyPr/>
          <a:lstStyle/>
          <a:p>
            <a:r>
              <a:rPr lang="fr-FR" dirty="0" err="1"/>
              <a:t>Thank</a:t>
            </a:r>
            <a:r>
              <a:rPr lang="fr-FR" dirty="0"/>
              <a:t> You!!</a:t>
            </a:r>
          </a:p>
        </p:txBody>
      </p:sp>
      <p:sp>
        <p:nvSpPr>
          <p:cNvPr id="4" name="Espace réservé du texte 3">
            <a:extLst>
              <a:ext uri="{FF2B5EF4-FFF2-40B4-BE49-F238E27FC236}">
                <a16:creationId xmlns:a16="http://schemas.microsoft.com/office/drawing/2014/main" id="{8677F014-C0F9-4C26-94D1-59E4835F2A04}"/>
              </a:ext>
            </a:extLst>
          </p:cNvPr>
          <p:cNvSpPr>
            <a:spLocks noGrp="1"/>
          </p:cNvSpPr>
          <p:nvPr>
            <p:ph type="body" sz="half" idx="2"/>
          </p:nvPr>
        </p:nvSpPr>
        <p:spPr>
          <a:xfrm>
            <a:off x="836612" y="2057400"/>
            <a:ext cx="4019593" cy="3478427"/>
          </a:xfrm>
        </p:spPr>
        <p:txBody>
          <a:bodyPr>
            <a:normAutofit fontScale="85000" lnSpcReduction="20000"/>
          </a:bodyPr>
          <a:lstStyle/>
          <a:p>
            <a:pPr>
              <a:lnSpc>
                <a:spcPct val="150000"/>
              </a:lnSpc>
            </a:pPr>
            <a:r>
              <a:rPr lang="en-US" b="1" dirty="0">
                <a:latin typeface="Comic Sans MS" panose="030F0702030302020204" pitchFamily="66" charset="0"/>
              </a:rPr>
              <a:t>Thank you all for joining today's presentation. Just as a sandwich requires the right combination of ingredients for a perfect taste, your engagement and participation have enriched our discussion on the MVC design pattern. Your presence has added flavor to this session, and we appreciate your time and attention. If you have any further questions or insights, feel free to reach out. Here's to building well-structured and delightful software together. </a:t>
            </a:r>
            <a:endParaRPr lang="fr-FR" b="1" dirty="0">
              <a:latin typeface="Comic Sans MS" panose="030F0702030302020204" pitchFamily="66" charset="0"/>
            </a:endParaRPr>
          </a:p>
        </p:txBody>
      </p:sp>
      <p:pic>
        <p:nvPicPr>
          <p:cNvPr id="22" name="Espace réservé pour une image  21">
            <a:extLst>
              <a:ext uri="{FF2B5EF4-FFF2-40B4-BE49-F238E27FC236}">
                <a16:creationId xmlns:a16="http://schemas.microsoft.com/office/drawing/2014/main" id="{259678D0-D53A-4D5B-A4A9-780CFCE7F0C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954" r="12954"/>
          <a:stretch>
            <a:fillRect/>
          </a:stretch>
        </p:blipFill>
        <p:spPr/>
      </p:pic>
    </p:spTree>
    <p:extLst>
      <p:ext uri="{BB962C8B-B14F-4D97-AF65-F5344CB8AC3E}">
        <p14:creationId xmlns:p14="http://schemas.microsoft.com/office/powerpoint/2010/main" val="21316327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641</Words>
  <Application>Microsoft Office PowerPoint</Application>
  <PresentationFormat>Grand écran</PresentationFormat>
  <Paragraphs>40</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Comic Sans MS</vt:lpstr>
      <vt:lpstr>Thème Office</vt:lpstr>
      <vt:lpstr>MVC DESIGN PATTERN</vt:lpstr>
      <vt:lpstr>Purpose and Motivation</vt:lpstr>
      <vt:lpstr>Purpose and Motivation</vt:lpstr>
      <vt:lpstr>Intended Use Cases</vt:lpstr>
      <vt:lpstr>STRUCTURE</vt:lpstr>
      <vt:lpstr>Présentation PowerPoint</vt:lpstr>
      <vt:lpstr>Advantages</vt:lpstr>
      <vt:lpstr>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DESIGN PATTERN</dc:title>
  <dc:creator>DILAN NDE</dc:creator>
  <cp:lastModifiedBy>DILAN NDE</cp:lastModifiedBy>
  <cp:revision>8</cp:revision>
  <dcterms:created xsi:type="dcterms:W3CDTF">2023-12-11T09:26:03Z</dcterms:created>
  <dcterms:modified xsi:type="dcterms:W3CDTF">2023-12-11T10:09:57Z</dcterms:modified>
</cp:coreProperties>
</file>