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8"/>
  </p:notesMasterIdLst>
  <p:sldIdLst>
    <p:sldId id="256" r:id="rId2"/>
    <p:sldId id="287" r:id="rId3"/>
    <p:sldId id="272" r:id="rId4"/>
    <p:sldId id="257" r:id="rId5"/>
    <p:sldId id="290" r:id="rId6"/>
    <p:sldId id="291" r:id="rId7"/>
    <p:sldId id="288" r:id="rId8"/>
    <p:sldId id="292" r:id="rId9"/>
    <p:sldId id="293" r:id="rId10"/>
    <p:sldId id="265" r:id="rId11"/>
    <p:sldId id="294" r:id="rId12"/>
    <p:sldId id="284" r:id="rId13"/>
    <p:sldId id="295" r:id="rId14"/>
    <p:sldId id="286" r:id="rId15"/>
    <p:sldId id="266" r:id="rId16"/>
    <p:sldId id="280" r:id="rId17"/>
    <p:sldId id="270" r:id="rId18"/>
    <p:sldId id="271" r:id="rId19"/>
    <p:sldId id="279" r:id="rId20"/>
    <p:sldId id="275" r:id="rId21"/>
    <p:sldId id="282" r:id="rId22"/>
    <p:sldId id="260" r:id="rId23"/>
    <p:sldId id="267" r:id="rId24"/>
    <p:sldId id="296" r:id="rId25"/>
    <p:sldId id="297" r:id="rId26"/>
    <p:sldId id="298" r:id="rId27"/>
    <p:sldId id="299" r:id="rId28"/>
    <p:sldId id="300" r:id="rId29"/>
    <p:sldId id="283" r:id="rId30"/>
    <p:sldId id="301" r:id="rId31"/>
    <p:sldId id="268" r:id="rId32"/>
    <p:sldId id="281" r:id="rId33"/>
    <p:sldId id="269" r:id="rId34"/>
    <p:sldId id="262" r:id="rId35"/>
    <p:sldId id="263" r:id="rId36"/>
    <p:sldId id="264"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35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05267-0A5E-4699-856C-713EE500FBDD}" type="doc">
      <dgm:prSet loTypeId="urn:microsoft.com/office/officeart/2011/layout/CircleProcess#1" loCatId="process" qsTypeId="urn:microsoft.com/office/officeart/2005/8/quickstyle/simple5" qsCatId="simple" csTypeId="urn:microsoft.com/office/officeart/2005/8/colors/colorful4" csCatId="colorful"/>
      <dgm:spPr/>
      <dgm:t>
        <a:bodyPr/>
        <a:lstStyle/>
        <a:p>
          <a:endParaRPr lang="en-GB"/>
        </a:p>
      </dgm:t>
    </dgm:pt>
    <dgm:pt modelId="{4AA7C57A-1DF4-4EA0-9939-73DDE2B91007}">
      <dgm:prSet custT="1"/>
      <dgm:spPr/>
      <dgm:t>
        <a:bodyPr/>
        <a:lstStyle/>
        <a:p>
          <a:pPr rtl="0"/>
          <a:r>
            <a:rPr lang="en-GB" sz="1200"/>
            <a:t>In contemporary markets, entrepreneur act as:</a:t>
          </a:r>
          <a:endParaRPr lang="en-GB" sz="1200" dirty="0"/>
        </a:p>
      </dgm:t>
    </dgm:pt>
    <dgm:pt modelId="{CB4AC830-52F0-4612-B341-7EADD2D7F5FB}" type="parTrans" cxnId="{847D5093-AD7A-4BF5-AA0B-4FC76500ACBA}">
      <dgm:prSet/>
      <dgm:spPr/>
      <dgm:t>
        <a:bodyPr/>
        <a:lstStyle/>
        <a:p>
          <a:endParaRPr lang="en-GB"/>
        </a:p>
      </dgm:t>
    </dgm:pt>
    <dgm:pt modelId="{BEB4EC2C-E278-413A-9F3A-1EDAA14BD07B}" type="sibTrans" cxnId="{847D5093-AD7A-4BF5-AA0B-4FC76500ACBA}">
      <dgm:prSet/>
      <dgm:spPr/>
      <dgm:t>
        <a:bodyPr/>
        <a:lstStyle/>
        <a:p>
          <a:endParaRPr lang="en-GB"/>
        </a:p>
      </dgm:t>
    </dgm:pt>
    <dgm:pt modelId="{E46B51DC-FD60-41BA-A990-0A45C7E8DD28}">
      <dgm:prSet custT="1"/>
      <dgm:spPr/>
      <dgm:t>
        <a:bodyPr/>
        <a:lstStyle/>
        <a:p>
          <a:pPr rtl="0"/>
          <a:r>
            <a:rPr lang="en-GB" sz="1200"/>
            <a:t>innovators or developers who identify and capture opportunities </a:t>
          </a:r>
          <a:endParaRPr lang="en-GB" sz="1200" dirty="0"/>
        </a:p>
      </dgm:t>
    </dgm:pt>
    <dgm:pt modelId="{8CAC0035-836A-4EE7-BEC1-566F051B9771}" type="parTrans" cxnId="{C2A17DD9-34E7-4B0B-B241-48F4FFD9A2CD}">
      <dgm:prSet/>
      <dgm:spPr/>
      <dgm:t>
        <a:bodyPr/>
        <a:lstStyle/>
        <a:p>
          <a:endParaRPr lang="en-GB"/>
        </a:p>
      </dgm:t>
    </dgm:pt>
    <dgm:pt modelId="{EA8AF4F7-4F81-4E68-9CDE-92F6D48F072B}" type="sibTrans" cxnId="{C2A17DD9-34E7-4B0B-B241-48F4FFD9A2CD}">
      <dgm:prSet/>
      <dgm:spPr/>
      <dgm:t>
        <a:bodyPr/>
        <a:lstStyle/>
        <a:p>
          <a:endParaRPr lang="en-GB"/>
        </a:p>
      </dgm:t>
    </dgm:pt>
    <dgm:pt modelId="{91663E6B-73E7-4096-99EA-03CD8121133C}">
      <dgm:prSet custT="1"/>
      <dgm:spPr/>
      <dgm:t>
        <a:bodyPr/>
        <a:lstStyle/>
        <a:p>
          <a:pPr rtl="0"/>
          <a:r>
            <a:rPr lang="en-GB" sz="1200"/>
            <a:t>transform the opportunities into merchandisable concepts</a:t>
          </a:r>
          <a:endParaRPr lang="en-GB" sz="1200" dirty="0"/>
        </a:p>
      </dgm:t>
    </dgm:pt>
    <dgm:pt modelId="{B39DFDCC-DBCF-4A59-A1A8-EE2FEDDF341D}" type="parTrans" cxnId="{BD132A41-1F1A-4D51-80E7-CF0E2C18993B}">
      <dgm:prSet/>
      <dgm:spPr/>
      <dgm:t>
        <a:bodyPr/>
        <a:lstStyle/>
        <a:p>
          <a:endParaRPr lang="en-GB"/>
        </a:p>
      </dgm:t>
    </dgm:pt>
    <dgm:pt modelId="{C5F52271-7C38-4DC4-A8B3-49067336ECD5}" type="sibTrans" cxnId="{BD132A41-1F1A-4D51-80E7-CF0E2C18993B}">
      <dgm:prSet/>
      <dgm:spPr/>
      <dgm:t>
        <a:bodyPr/>
        <a:lstStyle/>
        <a:p>
          <a:endParaRPr lang="en-GB"/>
        </a:p>
      </dgm:t>
    </dgm:pt>
    <dgm:pt modelId="{7B102EAC-F662-4F7B-A6F5-F400B2A03176}">
      <dgm:prSet custT="1"/>
      <dgm:spPr/>
      <dgm:t>
        <a:bodyPr/>
        <a:lstStyle/>
        <a:p>
          <a:pPr rtl="0"/>
          <a:r>
            <a:rPr lang="en-GB" sz="1200"/>
            <a:t>create value through multiple stakeholders and resources</a:t>
          </a:r>
          <a:endParaRPr lang="en-GB" sz="1200" dirty="0"/>
        </a:p>
      </dgm:t>
    </dgm:pt>
    <dgm:pt modelId="{4C1DAFF3-0F39-4EA5-91D6-46EA14141DB3}" type="parTrans" cxnId="{F5E5F7E5-F39E-4A24-837E-9C98E42083FD}">
      <dgm:prSet/>
      <dgm:spPr/>
      <dgm:t>
        <a:bodyPr/>
        <a:lstStyle/>
        <a:p>
          <a:endParaRPr lang="en-GB"/>
        </a:p>
      </dgm:t>
    </dgm:pt>
    <dgm:pt modelId="{4C818E44-D2BF-40C4-8AE7-740496CA81B8}" type="sibTrans" cxnId="{F5E5F7E5-F39E-4A24-837E-9C98E42083FD}">
      <dgm:prSet/>
      <dgm:spPr/>
      <dgm:t>
        <a:bodyPr/>
        <a:lstStyle/>
        <a:p>
          <a:endParaRPr lang="en-GB"/>
        </a:p>
      </dgm:t>
    </dgm:pt>
    <dgm:pt modelId="{7D3978D5-4C6A-4621-B33D-C7D51EBE397D}">
      <dgm:prSet custT="1"/>
      <dgm:spPr/>
      <dgm:t>
        <a:bodyPr/>
        <a:lstStyle/>
        <a:p>
          <a:pPr rtl="0"/>
          <a:r>
            <a:rPr lang="en-GB" sz="1200" dirty="0"/>
            <a:t>take risks whilst seeking rewards for their ventures and efforts  (</a:t>
          </a:r>
          <a:r>
            <a:rPr lang="en-GB" sz="1200" dirty="0" err="1"/>
            <a:t>Kuratko</a:t>
          </a:r>
          <a:r>
            <a:rPr lang="en-GB" sz="1200" dirty="0"/>
            <a:t>, 2016)</a:t>
          </a:r>
        </a:p>
      </dgm:t>
    </dgm:pt>
    <dgm:pt modelId="{CCE28C06-8834-40A9-85D6-0734D665DAAC}" type="parTrans" cxnId="{233E902A-6E06-4309-BDFB-2421662D56DC}">
      <dgm:prSet/>
      <dgm:spPr/>
      <dgm:t>
        <a:bodyPr/>
        <a:lstStyle/>
        <a:p>
          <a:endParaRPr lang="en-GB"/>
        </a:p>
      </dgm:t>
    </dgm:pt>
    <dgm:pt modelId="{0DA151E1-D81E-4B06-BAE8-502E1EC919ED}" type="sibTrans" cxnId="{233E902A-6E06-4309-BDFB-2421662D56DC}">
      <dgm:prSet/>
      <dgm:spPr/>
      <dgm:t>
        <a:bodyPr/>
        <a:lstStyle/>
        <a:p>
          <a:endParaRPr lang="en-GB"/>
        </a:p>
      </dgm:t>
    </dgm:pt>
    <dgm:pt modelId="{AADB194A-58A4-458F-A1F6-0435F42FA03A}" type="pres">
      <dgm:prSet presAssocID="{10105267-0A5E-4699-856C-713EE500FBDD}" presName="Name0" presStyleCnt="0">
        <dgm:presLayoutVars>
          <dgm:chMax val="11"/>
          <dgm:chPref val="11"/>
          <dgm:dir/>
          <dgm:resizeHandles/>
        </dgm:presLayoutVars>
      </dgm:prSet>
      <dgm:spPr/>
    </dgm:pt>
    <dgm:pt modelId="{E120F486-0B97-4E26-AB46-3330FB3B9370}" type="pres">
      <dgm:prSet presAssocID="{7D3978D5-4C6A-4621-B33D-C7D51EBE397D}" presName="Accent5" presStyleCnt="0"/>
      <dgm:spPr/>
    </dgm:pt>
    <dgm:pt modelId="{211F5E04-FCD1-4E78-93B5-77CF72910FBD}" type="pres">
      <dgm:prSet presAssocID="{7D3978D5-4C6A-4621-B33D-C7D51EBE397D}" presName="Accent" presStyleLbl="node1" presStyleIdx="0" presStyleCnt="5"/>
      <dgm:spPr/>
    </dgm:pt>
    <dgm:pt modelId="{40145400-E799-48B3-A19C-C944B10355DF}" type="pres">
      <dgm:prSet presAssocID="{7D3978D5-4C6A-4621-B33D-C7D51EBE397D}" presName="ParentBackground5" presStyleCnt="0"/>
      <dgm:spPr/>
    </dgm:pt>
    <dgm:pt modelId="{FE5238CF-31B5-4476-B955-843A64BEB5D7}" type="pres">
      <dgm:prSet presAssocID="{7D3978D5-4C6A-4621-B33D-C7D51EBE397D}" presName="ParentBackground" presStyleLbl="fgAcc1" presStyleIdx="0" presStyleCnt="5"/>
      <dgm:spPr/>
    </dgm:pt>
    <dgm:pt modelId="{EBDCC068-49CB-4E2D-B52E-BFBE8C4C902C}" type="pres">
      <dgm:prSet presAssocID="{7D3978D5-4C6A-4621-B33D-C7D51EBE397D}" presName="Parent5" presStyleLbl="revTx" presStyleIdx="0" presStyleCnt="0">
        <dgm:presLayoutVars>
          <dgm:chMax val="1"/>
          <dgm:chPref val="1"/>
          <dgm:bulletEnabled val="1"/>
        </dgm:presLayoutVars>
      </dgm:prSet>
      <dgm:spPr/>
    </dgm:pt>
    <dgm:pt modelId="{97E88F06-2E6B-4017-B356-4CF714064C19}" type="pres">
      <dgm:prSet presAssocID="{7B102EAC-F662-4F7B-A6F5-F400B2A03176}" presName="Accent4" presStyleCnt="0"/>
      <dgm:spPr/>
    </dgm:pt>
    <dgm:pt modelId="{75A623EA-4F0D-4A19-9194-1F5835AC8C07}" type="pres">
      <dgm:prSet presAssocID="{7B102EAC-F662-4F7B-A6F5-F400B2A03176}" presName="Accent" presStyleLbl="node1" presStyleIdx="1" presStyleCnt="5"/>
      <dgm:spPr/>
    </dgm:pt>
    <dgm:pt modelId="{F04E26BF-A300-4BCA-B435-4A398437C7C7}" type="pres">
      <dgm:prSet presAssocID="{7B102EAC-F662-4F7B-A6F5-F400B2A03176}" presName="ParentBackground4" presStyleCnt="0"/>
      <dgm:spPr/>
    </dgm:pt>
    <dgm:pt modelId="{A0870987-EE29-4A9C-ABCF-6E09662FE180}" type="pres">
      <dgm:prSet presAssocID="{7B102EAC-F662-4F7B-A6F5-F400B2A03176}" presName="ParentBackground" presStyleLbl="fgAcc1" presStyleIdx="1" presStyleCnt="5"/>
      <dgm:spPr/>
    </dgm:pt>
    <dgm:pt modelId="{E8B4A962-EBA0-4854-BF35-8C6C6E1586B2}" type="pres">
      <dgm:prSet presAssocID="{7B102EAC-F662-4F7B-A6F5-F400B2A03176}" presName="Parent4" presStyleLbl="revTx" presStyleIdx="0" presStyleCnt="0">
        <dgm:presLayoutVars>
          <dgm:chMax val="1"/>
          <dgm:chPref val="1"/>
          <dgm:bulletEnabled val="1"/>
        </dgm:presLayoutVars>
      </dgm:prSet>
      <dgm:spPr/>
    </dgm:pt>
    <dgm:pt modelId="{3D25FE41-43D1-4467-B15A-1F6FF0B300D2}" type="pres">
      <dgm:prSet presAssocID="{91663E6B-73E7-4096-99EA-03CD8121133C}" presName="Accent3" presStyleCnt="0"/>
      <dgm:spPr/>
    </dgm:pt>
    <dgm:pt modelId="{D873CE6E-C80E-4D3E-9CC5-87F8AF7F395D}" type="pres">
      <dgm:prSet presAssocID="{91663E6B-73E7-4096-99EA-03CD8121133C}" presName="Accent" presStyleLbl="node1" presStyleIdx="2" presStyleCnt="5"/>
      <dgm:spPr/>
    </dgm:pt>
    <dgm:pt modelId="{89BF3096-B2B9-4A08-8B0D-DE22E6F98F28}" type="pres">
      <dgm:prSet presAssocID="{91663E6B-73E7-4096-99EA-03CD8121133C}" presName="ParentBackground3" presStyleCnt="0"/>
      <dgm:spPr/>
    </dgm:pt>
    <dgm:pt modelId="{BF34FEF6-8371-457D-AFFE-D2C53B3129D8}" type="pres">
      <dgm:prSet presAssocID="{91663E6B-73E7-4096-99EA-03CD8121133C}" presName="ParentBackground" presStyleLbl="fgAcc1" presStyleIdx="2" presStyleCnt="5"/>
      <dgm:spPr/>
    </dgm:pt>
    <dgm:pt modelId="{60DBCE4E-4479-4D62-BE87-967EF05D01AA}" type="pres">
      <dgm:prSet presAssocID="{91663E6B-73E7-4096-99EA-03CD8121133C}" presName="Parent3" presStyleLbl="revTx" presStyleIdx="0" presStyleCnt="0">
        <dgm:presLayoutVars>
          <dgm:chMax val="1"/>
          <dgm:chPref val="1"/>
          <dgm:bulletEnabled val="1"/>
        </dgm:presLayoutVars>
      </dgm:prSet>
      <dgm:spPr/>
    </dgm:pt>
    <dgm:pt modelId="{FC24E282-51E6-4A26-AEF6-AD1BA6CA49A7}" type="pres">
      <dgm:prSet presAssocID="{E46B51DC-FD60-41BA-A990-0A45C7E8DD28}" presName="Accent2" presStyleCnt="0"/>
      <dgm:spPr/>
    </dgm:pt>
    <dgm:pt modelId="{F3ADB6CA-7DE7-40D0-95A9-58517D7E501E}" type="pres">
      <dgm:prSet presAssocID="{E46B51DC-FD60-41BA-A990-0A45C7E8DD28}" presName="Accent" presStyleLbl="node1" presStyleIdx="3" presStyleCnt="5"/>
      <dgm:spPr/>
    </dgm:pt>
    <dgm:pt modelId="{ED9BA1D5-7613-419F-93DE-C79AA93CC206}" type="pres">
      <dgm:prSet presAssocID="{E46B51DC-FD60-41BA-A990-0A45C7E8DD28}" presName="ParentBackground2" presStyleCnt="0"/>
      <dgm:spPr/>
    </dgm:pt>
    <dgm:pt modelId="{69E2A38B-0923-447E-88E6-2A9B7FE36546}" type="pres">
      <dgm:prSet presAssocID="{E46B51DC-FD60-41BA-A990-0A45C7E8DD28}" presName="ParentBackground" presStyleLbl="fgAcc1" presStyleIdx="3" presStyleCnt="5"/>
      <dgm:spPr/>
    </dgm:pt>
    <dgm:pt modelId="{4FB5D763-84B7-43F1-99A5-0D993BDF03BA}" type="pres">
      <dgm:prSet presAssocID="{E46B51DC-FD60-41BA-A990-0A45C7E8DD28}" presName="Parent2" presStyleLbl="revTx" presStyleIdx="0" presStyleCnt="0">
        <dgm:presLayoutVars>
          <dgm:chMax val="1"/>
          <dgm:chPref val="1"/>
          <dgm:bulletEnabled val="1"/>
        </dgm:presLayoutVars>
      </dgm:prSet>
      <dgm:spPr/>
    </dgm:pt>
    <dgm:pt modelId="{3AE54958-4A9C-4BBE-A583-9355BEBDAB27}" type="pres">
      <dgm:prSet presAssocID="{4AA7C57A-1DF4-4EA0-9939-73DDE2B91007}" presName="Accent1" presStyleCnt="0"/>
      <dgm:spPr/>
    </dgm:pt>
    <dgm:pt modelId="{78B8D398-112B-45C7-9CD5-F1F5841C5BD2}" type="pres">
      <dgm:prSet presAssocID="{4AA7C57A-1DF4-4EA0-9939-73DDE2B91007}" presName="Accent" presStyleLbl="node1" presStyleIdx="4" presStyleCnt="5"/>
      <dgm:spPr/>
    </dgm:pt>
    <dgm:pt modelId="{9CE3D799-E50E-4D86-8841-AF169FB77372}" type="pres">
      <dgm:prSet presAssocID="{4AA7C57A-1DF4-4EA0-9939-73DDE2B91007}" presName="ParentBackground1" presStyleCnt="0"/>
      <dgm:spPr/>
    </dgm:pt>
    <dgm:pt modelId="{5B31789C-6A61-42D6-842A-E4BFC83E2CE2}" type="pres">
      <dgm:prSet presAssocID="{4AA7C57A-1DF4-4EA0-9939-73DDE2B91007}" presName="ParentBackground" presStyleLbl="fgAcc1" presStyleIdx="4" presStyleCnt="5"/>
      <dgm:spPr/>
    </dgm:pt>
    <dgm:pt modelId="{322D5447-D85E-4940-A124-C3C213855A81}" type="pres">
      <dgm:prSet presAssocID="{4AA7C57A-1DF4-4EA0-9939-73DDE2B91007}" presName="Parent1" presStyleLbl="revTx" presStyleIdx="0" presStyleCnt="0">
        <dgm:presLayoutVars>
          <dgm:chMax val="1"/>
          <dgm:chPref val="1"/>
          <dgm:bulletEnabled val="1"/>
        </dgm:presLayoutVars>
      </dgm:prSet>
      <dgm:spPr/>
    </dgm:pt>
  </dgm:ptLst>
  <dgm:cxnLst>
    <dgm:cxn modelId="{233E902A-6E06-4309-BDFB-2421662D56DC}" srcId="{10105267-0A5E-4699-856C-713EE500FBDD}" destId="{7D3978D5-4C6A-4621-B33D-C7D51EBE397D}" srcOrd="4" destOrd="0" parTransId="{CCE28C06-8834-40A9-85D6-0734D665DAAC}" sibTransId="{0DA151E1-D81E-4B06-BAE8-502E1EC919ED}"/>
    <dgm:cxn modelId="{789BF034-105B-4A10-B2E8-055E68F969A4}" type="presOf" srcId="{7D3978D5-4C6A-4621-B33D-C7D51EBE397D}" destId="{FE5238CF-31B5-4476-B955-843A64BEB5D7}" srcOrd="0" destOrd="0" presId="urn:microsoft.com/office/officeart/2011/layout/CircleProcess#1"/>
    <dgm:cxn modelId="{1EBD5035-EC4D-4962-8C43-7A46D3CEABEC}" type="presOf" srcId="{7B102EAC-F662-4F7B-A6F5-F400B2A03176}" destId="{E8B4A962-EBA0-4854-BF35-8C6C6E1586B2}" srcOrd="1" destOrd="0" presId="urn:microsoft.com/office/officeart/2011/layout/CircleProcess#1"/>
    <dgm:cxn modelId="{A4D4A53B-8045-4C98-BDEA-E7140980E08A}" type="presOf" srcId="{7B102EAC-F662-4F7B-A6F5-F400B2A03176}" destId="{A0870987-EE29-4A9C-ABCF-6E09662FE180}" srcOrd="0" destOrd="0" presId="urn:microsoft.com/office/officeart/2011/layout/CircleProcess#1"/>
    <dgm:cxn modelId="{BD132A41-1F1A-4D51-80E7-CF0E2C18993B}" srcId="{10105267-0A5E-4699-856C-713EE500FBDD}" destId="{91663E6B-73E7-4096-99EA-03CD8121133C}" srcOrd="2" destOrd="0" parTransId="{B39DFDCC-DBCF-4A59-A1A8-EE2FEDDF341D}" sibTransId="{C5F52271-7C38-4DC4-A8B3-49067336ECD5}"/>
    <dgm:cxn modelId="{175A4962-EC02-4288-BABF-1D40B5343F52}" type="presOf" srcId="{4AA7C57A-1DF4-4EA0-9939-73DDE2B91007}" destId="{322D5447-D85E-4940-A124-C3C213855A81}" srcOrd="1" destOrd="0" presId="urn:microsoft.com/office/officeart/2011/layout/CircleProcess#1"/>
    <dgm:cxn modelId="{637F2E4B-F5F7-4C79-A890-6A59403B4064}" type="presOf" srcId="{91663E6B-73E7-4096-99EA-03CD8121133C}" destId="{BF34FEF6-8371-457D-AFFE-D2C53B3129D8}" srcOrd="0" destOrd="0" presId="urn:microsoft.com/office/officeart/2011/layout/CircleProcess#1"/>
    <dgm:cxn modelId="{E661E16C-3E4B-444B-8783-0723593D0623}" type="presOf" srcId="{4AA7C57A-1DF4-4EA0-9939-73DDE2B91007}" destId="{5B31789C-6A61-42D6-842A-E4BFC83E2CE2}" srcOrd="0" destOrd="0" presId="urn:microsoft.com/office/officeart/2011/layout/CircleProcess#1"/>
    <dgm:cxn modelId="{4F8B077F-5E3D-47D6-95D8-F0DE0758BF37}" type="presOf" srcId="{E46B51DC-FD60-41BA-A990-0A45C7E8DD28}" destId="{4FB5D763-84B7-43F1-99A5-0D993BDF03BA}" srcOrd="1" destOrd="0" presId="urn:microsoft.com/office/officeart/2011/layout/CircleProcess#1"/>
    <dgm:cxn modelId="{847D5093-AD7A-4BF5-AA0B-4FC76500ACBA}" srcId="{10105267-0A5E-4699-856C-713EE500FBDD}" destId="{4AA7C57A-1DF4-4EA0-9939-73DDE2B91007}" srcOrd="0" destOrd="0" parTransId="{CB4AC830-52F0-4612-B341-7EADD2D7F5FB}" sibTransId="{BEB4EC2C-E278-413A-9F3A-1EDAA14BD07B}"/>
    <dgm:cxn modelId="{1A645DC7-8A7E-43F4-99BF-99ACF301D6AE}" type="presOf" srcId="{91663E6B-73E7-4096-99EA-03CD8121133C}" destId="{60DBCE4E-4479-4D62-BE87-967EF05D01AA}" srcOrd="1" destOrd="0" presId="urn:microsoft.com/office/officeart/2011/layout/CircleProcess#1"/>
    <dgm:cxn modelId="{18B0A1D1-DB01-4C91-A921-B88F0F9FC500}" type="presOf" srcId="{E46B51DC-FD60-41BA-A990-0A45C7E8DD28}" destId="{69E2A38B-0923-447E-88E6-2A9B7FE36546}" srcOrd="0" destOrd="0" presId="urn:microsoft.com/office/officeart/2011/layout/CircleProcess#1"/>
    <dgm:cxn modelId="{F91521D4-14C3-4E55-86A7-D25695CC2839}" type="presOf" srcId="{10105267-0A5E-4699-856C-713EE500FBDD}" destId="{AADB194A-58A4-458F-A1F6-0435F42FA03A}" srcOrd="0" destOrd="0" presId="urn:microsoft.com/office/officeart/2011/layout/CircleProcess#1"/>
    <dgm:cxn modelId="{596653D6-A0FC-4F33-9541-368E55AF720E}" type="presOf" srcId="{7D3978D5-4C6A-4621-B33D-C7D51EBE397D}" destId="{EBDCC068-49CB-4E2D-B52E-BFBE8C4C902C}" srcOrd="1" destOrd="0" presId="urn:microsoft.com/office/officeart/2011/layout/CircleProcess#1"/>
    <dgm:cxn modelId="{C2A17DD9-34E7-4B0B-B241-48F4FFD9A2CD}" srcId="{10105267-0A5E-4699-856C-713EE500FBDD}" destId="{E46B51DC-FD60-41BA-A990-0A45C7E8DD28}" srcOrd="1" destOrd="0" parTransId="{8CAC0035-836A-4EE7-BEC1-566F051B9771}" sibTransId="{EA8AF4F7-4F81-4E68-9CDE-92F6D48F072B}"/>
    <dgm:cxn modelId="{F5E5F7E5-F39E-4A24-837E-9C98E42083FD}" srcId="{10105267-0A5E-4699-856C-713EE500FBDD}" destId="{7B102EAC-F662-4F7B-A6F5-F400B2A03176}" srcOrd="3" destOrd="0" parTransId="{4C1DAFF3-0F39-4EA5-91D6-46EA14141DB3}" sibTransId="{4C818E44-D2BF-40C4-8AE7-740496CA81B8}"/>
    <dgm:cxn modelId="{419475E5-C389-48A1-988B-5E271BAF016C}" type="presParOf" srcId="{AADB194A-58A4-458F-A1F6-0435F42FA03A}" destId="{E120F486-0B97-4E26-AB46-3330FB3B9370}" srcOrd="0" destOrd="0" presId="urn:microsoft.com/office/officeart/2011/layout/CircleProcess#1"/>
    <dgm:cxn modelId="{071D3569-9AE4-4BFC-9D5B-B6709BB7DC9A}" type="presParOf" srcId="{E120F486-0B97-4E26-AB46-3330FB3B9370}" destId="{211F5E04-FCD1-4E78-93B5-77CF72910FBD}" srcOrd="0" destOrd="0" presId="urn:microsoft.com/office/officeart/2011/layout/CircleProcess#1"/>
    <dgm:cxn modelId="{E36764C6-1C3C-43E6-B8F4-3BB144D8DC6F}" type="presParOf" srcId="{AADB194A-58A4-458F-A1F6-0435F42FA03A}" destId="{40145400-E799-48B3-A19C-C944B10355DF}" srcOrd="1" destOrd="0" presId="urn:microsoft.com/office/officeart/2011/layout/CircleProcess#1"/>
    <dgm:cxn modelId="{32039005-2BC9-4E13-A2FC-17F0EC759E54}" type="presParOf" srcId="{40145400-E799-48B3-A19C-C944B10355DF}" destId="{FE5238CF-31B5-4476-B955-843A64BEB5D7}" srcOrd="0" destOrd="0" presId="urn:microsoft.com/office/officeart/2011/layout/CircleProcess#1"/>
    <dgm:cxn modelId="{ED579927-AC98-457A-8657-970E53CC1420}" type="presParOf" srcId="{AADB194A-58A4-458F-A1F6-0435F42FA03A}" destId="{EBDCC068-49CB-4E2D-B52E-BFBE8C4C902C}" srcOrd="2" destOrd="0" presId="urn:microsoft.com/office/officeart/2011/layout/CircleProcess#1"/>
    <dgm:cxn modelId="{10C795C2-AE1A-45B9-AB1F-D09EA9E2DE9D}" type="presParOf" srcId="{AADB194A-58A4-458F-A1F6-0435F42FA03A}" destId="{97E88F06-2E6B-4017-B356-4CF714064C19}" srcOrd="3" destOrd="0" presId="urn:microsoft.com/office/officeart/2011/layout/CircleProcess#1"/>
    <dgm:cxn modelId="{9926B8F7-A993-4F74-92FC-0BD16074401D}" type="presParOf" srcId="{97E88F06-2E6B-4017-B356-4CF714064C19}" destId="{75A623EA-4F0D-4A19-9194-1F5835AC8C07}" srcOrd="0" destOrd="0" presId="urn:microsoft.com/office/officeart/2011/layout/CircleProcess#1"/>
    <dgm:cxn modelId="{CB253950-622A-4C00-8E35-131581DA3ABA}" type="presParOf" srcId="{AADB194A-58A4-458F-A1F6-0435F42FA03A}" destId="{F04E26BF-A300-4BCA-B435-4A398437C7C7}" srcOrd="4" destOrd="0" presId="urn:microsoft.com/office/officeart/2011/layout/CircleProcess#1"/>
    <dgm:cxn modelId="{9C9B1E57-D7F7-474D-8876-CD2E85C73D16}" type="presParOf" srcId="{F04E26BF-A300-4BCA-B435-4A398437C7C7}" destId="{A0870987-EE29-4A9C-ABCF-6E09662FE180}" srcOrd="0" destOrd="0" presId="urn:microsoft.com/office/officeart/2011/layout/CircleProcess#1"/>
    <dgm:cxn modelId="{5308D14D-5BD8-4696-8289-7B4D7F94E3F5}" type="presParOf" srcId="{AADB194A-58A4-458F-A1F6-0435F42FA03A}" destId="{E8B4A962-EBA0-4854-BF35-8C6C6E1586B2}" srcOrd="5" destOrd="0" presId="urn:microsoft.com/office/officeart/2011/layout/CircleProcess#1"/>
    <dgm:cxn modelId="{5FDF6E40-3CDD-4295-9D59-962DFFA5DC90}" type="presParOf" srcId="{AADB194A-58A4-458F-A1F6-0435F42FA03A}" destId="{3D25FE41-43D1-4467-B15A-1F6FF0B300D2}" srcOrd="6" destOrd="0" presId="urn:microsoft.com/office/officeart/2011/layout/CircleProcess#1"/>
    <dgm:cxn modelId="{8B672898-95B2-48D6-88B4-6559DC0F6859}" type="presParOf" srcId="{3D25FE41-43D1-4467-B15A-1F6FF0B300D2}" destId="{D873CE6E-C80E-4D3E-9CC5-87F8AF7F395D}" srcOrd="0" destOrd="0" presId="urn:microsoft.com/office/officeart/2011/layout/CircleProcess#1"/>
    <dgm:cxn modelId="{D3BF823A-8D23-4BCF-8CA2-2D48D64C1344}" type="presParOf" srcId="{AADB194A-58A4-458F-A1F6-0435F42FA03A}" destId="{89BF3096-B2B9-4A08-8B0D-DE22E6F98F28}" srcOrd="7" destOrd="0" presId="urn:microsoft.com/office/officeart/2011/layout/CircleProcess#1"/>
    <dgm:cxn modelId="{5CB4CE3C-E332-4BBA-8E19-DBAF7F1B8606}" type="presParOf" srcId="{89BF3096-B2B9-4A08-8B0D-DE22E6F98F28}" destId="{BF34FEF6-8371-457D-AFFE-D2C53B3129D8}" srcOrd="0" destOrd="0" presId="urn:microsoft.com/office/officeart/2011/layout/CircleProcess#1"/>
    <dgm:cxn modelId="{448FA079-5EC3-48FD-A856-AC082C87D54F}" type="presParOf" srcId="{AADB194A-58A4-458F-A1F6-0435F42FA03A}" destId="{60DBCE4E-4479-4D62-BE87-967EF05D01AA}" srcOrd="8" destOrd="0" presId="urn:microsoft.com/office/officeart/2011/layout/CircleProcess#1"/>
    <dgm:cxn modelId="{917A21FE-C1C2-46BA-8512-A0B2AC90045A}" type="presParOf" srcId="{AADB194A-58A4-458F-A1F6-0435F42FA03A}" destId="{FC24E282-51E6-4A26-AEF6-AD1BA6CA49A7}" srcOrd="9" destOrd="0" presId="urn:microsoft.com/office/officeart/2011/layout/CircleProcess#1"/>
    <dgm:cxn modelId="{FE92C145-8319-4A70-B415-FA85BD9DD073}" type="presParOf" srcId="{FC24E282-51E6-4A26-AEF6-AD1BA6CA49A7}" destId="{F3ADB6CA-7DE7-40D0-95A9-58517D7E501E}" srcOrd="0" destOrd="0" presId="urn:microsoft.com/office/officeart/2011/layout/CircleProcess#1"/>
    <dgm:cxn modelId="{117012C1-8D61-4534-B085-36F6E83142C1}" type="presParOf" srcId="{AADB194A-58A4-458F-A1F6-0435F42FA03A}" destId="{ED9BA1D5-7613-419F-93DE-C79AA93CC206}" srcOrd="10" destOrd="0" presId="urn:microsoft.com/office/officeart/2011/layout/CircleProcess#1"/>
    <dgm:cxn modelId="{619AE0F4-45BF-4DA8-8B63-D7E920BA04F6}" type="presParOf" srcId="{ED9BA1D5-7613-419F-93DE-C79AA93CC206}" destId="{69E2A38B-0923-447E-88E6-2A9B7FE36546}" srcOrd="0" destOrd="0" presId="urn:microsoft.com/office/officeart/2011/layout/CircleProcess#1"/>
    <dgm:cxn modelId="{D1BA20A1-9A37-4207-A3C8-1F65A10176E2}" type="presParOf" srcId="{AADB194A-58A4-458F-A1F6-0435F42FA03A}" destId="{4FB5D763-84B7-43F1-99A5-0D993BDF03BA}" srcOrd="11" destOrd="0" presId="urn:microsoft.com/office/officeart/2011/layout/CircleProcess#1"/>
    <dgm:cxn modelId="{8AFD87C4-8921-46FD-A436-8C2F261F68A0}" type="presParOf" srcId="{AADB194A-58A4-458F-A1F6-0435F42FA03A}" destId="{3AE54958-4A9C-4BBE-A583-9355BEBDAB27}" srcOrd="12" destOrd="0" presId="urn:microsoft.com/office/officeart/2011/layout/CircleProcess#1"/>
    <dgm:cxn modelId="{5C9B5CC1-C7D6-4E64-B52F-3549265806C4}" type="presParOf" srcId="{3AE54958-4A9C-4BBE-A583-9355BEBDAB27}" destId="{78B8D398-112B-45C7-9CD5-F1F5841C5BD2}" srcOrd="0" destOrd="0" presId="urn:microsoft.com/office/officeart/2011/layout/CircleProcess#1"/>
    <dgm:cxn modelId="{70121E72-9042-4A09-80C4-8EB4D46D8429}" type="presParOf" srcId="{AADB194A-58A4-458F-A1F6-0435F42FA03A}" destId="{9CE3D799-E50E-4D86-8841-AF169FB77372}" srcOrd="13" destOrd="0" presId="urn:microsoft.com/office/officeart/2011/layout/CircleProcess#1"/>
    <dgm:cxn modelId="{F72E9244-B46C-4265-86B4-08C2D419CAFB}" type="presParOf" srcId="{9CE3D799-E50E-4D86-8841-AF169FB77372}" destId="{5B31789C-6A61-42D6-842A-E4BFC83E2CE2}" srcOrd="0" destOrd="0" presId="urn:microsoft.com/office/officeart/2011/layout/CircleProcess#1"/>
    <dgm:cxn modelId="{EF31765A-0D77-47F5-B80B-3FEFF7A6F600}" type="presParOf" srcId="{AADB194A-58A4-458F-A1F6-0435F42FA03A}" destId="{322D5447-D85E-4940-A124-C3C213855A81}" srcOrd="14" destOrd="0" presId="urn:microsoft.com/office/officeart/2011/layout/Circle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243755-4809-4FD0-BA3A-5DE1B83C5490}" type="doc">
      <dgm:prSet loTypeId="urn:microsoft.com/office/officeart/2008/layout/VerticalCircleList" loCatId="list" qsTypeId="urn:microsoft.com/office/officeart/2005/8/quickstyle/3d3" qsCatId="3D" csTypeId="urn:microsoft.com/office/officeart/2005/8/colors/colorful4" csCatId="colorful"/>
      <dgm:spPr/>
      <dgm:t>
        <a:bodyPr/>
        <a:lstStyle/>
        <a:p>
          <a:endParaRPr lang="en-GB"/>
        </a:p>
      </dgm:t>
    </dgm:pt>
    <dgm:pt modelId="{D3EA28F1-707C-4510-8ACB-3FF747C34735}">
      <dgm:prSet custT="1"/>
      <dgm:spPr/>
      <dgm:t>
        <a:bodyPr/>
        <a:lstStyle/>
        <a:p>
          <a:pPr rtl="0"/>
          <a:r>
            <a:rPr lang="en-US" sz="1600"/>
            <a:t>Risk takers</a:t>
          </a:r>
          <a:endParaRPr lang="en-GB" sz="1600"/>
        </a:p>
      </dgm:t>
    </dgm:pt>
    <dgm:pt modelId="{5ECAFE6C-2DF9-4464-8F92-73D9375091A8}" type="parTrans" cxnId="{C402E03B-4679-4DEA-93E2-AD5C986FC696}">
      <dgm:prSet/>
      <dgm:spPr/>
      <dgm:t>
        <a:bodyPr/>
        <a:lstStyle/>
        <a:p>
          <a:endParaRPr lang="en-GB" sz="1600"/>
        </a:p>
      </dgm:t>
    </dgm:pt>
    <dgm:pt modelId="{584D3A5E-2690-40DF-9B21-10AFE453F3DA}" type="sibTrans" cxnId="{C402E03B-4679-4DEA-93E2-AD5C986FC696}">
      <dgm:prSet/>
      <dgm:spPr/>
      <dgm:t>
        <a:bodyPr/>
        <a:lstStyle/>
        <a:p>
          <a:endParaRPr lang="en-GB" sz="1600"/>
        </a:p>
      </dgm:t>
    </dgm:pt>
    <dgm:pt modelId="{9EF73786-BFC9-40E3-A4B5-FA522E391E52}">
      <dgm:prSet custT="1"/>
      <dgm:spPr/>
      <dgm:t>
        <a:bodyPr/>
        <a:lstStyle/>
        <a:p>
          <a:pPr rtl="0"/>
          <a:r>
            <a:rPr lang="en-US" sz="1600"/>
            <a:t>Flexible</a:t>
          </a:r>
          <a:endParaRPr lang="en-GB" sz="1600"/>
        </a:p>
      </dgm:t>
    </dgm:pt>
    <dgm:pt modelId="{05E5DAC4-8D60-4451-A07A-37E56C9D1A89}" type="parTrans" cxnId="{9ABD8D59-CFA8-4296-988C-437CFDBE211C}">
      <dgm:prSet/>
      <dgm:spPr/>
      <dgm:t>
        <a:bodyPr/>
        <a:lstStyle/>
        <a:p>
          <a:endParaRPr lang="en-GB" sz="1600"/>
        </a:p>
      </dgm:t>
    </dgm:pt>
    <dgm:pt modelId="{14B8B612-8798-47B0-B496-D2DBFC9F6F6B}" type="sibTrans" cxnId="{9ABD8D59-CFA8-4296-988C-437CFDBE211C}">
      <dgm:prSet/>
      <dgm:spPr/>
      <dgm:t>
        <a:bodyPr/>
        <a:lstStyle/>
        <a:p>
          <a:endParaRPr lang="en-GB" sz="1600"/>
        </a:p>
      </dgm:t>
    </dgm:pt>
    <dgm:pt modelId="{1F7EB0E7-B43E-4F9C-AFAC-C02C1D2BA2DE}">
      <dgm:prSet custT="1"/>
      <dgm:spPr/>
      <dgm:t>
        <a:bodyPr/>
        <a:lstStyle/>
        <a:p>
          <a:pPr rtl="0"/>
          <a:r>
            <a:rPr lang="en-US" sz="1600"/>
            <a:t>Knowledgeable</a:t>
          </a:r>
          <a:endParaRPr lang="en-GB" sz="1600"/>
        </a:p>
      </dgm:t>
    </dgm:pt>
    <dgm:pt modelId="{A00E7BCB-8B2F-4692-ADBD-701C6F0F7AD7}" type="parTrans" cxnId="{C13E87D7-0FE6-4DEE-9CBA-A80810015FC2}">
      <dgm:prSet/>
      <dgm:spPr/>
      <dgm:t>
        <a:bodyPr/>
        <a:lstStyle/>
        <a:p>
          <a:endParaRPr lang="en-GB" sz="1600"/>
        </a:p>
      </dgm:t>
    </dgm:pt>
    <dgm:pt modelId="{D01650E1-A99C-4BA4-B415-2D779FC66C94}" type="sibTrans" cxnId="{C13E87D7-0FE6-4DEE-9CBA-A80810015FC2}">
      <dgm:prSet/>
      <dgm:spPr/>
      <dgm:t>
        <a:bodyPr/>
        <a:lstStyle/>
        <a:p>
          <a:endParaRPr lang="en-GB" sz="1600"/>
        </a:p>
      </dgm:t>
    </dgm:pt>
    <dgm:pt modelId="{5480000F-E453-4168-B1C2-87F23327E683}">
      <dgm:prSet custT="1"/>
      <dgm:spPr/>
      <dgm:t>
        <a:bodyPr/>
        <a:lstStyle/>
        <a:p>
          <a:pPr rtl="0"/>
          <a:r>
            <a:rPr lang="en-US" sz="1600"/>
            <a:t>Independent</a:t>
          </a:r>
          <a:endParaRPr lang="en-GB" sz="1600"/>
        </a:p>
      </dgm:t>
    </dgm:pt>
    <dgm:pt modelId="{A6A700C9-6FD6-46D3-BC90-104EC93CE4DA}" type="parTrans" cxnId="{9C1D2A0C-7436-4D90-8191-CBDE2E4B69F6}">
      <dgm:prSet/>
      <dgm:spPr/>
      <dgm:t>
        <a:bodyPr/>
        <a:lstStyle/>
        <a:p>
          <a:endParaRPr lang="en-GB" sz="1600"/>
        </a:p>
      </dgm:t>
    </dgm:pt>
    <dgm:pt modelId="{0AD69095-8697-4441-901D-BA7C9834C890}" type="sibTrans" cxnId="{9C1D2A0C-7436-4D90-8191-CBDE2E4B69F6}">
      <dgm:prSet/>
      <dgm:spPr/>
      <dgm:t>
        <a:bodyPr/>
        <a:lstStyle/>
        <a:p>
          <a:endParaRPr lang="en-GB" sz="1600"/>
        </a:p>
      </dgm:t>
    </dgm:pt>
    <dgm:pt modelId="{E5DF2CE5-E22D-4A17-939F-4849444F82A1}">
      <dgm:prSet custT="1"/>
      <dgm:spPr/>
      <dgm:t>
        <a:bodyPr/>
        <a:lstStyle/>
        <a:p>
          <a:pPr rtl="0"/>
          <a:r>
            <a:rPr lang="en-US" sz="1600"/>
            <a:t>Energetic</a:t>
          </a:r>
          <a:endParaRPr lang="en-GB" sz="1600"/>
        </a:p>
      </dgm:t>
    </dgm:pt>
    <dgm:pt modelId="{BDC79590-3E91-422A-89BE-05A02D1767CD}" type="parTrans" cxnId="{DB4FFEA0-A65E-4FF8-8DAA-823941633F3A}">
      <dgm:prSet/>
      <dgm:spPr/>
      <dgm:t>
        <a:bodyPr/>
        <a:lstStyle/>
        <a:p>
          <a:endParaRPr lang="en-GB" sz="1600"/>
        </a:p>
      </dgm:t>
    </dgm:pt>
    <dgm:pt modelId="{0EEBD222-04D9-4EFC-9B83-C93C01AF9CFC}" type="sibTrans" cxnId="{DB4FFEA0-A65E-4FF8-8DAA-823941633F3A}">
      <dgm:prSet/>
      <dgm:spPr/>
      <dgm:t>
        <a:bodyPr/>
        <a:lstStyle/>
        <a:p>
          <a:endParaRPr lang="en-GB" sz="1600"/>
        </a:p>
      </dgm:t>
    </dgm:pt>
    <dgm:pt modelId="{3CCD3F66-70D3-4E68-8645-6C8FA263EBFE}">
      <dgm:prSet custT="1"/>
      <dgm:spPr/>
      <dgm:t>
        <a:bodyPr/>
        <a:lstStyle/>
        <a:p>
          <a:pPr rtl="0"/>
          <a:r>
            <a:rPr lang="en-US" sz="1600"/>
            <a:t>Creative</a:t>
          </a:r>
          <a:endParaRPr lang="en-GB" sz="1600"/>
        </a:p>
      </dgm:t>
    </dgm:pt>
    <dgm:pt modelId="{B8124853-C83E-4941-90B4-E3E3AB902877}" type="parTrans" cxnId="{042BDF86-EC90-4C0A-BC4A-BD25699F00FE}">
      <dgm:prSet/>
      <dgm:spPr/>
      <dgm:t>
        <a:bodyPr/>
        <a:lstStyle/>
        <a:p>
          <a:endParaRPr lang="en-GB" sz="1600"/>
        </a:p>
      </dgm:t>
    </dgm:pt>
    <dgm:pt modelId="{74BD726F-F541-4ABF-8822-41796E5E2695}" type="sibTrans" cxnId="{042BDF86-EC90-4C0A-BC4A-BD25699F00FE}">
      <dgm:prSet/>
      <dgm:spPr/>
      <dgm:t>
        <a:bodyPr/>
        <a:lstStyle/>
        <a:p>
          <a:endParaRPr lang="en-GB" sz="1600"/>
        </a:p>
      </dgm:t>
    </dgm:pt>
    <dgm:pt modelId="{DB84CECF-B2D4-41A5-8FC1-C98A4930B2D8}">
      <dgm:prSet custT="1"/>
      <dgm:spPr/>
      <dgm:t>
        <a:bodyPr/>
        <a:lstStyle/>
        <a:p>
          <a:pPr rtl="0"/>
          <a:r>
            <a:rPr lang="en-US" sz="1600"/>
            <a:t>Dynamic leader</a:t>
          </a:r>
          <a:endParaRPr lang="en-GB" sz="1600"/>
        </a:p>
      </dgm:t>
    </dgm:pt>
    <dgm:pt modelId="{6CB85C9B-A92B-44AA-A25D-E5EC25A2A6D0}" type="parTrans" cxnId="{A21FF3B6-3EED-4510-A825-1DB8293D64D4}">
      <dgm:prSet/>
      <dgm:spPr/>
      <dgm:t>
        <a:bodyPr/>
        <a:lstStyle/>
        <a:p>
          <a:endParaRPr lang="en-GB" sz="1600"/>
        </a:p>
      </dgm:t>
    </dgm:pt>
    <dgm:pt modelId="{2CB0B292-4994-497C-9B1E-979C2FA2C08C}" type="sibTrans" cxnId="{A21FF3B6-3EED-4510-A825-1DB8293D64D4}">
      <dgm:prSet/>
      <dgm:spPr/>
      <dgm:t>
        <a:bodyPr/>
        <a:lstStyle/>
        <a:p>
          <a:endParaRPr lang="en-GB" sz="1600"/>
        </a:p>
      </dgm:t>
    </dgm:pt>
    <dgm:pt modelId="{A098C005-6142-418C-8EA8-CE2F7A861DC3}">
      <dgm:prSet custT="1"/>
      <dgm:spPr/>
      <dgm:t>
        <a:bodyPr/>
        <a:lstStyle/>
        <a:p>
          <a:pPr rtl="0"/>
          <a:r>
            <a:rPr lang="en-US" sz="1600"/>
            <a:t>Responsive to suggestions or criticisms</a:t>
          </a:r>
          <a:endParaRPr lang="en-GB" sz="1600"/>
        </a:p>
      </dgm:t>
    </dgm:pt>
    <dgm:pt modelId="{6F908C4A-EC29-42BD-B15C-D7E5417ED2FF}" type="parTrans" cxnId="{0ADD9FD0-8AF1-4C26-A6C6-E9103DF07264}">
      <dgm:prSet/>
      <dgm:spPr/>
      <dgm:t>
        <a:bodyPr/>
        <a:lstStyle/>
        <a:p>
          <a:endParaRPr lang="en-GB" sz="1600"/>
        </a:p>
      </dgm:t>
    </dgm:pt>
    <dgm:pt modelId="{110D83BD-65C0-4B34-9680-515CA8FA9D37}" type="sibTrans" cxnId="{0ADD9FD0-8AF1-4C26-A6C6-E9103DF07264}">
      <dgm:prSet/>
      <dgm:spPr/>
      <dgm:t>
        <a:bodyPr/>
        <a:lstStyle/>
        <a:p>
          <a:endParaRPr lang="en-GB" sz="1600"/>
        </a:p>
      </dgm:t>
    </dgm:pt>
    <dgm:pt modelId="{574DE99C-4357-47E7-A6A5-15388065CD06}">
      <dgm:prSet custT="1"/>
      <dgm:spPr/>
      <dgm:t>
        <a:bodyPr/>
        <a:lstStyle/>
        <a:p>
          <a:pPr rtl="0"/>
          <a:r>
            <a:rPr lang="en-US" sz="1600"/>
            <a:t>Resourceful</a:t>
          </a:r>
          <a:endParaRPr lang="en-GB" sz="1600"/>
        </a:p>
      </dgm:t>
    </dgm:pt>
    <dgm:pt modelId="{B975F52F-520B-4B1D-8864-B067D886B090}" type="parTrans" cxnId="{C0B64853-1BC2-4FFD-814E-417845095AE1}">
      <dgm:prSet/>
      <dgm:spPr/>
      <dgm:t>
        <a:bodyPr/>
        <a:lstStyle/>
        <a:p>
          <a:endParaRPr lang="en-GB" sz="1600"/>
        </a:p>
      </dgm:t>
    </dgm:pt>
    <dgm:pt modelId="{A353264F-34A6-4759-89E7-A45AE82ED349}" type="sibTrans" cxnId="{C0B64853-1BC2-4FFD-814E-417845095AE1}">
      <dgm:prSet/>
      <dgm:spPr/>
      <dgm:t>
        <a:bodyPr/>
        <a:lstStyle/>
        <a:p>
          <a:endParaRPr lang="en-GB" sz="1600"/>
        </a:p>
      </dgm:t>
    </dgm:pt>
    <dgm:pt modelId="{372340B0-6806-4AAE-B02A-60F83A491346}">
      <dgm:prSet custT="1"/>
      <dgm:spPr/>
      <dgm:t>
        <a:bodyPr/>
        <a:lstStyle/>
        <a:p>
          <a:pPr rtl="0"/>
          <a:r>
            <a:rPr lang="en-US" sz="1600"/>
            <a:t>Initiators </a:t>
          </a:r>
          <a:endParaRPr lang="en-GB" sz="1600"/>
        </a:p>
      </dgm:t>
    </dgm:pt>
    <dgm:pt modelId="{528DE604-DB65-45F2-A08B-80861990533A}" type="parTrans" cxnId="{7BD651BE-2F8D-4B68-80B0-066F685B229A}">
      <dgm:prSet/>
      <dgm:spPr/>
      <dgm:t>
        <a:bodyPr/>
        <a:lstStyle/>
        <a:p>
          <a:endParaRPr lang="en-GB" sz="1600"/>
        </a:p>
      </dgm:t>
    </dgm:pt>
    <dgm:pt modelId="{E48D3B1E-D77D-4433-91FC-4B2A7CAB6619}" type="sibTrans" cxnId="{7BD651BE-2F8D-4B68-80B0-066F685B229A}">
      <dgm:prSet/>
      <dgm:spPr/>
      <dgm:t>
        <a:bodyPr/>
        <a:lstStyle/>
        <a:p>
          <a:endParaRPr lang="en-GB" sz="1600"/>
        </a:p>
      </dgm:t>
    </dgm:pt>
    <dgm:pt modelId="{39CAEC7F-1269-46A0-B78F-9F201F3005A3}">
      <dgm:prSet custT="1"/>
      <dgm:spPr/>
      <dgm:t>
        <a:bodyPr/>
        <a:lstStyle/>
        <a:p>
          <a:pPr rtl="0"/>
          <a:r>
            <a:rPr lang="en-US" sz="1600"/>
            <a:t>Persistent</a:t>
          </a:r>
          <a:endParaRPr lang="en-GB" sz="1600"/>
        </a:p>
      </dgm:t>
    </dgm:pt>
    <dgm:pt modelId="{85D2C9D5-30D2-49C4-9094-1250657F2834}" type="parTrans" cxnId="{05916334-AEAD-4737-A07F-77C2047F33AD}">
      <dgm:prSet/>
      <dgm:spPr/>
      <dgm:t>
        <a:bodyPr/>
        <a:lstStyle/>
        <a:p>
          <a:endParaRPr lang="en-GB" sz="1600"/>
        </a:p>
      </dgm:t>
    </dgm:pt>
    <dgm:pt modelId="{70EF622A-486C-4C7D-ACFA-72435F44ABCE}" type="sibTrans" cxnId="{05916334-AEAD-4737-A07F-77C2047F33AD}">
      <dgm:prSet/>
      <dgm:spPr/>
      <dgm:t>
        <a:bodyPr/>
        <a:lstStyle/>
        <a:p>
          <a:endParaRPr lang="en-GB" sz="1600"/>
        </a:p>
      </dgm:t>
    </dgm:pt>
    <dgm:pt modelId="{6E73536C-44A5-471E-9C28-50227DA1BF1A}" type="pres">
      <dgm:prSet presAssocID="{30243755-4809-4FD0-BA3A-5DE1B83C5490}" presName="Name0" presStyleCnt="0">
        <dgm:presLayoutVars>
          <dgm:dir/>
        </dgm:presLayoutVars>
      </dgm:prSet>
      <dgm:spPr/>
    </dgm:pt>
    <dgm:pt modelId="{D8FCFE07-8EAD-4CAC-861D-5A0ABF639431}" type="pres">
      <dgm:prSet presAssocID="{D3EA28F1-707C-4510-8ACB-3FF747C34735}" presName="noChildren" presStyleCnt="0"/>
      <dgm:spPr/>
    </dgm:pt>
    <dgm:pt modelId="{36573852-05E7-4F8E-A6DF-EB933E7070F7}" type="pres">
      <dgm:prSet presAssocID="{D3EA28F1-707C-4510-8ACB-3FF747C34735}" presName="gap" presStyleCnt="0"/>
      <dgm:spPr/>
    </dgm:pt>
    <dgm:pt modelId="{D4677396-E634-403D-846F-9A50AA0B9F65}" type="pres">
      <dgm:prSet presAssocID="{D3EA28F1-707C-4510-8ACB-3FF747C34735}" presName="medCircle2" presStyleLbl="vennNode1" presStyleIdx="0" presStyleCnt="11"/>
      <dgm:spPr/>
    </dgm:pt>
    <dgm:pt modelId="{27238F62-503B-4579-A831-97A12A87452D}" type="pres">
      <dgm:prSet presAssocID="{D3EA28F1-707C-4510-8ACB-3FF747C34735}" presName="txLvlOnly1" presStyleLbl="revTx" presStyleIdx="0" presStyleCnt="11"/>
      <dgm:spPr/>
    </dgm:pt>
    <dgm:pt modelId="{9B537B27-D97F-4809-B3FE-8D0D0D7324BF}" type="pres">
      <dgm:prSet presAssocID="{9EF73786-BFC9-40E3-A4B5-FA522E391E52}" presName="noChildren" presStyleCnt="0"/>
      <dgm:spPr/>
    </dgm:pt>
    <dgm:pt modelId="{C73D4232-97FA-4D4A-B072-C64FFA0E4693}" type="pres">
      <dgm:prSet presAssocID="{9EF73786-BFC9-40E3-A4B5-FA522E391E52}" presName="gap" presStyleCnt="0"/>
      <dgm:spPr/>
    </dgm:pt>
    <dgm:pt modelId="{D0DC473B-AEA1-457B-8B92-BB15DD3ED1FC}" type="pres">
      <dgm:prSet presAssocID="{9EF73786-BFC9-40E3-A4B5-FA522E391E52}" presName="medCircle2" presStyleLbl="vennNode1" presStyleIdx="1" presStyleCnt="11"/>
      <dgm:spPr/>
    </dgm:pt>
    <dgm:pt modelId="{105F9577-E8C8-4AEE-8EF4-2B76824EC941}" type="pres">
      <dgm:prSet presAssocID="{9EF73786-BFC9-40E3-A4B5-FA522E391E52}" presName="txLvlOnly1" presStyleLbl="revTx" presStyleIdx="1" presStyleCnt="11"/>
      <dgm:spPr/>
    </dgm:pt>
    <dgm:pt modelId="{2729F697-2FA8-4BE9-A21C-5C259A8E782F}" type="pres">
      <dgm:prSet presAssocID="{1F7EB0E7-B43E-4F9C-AFAC-C02C1D2BA2DE}" presName="noChildren" presStyleCnt="0"/>
      <dgm:spPr/>
    </dgm:pt>
    <dgm:pt modelId="{48788565-BD32-4BBB-B676-70E440A893A9}" type="pres">
      <dgm:prSet presAssocID="{1F7EB0E7-B43E-4F9C-AFAC-C02C1D2BA2DE}" presName="gap" presStyleCnt="0"/>
      <dgm:spPr/>
    </dgm:pt>
    <dgm:pt modelId="{E799B047-3CC2-47B8-A0FC-A07A6F29C718}" type="pres">
      <dgm:prSet presAssocID="{1F7EB0E7-B43E-4F9C-AFAC-C02C1D2BA2DE}" presName="medCircle2" presStyleLbl="vennNode1" presStyleIdx="2" presStyleCnt="11"/>
      <dgm:spPr/>
    </dgm:pt>
    <dgm:pt modelId="{CAF1B24D-09B2-4413-87AB-7933A3605370}" type="pres">
      <dgm:prSet presAssocID="{1F7EB0E7-B43E-4F9C-AFAC-C02C1D2BA2DE}" presName="txLvlOnly1" presStyleLbl="revTx" presStyleIdx="2" presStyleCnt="11"/>
      <dgm:spPr/>
    </dgm:pt>
    <dgm:pt modelId="{FEC281E3-24C7-40D5-8AF7-E162A060D945}" type="pres">
      <dgm:prSet presAssocID="{5480000F-E453-4168-B1C2-87F23327E683}" presName="noChildren" presStyleCnt="0"/>
      <dgm:spPr/>
    </dgm:pt>
    <dgm:pt modelId="{AF6B467D-839D-461F-A90F-93E9DB9BDFB2}" type="pres">
      <dgm:prSet presAssocID="{5480000F-E453-4168-B1C2-87F23327E683}" presName="gap" presStyleCnt="0"/>
      <dgm:spPr/>
    </dgm:pt>
    <dgm:pt modelId="{AB9E319C-4EA9-4A9C-B85E-A082D3708B79}" type="pres">
      <dgm:prSet presAssocID="{5480000F-E453-4168-B1C2-87F23327E683}" presName="medCircle2" presStyleLbl="vennNode1" presStyleIdx="3" presStyleCnt="11"/>
      <dgm:spPr/>
    </dgm:pt>
    <dgm:pt modelId="{25D02246-ED0D-421F-96C9-00C9302AEEDC}" type="pres">
      <dgm:prSet presAssocID="{5480000F-E453-4168-B1C2-87F23327E683}" presName="txLvlOnly1" presStyleLbl="revTx" presStyleIdx="3" presStyleCnt="11"/>
      <dgm:spPr/>
    </dgm:pt>
    <dgm:pt modelId="{DFF80F14-F9F2-4189-A83C-969A678872E5}" type="pres">
      <dgm:prSet presAssocID="{E5DF2CE5-E22D-4A17-939F-4849444F82A1}" presName="noChildren" presStyleCnt="0"/>
      <dgm:spPr/>
    </dgm:pt>
    <dgm:pt modelId="{46A812BC-B9F8-4C98-A784-CFFFCA42DBE4}" type="pres">
      <dgm:prSet presAssocID="{E5DF2CE5-E22D-4A17-939F-4849444F82A1}" presName="gap" presStyleCnt="0"/>
      <dgm:spPr/>
    </dgm:pt>
    <dgm:pt modelId="{8A0D69E5-3E6E-4E80-9E29-28B48CEED7F4}" type="pres">
      <dgm:prSet presAssocID="{E5DF2CE5-E22D-4A17-939F-4849444F82A1}" presName="medCircle2" presStyleLbl="vennNode1" presStyleIdx="4" presStyleCnt="11"/>
      <dgm:spPr/>
    </dgm:pt>
    <dgm:pt modelId="{B74888EC-975E-43E6-8ECB-95513CD9DF32}" type="pres">
      <dgm:prSet presAssocID="{E5DF2CE5-E22D-4A17-939F-4849444F82A1}" presName="txLvlOnly1" presStyleLbl="revTx" presStyleIdx="4" presStyleCnt="11"/>
      <dgm:spPr/>
    </dgm:pt>
    <dgm:pt modelId="{CD3A0908-67B3-4E68-8FD6-003D7FF646E8}" type="pres">
      <dgm:prSet presAssocID="{3CCD3F66-70D3-4E68-8645-6C8FA263EBFE}" presName="noChildren" presStyleCnt="0"/>
      <dgm:spPr/>
    </dgm:pt>
    <dgm:pt modelId="{D8B826B6-435E-45E6-BE39-DE6DD8906CF0}" type="pres">
      <dgm:prSet presAssocID="{3CCD3F66-70D3-4E68-8645-6C8FA263EBFE}" presName="gap" presStyleCnt="0"/>
      <dgm:spPr/>
    </dgm:pt>
    <dgm:pt modelId="{EBB2E4F7-28AE-4944-B6EC-27E3B5A55A4C}" type="pres">
      <dgm:prSet presAssocID="{3CCD3F66-70D3-4E68-8645-6C8FA263EBFE}" presName="medCircle2" presStyleLbl="vennNode1" presStyleIdx="5" presStyleCnt="11"/>
      <dgm:spPr/>
    </dgm:pt>
    <dgm:pt modelId="{C02922C9-A8E8-441F-B684-F675870187FF}" type="pres">
      <dgm:prSet presAssocID="{3CCD3F66-70D3-4E68-8645-6C8FA263EBFE}" presName="txLvlOnly1" presStyleLbl="revTx" presStyleIdx="5" presStyleCnt="11"/>
      <dgm:spPr/>
    </dgm:pt>
    <dgm:pt modelId="{292FAC41-2977-44EC-8E0C-1BF41F018D46}" type="pres">
      <dgm:prSet presAssocID="{DB84CECF-B2D4-41A5-8FC1-C98A4930B2D8}" presName="noChildren" presStyleCnt="0"/>
      <dgm:spPr/>
    </dgm:pt>
    <dgm:pt modelId="{A92189DE-F209-4495-BBBA-8A227DD9A429}" type="pres">
      <dgm:prSet presAssocID="{DB84CECF-B2D4-41A5-8FC1-C98A4930B2D8}" presName="gap" presStyleCnt="0"/>
      <dgm:spPr/>
    </dgm:pt>
    <dgm:pt modelId="{D161883D-4289-45C7-A977-372B3A514744}" type="pres">
      <dgm:prSet presAssocID="{DB84CECF-B2D4-41A5-8FC1-C98A4930B2D8}" presName="medCircle2" presStyleLbl="vennNode1" presStyleIdx="6" presStyleCnt="11"/>
      <dgm:spPr/>
    </dgm:pt>
    <dgm:pt modelId="{5BC7A6BA-1042-4671-942B-DAC2BE05A672}" type="pres">
      <dgm:prSet presAssocID="{DB84CECF-B2D4-41A5-8FC1-C98A4930B2D8}" presName="txLvlOnly1" presStyleLbl="revTx" presStyleIdx="6" presStyleCnt="11"/>
      <dgm:spPr/>
    </dgm:pt>
    <dgm:pt modelId="{BDDE7CD9-6D24-47EE-ACC5-8B3FBB416E1A}" type="pres">
      <dgm:prSet presAssocID="{A098C005-6142-418C-8EA8-CE2F7A861DC3}" presName="noChildren" presStyleCnt="0"/>
      <dgm:spPr/>
    </dgm:pt>
    <dgm:pt modelId="{0107F4E7-AC76-43F0-B32A-F412DF39D6BB}" type="pres">
      <dgm:prSet presAssocID="{A098C005-6142-418C-8EA8-CE2F7A861DC3}" presName="gap" presStyleCnt="0"/>
      <dgm:spPr/>
    </dgm:pt>
    <dgm:pt modelId="{897ED52A-28D3-4F44-B443-7C97D9B351C3}" type="pres">
      <dgm:prSet presAssocID="{A098C005-6142-418C-8EA8-CE2F7A861DC3}" presName="medCircle2" presStyleLbl="vennNode1" presStyleIdx="7" presStyleCnt="11"/>
      <dgm:spPr/>
    </dgm:pt>
    <dgm:pt modelId="{EB8A2156-9DFD-4C99-B2F6-BC43B15FF517}" type="pres">
      <dgm:prSet presAssocID="{A098C005-6142-418C-8EA8-CE2F7A861DC3}" presName="txLvlOnly1" presStyleLbl="revTx" presStyleIdx="7" presStyleCnt="11"/>
      <dgm:spPr/>
    </dgm:pt>
    <dgm:pt modelId="{A7428044-B057-49E8-B872-E83C23F0D225}" type="pres">
      <dgm:prSet presAssocID="{574DE99C-4357-47E7-A6A5-15388065CD06}" presName="noChildren" presStyleCnt="0"/>
      <dgm:spPr/>
    </dgm:pt>
    <dgm:pt modelId="{60BE89E0-B3D5-49ED-837F-260CAC0E24D3}" type="pres">
      <dgm:prSet presAssocID="{574DE99C-4357-47E7-A6A5-15388065CD06}" presName="gap" presStyleCnt="0"/>
      <dgm:spPr/>
    </dgm:pt>
    <dgm:pt modelId="{54A739A7-56C6-4B53-9315-295E53568F8D}" type="pres">
      <dgm:prSet presAssocID="{574DE99C-4357-47E7-A6A5-15388065CD06}" presName="medCircle2" presStyleLbl="vennNode1" presStyleIdx="8" presStyleCnt="11"/>
      <dgm:spPr/>
    </dgm:pt>
    <dgm:pt modelId="{DC563771-5E97-456E-9315-9F8B3F776921}" type="pres">
      <dgm:prSet presAssocID="{574DE99C-4357-47E7-A6A5-15388065CD06}" presName="txLvlOnly1" presStyleLbl="revTx" presStyleIdx="8" presStyleCnt="11"/>
      <dgm:spPr/>
    </dgm:pt>
    <dgm:pt modelId="{E0597726-E37C-413E-A66E-7415C8131455}" type="pres">
      <dgm:prSet presAssocID="{372340B0-6806-4AAE-B02A-60F83A491346}" presName="noChildren" presStyleCnt="0"/>
      <dgm:spPr/>
    </dgm:pt>
    <dgm:pt modelId="{832F81A4-FA77-47AB-90C2-BF7B2EE605DD}" type="pres">
      <dgm:prSet presAssocID="{372340B0-6806-4AAE-B02A-60F83A491346}" presName="gap" presStyleCnt="0"/>
      <dgm:spPr/>
    </dgm:pt>
    <dgm:pt modelId="{8BE2A429-B175-45A0-813D-AACC2EF25FB7}" type="pres">
      <dgm:prSet presAssocID="{372340B0-6806-4AAE-B02A-60F83A491346}" presName="medCircle2" presStyleLbl="vennNode1" presStyleIdx="9" presStyleCnt="11"/>
      <dgm:spPr/>
    </dgm:pt>
    <dgm:pt modelId="{8DA15486-0A7D-4947-9FB6-571A0391B6A3}" type="pres">
      <dgm:prSet presAssocID="{372340B0-6806-4AAE-B02A-60F83A491346}" presName="txLvlOnly1" presStyleLbl="revTx" presStyleIdx="9" presStyleCnt="11"/>
      <dgm:spPr/>
    </dgm:pt>
    <dgm:pt modelId="{C1D7444F-B8C5-4FF5-9260-DB983CA01861}" type="pres">
      <dgm:prSet presAssocID="{39CAEC7F-1269-46A0-B78F-9F201F3005A3}" presName="noChildren" presStyleCnt="0"/>
      <dgm:spPr/>
    </dgm:pt>
    <dgm:pt modelId="{5DFD5457-C7C0-4F65-97F0-260EE16AD787}" type="pres">
      <dgm:prSet presAssocID="{39CAEC7F-1269-46A0-B78F-9F201F3005A3}" presName="gap" presStyleCnt="0"/>
      <dgm:spPr/>
    </dgm:pt>
    <dgm:pt modelId="{4026A47F-4AD1-483C-951D-7544EE452C3B}" type="pres">
      <dgm:prSet presAssocID="{39CAEC7F-1269-46A0-B78F-9F201F3005A3}" presName="medCircle2" presStyleLbl="vennNode1" presStyleIdx="10" presStyleCnt="11"/>
      <dgm:spPr/>
    </dgm:pt>
    <dgm:pt modelId="{18809E92-C761-45E8-AFF7-4EC82D323E18}" type="pres">
      <dgm:prSet presAssocID="{39CAEC7F-1269-46A0-B78F-9F201F3005A3}" presName="txLvlOnly1" presStyleLbl="revTx" presStyleIdx="10" presStyleCnt="11"/>
      <dgm:spPr/>
    </dgm:pt>
  </dgm:ptLst>
  <dgm:cxnLst>
    <dgm:cxn modelId="{3880AA06-5657-44BF-B9E9-1A4A430AB648}" type="presOf" srcId="{D3EA28F1-707C-4510-8ACB-3FF747C34735}" destId="{27238F62-503B-4579-A831-97A12A87452D}" srcOrd="0" destOrd="0" presId="urn:microsoft.com/office/officeart/2008/layout/VerticalCircleList"/>
    <dgm:cxn modelId="{9C1D2A0C-7436-4D90-8191-CBDE2E4B69F6}" srcId="{30243755-4809-4FD0-BA3A-5DE1B83C5490}" destId="{5480000F-E453-4168-B1C2-87F23327E683}" srcOrd="3" destOrd="0" parTransId="{A6A700C9-6FD6-46D3-BC90-104EC93CE4DA}" sibTransId="{0AD69095-8697-4441-901D-BA7C9834C890}"/>
    <dgm:cxn modelId="{0B9AC91E-64D4-4A3B-929F-00BAD3E09DF8}" type="presOf" srcId="{39CAEC7F-1269-46A0-B78F-9F201F3005A3}" destId="{18809E92-C761-45E8-AFF7-4EC82D323E18}" srcOrd="0" destOrd="0" presId="urn:microsoft.com/office/officeart/2008/layout/VerticalCircleList"/>
    <dgm:cxn modelId="{05916334-AEAD-4737-A07F-77C2047F33AD}" srcId="{30243755-4809-4FD0-BA3A-5DE1B83C5490}" destId="{39CAEC7F-1269-46A0-B78F-9F201F3005A3}" srcOrd="10" destOrd="0" parTransId="{85D2C9D5-30D2-49C4-9094-1250657F2834}" sibTransId="{70EF622A-486C-4C7D-ACFA-72435F44ABCE}"/>
    <dgm:cxn modelId="{C402E03B-4679-4DEA-93E2-AD5C986FC696}" srcId="{30243755-4809-4FD0-BA3A-5DE1B83C5490}" destId="{D3EA28F1-707C-4510-8ACB-3FF747C34735}" srcOrd="0" destOrd="0" parTransId="{5ECAFE6C-2DF9-4464-8F92-73D9375091A8}" sibTransId="{584D3A5E-2690-40DF-9B21-10AFE453F3DA}"/>
    <dgm:cxn modelId="{8A4E2540-7705-4A7E-BFDD-9A471C5DA330}" type="presOf" srcId="{9EF73786-BFC9-40E3-A4B5-FA522E391E52}" destId="{105F9577-E8C8-4AEE-8EF4-2B76824EC941}" srcOrd="0" destOrd="0" presId="urn:microsoft.com/office/officeart/2008/layout/VerticalCircleList"/>
    <dgm:cxn modelId="{A802294C-C2FE-4CFA-AE68-0479DC11E976}" type="presOf" srcId="{A098C005-6142-418C-8EA8-CE2F7A861DC3}" destId="{EB8A2156-9DFD-4C99-B2F6-BC43B15FF517}" srcOrd="0" destOrd="0" presId="urn:microsoft.com/office/officeart/2008/layout/VerticalCircleList"/>
    <dgm:cxn modelId="{91F12173-D170-4941-A211-655E22E6D825}" type="presOf" srcId="{5480000F-E453-4168-B1C2-87F23327E683}" destId="{25D02246-ED0D-421F-96C9-00C9302AEEDC}" srcOrd="0" destOrd="0" presId="urn:microsoft.com/office/officeart/2008/layout/VerticalCircleList"/>
    <dgm:cxn modelId="{C0B64853-1BC2-4FFD-814E-417845095AE1}" srcId="{30243755-4809-4FD0-BA3A-5DE1B83C5490}" destId="{574DE99C-4357-47E7-A6A5-15388065CD06}" srcOrd="8" destOrd="0" parTransId="{B975F52F-520B-4B1D-8864-B067D886B090}" sibTransId="{A353264F-34A6-4759-89E7-A45AE82ED349}"/>
    <dgm:cxn modelId="{88521559-C9D3-4C9C-835B-A96A4F7D6E8E}" type="presOf" srcId="{30243755-4809-4FD0-BA3A-5DE1B83C5490}" destId="{6E73536C-44A5-471E-9C28-50227DA1BF1A}" srcOrd="0" destOrd="0" presId="urn:microsoft.com/office/officeart/2008/layout/VerticalCircleList"/>
    <dgm:cxn modelId="{9ABD8D59-CFA8-4296-988C-437CFDBE211C}" srcId="{30243755-4809-4FD0-BA3A-5DE1B83C5490}" destId="{9EF73786-BFC9-40E3-A4B5-FA522E391E52}" srcOrd="1" destOrd="0" parTransId="{05E5DAC4-8D60-4451-A07A-37E56C9D1A89}" sibTransId="{14B8B612-8798-47B0-B496-D2DBFC9F6F6B}"/>
    <dgm:cxn modelId="{042BDF86-EC90-4C0A-BC4A-BD25699F00FE}" srcId="{30243755-4809-4FD0-BA3A-5DE1B83C5490}" destId="{3CCD3F66-70D3-4E68-8645-6C8FA263EBFE}" srcOrd="5" destOrd="0" parTransId="{B8124853-C83E-4941-90B4-E3E3AB902877}" sibTransId="{74BD726F-F541-4ABF-8822-41796E5E2695}"/>
    <dgm:cxn modelId="{CC75F493-7419-402B-896B-4551CEE60FE5}" type="presOf" srcId="{1F7EB0E7-B43E-4F9C-AFAC-C02C1D2BA2DE}" destId="{CAF1B24D-09B2-4413-87AB-7933A3605370}" srcOrd="0" destOrd="0" presId="urn:microsoft.com/office/officeart/2008/layout/VerticalCircleList"/>
    <dgm:cxn modelId="{DB4FFEA0-A65E-4FF8-8DAA-823941633F3A}" srcId="{30243755-4809-4FD0-BA3A-5DE1B83C5490}" destId="{E5DF2CE5-E22D-4A17-939F-4849444F82A1}" srcOrd="4" destOrd="0" parTransId="{BDC79590-3E91-422A-89BE-05A02D1767CD}" sibTransId="{0EEBD222-04D9-4EFC-9B83-C93C01AF9CFC}"/>
    <dgm:cxn modelId="{59C6E2A1-9A74-4F3C-AA53-9F9F2D8BEFE1}" type="presOf" srcId="{3CCD3F66-70D3-4E68-8645-6C8FA263EBFE}" destId="{C02922C9-A8E8-441F-B684-F675870187FF}" srcOrd="0" destOrd="0" presId="urn:microsoft.com/office/officeart/2008/layout/VerticalCircleList"/>
    <dgm:cxn modelId="{DA724BA5-E370-4C6D-B809-B9AC187D7FFC}" type="presOf" srcId="{372340B0-6806-4AAE-B02A-60F83A491346}" destId="{8DA15486-0A7D-4947-9FB6-571A0391B6A3}" srcOrd="0" destOrd="0" presId="urn:microsoft.com/office/officeart/2008/layout/VerticalCircleList"/>
    <dgm:cxn modelId="{A21FF3B6-3EED-4510-A825-1DB8293D64D4}" srcId="{30243755-4809-4FD0-BA3A-5DE1B83C5490}" destId="{DB84CECF-B2D4-41A5-8FC1-C98A4930B2D8}" srcOrd="6" destOrd="0" parTransId="{6CB85C9B-A92B-44AA-A25D-E5EC25A2A6D0}" sibTransId="{2CB0B292-4994-497C-9B1E-979C2FA2C08C}"/>
    <dgm:cxn modelId="{7BD651BE-2F8D-4B68-80B0-066F685B229A}" srcId="{30243755-4809-4FD0-BA3A-5DE1B83C5490}" destId="{372340B0-6806-4AAE-B02A-60F83A491346}" srcOrd="9" destOrd="0" parTransId="{528DE604-DB65-45F2-A08B-80861990533A}" sibTransId="{E48D3B1E-D77D-4433-91FC-4B2A7CAB6619}"/>
    <dgm:cxn modelId="{377564CB-269B-42D7-A33E-6E5B2F2A46B3}" type="presOf" srcId="{DB84CECF-B2D4-41A5-8FC1-C98A4930B2D8}" destId="{5BC7A6BA-1042-4671-942B-DAC2BE05A672}" srcOrd="0" destOrd="0" presId="urn:microsoft.com/office/officeart/2008/layout/VerticalCircleList"/>
    <dgm:cxn modelId="{0ADD9FD0-8AF1-4C26-A6C6-E9103DF07264}" srcId="{30243755-4809-4FD0-BA3A-5DE1B83C5490}" destId="{A098C005-6142-418C-8EA8-CE2F7A861DC3}" srcOrd="7" destOrd="0" parTransId="{6F908C4A-EC29-42BD-B15C-D7E5417ED2FF}" sibTransId="{110D83BD-65C0-4B34-9680-515CA8FA9D37}"/>
    <dgm:cxn modelId="{A05100D3-BD23-4994-8769-FFA74F19C808}" type="presOf" srcId="{574DE99C-4357-47E7-A6A5-15388065CD06}" destId="{DC563771-5E97-456E-9315-9F8B3F776921}" srcOrd="0" destOrd="0" presId="urn:microsoft.com/office/officeart/2008/layout/VerticalCircleList"/>
    <dgm:cxn modelId="{C13E87D7-0FE6-4DEE-9CBA-A80810015FC2}" srcId="{30243755-4809-4FD0-BA3A-5DE1B83C5490}" destId="{1F7EB0E7-B43E-4F9C-AFAC-C02C1D2BA2DE}" srcOrd="2" destOrd="0" parTransId="{A00E7BCB-8B2F-4692-ADBD-701C6F0F7AD7}" sibTransId="{D01650E1-A99C-4BA4-B415-2D779FC66C94}"/>
    <dgm:cxn modelId="{E01E30FD-2E6F-4271-9512-420A89B9D936}" type="presOf" srcId="{E5DF2CE5-E22D-4A17-939F-4849444F82A1}" destId="{B74888EC-975E-43E6-8ECB-95513CD9DF32}" srcOrd="0" destOrd="0" presId="urn:microsoft.com/office/officeart/2008/layout/VerticalCircleList"/>
    <dgm:cxn modelId="{6FE43A28-5C07-4E55-B1D0-8C87F57F9132}" type="presParOf" srcId="{6E73536C-44A5-471E-9C28-50227DA1BF1A}" destId="{D8FCFE07-8EAD-4CAC-861D-5A0ABF639431}" srcOrd="0" destOrd="0" presId="urn:microsoft.com/office/officeart/2008/layout/VerticalCircleList"/>
    <dgm:cxn modelId="{AE7CB295-632E-4B46-B4AD-72514D59F77E}" type="presParOf" srcId="{D8FCFE07-8EAD-4CAC-861D-5A0ABF639431}" destId="{36573852-05E7-4F8E-A6DF-EB933E7070F7}" srcOrd="0" destOrd="0" presId="urn:microsoft.com/office/officeart/2008/layout/VerticalCircleList"/>
    <dgm:cxn modelId="{C8626F4B-CD55-42CA-A3E4-DBE9F26FDD80}" type="presParOf" srcId="{D8FCFE07-8EAD-4CAC-861D-5A0ABF639431}" destId="{D4677396-E634-403D-846F-9A50AA0B9F65}" srcOrd="1" destOrd="0" presId="urn:microsoft.com/office/officeart/2008/layout/VerticalCircleList"/>
    <dgm:cxn modelId="{6493440C-A933-4ACE-8D10-0D8282BF83FF}" type="presParOf" srcId="{D8FCFE07-8EAD-4CAC-861D-5A0ABF639431}" destId="{27238F62-503B-4579-A831-97A12A87452D}" srcOrd="2" destOrd="0" presId="urn:microsoft.com/office/officeart/2008/layout/VerticalCircleList"/>
    <dgm:cxn modelId="{CC75AF5C-0F63-4025-8791-C03E545E7C88}" type="presParOf" srcId="{6E73536C-44A5-471E-9C28-50227DA1BF1A}" destId="{9B537B27-D97F-4809-B3FE-8D0D0D7324BF}" srcOrd="1" destOrd="0" presId="urn:microsoft.com/office/officeart/2008/layout/VerticalCircleList"/>
    <dgm:cxn modelId="{C5EDA746-E7B5-49EF-9BEB-7675F5388641}" type="presParOf" srcId="{9B537B27-D97F-4809-B3FE-8D0D0D7324BF}" destId="{C73D4232-97FA-4D4A-B072-C64FFA0E4693}" srcOrd="0" destOrd="0" presId="urn:microsoft.com/office/officeart/2008/layout/VerticalCircleList"/>
    <dgm:cxn modelId="{DB4E0E96-69E7-4DBB-935F-31A9ABF84C85}" type="presParOf" srcId="{9B537B27-D97F-4809-B3FE-8D0D0D7324BF}" destId="{D0DC473B-AEA1-457B-8B92-BB15DD3ED1FC}" srcOrd="1" destOrd="0" presId="urn:microsoft.com/office/officeart/2008/layout/VerticalCircleList"/>
    <dgm:cxn modelId="{EA9D0E1D-863F-4B5B-A183-BA8D664708D2}" type="presParOf" srcId="{9B537B27-D97F-4809-B3FE-8D0D0D7324BF}" destId="{105F9577-E8C8-4AEE-8EF4-2B76824EC941}" srcOrd="2" destOrd="0" presId="urn:microsoft.com/office/officeart/2008/layout/VerticalCircleList"/>
    <dgm:cxn modelId="{64A04685-578A-45A9-A386-8D4620721FC8}" type="presParOf" srcId="{6E73536C-44A5-471E-9C28-50227DA1BF1A}" destId="{2729F697-2FA8-4BE9-A21C-5C259A8E782F}" srcOrd="2" destOrd="0" presId="urn:microsoft.com/office/officeart/2008/layout/VerticalCircleList"/>
    <dgm:cxn modelId="{141CC67A-D4EC-4D6F-9288-A92615BEB611}" type="presParOf" srcId="{2729F697-2FA8-4BE9-A21C-5C259A8E782F}" destId="{48788565-BD32-4BBB-B676-70E440A893A9}" srcOrd="0" destOrd="0" presId="urn:microsoft.com/office/officeart/2008/layout/VerticalCircleList"/>
    <dgm:cxn modelId="{047E6FCB-66E6-4043-9D46-686F93725BE4}" type="presParOf" srcId="{2729F697-2FA8-4BE9-A21C-5C259A8E782F}" destId="{E799B047-3CC2-47B8-A0FC-A07A6F29C718}" srcOrd="1" destOrd="0" presId="urn:microsoft.com/office/officeart/2008/layout/VerticalCircleList"/>
    <dgm:cxn modelId="{58D6AB3C-30C5-48D2-93A2-27D63993E933}" type="presParOf" srcId="{2729F697-2FA8-4BE9-A21C-5C259A8E782F}" destId="{CAF1B24D-09B2-4413-87AB-7933A3605370}" srcOrd="2" destOrd="0" presId="urn:microsoft.com/office/officeart/2008/layout/VerticalCircleList"/>
    <dgm:cxn modelId="{D492F89A-6D7D-4386-AA5A-1651B0C08242}" type="presParOf" srcId="{6E73536C-44A5-471E-9C28-50227DA1BF1A}" destId="{FEC281E3-24C7-40D5-8AF7-E162A060D945}" srcOrd="3" destOrd="0" presId="urn:microsoft.com/office/officeart/2008/layout/VerticalCircleList"/>
    <dgm:cxn modelId="{D202C81C-09D7-4373-A626-BECCE73F847A}" type="presParOf" srcId="{FEC281E3-24C7-40D5-8AF7-E162A060D945}" destId="{AF6B467D-839D-461F-A90F-93E9DB9BDFB2}" srcOrd="0" destOrd="0" presId="urn:microsoft.com/office/officeart/2008/layout/VerticalCircleList"/>
    <dgm:cxn modelId="{84208664-697B-4794-8F8D-4D89C6BD1D10}" type="presParOf" srcId="{FEC281E3-24C7-40D5-8AF7-E162A060D945}" destId="{AB9E319C-4EA9-4A9C-B85E-A082D3708B79}" srcOrd="1" destOrd="0" presId="urn:microsoft.com/office/officeart/2008/layout/VerticalCircleList"/>
    <dgm:cxn modelId="{3BDFD03F-76BC-4297-ADED-1B9A7351A827}" type="presParOf" srcId="{FEC281E3-24C7-40D5-8AF7-E162A060D945}" destId="{25D02246-ED0D-421F-96C9-00C9302AEEDC}" srcOrd="2" destOrd="0" presId="urn:microsoft.com/office/officeart/2008/layout/VerticalCircleList"/>
    <dgm:cxn modelId="{C3F6F7A9-6211-4117-961A-8EB32F82501F}" type="presParOf" srcId="{6E73536C-44A5-471E-9C28-50227DA1BF1A}" destId="{DFF80F14-F9F2-4189-A83C-969A678872E5}" srcOrd="4" destOrd="0" presId="urn:microsoft.com/office/officeart/2008/layout/VerticalCircleList"/>
    <dgm:cxn modelId="{0E67A1C6-A2D3-482C-AF7A-60D838587EF6}" type="presParOf" srcId="{DFF80F14-F9F2-4189-A83C-969A678872E5}" destId="{46A812BC-B9F8-4C98-A784-CFFFCA42DBE4}" srcOrd="0" destOrd="0" presId="urn:microsoft.com/office/officeart/2008/layout/VerticalCircleList"/>
    <dgm:cxn modelId="{25BDEBDA-D8FE-40D7-834D-01F652946078}" type="presParOf" srcId="{DFF80F14-F9F2-4189-A83C-969A678872E5}" destId="{8A0D69E5-3E6E-4E80-9E29-28B48CEED7F4}" srcOrd="1" destOrd="0" presId="urn:microsoft.com/office/officeart/2008/layout/VerticalCircleList"/>
    <dgm:cxn modelId="{2258089C-EA68-4C9E-8717-C3C996C45E56}" type="presParOf" srcId="{DFF80F14-F9F2-4189-A83C-969A678872E5}" destId="{B74888EC-975E-43E6-8ECB-95513CD9DF32}" srcOrd="2" destOrd="0" presId="urn:microsoft.com/office/officeart/2008/layout/VerticalCircleList"/>
    <dgm:cxn modelId="{009B28DF-0815-4CDF-B24E-C65DA0FDC179}" type="presParOf" srcId="{6E73536C-44A5-471E-9C28-50227DA1BF1A}" destId="{CD3A0908-67B3-4E68-8FD6-003D7FF646E8}" srcOrd="5" destOrd="0" presId="urn:microsoft.com/office/officeart/2008/layout/VerticalCircleList"/>
    <dgm:cxn modelId="{B9FB5E7D-0D45-4688-94D2-7FDA6CEC9F80}" type="presParOf" srcId="{CD3A0908-67B3-4E68-8FD6-003D7FF646E8}" destId="{D8B826B6-435E-45E6-BE39-DE6DD8906CF0}" srcOrd="0" destOrd="0" presId="urn:microsoft.com/office/officeart/2008/layout/VerticalCircleList"/>
    <dgm:cxn modelId="{8C4C1F87-ED51-4B49-A7F3-134EF77901CE}" type="presParOf" srcId="{CD3A0908-67B3-4E68-8FD6-003D7FF646E8}" destId="{EBB2E4F7-28AE-4944-B6EC-27E3B5A55A4C}" srcOrd="1" destOrd="0" presId="urn:microsoft.com/office/officeart/2008/layout/VerticalCircleList"/>
    <dgm:cxn modelId="{DB44AB6D-5742-4616-BCA6-1DB964874968}" type="presParOf" srcId="{CD3A0908-67B3-4E68-8FD6-003D7FF646E8}" destId="{C02922C9-A8E8-441F-B684-F675870187FF}" srcOrd="2" destOrd="0" presId="urn:microsoft.com/office/officeart/2008/layout/VerticalCircleList"/>
    <dgm:cxn modelId="{72DE3CBA-4903-4996-B306-36318BCDF55B}" type="presParOf" srcId="{6E73536C-44A5-471E-9C28-50227DA1BF1A}" destId="{292FAC41-2977-44EC-8E0C-1BF41F018D46}" srcOrd="6" destOrd="0" presId="urn:microsoft.com/office/officeart/2008/layout/VerticalCircleList"/>
    <dgm:cxn modelId="{9C0541C2-D7B2-4FCD-9B7A-0836E2B6507B}" type="presParOf" srcId="{292FAC41-2977-44EC-8E0C-1BF41F018D46}" destId="{A92189DE-F209-4495-BBBA-8A227DD9A429}" srcOrd="0" destOrd="0" presId="urn:microsoft.com/office/officeart/2008/layout/VerticalCircleList"/>
    <dgm:cxn modelId="{5C037783-1543-4375-B59A-3C2E579EF1E0}" type="presParOf" srcId="{292FAC41-2977-44EC-8E0C-1BF41F018D46}" destId="{D161883D-4289-45C7-A977-372B3A514744}" srcOrd="1" destOrd="0" presId="urn:microsoft.com/office/officeart/2008/layout/VerticalCircleList"/>
    <dgm:cxn modelId="{3B3806D7-6E61-48FB-BFA4-BF119C7DE3B5}" type="presParOf" srcId="{292FAC41-2977-44EC-8E0C-1BF41F018D46}" destId="{5BC7A6BA-1042-4671-942B-DAC2BE05A672}" srcOrd="2" destOrd="0" presId="urn:microsoft.com/office/officeart/2008/layout/VerticalCircleList"/>
    <dgm:cxn modelId="{07328AED-6E2B-4F23-A956-C60E9954EF2F}" type="presParOf" srcId="{6E73536C-44A5-471E-9C28-50227DA1BF1A}" destId="{BDDE7CD9-6D24-47EE-ACC5-8B3FBB416E1A}" srcOrd="7" destOrd="0" presId="urn:microsoft.com/office/officeart/2008/layout/VerticalCircleList"/>
    <dgm:cxn modelId="{19204DC8-6A77-4FEE-A7E5-36BB3128990A}" type="presParOf" srcId="{BDDE7CD9-6D24-47EE-ACC5-8B3FBB416E1A}" destId="{0107F4E7-AC76-43F0-B32A-F412DF39D6BB}" srcOrd="0" destOrd="0" presId="urn:microsoft.com/office/officeart/2008/layout/VerticalCircleList"/>
    <dgm:cxn modelId="{5A71B8B0-3D65-428D-BE1B-363848BE3EC8}" type="presParOf" srcId="{BDDE7CD9-6D24-47EE-ACC5-8B3FBB416E1A}" destId="{897ED52A-28D3-4F44-B443-7C97D9B351C3}" srcOrd="1" destOrd="0" presId="urn:microsoft.com/office/officeart/2008/layout/VerticalCircleList"/>
    <dgm:cxn modelId="{44A5457A-02B9-493E-88B6-1D3F1CE3AF0A}" type="presParOf" srcId="{BDDE7CD9-6D24-47EE-ACC5-8B3FBB416E1A}" destId="{EB8A2156-9DFD-4C99-B2F6-BC43B15FF517}" srcOrd="2" destOrd="0" presId="urn:microsoft.com/office/officeart/2008/layout/VerticalCircleList"/>
    <dgm:cxn modelId="{EB8D4865-39D7-48F0-8177-B85CB91091F0}" type="presParOf" srcId="{6E73536C-44A5-471E-9C28-50227DA1BF1A}" destId="{A7428044-B057-49E8-B872-E83C23F0D225}" srcOrd="8" destOrd="0" presId="urn:microsoft.com/office/officeart/2008/layout/VerticalCircleList"/>
    <dgm:cxn modelId="{87FC593C-C7EF-4CD2-B546-26101BF4D57C}" type="presParOf" srcId="{A7428044-B057-49E8-B872-E83C23F0D225}" destId="{60BE89E0-B3D5-49ED-837F-260CAC0E24D3}" srcOrd="0" destOrd="0" presId="urn:microsoft.com/office/officeart/2008/layout/VerticalCircleList"/>
    <dgm:cxn modelId="{54C3E5BF-42BE-4C7C-BBBE-0086F7D068FF}" type="presParOf" srcId="{A7428044-B057-49E8-B872-E83C23F0D225}" destId="{54A739A7-56C6-4B53-9315-295E53568F8D}" srcOrd="1" destOrd="0" presId="urn:microsoft.com/office/officeart/2008/layout/VerticalCircleList"/>
    <dgm:cxn modelId="{62FAA744-0715-45FF-93B9-2B607EDFF484}" type="presParOf" srcId="{A7428044-B057-49E8-B872-E83C23F0D225}" destId="{DC563771-5E97-456E-9315-9F8B3F776921}" srcOrd="2" destOrd="0" presId="urn:microsoft.com/office/officeart/2008/layout/VerticalCircleList"/>
    <dgm:cxn modelId="{C3BA5A57-AECA-4630-8898-55AC92080DD9}" type="presParOf" srcId="{6E73536C-44A5-471E-9C28-50227DA1BF1A}" destId="{E0597726-E37C-413E-A66E-7415C8131455}" srcOrd="9" destOrd="0" presId="urn:microsoft.com/office/officeart/2008/layout/VerticalCircleList"/>
    <dgm:cxn modelId="{5919776F-CA1E-4E50-AD2D-5769948792AE}" type="presParOf" srcId="{E0597726-E37C-413E-A66E-7415C8131455}" destId="{832F81A4-FA77-47AB-90C2-BF7B2EE605DD}" srcOrd="0" destOrd="0" presId="urn:microsoft.com/office/officeart/2008/layout/VerticalCircleList"/>
    <dgm:cxn modelId="{7455AD22-880E-44B4-B51F-32F2992BBDA6}" type="presParOf" srcId="{E0597726-E37C-413E-A66E-7415C8131455}" destId="{8BE2A429-B175-45A0-813D-AACC2EF25FB7}" srcOrd="1" destOrd="0" presId="urn:microsoft.com/office/officeart/2008/layout/VerticalCircleList"/>
    <dgm:cxn modelId="{21986408-B192-4A65-919B-CDFB88BF2DBF}" type="presParOf" srcId="{E0597726-E37C-413E-A66E-7415C8131455}" destId="{8DA15486-0A7D-4947-9FB6-571A0391B6A3}" srcOrd="2" destOrd="0" presId="urn:microsoft.com/office/officeart/2008/layout/VerticalCircleList"/>
    <dgm:cxn modelId="{125E1683-D9A8-4578-A5CB-617757BC2469}" type="presParOf" srcId="{6E73536C-44A5-471E-9C28-50227DA1BF1A}" destId="{C1D7444F-B8C5-4FF5-9260-DB983CA01861}" srcOrd="10" destOrd="0" presId="urn:microsoft.com/office/officeart/2008/layout/VerticalCircleList"/>
    <dgm:cxn modelId="{3626A791-FE66-46B9-9B1E-1F44E9D1640C}" type="presParOf" srcId="{C1D7444F-B8C5-4FF5-9260-DB983CA01861}" destId="{5DFD5457-C7C0-4F65-97F0-260EE16AD787}" srcOrd="0" destOrd="0" presId="urn:microsoft.com/office/officeart/2008/layout/VerticalCircleList"/>
    <dgm:cxn modelId="{19019E8B-0EF4-4A27-9ED2-E86429B5BA1D}" type="presParOf" srcId="{C1D7444F-B8C5-4FF5-9260-DB983CA01861}" destId="{4026A47F-4AD1-483C-951D-7544EE452C3B}" srcOrd="1" destOrd="0" presId="urn:microsoft.com/office/officeart/2008/layout/VerticalCircleList"/>
    <dgm:cxn modelId="{E8CC9C35-EB9F-4638-9AED-524F4626CB1A}" type="presParOf" srcId="{C1D7444F-B8C5-4FF5-9260-DB983CA01861}" destId="{18809E92-C761-45E8-AFF7-4EC82D323E18}"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B2B86D-7F58-4851-9780-7A8999BFD07F}" type="doc">
      <dgm:prSet loTypeId="urn:microsoft.com/office/officeart/2008/layout/VerticalCircleList" loCatId="list" qsTypeId="urn:microsoft.com/office/officeart/2005/8/quickstyle/3d3" qsCatId="3D" csTypeId="urn:microsoft.com/office/officeart/2005/8/colors/colorful4" csCatId="colorful"/>
      <dgm:spPr/>
      <dgm:t>
        <a:bodyPr/>
        <a:lstStyle/>
        <a:p>
          <a:endParaRPr lang="en-GB"/>
        </a:p>
      </dgm:t>
    </dgm:pt>
    <dgm:pt modelId="{564F6650-E2E6-4F82-A1BF-3A05D4353B7E}">
      <dgm:prSet custT="1"/>
      <dgm:spPr/>
      <dgm:t>
        <a:bodyPr/>
        <a:lstStyle/>
        <a:p>
          <a:pPr rtl="0"/>
          <a:r>
            <a:rPr lang="fr-FR" sz="2000" dirty="0" err="1"/>
            <a:t>Entrepreneurship</a:t>
          </a:r>
          <a:r>
            <a:rPr lang="fr-FR" sz="2000" dirty="0"/>
            <a:t> </a:t>
          </a:r>
          <a:r>
            <a:rPr lang="fr-FR" sz="2000" dirty="0" err="1"/>
            <a:t>is</a:t>
          </a:r>
          <a:r>
            <a:rPr lang="fr-FR" sz="2000" dirty="0"/>
            <a:t> an </a:t>
          </a:r>
          <a:r>
            <a:rPr lang="en-GB" sz="2000" dirty="0"/>
            <a:t>“act of establishing a new venture” Christensen et al, (2000, p.4)</a:t>
          </a:r>
        </a:p>
      </dgm:t>
    </dgm:pt>
    <dgm:pt modelId="{B2489EC5-34FD-4728-8A66-8075BFD532C0}" type="parTrans" cxnId="{876EE5C8-B0C4-4774-93E4-04DD6A31A41E}">
      <dgm:prSet/>
      <dgm:spPr/>
      <dgm:t>
        <a:bodyPr/>
        <a:lstStyle/>
        <a:p>
          <a:endParaRPr lang="en-GB"/>
        </a:p>
      </dgm:t>
    </dgm:pt>
    <dgm:pt modelId="{3AC169CD-3A38-476B-A798-236FC238001F}" type="sibTrans" cxnId="{876EE5C8-B0C4-4774-93E4-04DD6A31A41E}">
      <dgm:prSet/>
      <dgm:spPr/>
      <dgm:t>
        <a:bodyPr/>
        <a:lstStyle/>
        <a:p>
          <a:endParaRPr lang="en-GB"/>
        </a:p>
      </dgm:t>
    </dgm:pt>
    <dgm:pt modelId="{D33876D2-4020-4A0E-94C3-AA700EA6DBD4}">
      <dgm:prSet custT="1"/>
      <dgm:spPr/>
      <dgm:t>
        <a:bodyPr/>
        <a:lstStyle/>
        <a:p>
          <a:pPr rtl="0"/>
          <a:r>
            <a:rPr lang="en-GB" sz="2000"/>
            <a:t>Entrepreneurship can also be considered as the function through which growth and development can be achieved without commencing a new business venture. It offers a process by which people either inside the companies or on their own, look for prospects without regard to the resources they presently control (Stevenson et al, 1989; Stevenson &amp; Jarillo, 1990).</a:t>
          </a:r>
        </a:p>
      </dgm:t>
    </dgm:pt>
    <dgm:pt modelId="{CB337D20-3195-4178-8B65-C301BD5D1939}" type="parTrans" cxnId="{568D948A-2013-4398-9D96-3D3671D14751}">
      <dgm:prSet/>
      <dgm:spPr/>
      <dgm:t>
        <a:bodyPr/>
        <a:lstStyle/>
        <a:p>
          <a:endParaRPr lang="en-GB"/>
        </a:p>
      </dgm:t>
    </dgm:pt>
    <dgm:pt modelId="{BDD2F7E5-6765-434F-B19F-97654693E3C6}" type="sibTrans" cxnId="{568D948A-2013-4398-9D96-3D3671D14751}">
      <dgm:prSet/>
      <dgm:spPr/>
      <dgm:t>
        <a:bodyPr/>
        <a:lstStyle/>
        <a:p>
          <a:endParaRPr lang="en-GB"/>
        </a:p>
      </dgm:t>
    </dgm:pt>
    <dgm:pt modelId="{9B182B7E-D5F0-4C6E-A271-C5D69DFCB380}">
      <dgm:prSet custT="1"/>
      <dgm:spPr/>
      <dgm:t>
        <a:bodyPr/>
        <a:lstStyle/>
        <a:p>
          <a:pPr rtl="0"/>
          <a:r>
            <a:rPr lang="en-GB" sz="2000" dirty="0"/>
            <a:t>However, “an entrepreneurial organisation is that which pursues opportunity, regardless of resources currently controlled” Stevenson &amp; </a:t>
          </a:r>
          <a:r>
            <a:rPr lang="en-GB" sz="2000" dirty="0" err="1"/>
            <a:t>Jarillo</a:t>
          </a:r>
          <a:r>
            <a:rPr lang="en-GB" sz="2000" dirty="0"/>
            <a:t> (1990, p.23).</a:t>
          </a:r>
        </a:p>
      </dgm:t>
    </dgm:pt>
    <dgm:pt modelId="{63659F05-C96D-404A-909C-8B674CAC46B0}" type="parTrans" cxnId="{5F4E4288-91A2-49A6-9BBE-6220488CEFE4}">
      <dgm:prSet/>
      <dgm:spPr/>
      <dgm:t>
        <a:bodyPr/>
        <a:lstStyle/>
        <a:p>
          <a:endParaRPr lang="en-GB"/>
        </a:p>
      </dgm:t>
    </dgm:pt>
    <dgm:pt modelId="{CBB65CC7-28BE-4340-A53A-7F35A993C29F}" type="sibTrans" cxnId="{5F4E4288-91A2-49A6-9BBE-6220488CEFE4}">
      <dgm:prSet/>
      <dgm:spPr/>
      <dgm:t>
        <a:bodyPr/>
        <a:lstStyle/>
        <a:p>
          <a:endParaRPr lang="en-GB"/>
        </a:p>
      </dgm:t>
    </dgm:pt>
    <dgm:pt modelId="{B9600008-6A7B-4A2F-8E68-88BA7E878A99}" type="pres">
      <dgm:prSet presAssocID="{7BB2B86D-7F58-4851-9780-7A8999BFD07F}" presName="Name0" presStyleCnt="0">
        <dgm:presLayoutVars>
          <dgm:dir/>
        </dgm:presLayoutVars>
      </dgm:prSet>
      <dgm:spPr/>
    </dgm:pt>
    <dgm:pt modelId="{1772837D-E32A-4700-AFDC-0DCDC9E0BA1A}" type="pres">
      <dgm:prSet presAssocID="{564F6650-E2E6-4F82-A1BF-3A05D4353B7E}" presName="noChildren" presStyleCnt="0"/>
      <dgm:spPr/>
    </dgm:pt>
    <dgm:pt modelId="{371A23B8-F5B1-4A8E-879D-B546E367330E}" type="pres">
      <dgm:prSet presAssocID="{564F6650-E2E6-4F82-A1BF-3A05D4353B7E}" presName="gap" presStyleCnt="0"/>
      <dgm:spPr/>
    </dgm:pt>
    <dgm:pt modelId="{729BF6F4-BB45-40EA-8E0A-9ECCD68B00A8}" type="pres">
      <dgm:prSet presAssocID="{564F6650-E2E6-4F82-A1BF-3A05D4353B7E}" presName="medCircle2" presStyleLbl="vennNode1" presStyleIdx="0" presStyleCnt="3"/>
      <dgm:spPr/>
    </dgm:pt>
    <dgm:pt modelId="{5FB519D0-64E6-4AC9-84B8-FF541B1E6771}" type="pres">
      <dgm:prSet presAssocID="{564F6650-E2E6-4F82-A1BF-3A05D4353B7E}" presName="txLvlOnly1" presStyleLbl="revTx" presStyleIdx="0" presStyleCnt="3"/>
      <dgm:spPr/>
    </dgm:pt>
    <dgm:pt modelId="{7A016065-5621-4BE3-A147-22D60AB7BC33}" type="pres">
      <dgm:prSet presAssocID="{D33876D2-4020-4A0E-94C3-AA700EA6DBD4}" presName="noChildren" presStyleCnt="0"/>
      <dgm:spPr/>
    </dgm:pt>
    <dgm:pt modelId="{74FD7753-D8ED-4209-BAAC-C240B963D188}" type="pres">
      <dgm:prSet presAssocID="{D33876D2-4020-4A0E-94C3-AA700EA6DBD4}" presName="gap" presStyleCnt="0"/>
      <dgm:spPr/>
    </dgm:pt>
    <dgm:pt modelId="{7972D2D4-77EB-4883-A993-877648B8AAC5}" type="pres">
      <dgm:prSet presAssocID="{D33876D2-4020-4A0E-94C3-AA700EA6DBD4}" presName="medCircle2" presStyleLbl="vennNode1" presStyleIdx="1" presStyleCnt="3"/>
      <dgm:spPr/>
    </dgm:pt>
    <dgm:pt modelId="{89849F30-87A9-45D9-B0EE-A23F2DE1AB56}" type="pres">
      <dgm:prSet presAssocID="{D33876D2-4020-4A0E-94C3-AA700EA6DBD4}" presName="txLvlOnly1" presStyleLbl="revTx" presStyleIdx="1" presStyleCnt="3"/>
      <dgm:spPr/>
    </dgm:pt>
    <dgm:pt modelId="{4006AFDD-E5E3-4BD3-BA8A-3B9B2A8FEF67}" type="pres">
      <dgm:prSet presAssocID="{9B182B7E-D5F0-4C6E-A271-C5D69DFCB380}" presName="noChildren" presStyleCnt="0"/>
      <dgm:spPr/>
    </dgm:pt>
    <dgm:pt modelId="{4F57D5E2-C629-47B4-B3C9-2981BD87494C}" type="pres">
      <dgm:prSet presAssocID="{9B182B7E-D5F0-4C6E-A271-C5D69DFCB380}" presName="gap" presStyleCnt="0"/>
      <dgm:spPr/>
    </dgm:pt>
    <dgm:pt modelId="{C87BECD9-B620-45D2-8071-978A24DCCA4E}" type="pres">
      <dgm:prSet presAssocID="{9B182B7E-D5F0-4C6E-A271-C5D69DFCB380}" presName="medCircle2" presStyleLbl="vennNode1" presStyleIdx="2" presStyleCnt="3"/>
      <dgm:spPr/>
    </dgm:pt>
    <dgm:pt modelId="{B49B7835-239F-447A-94AB-C23C9A0A1BB1}" type="pres">
      <dgm:prSet presAssocID="{9B182B7E-D5F0-4C6E-A271-C5D69DFCB380}" presName="txLvlOnly1" presStyleLbl="revTx" presStyleIdx="2" presStyleCnt="3"/>
      <dgm:spPr/>
    </dgm:pt>
  </dgm:ptLst>
  <dgm:cxnLst>
    <dgm:cxn modelId="{EFD38031-7545-466E-8494-161350DF6F92}" type="presOf" srcId="{7BB2B86D-7F58-4851-9780-7A8999BFD07F}" destId="{B9600008-6A7B-4A2F-8E68-88BA7E878A99}" srcOrd="0" destOrd="0" presId="urn:microsoft.com/office/officeart/2008/layout/VerticalCircleList"/>
    <dgm:cxn modelId="{5F4E4288-91A2-49A6-9BBE-6220488CEFE4}" srcId="{7BB2B86D-7F58-4851-9780-7A8999BFD07F}" destId="{9B182B7E-D5F0-4C6E-A271-C5D69DFCB380}" srcOrd="2" destOrd="0" parTransId="{63659F05-C96D-404A-909C-8B674CAC46B0}" sibTransId="{CBB65CC7-28BE-4340-A53A-7F35A993C29F}"/>
    <dgm:cxn modelId="{568D948A-2013-4398-9D96-3D3671D14751}" srcId="{7BB2B86D-7F58-4851-9780-7A8999BFD07F}" destId="{D33876D2-4020-4A0E-94C3-AA700EA6DBD4}" srcOrd="1" destOrd="0" parTransId="{CB337D20-3195-4178-8B65-C301BD5D1939}" sibTransId="{BDD2F7E5-6765-434F-B19F-97654693E3C6}"/>
    <dgm:cxn modelId="{BA0668B3-6102-48AB-B608-A500C04F948E}" type="presOf" srcId="{D33876D2-4020-4A0E-94C3-AA700EA6DBD4}" destId="{89849F30-87A9-45D9-B0EE-A23F2DE1AB56}" srcOrd="0" destOrd="0" presId="urn:microsoft.com/office/officeart/2008/layout/VerticalCircleList"/>
    <dgm:cxn modelId="{876EE5C8-B0C4-4774-93E4-04DD6A31A41E}" srcId="{7BB2B86D-7F58-4851-9780-7A8999BFD07F}" destId="{564F6650-E2E6-4F82-A1BF-3A05D4353B7E}" srcOrd="0" destOrd="0" parTransId="{B2489EC5-34FD-4728-8A66-8075BFD532C0}" sibTransId="{3AC169CD-3A38-476B-A798-236FC238001F}"/>
    <dgm:cxn modelId="{AA1357F9-8D0C-4AA2-A87F-947A1E328CB1}" type="presOf" srcId="{9B182B7E-D5F0-4C6E-A271-C5D69DFCB380}" destId="{B49B7835-239F-447A-94AB-C23C9A0A1BB1}" srcOrd="0" destOrd="0" presId="urn:microsoft.com/office/officeart/2008/layout/VerticalCircleList"/>
    <dgm:cxn modelId="{69FF0AFB-B9D8-4E56-AF3C-26B3A771506C}" type="presOf" srcId="{564F6650-E2E6-4F82-A1BF-3A05D4353B7E}" destId="{5FB519D0-64E6-4AC9-84B8-FF541B1E6771}" srcOrd="0" destOrd="0" presId="urn:microsoft.com/office/officeart/2008/layout/VerticalCircleList"/>
    <dgm:cxn modelId="{3E1A7492-9F58-4114-97BC-7BEDE090B7F1}" type="presParOf" srcId="{B9600008-6A7B-4A2F-8E68-88BA7E878A99}" destId="{1772837D-E32A-4700-AFDC-0DCDC9E0BA1A}" srcOrd="0" destOrd="0" presId="urn:microsoft.com/office/officeart/2008/layout/VerticalCircleList"/>
    <dgm:cxn modelId="{D5A6D4A6-2A72-4BF3-A1BD-702AAB1ED819}" type="presParOf" srcId="{1772837D-E32A-4700-AFDC-0DCDC9E0BA1A}" destId="{371A23B8-F5B1-4A8E-879D-B546E367330E}" srcOrd="0" destOrd="0" presId="urn:microsoft.com/office/officeart/2008/layout/VerticalCircleList"/>
    <dgm:cxn modelId="{D4851892-F34C-4226-B5B9-6E7B9E79BE01}" type="presParOf" srcId="{1772837D-E32A-4700-AFDC-0DCDC9E0BA1A}" destId="{729BF6F4-BB45-40EA-8E0A-9ECCD68B00A8}" srcOrd="1" destOrd="0" presId="urn:microsoft.com/office/officeart/2008/layout/VerticalCircleList"/>
    <dgm:cxn modelId="{B4E7FFDC-7A6A-4692-AFA8-E22B0193D6A8}" type="presParOf" srcId="{1772837D-E32A-4700-AFDC-0DCDC9E0BA1A}" destId="{5FB519D0-64E6-4AC9-84B8-FF541B1E6771}" srcOrd="2" destOrd="0" presId="urn:microsoft.com/office/officeart/2008/layout/VerticalCircleList"/>
    <dgm:cxn modelId="{7424AE2F-6857-4D10-B8B2-6D819A458453}" type="presParOf" srcId="{B9600008-6A7B-4A2F-8E68-88BA7E878A99}" destId="{7A016065-5621-4BE3-A147-22D60AB7BC33}" srcOrd="1" destOrd="0" presId="urn:microsoft.com/office/officeart/2008/layout/VerticalCircleList"/>
    <dgm:cxn modelId="{37CEC9E2-D74E-46AD-97BA-7A745AB988C5}" type="presParOf" srcId="{7A016065-5621-4BE3-A147-22D60AB7BC33}" destId="{74FD7753-D8ED-4209-BAAC-C240B963D188}" srcOrd="0" destOrd="0" presId="urn:microsoft.com/office/officeart/2008/layout/VerticalCircleList"/>
    <dgm:cxn modelId="{9CC5C46F-9098-44D5-B7B6-5E98C5AE9CDC}" type="presParOf" srcId="{7A016065-5621-4BE3-A147-22D60AB7BC33}" destId="{7972D2D4-77EB-4883-A993-877648B8AAC5}" srcOrd="1" destOrd="0" presId="urn:microsoft.com/office/officeart/2008/layout/VerticalCircleList"/>
    <dgm:cxn modelId="{FE152CC2-3CB3-46A4-AE8F-19ABD82BE903}" type="presParOf" srcId="{7A016065-5621-4BE3-A147-22D60AB7BC33}" destId="{89849F30-87A9-45D9-B0EE-A23F2DE1AB56}" srcOrd="2" destOrd="0" presId="urn:microsoft.com/office/officeart/2008/layout/VerticalCircleList"/>
    <dgm:cxn modelId="{06DF92AE-B472-4DE1-AE1F-85DF56933B0E}" type="presParOf" srcId="{B9600008-6A7B-4A2F-8E68-88BA7E878A99}" destId="{4006AFDD-E5E3-4BD3-BA8A-3B9B2A8FEF67}" srcOrd="2" destOrd="0" presId="urn:microsoft.com/office/officeart/2008/layout/VerticalCircleList"/>
    <dgm:cxn modelId="{86F33011-E286-45DA-97A9-EFEC7E080FF9}" type="presParOf" srcId="{4006AFDD-E5E3-4BD3-BA8A-3B9B2A8FEF67}" destId="{4F57D5E2-C629-47B4-B3C9-2981BD87494C}" srcOrd="0" destOrd="0" presId="urn:microsoft.com/office/officeart/2008/layout/VerticalCircleList"/>
    <dgm:cxn modelId="{E3F503F2-D7CD-4929-B2C9-3E16309180BD}" type="presParOf" srcId="{4006AFDD-E5E3-4BD3-BA8A-3B9B2A8FEF67}" destId="{C87BECD9-B620-45D2-8071-978A24DCCA4E}" srcOrd="1" destOrd="0" presId="urn:microsoft.com/office/officeart/2008/layout/VerticalCircleList"/>
    <dgm:cxn modelId="{4E1686C3-02A9-471B-BE8D-97F836CDCC35}" type="presParOf" srcId="{4006AFDD-E5E3-4BD3-BA8A-3B9B2A8FEF67}" destId="{B49B7835-239F-447A-94AB-C23C9A0A1BB1}"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9D81B4-66AB-42F4-A73E-C458B25E3127}" type="doc">
      <dgm:prSet loTypeId="urn:microsoft.com/office/officeart/2005/8/layout/matrix2" loCatId="matrix" qsTypeId="urn:microsoft.com/office/officeart/2005/8/quickstyle/simple4" qsCatId="simple" csTypeId="urn:microsoft.com/office/officeart/2005/8/colors/colorful4" csCatId="colorful"/>
      <dgm:spPr/>
      <dgm:t>
        <a:bodyPr/>
        <a:lstStyle/>
        <a:p>
          <a:endParaRPr lang="en-GB"/>
        </a:p>
      </dgm:t>
    </dgm:pt>
    <dgm:pt modelId="{BC0DBC36-EBF2-463E-836F-1892F8A70C39}">
      <dgm:prSet/>
      <dgm:spPr/>
      <dgm:t>
        <a:bodyPr/>
        <a:lstStyle/>
        <a:p>
          <a:pPr rtl="0"/>
          <a:r>
            <a:rPr lang="en-GB"/>
            <a:t>Achievement entrepreneur </a:t>
          </a:r>
        </a:p>
      </dgm:t>
    </dgm:pt>
    <dgm:pt modelId="{7670254F-59F0-4B46-BD45-3F91E6CA16BE}" type="parTrans" cxnId="{BF092EB4-6FA8-47AE-AFD3-78FA08A104CB}">
      <dgm:prSet/>
      <dgm:spPr/>
      <dgm:t>
        <a:bodyPr/>
        <a:lstStyle/>
        <a:p>
          <a:endParaRPr lang="en-GB"/>
        </a:p>
      </dgm:t>
    </dgm:pt>
    <dgm:pt modelId="{69AF314D-F73A-4FD4-87AE-C14ECE7F4C33}" type="sibTrans" cxnId="{BF092EB4-6FA8-47AE-AFD3-78FA08A104CB}">
      <dgm:prSet/>
      <dgm:spPr/>
      <dgm:t>
        <a:bodyPr/>
        <a:lstStyle/>
        <a:p>
          <a:endParaRPr lang="en-GB"/>
        </a:p>
      </dgm:t>
    </dgm:pt>
    <dgm:pt modelId="{69669BC8-5DBD-4F00-9DD4-A997436B0200}">
      <dgm:prSet/>
      <dgm:spPr/>
      <dgm:t>
        <a:bodyPr/>
        <a:lstStyle/>
        <a:p>
          <a:pPr rtl="0"/>
          <a:r>
            <a:rPr lang="en-GB"/>
            <a:t>Salesman entrepreneur</a:t>
          </a:r>
        </a:p>
      </dgm:t>
    </dgm:pt>
    <dgm:pt modelId="{DFE2C38E-A4DB-46CA-8408-443E0ACBACAA}" type="parTrans" cxnId="{F8B07227-44CD-488A-952A-1AA08F8AA054}">
      <dgm:prSet/>
      <dgm:spPr/>
      <dgm:t>
        <a:bodyPr/>
        <a:lstStyle/>
        <a:p>
          <a:endParaRPr lang="en-GB"/>
        </a:p>
      </dgm:t>
    </dgm:pt>
    <dgm:pt modelId="{B2D7248B-59EB-4AF6-9CDD-B9BB58584BE3}" type="sibTrans" cxnId="{F8B07227-44CD-488A-952A-1AA08F8AA054}">
      <dgm:prSet/>
      <dgm:spPr/>
      <dgm:t>
        <a:bodyPr/>
        <a:lstStyle/>
        <a:p>
          <a:endParaRPr lang="en-GB"/>
        </a:p>
      </dgm:t>
    </dgm:pt>
    <dgm:pt modelId="{DF54DF15-11BF-4B59-9999-380C7C0858B0}">
      <dgm:prSet/>
      <dgm:spPr/>
      <dgm:t>
        <a:bodyPr/>
        <a:lstStyle/>
        <a:p>
          <a:pPr rtl="0"/>
          <a:r>
            <a:rPr lang="en-GB"/>
            <a:t>Technology entrepreneur</a:t>
          </a:r>
        </a:p>
      </dgm:t>
    </dgm:pt>
    <dgm:pt modelId="{72C46B0F-ACA4-464B-AF4B-3E89EB315675}" type="parTrans" cxnId="{A16C8176-A72E-4D75-A91C-411B117AE72A}">
      <dgm:prSet/>
      <dgm:spPr/>
      <dgm:t>
        <a:bodyPr/>
        <a:lstStyle/>
        <a:p>
          <a:endParaRPr lang="en-GB"/>
        </a:p>
      </dgm:t>
    </dgm:pt>
    <dgm:pt modelId="{405CA34E-BF44-46E8-8D18-155B1FDDFC36}" type="sibTrans" cxnId="{A16C8176-A72E-4D75-A91C-411B117AE72A}">
      <dgm:prSet/>
      <dgm:spPr/>
      <dgm:t>
        <a:bodyPr/>
        <a:lstStyle/>
        <a:p>
          <a:endParaRPr lang="en-GB"/>
        </a:p>
      </dgm:t>
    </dgm:pt>
    <dgm:pt modelId="{DCEDCC42-E0E0-4586-B1E3-CA0E792D469D}">
      <dgm:prSet/>
      <dgm:spPr/>
      <dgm:t>
        <a:bodyPr/>
        <a:lstStyle/>
        <a:p>
          <a:pPr rtl="0"/>
          <a:r>
            <a:rPr lang="en-GB"/>
            <a:t>Manager</a:t>
          </a:r>
        </a:p>
      </dgm:t>
    </dgm:pt>
    <dgm:pt modelId="{80A55703-D2C9-4405-B33D-8F9589F0AE1D}" type="parTrans" cxnId="{E4B39BC9-3C09-40CF-A1DA-E8D1A8625CDD}">
      <dgm:prSet/>
      <dgm:spPr/>
      <dgm:t>
        <a:bodyPr/>
        <a:lstStyle/>
        <a:p>
          <a:endParaRPr lang="en-GB"/>
        </a:p>
      </dgm:t>
    </dgm:pt>
    <dgm:pt modelId="{DBED6BBA-06B9-44AC-BE0B-CE851EFBEAB3}" type="sibTrans" cxnId="{E4B39BC9-3C09-40CF-A1DA-E8D1A8625CDD}">
      <dgm:prSet/>
      <dgm:spPr/>
      <dgm:t>
        <a:bodyPr/>
        <a:lstStyle/>
        <a:p>
          <a:endParaRPr lang="en-GB"/>
        </a:p>
      </dgm:t>
    </dgm:pt>
    <dgm:pt modelId="{8630A9A2-A421-49C7-A0E7-A6430C8CE443}" type="pres">
      <dgm:prSet presAssocID="{229D81B4-66AB-42F4-A73E-C458B25E3127}" presName="matrix" presStyleCnt="0">
        <dgm:presLayoutVars>
          <dgm:chMax val="1"/>
          <dgm:dir/>
          <dgm:resizeHandles val="exact"/>
        </dgm:presLayoutVars>
      </dgm:prSet>
      <dgm:spPr/>
    </dgm:pt>
    <dgm:pt modelId="{7EA7973F-19C0-4CF5-A361-EF71FA3BD831}" type="pres">
      <dgm:prSet presAssocID="{229D81B4-66AB-42F4-A73E-C458B25E3127}" presName="axisShape" presStyleLbl="bgShp" presStyleIdx="0" presStyleCnt="1"/>
      <dgm:spPr/>
    </dgm:pt>
    <dgm:pt modelId="{919F6828-AEEC-4421-8C39-925A22170CE6}" type="pres">
      <dgm:prSet presAssocID="{229D81B4-66AB-42F4-A73E-C458B25E3127}" presName="rect1" presStyleLbl="node1" presStyleIdx="0" presStyleCnt="4">
        <dgm:presLayoutVars>
          <dgm:chMax val="0"/>
          <dgm:chPref val="0"/>
          <dgm:bulletEnabled val="1"/>
        </dgm:presLayoutVars>
      </dgm:prSet>
      <dgm:spPr/>
    </dgm:pt>
    <dgm:pt modelId="{E187A1C0-35FE-4C1E-97AC-467F93D66273}" type="pres">
      <dgm:prSet presAssocID="{229D81B4-66AB-42F4-A73E-C458B25E3127}" presName="rect2" presStyleLbl="node1" presStyleIdx="1" presStyleCnt="4">
        <dgm:presLayoutVars>
          <dgm:chMax val="0"/>
          <dgm:chPref val="0"/>
          <dgm:bulletEnabled val="1"/>
        </dgm:presLayoutVars>
      </dgm:prSet>
      <dgm:spPr/>
    </dgm:pt>
    <dgm:pt modelId="{FC57C628-0978-437C-9FE9-73018B2401A1}" type="pres">
      <dgm:prSet presAssocID="{229D81B4-66AB-42F4-A73E-C458B25E3127}" presName="rect3" presStyleLbl="node1" presStyleIdx="2" presStyleCnt="4">
        <dgm:presLayoutVars>
          <dgm:chMax val="0"/>
          <dgm:chPref val="0"/>
          <dgm:bulletEnabled val="1"/>
        </dgm:presLayoutVars>
      </dgm:prSet>
      <dgm:spPr/>
    </dgm:pt>
    <dgm:pt modelId="{D87CFB5D-81EC-4484-8E1E-69BFF12B6A51}" type="pres">
      <dgm:prSet presAssocID="{229D81B4-66AB-42F4-A73E-C458B25E3127}" presName="rect4" presStyleLbl="node1" presStyleIdx="3" presStyleCnt="4">
        <dgm:presLayoutVars>
          <dgm:chMax val="0"/>
          <dgm:chPref val="0"/>
          <dgm:bulletEnabled val="1"/>
        </dgm:presLayoutVars>
      </dgm:prSet>
      <dgm:spPr/>
    </dgm:pt>
  </dgm:ptLst>
  <dgm:cxnLst>
    <dgm:cxn modelId="{F8B07227-44CD-488A-952A-1AA08F8AA054}" srcId="{229D81B4-66AB-42F4-A73E-C458B25E3127}" destId="{69669BC8-5DBD-4F00-9DD4-A997436B0200}" srcOrd="1" destOrd="0" parTransId="{DFE2C38E-A4DB-46CA-8408-443E0ACBACAA}" sibTransId="{B2D7248B-59EB-4AF6-9CDD-B9BB58584BE3}"/>
    <dgm:cxn modelId="{0B7AB568-35A6-4B36-8389-71F381AB78EE}" type="presOf" srcId="{BC0DBC36-EBF2-463E-836F-1892F8A70C39}" destId="{919F6828-AEEC-4421-8C39-925A22170CE6}" srcOrd="0" destOrd="0" presId="urn:microsoft.com/office/officeart/2005/8/layout/matrix2"/>
    <dgm:cxn modelId="{A16C8176-A72E-4D75-A91C-411B117AE72A}" srcId="{229D81B4-66AB-42F4-A73E-C458B25E3127}" destId="{DF54DF15-11BF-4B59-9999-380C7C0858B0}" srcOrd="2" destOrd="0" parTransId="{72C46B0F-ACA4-464B-AF4B-3E89EB315675}" sibTransId="{405CA34E-BF44-46E8-8D18-155B1FDDFC36}"/>
    <dgm:cxn modelId="{8EA9FE85-0CE8-4814-9AF7-BF6081ACA54B}" type="presOf" srcId="{229D81B4-66AB-42F4-A73E-C458B25E3127}" destId="{8630A9A2-A421-49C7-A0E7-A6430C8CE443}" srcOrd="0" destOrd="0" presId="urn:microsoft.com/office/officeart/2005/8/layout/matrix2"/>
    <dgm:cxn modelId="{24D32B95-B60E-4BAF-A383-47946C64C889}" type="presOf" srcId="{DCEDCC42-E0E0-4586-B1E3-CA0E792D469D}" destId="{D87CFB5D-81EC-4484-8E1E-69BFF12B6A51}" srcOrd="0" destOrd="0" presId="urn:microsoft.com/office/officeart/2005/8/layout/matrix2"/>
    <dgm:cxn modelId="{BF092EB4-6FA8-47AE-AFD3-78FA08A104CB}" srcId="{229D81B4-66AB-42F4-A73E-C458B25E3127}" destId="{BC0DBC36-EBF2-463E-836F-1892F8A70C39}" srcOrd="0" destOrd="0" parTransId="{7670254F-59F0-4B46-BD45-3F91E6CA16BE}" sibTransId="{69AF314D-F73A-4FD4-87AE-C14ECE7F4C33}"/>
    <dgm:cxn modelId="{E4B39BC9-3C09-40CF-A1DA-E8D1A8625CDD}" srcId="{229D81B4-66AB-42F4-A73E-C458B25E3127}" destId="{DCEDCC42-E0E0-4586-B1E3-CA0E792D469D}" srcOrd="3" destOrd="0" parTransId="{80A55703-D2C9-4405-B33D-8F9589F0AE1D}" sibTransId="{DBED6BBA-06B9-44AC-BE0B-CE851EFBEAB3}"/>
    <dgm:cxn modelId="{AAB67BDE-6268-4A2E-89FE-038E198AE9BE}" type="presOf" srcId="{DF54DF15-11BF-4B59-9999-380C7C0858B0}" destId="{FC57C628-0978-437C-9FE9-73018B2401A1}" srcOrd="0" destOrd="0" presId="urn:microsoft.com/office/officeart/2005/8/layout/matrix2"/>
    <dgm:cxn modelId="{EAE757DF-500B-4A90-946A-51A6AA2BC2A5}" type="presOf" srcId="{69669BC8-5DBD-4F00-9DD4-A997436B0200}" destId="{E187A1C0-35FE-4C1E-97AC-467F93D66273}" srcOrd="0" destOrd="0" presId="urn:microsoft.com/office/officeart/2005/8/layout/matrix2"/>
    <dgm:cxn modelId="{A08AB861-79CD-49AC-8AD6-2A3781C9F182}" type="presParOf" srcId="{8630A9A2-A421-49C7-A0E7-A6430C8CE443}" destId="{7EA7973F-19C0-4CF5-A361-EF71FA3BD831}" srcOrd="0" destOrd="0" presId="urn:microsoft.com/office/officeart/2005/8/layout/matrix2"/>
    <dgm:cxn modelId="{1D64B84A-D6A2-45F1-883A-C49A95639090}" type="presParOf" srcId="{8630A9A2-A421-49C7-A0E7-A6430C8CE443}" destId="{919F6828-AEEC-4421-8C39-925A22170CE6}" srcOrd="1" destOrd="0" presId="urn:microsoft.com/office/officeart/2005/8/layout/matrix2"/>
    <dgm:cxn modelId="{93B0BD9D-6F88-4501-A7F1-7F51635AA92A}" type="presParOf" srcId="{8630A9A2-A421-49C7-A0E7-A6430C8CE443}" destId="{E187A1C0-35FE-4C1E-97AC-467F93D66273}" srcOrd="2" destOrd="0" presId="urn:microsoft.com/office/officeart/2005/8/layout/matrix2"/>
    <dgm:cxn modelId="{5D581B4B-B07B-4310-A4DE-3A3555B20165}" type="presParOf" srcId="{8630A9A2-A421-49C7-A0E7-A6430C8CE443}" destId="{FC57C628-0978-437C-9FE9-73018B2401A1}" srcOrd="3" destOrd="0" presId="urn:microsoft.com/office/officeart/2005/8/layout/matrix2"/>
    <dgm:cxn modelId="{4B36CDFA-56A8-4453-9CDE-A5AA478D419D}" type="presParOf" srcId="{8630A9A2-A421-49C7-A0E7-A6430C8CE443}" destId="{D87CFB5D-81EC-4484-8E1E-69BFF12B6A5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C429C-04B9-4764-83FE-07C0558493AC}" type="doc">
      <dgm:prSet loTypeId="urn:microsoft.com/office/officeart/2009/3/layout/DescendingProcess" loCatId="process" qsTypeId="urn:microsoft.com/office/officeart/2005/8/quickstyle/3d2" qsCatId="3D" csTypeId="urn:microsoft.com/office/officeart/2005/8/colors/colorful4" csCatId="colorful" phldr="1"/>
      <dgm:spPr/>
      <dgm:t>
        <a:bodyPr/>
        <a:lstStyle/>
        <a:p>
          <a:endParaRPr lang="fr-FR"/>
        </a:p>
      </dgm:t>
    </dgm:pt>
    <dgm:pt modelId="{5C7836A5-778E-42CF-94A7-244343A209D3}">
      <dgm:prSet custT="1"/>
      <dgm:spPr/>
      <dgm:t>
        <a:bodyPr/>
        <a:lstStyle/>
        <a:p>
          <a:pPr rtl="0" eaLnBrk="1" latinLnBrk="0" hangingPunct="1"/>
          <a:r>
            <a:rPr lang="fr-FR" sz="2000" b="1"/>
            <a:t>Identify an opportunity </a:t>
          </a:r>
          <a:endParaRPr lang="fr-FR" sz="2000" b="1" dirty="0"/>
        </a:p>
      </dgm:t>
    </dgm:pt>
    <dgm:pt modelId="{3B45EE66-B0E5-42B1-B943-08ABA5247ABD}" type="parTrans" cxnId="{FA6F480C-BB8F-42C4-A196-BC7D7722F53D}">
      <dgm:prSet/>
      <dgm:spPr/>
      <dgm:t>
        <a:bodyPr/>
        <a:lstStyle/>
        <a:p>
          <a:endParaRPr lang="fr-FR" sz="2000"/>
        </a:p>
      </dgm:t>
    </dgm:pt>
    <dgm:pt modelId="{79668E46-C43A-4A48-B03B-95FA10BFE705}" type="sibTrans" cxnId="{FA6F480C-BB8F-42C4-A196-BC7D7722F53D}">
      <dgm:prSet custT="1"/>
      <dgm:spPr/>
      <dgm:t>
        <a:bodyPr/>
        <a:lstStyle/>
        <a:p>
          <a:endParaRPr lang="fr-FR" sz="2000"/>
        </a:p>
      </dgm:t>
    </dgm:pt>
    <dgm:pt modelId="{EAA662AB-488B-435B-B361-23ED06F6D6C0}">
      <dgm:prSet custT="1"/>
      <dgm:spPr/>
      <dgm:t>
        <a:bodyPr/>
        <a:lstStyle/>
        <a:p>
          <a:pPr rtl="0" eaLnBrk="1" latinLnBrk="0" hangingPunct="1"/>
          <a:r>
            <a:rPr lang="fr-FR" sz="2000" b="1"/>
            <a:t>Establish a vision</a:t>
          </a:r>
          <a:endParaRPr lang="fr-FR" sz="2000" b="1" dirty="0"/>
        </a:p>
      </dgm:t>
    </dgm:pt>
    <dgm:pt modelId="{AC9600A9-B407-48DF-92B3-1B66E6E9668C}" type="parTrans" cxnId="{03F68F1A-4EF1-4937-99C8-DD9243D3504B}">
      <dgm:prSet/>
      <dgm:spPr/>
      <dgm:t>
        <a:bodyPr/>
        <a:lstStyle/>
        <a:p>
          <a:endParaRPr lang="fr-FR" sz="2000"/>
        </a:p>
      </dgm:t>
    </dgm:pt>
    <dgm:pt modelId="{E7B76A39-FFFB-4268-AF18-0DB8AA6FFF35}" type="sibTrans" cxnId="{03F68F1A-4EF1-4937-99C8-DD9243D3504B}">
      <dgm:prSet custT="1"/>
      <dgm:spPr/>
      <dgm:t>
        <a:bodyPr/>
        <a:lstStyle/>
        <a:p>
          <a:endParaRPr lang="fr-FR" sz="2000"/>
        </a:p>
      </dgm:t>
    </dgm:pt>
    <dgm:pt modelId="{FB7FEB81-91E8-4B55-93D9-D8014822DF33}">
      <dgm:prSet custT="1"/>
      <dgm:spPr/>
      <dgm:t>
        <a:bodyPr/>
        <a:lstStyle/>
        <a:p>
          <a:pPr rtl="0" eaLnBrk="1" latinLnBrk="0" hangingPunct="1"/>
          <a:r>
            <a:rPr lang="fr-FR" sz="2000" b="1"/>
            <a:t>Persuade others</a:t>
          </a:r>
          <a:endParaRPr lang="fr-FR" sz="2000" b="1" dirty="0"/>
        </a:p>
      </dgm:t>
    </dgm:pt>
    <dgm:pt modelId="{33AF743B-4995-48ED-9033-0C5FB711A0DB}" type="parTrans" cxnId="{98AE0E68-8E97-4BA8-B70B-4DD13EE8CCF6}">
      <dgm:prSet/>
      <dgm:spPr/>
      <dgm:t>
        <a:bodyPr/>
        <a:lstStyle/>
        <a:p>
          <a:endParaRPr lang="fr-FR" sz="2000"/>
        </a:p>
      </dgm:t>
    </dgm:pt>
    <dgm:pt modelId="{B1BE2D02-F850-4025-9A94-DCD7FF90CC4A}" type="sibTrans" cxnId="{98AE0E68-8E97-4BA8-B70B-4DD13EE8CCF6}">
      <dgm:prSet custT="1"/>
      <dgm:spPr/>
      <dgm:t>
        <a:bodyPr/>
        <a:lstStyle/>
        <a:p>
          <a:endParaRPr lang="fr-FR" sz="2000"/>
        </a:p>
      </dgm:t>
    </dgm:pt>
    <dgm:pt modelId="{4727AF34-9139-479B-8889-2BA9F2213D12}">
      <dgm:prSet custT="1"/>
      <dgm:spPr/>
      <dgm:t>
        <a:bodyPr/>
        <a:lstStyle/>
        <a:p>
          <a:pPr rtl="0" eaLnBrk="1" latinLnBrk="0" hangingPunct="1"/>
          <a:r>
            <a:rPr lang="fr-FR" sz="2000" b="1"/>
            <a:t>Gather resources </a:t>
          </a:r>
          <a:endParaRPr lang="fr-FR" sz="2000" b="1" dirty="0"/>
        </a:p>
      </dgm:t>
    </dgm:pt>
    <dgm:pt modelId="{47830342-C6E4-4D9B-8282-68BA3A42A7E1}" type="parTrans" cxnId="{44E9EEFC-3D6C-4F99-8BEE-107C75797129}">
      <dgm:prSet/>
      <dgm:spPr/>
      <dgm:t>
        <a:bodyPr/>
        <a:lstStyle/>
        <a:p>
          <a:endParaRPr lang="fr-FR" sz="2000"/>
        </a:p>
      </dgm:t>
    </dgm:pt>
    <dgm:pt modelId="{62927B96-565A-4986-BE3B-7F09EE300F20}" type="sibTrans" cxnId="{44E9EEFC-3D6C-4F99-8BEE-107C75797129}">
      <dgm:prSet custT="1"/>
      <dgm:spPr/>
      <dgm:t>
        <a:bodyPr/>
        <a:lstStyle/>
        <a:p>
          <a:endParaRPr lang="fr-FR" sz="2000"/>
        </a:p>
      </dgm:t>
    </dgm:pt>
    <dgm:pt modelId="{A73395B4-8A63-497D-9C1C-B5EA971F364F}">
      <dgm:prSet custT="1"/>
      <dgm:spPr/>
      <dgm:t>
        <a:bodyPr/>
        <a:lstStyle/>
        <a:p>
          <a:pPr rtl="0" eaLnBrk="1" latinLnBrk="0" hangingPunct="1"/>
          <a:r>
            <a:rPr lang="fr-FR" sz="2000" b="1"/>
            <a:t>Create new venture, product or market</a:t>
          </a:r>
          <a:endParaRPr lang="fr-FR" sz="2000" b="1" dirty="0"/>
        </a:p>
      </dgm:t>
    </dgm:pt>
    <dgm:pt modelId="{2AB7C8F7-825D-4FC2-8F29-4EAE045CAD75}" type="parTrans" cxnId="{4FCE154B-2F52-4667-907C-40ACEEFB60D2}">
      <dgm:prSet/>
      <dgm:spPr/>
      <dgm:t>
        <a:bodyPr/>
        <a:lstStyle/>
        <a:p>
          <a:endParaRPr lang="fr-FR" sz="2000"/>
        </a:p>
      </dgm:t>
    </dgm:pt>
    <dgm:pt modelId="{52787AA0-1C6E-4CE4-8ECC-933EA95FB607}" type="sibTrans" cxnId="{4FCE154B-2F52-4667-907C-40ACEEFB60D2}">
      <dgm:prSet custT="1"/>
      <dgm:spPr/>
      <dgm:t>
        <a:bodyPr/>
        <a:lstStyle/>
        <a:p>
          <a:endParaRPr lang="fr-FR" sz="2000"/>
        </a:p>
      </dgm:t>
    </dgm:pt>
    <dgm:pt modelId="{E136065D-5674-4827-8799-E14F0E8AF46E}">
      <dgm:prSet custT="1"/>
      <dgm:spPr/>
      <dgm:t>
        <a:bodyPr/>
        <a:lstStyle/>
        <a:p>
          <a:pPr rtl="0" eaLnBrk="1" latinLnBrk="0" hangingPunct="1"/>
          <a:r>
            <a:rPr lang="fr-FR" sz="2000" b="1"/>
            <a:t>Change/adapt with time </a:t>
          </a:r>
          <a:endParaRPr lang="fr-FR" sz="2000" b="1" dirty="0"/>
        </a:p>
      </dgm:t>
    </dgm:pt>
    <dgm:pt modelId="{CEEF1938-3840-4961-A4F0-243B7019266B}" type="parTrans" cxnId="{82A39D2F-D738-4F12-9FC3-49D55CF399D9}">
      <dgm:prSet/>
      <dgm:spPr/>
      <dgm:t>
        <a:bodyPr/>
        <a:lstStyle/>
        <a:p>
          <a:endParaRPr lang="fr-FR" sz="2000"/>
        </a:p>
      </dgm:t>
    </dgm:pt>
    <dgm:pt modelId="{ADA74351-7BFF-4270-BD50-E2378737ABEC}" type="sibTrans" cxnId="{82A39D2F-D738-4F12-9FC3-49D55CF399D9}">
      <dgm:prSet/>
      <dgm:spPr/>
      <dgm:t>
        <a:bodyPr/>
        <a:lstStyle/>
        <a:p>
          <a:endParaRPr lang="fr-FR" sz="2000"/>
        </a:p>
      </dgm:t>
    </dgm:pt>
    <dgm:pt modelId="{561B692E-1388-4DA0-9B25-271A93059AED}" type="pres">
      <dgm:prSet presAssocID="{D04C429C-04B9-4764-83FE-07C0558493AC}" presName="Name0" presStyleCnt="0">
        <dgm:presLayoutVars>
          <dgm:chMax val="7"/>
          <dgm:chPref val="5"/>
        </dgm:presLayoutVars>
      </dgm:prSet>
      <dgm:spPr/>
    </dgm:pt>
    <dgm:pt modelId="{B9A46196-1F39-4A16-85E4-E1BC95DC9C93}" type="pres">
      <dgm:prSet presAssocID="{D04C429C-04B9-4764-83FE-07C0558493AC}" presName="arrowNode" presStyleLbl="node1" presStyleIdx="0" presStyleCnt="1"/>
      <dgm:spPr/>
    </dgm:pt>
    <dgm:pt modelId="{674A03C2-58E0-4475-B63F-06C985E17EBA}" type="pres">
      <dgm:prSet presAssocID="{5C7836A5-778E-42CF-94A7-244343A209D3}" presName="txNode1" presStyleLbl="revTx" presStyleIdx="0" presStyleCnt="6">
        <dgm:presLayoutVars>
          <dgm:bulletEnabled val="1"/>
        </dgm:presLayoutVars>
      </dgm:prSet>
      <dgm:spPr/>
    </dgm:pt>
    <dgm:pt modelId="{50D0B8E1-62D7-4371-A258-C11FD87B8D5D}" type="pres">
      <dgm:prSet presAssocID="{EAA662AB-488B-435B-B361-23ED06F6D6C0}" presName="txNode2" presStyleLbl="revTx" presStyleIdx="1" presStyleCnt="6">
        <dgm:presLayoutVars>
          <dgm:bulletEnabled val="1"/>
        </dgm:presLayoutVars>
      </dgm:prSet>
      <dgm:spPr/>
    </dgm:pt>
    <dgm:pt modelId="{84BBF439-C8B5-4475-971A-53850769EFCD}" type="pres">
      <dgm:prSet presAssocID="{E7B76A39-FFFB-4268-AF18-0DB8AA6FFF35}" presName="dotNode2" presStyleCnt="0"/>
      <dgm:spPr/>
    </dgm:pt>
    <dgm:pt modelId="{275DE799-0EEA-4612-B607-C059AE590A96}" type="pres">
      <dgm:prSet presAssocID="{E7B76A39-FFFB-4268-AF18-0DB8AA6FFF35}" presName="dotRepeatNode" presStyleLbl="fgShp" presStyleIdx="0" presStyleCnt="4"/>
      <dgm:spPr/>
    </dgm:pt>
    <dgm:pt modelId="{CD775197-A22D-4C57-BCE8-0B11F1359720}" type="pres">
      <dgm:prSet presAssocID="{FB7FEB81-91E8-4B55-93D9-D8014822DF33}" presName="txNode3" presStyleLbl="revTx" presStyleIdx="2" presStyleCnt="6">
        <dgm:presLayoutVars>
          <dgm:bulletEnabled val="1"/>
        </dgm:presLayoutVars>
      </dgm:prSet>
      <dgm:spPr/>
    </dgm:pt>
    <dgm:pt modelId="{F7FF382C-DC98-4F60-B13F-9454207F0E12}" type="pres">
      <dgm:prSet presAssocID="{B1BE2D02-F850-4025-9A94-DCD7FF90CC4A}" presName="dotNode3" presStyleCnt="0"/>
      <dgm:spPr/>
    </dgm:pt>
    <dgm:pt modelId="{11A0DA59-62AD-4A96-9AAB-A4A301100868}" type="pres">
      <dgm:prSet presAssocID="{B1BE2D02-F850-4025-9A94-DCD7FF90CC4A}" presName="dotRepeatNode" presStyleLbl="fgShp" presStyleIdx="1" presStyleCnt="4"/>
      <dgm:spPr/>
    </dgm:pt>
    <dgm:pt modelId="{99F26FA0-BC6A-43D0-8F56-1067D735C3B5}" type="pres">
      <dgm:prSet presAssocID="{4727AF34-9139-479B-8889-2BA9F2213D12}" presName="txNode4" presStyleLbl="revTx" presStyleIdx="3" presStyleCnt="6">
        <dgm:presLayoutVars>
          <dgm:bulletEnabled val="1"/>
        </dgm:presLayoutVars>
      </dgm:prSet>
      <dgm:spPr/>
    </dgm:pt>
    <dgm:pt modelId="{EDBD161C-BD8E-47B2-AFE8-11D1FBC3A3CA}" type="pres">
      <dgm:prSet presAssocID="{62927B96-565A-4986-BE3B-7F09EE300F20}" presName="dotNode4" presStyleCnt="0"/>
      <dgm:spPr/>
    </dgm:pt>
    <dgm:pt modelId="{57D311C7-D804-4A2C-9EEC-5C91FBA0228D}" type="pres">
      <dgm:prSet presAssocID="{62927B96-565A-4986-BE3B-7F09EE300F20}" presName="dotRepeatNode" presStyleLbl="fgShp" presStyleIdx="2" presStyleCnt="4"/>
      <dgm:spPr/>
    </dgm:pt>
    <dgm:pt modelId="{B556F3F1-B082-4895-A5E6-1C92634CCD52}" type="pres">
      <dgm:prSet presAssocID="{A73395B4-8A63-497D-9C1C-B5EA971F364F}" presName="txNode5" presStyleLbl="revTx" presStyleIdx="4" presStyleCnt="6">
        <dgm:presLayoutVars>
          <dgm:bulletEnabled val="1"/>
        </dgm:presLayoutVars>
      </dgm:prSet>
      <dgm:spPr/>
    </dgm:pt>
    <dgm:pt modelId="{F41B37CA-60F9-43F7-937E-529E4280C3D1}" type="pres">
      <dgm:prSet presAssocID="{52787AA0-1C6E-4CE4-8ECC-933EA95FB607}" presName="dotNode5" presStyleCnt="0"/>
      <dgm:spPr/>
    </dgm:pt>
    <dgm:pt modelId="{29254458-835E-4723-AA3C-B8C4FA8BFEC4}" type="pres">
      <dgm:prSet presAssocID="{52787AA0-1C6E-4CE4-8ECC-933EA95FB607}" presName="dotRepeatNode" presStyleLbl="fgShp" presStyleIdx="3" presStyleCnt="4"/>
      <dgm:spPr/>
    </dgm:pt>
    <dgm:pt modelId="{301EE6F0-18BB-4161-9B4A-E9148011A3CB}" type="pres">
      <dgm:prSet presAssocID="{E136065D-5674-4827-8799-E14F0E8AF46E}" presName="txNode6" presStyleLbl="revTx" presStyleIdx="5" presStyleCnt="6">
        <dgm:presLayoutVars>
          <dgm:bulletEnabled val="1"/>
        </dgm:presLayoutVars>
      </dgm:prSet>
      <dgm:spPr/>
    </dgm:pt>
  </dgm:ptLst>
  <dgm:cxnLst>
    <dgm:cxn modelId="{AC5C1D0C-949C-43BB-BD21-6300A818B324}" type="presOf" srcId="{E136065D-5674-4827-8799-E14F0E8AF46E}" destId="{301EE6F0-18BB-4161-9B4A-E9148011A3CB}" srcOrd="0" destOrd="0" presId="urn:microsoft.com/office/officeart/2009/3/layout/DescendingProcess"/>
    <dgm:cxn modelId="{FA6F480C-BB8F-42C4-A196-BC7D7722F53D}" srcId="{D04C429C-04B9-4764-83FE-07C0558493AC}" destId="{5C7836A5-778E-42CF-94A7-244343A209D3}" srcOrd="0" destOrd="0" parTransId="{3B45EE66-B0E5-42B1-B943-08ABA5247ABD}" sibTransId="{79668E46-C43A-4A48-B03B-95FA10BFE705}"/>
    <dgm:cxn modelId="{7259FF16-1F86-4AA7-ADE4-BF2CA945D8AB}" type="presOf" srcId="{B1BE2D02-F850-4025-9A94-DCD7FF90CC4A}" destId="{11A0DA59-62AD-4A96-9AAB-A4A301100868}" srcOrd="0" destOrd="0" presId="urn:microsoft.com/office/officeart/2009/3/layout/DescendingProcess"/>
    <dgm:cxn modelId="{03F68F1A-4EF1-4937-99C8-DD9243D3504B}" srcId="{D04C429C-04B9-4764-83FE-07C0558493AC}" destId="{EAA662AB-488B-435B-B361-23ED06F6D6C0}" srcOrd="1" destOrd="0" parTransId="{AC9600A9-B407-48DF-92B3-1B66E6E9668C}" sibTransId="{E7B76A39-FFFB-4268-AF18-0DB8AA6FFF35}"/>
    <dgm:cxn modelId="{FE07A522-51C6-4C2A-8CF1-E2E8B5EF727D}" type="presOf" srcId="{52787AA0-1C6E-4CE4-8ECC-933EA95FB607}" destId="{29254458-835E-4723-AA3C-B8C4FA8BFEC4}" srcOrd="0" destOrd="0" presId="urn:microsoft.com/office/officeart/2009/3/layout/DescendingProcess"/>
    <dgm:cxn modelId="{1304BE2E-37FA-4208-9BB4-8FA9EFE5D330}" type="presOf" srcId="{4727AF34-9139-479B-8889-2BA9F2213D12}" destId="{99F26FA0-BC6A-43D0-8F56-1067D735C3B5}" srcOrd="0" destOrd="0" presId="urn:microsoft.com/office/officeart/2009/3/layout/DescendingProcess"/>
    <dgm:cxn modelId="{82A39D2F-D738-4F12-9FC3-49D55CF399D9}" srcId="{D04C429C-04B9-4764-83FE-07C0558493AC}" destId="{E136065D-5674-4827-8799-E14F0E8AF46E}" srcOrd="5" destOrd="0" parTransId="{CEEF1938-3840-4961-A4F0-243B7019266B}" sibTransId="{ADA74351-7BFF-4270-BD50-E2378737ABEC}"/>
    <dgm:cxn modelId="{98AE0E68-8E97-4BA8-B70B-4DD13EE8CCF6}" srcId="{D04C429C-04B9-4764-83FE-07C0558493AC}" destId="{FB7FEB81-91E8-4B55-93D9-D8014822DF33}" srcOrd="2" destOrd="0" parTransId="{33AF743B-4995-48ED-9033-0C5FB711A0DB}" sibTransId="{B1BE2D02-F850-4025-9A94-DCD7FF90CC4A}"/>
    <dgm:cxn modelId="{4FCE154B-2F52-4667-907C-40ACEEFB60D2}" srcId="{D04C429C-04B9-4764-83FE-07C0558493AC}" destId="{A73395B4-8A63-497D-9C1C-B5EA971F364F}" srcOrd="4" destOrd="0" parTransId="{2AB7C8F7-825D-4FC2-8F29-4EAE045CAD75}" sibTransId="{52787AA0-1C6E-4CE4-8ECC-933EA95FB607}"/>
    <dgm:cxn modelId="{D867984C-6B3F-4451-82C6-C9FEB2A19DD0}" type="presOf" srcId="{EAA662AB-488B-435B-B361-23ED06F6D6C0}" destId="{50D0B8E1-62D7-4371-A258-C11FD87B8D5D}" srcOrd="0" destOrd="0" presId="urn:microsoft.com/office/officeart/2009/3/layout/DescendingProcess"/>
    <dgm:cxn modelId="{83047572-B1A0-40B8-9D8D-DA3750A5AC85}" type="presOf" srcId="{E7B76A39-FFFB-4268-AF18-0DB8AA6FFF35}" destId="{275DE799-0EEA-4612-B607-C059AE590A96}" srcOrd="0" destOrd="0" presId="urn:microsoft.com/office/officeart/2009/3/layout/DescendingProcess"/>
    <dgm:cxn modelId="{B65CDA52-5B00-4FAB-9B1E-D0EC5AC568BC}" type="presOf" srcId="{FB7FEB81-91E8-4B55-93D9-D8014822DF33}" destId="{CD775197-A22D-4C57-BCE8-0B11F1359720}" srcOrd="0" destOrd="0" presId="urn:microsoft.com/office/officeart/2009/3/layout/DescendingProcess"/>
    <dgm:cxn modelId="{49E68A75-DD8B-4B4A-A99B-F4D20A128F40}" type="presOf" srcId="{A73395B4-8A63-497D-9C1C-B5EA971F364F}" destId="{B556F3F1-B082-4895-A5E6-1C92634CCD52}" srcOrd="0" destOrd="0" presId="urn:microsoft.com/office/officeart/2009/3/layout/DescendingProcess"/>
    <dgm:cxn modelId="{4AE7CB57-662A-4DF0-B772-3F54B17A04B2}" type="presOf" srcId="{62927B96-565A-4986-BE3B-7F09EE300F20}" destId="{57D311C7-D804-4A2C-9EEC-5C91FBA0228D}" srcOrd="0" destOrd="0" presId="urn:microsoft.com/office/officeart/2009/3/layout/DescendingProcess"/>
    <dgm:cxn modelId="{6C9D0DC0-32D4-434E-8887-949615B3F7CF}" type="presOf" srcId="{5C7836A5-778E-42CF-94A7-244343A209D3}" destId="{674A03C2-58E0-4475-B63F-06C985E17EBA}" srcOrd="0" destOrd="0" presId="urn:microsoft.com/office/officeart/2009/3/layout/DescendingProcess"/>
    <dgm:cxn modelId="{BE7676D4-D492-4904-BBF9-4A0D963567AE}" type="presOf" srcId="{D04C429C-04B9-4764-83FE-07C0558493AC}" destId="{561B692E-1388-4DA0-9B25-271A93059AED}" srcOrd="0" destOrd="0" presId="urn:microsoft.com/office/officeart/2009/3/layout/DescendingProcess"/>
    <dgm:cxn modelId="{44E9EEFC-3D6C-4F99-8BEE-107C75797129}" srcId="{D04C429C-04B9-4764-83FE-07C0558493AC}" destId="{4727AF34-9139-479B-8889-2BA9F2213D12}" srcOrd="3" destOrd="0" parTransId="{47830342-C6E4-4D9B-8282-68BA3A42A7E1}" sibTransId="{62927B96-565A-4986-BE3B-7F09EE300F20}"/>
    <dgm:cxn modelId="{7440E1A8-C543-42D2-9FFB-AADCD865064E}" type="presParOf" srcId="{561B692E-1388-4DA0-9B25-271A93059AED}" destId="{B9A46196-1F39-4A16-85E4-E1BC95DC9C93}" srcOrd="0" destOrd="0" presId="urn:microsoft.com/office/officeart/2009/3/layout/DescendingProcess"/>
    <dgm:cxn modelId="{A62C29FD-60B9-4FA7-830F-605486A2E8E5}" type="presParOf" srcId="{561B692E-1388-4DA0-9B25-271A93059AED}" destId="{674A03C2-58E0-4475-B63F-06C985E17EBA}" srcOrd="1" destOrd="0" presId="urn:microsoft.com/office/officeart/2009/3/layout/DescendingProcess"/>
    <dgm:cxn modelId="{2C1FBD5F-5B75-43AD-AD7F-63B1615B19AA}" type="presParOf" srcId="{561B692E-1388-4DA0-9B25-271A93059AED}" destId="{50D0B8E1-62D7-4371-A258-C11FD87B8D5D}" srcOrd="2" destOrd="0" presId="urn:microsoft.com/office/officeart/2009/3/layout/DescendingProcess"/>
    <dgm:cxn modelId="{8BB96CC0-45B1-4987-9365-78473A932FA6}" type="presParOf" srcId="{561B692E-1388-4DA0-9B25-271A93059AED}" destId="{84BBF439-C8B5-4475-971A-53850769EFCD}" srcOrd="3" destOrd="0" presId="urn:microsoft.com/office/officeart/2009/3/layout/DescendingProcess"/>
    <dgm:cxn modelId="{B98DC323-55CE-4F60-8880-BAF5DA6E89FE}" type="presParOf" srcId="{84BBF439-C8B5-4475-971A-53850769EFCD}" destId="{275DE799-0EEA-4612-B607-C059AE590A96}" srcOrd="0" destOrd="0" presId="urn:microsoft.com/office/officeart/2009/3/layout/DescendingProcess"/>
    <dgm:cxn modelId="{9B35E786-8E75-4F0C-B6ED-DB6AB5A823DB}" type="presParOf" srcId="{561B692E-1388-4DA0-9B25-271A93059AED}" destId="{CD775197-A22D-4C57-BCE8-0B11F1359720}" srcOrd="4" destOrd="0" presId="urn:microsoft.com/office/officeart/2009/3/layout/DescendingProcess"/>
    <dgm:cxn modelId="{DBBE2AB6-BCF7-456A-9EBD-CE43F685EA5B}" type="presParOf" srcId="{561B692E-1388-4DA0-9B25-271A93059AED}" destId="{F7FF382C-DC98-4F60-B13F-9454207F0E12}" srcOrd="5" destOrd="0" presId="urn:microsoft.com/office/officeart/2009/3/layout/DescendingProcess"/>
    <dgm:cxn modelId="{55AA24E2-3A46-467C-83B0-90814D601665}" type="presParOf" srcId="{F7FF382C-DC98-4F60-B13F-9454207F0E12}" destId="{11A0DA59-62AD-4A96-9AAB-A4A301100868}" srcOrd="0" destOrd="0" presId="urn:microsoft.com/office/officeart/2009/3/layout/DescendingProcess"/>
    <dgm:cxn modelId="{B94168C6-C989-4020-BFB7-A8CE60DE62AC}" type="presParOf" srcId="{561B692E-1388-4DA0-9B25-271A93059AED}" destId="{99F26FA0-BC6A-43D0-8F56-1067D735C3B5}" srcOrd="6" destOrd="0" presId="urn:microsoft.com/office/officeart/2009/3/layout/DescendingProcess"/>
    <dgm:cxn modelId="{2AD5A2CE-662F-47D9-8104-C72EF238D1D3}" type="presParOf" srcId="{561B692E-1388-4DA0-9B25-271A93059AED}" destId="{EDBD161C-BD8E-47B2-AFE8-11D1FBC3A3CA}" srcOrd="7" destOrd="0" presId="urn:microsoft.com/office/officeart/2009/3/layout/DescendingProcess"/>
    <dgm:cxn modelId="{43565BC2-749A-4079-9E3A-AF2804DD4E0C}" type="presParOf" srcId="{EDBD161C-BD8E-47B2-AFE8-11D1FBC3A3CA}" destId="{57D311C7-D804-4A2C-9EEC-5C91FBA0228D}" srcOrd="0" destOrd="0" presId="urn:microsoft.com/office/officeart/2009/3/layout/DescendingProcess"/>
    <dgm:cxn modelId="{A06B0DC8-7359-4CD3-B5D6-58187DBFCDF8}" type="presParOf" srcId="{561B692E-1388-4DA0-9B25-271A93059AED}" destId="{B556F3F1-B082-4895-A5E6-1C92634CCD52}" srcOrd="8" destOrd="0" presId="urn:microsoft.com/office/officeart/2009/3/layout/DescendingProcess"/>
    <dgm:cxn modelId="{F81AFD15-ECFC-4BC1-ACE1-5F9A35803ED4}" type="presParOf" srcId="{561B692E-1388-4DA0-9B25-271A93059AED}" destId="{F41B37CA-60F9-43F7-937E-529E4280C3D1}" srcOrd="9" destOrd="0" presId="urn:microsoft.com/office/officeart/2009/3/layout/DescendingProcess"/>
    <dgm:cxn modelId="{71D87172-6037-42FD-9641-B47F029FF2F4}" type="presParOf" srcId="{F41B37CA-60F9-43F7-937E-529E4280C3D1}" destId="{29254458-835E-4723-AA3C-B8C4FA8BFEC4}" srcOrd="0" destOrd="0" presId="urn:microsoft.com/office/officeart/2009/3/layout/DescendingProcess"/>
    <dgm:cxn modelId="{59E65A68-FF8C-4780-A420-D0D6340CE0AA}" type="presParOf" srcId="{561B692E-1388-4DA0-9B25-271A93059AED}" destId="{301EE6F0-18BB-4161-9B4A-E9148011A3CB}"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F5E04-FCD1-4E78-93B5-77CF72910FBD}">
      <dsp:nvSpPr>
        <dsp:cNvPr id="0" name=""/>
        <dsp:cNvSpPr/>
      </dsp:nvSpPr>
      <dsp:spPr>
        <a:xfrm>
          <a:off x="7508201" y="1376262"/>
          <a:ext cx="1711991" cy="1712271"/>
        </a:xfrm>
        <a:prstGeom prst="ellipse">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 modelId="{FE5238CF-31B5-4476-B955-843A64BEB5D7}">
      <dsp:nvSpPr>
        <dsp:cNvPr id="0" name=""/>
        <dsp:cNvSpPr/>
      </dsp:nvSpPr>
      <dsp:spPr>
        <a:xfrm>
          <a:off x="7564690" y="1433347"/>
          <a:ext cx="1598101" cy="1598100"/>
        </a:xfrm>
        <a:prstGeom prst="ellipse">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GB" sz="1200" kern="1200" dirty="0"/>
            <a:t>take risks whilst seeking rewards for their ventures and efforts  (</a:t>
          </a:r>
          <a:r>
            <a:rPr lang="en-GB" sz="1200" kern="1200" dirty="0" err="1"/>
            <a:t>Kuratko</a:t>
          </a:r>
          <a:r>
            <a:rPr lang="en-GB" sz="1200" kern="1200" dirty="0"/>
            <a:t>, 2016)</a:t>
          </a:r>
        </a:p>
      </dsp:txBody>
      <dsp:txXfrm>
        <a:off x="7793381" y="1661690"/>
        <a:ext cx="1141631" cy="1141414"/>
      </dsp:txXfrm>
    </dsp:sp>
    <dsp:sp modelId="{75A623EA-4F0D-4A19-9194-1F5835AC8C07}">
      <dsp:nvSpPr>
        <dsp:cNvPr id="0" name=""/>
        <dsp:cNvSpPr/>
      </dsp:nvSpPr>
      <dsp:spPr>
        <a:xfrm rot="2700000">
          <a:off x="5737996" y="1376351"/>
          <a:ext cx="1711793" cy="1711793"/>
        </a:xfrm>
        <a:prstGeom prst="teardrop">
          <a:avLst>
            <a:gd name="adj" fmla="val 100000"/>
          </a:avLst>
        </a:prstGeom>
        <a:gradFill rotWithShape="0">
          <a:gsLst>
            <a:gs pos="0">
              <a:schemeClr val="accent4">
                <a:hueOff val="-879986"/>
                <a:satOff val="-9032"/>
                <a:lumOff val="3775"/>
                <a:alphaOff val="0"/>
                <a:tint val="98000"/>
                <a:shade val="25000"/>
                <a:satMod val="250000"/>
              </a:schemeClr>
            </a:gs>
            <a:gs pos="68000">
              <a:schemeClr val="accent4">
                <a:hueOff val="-879986"/>
                <a:satOff val="-9032"/>
                <a:lumOff val="3775"/>
                <a:alphaOff val="0"/>
                <a:tint val="86000"/>
                <a:satMod val="115000"/>
              </a:schemeClr>
            </a:gs>
            <a:gs pos="100000">
              <a:schemeClr val="accent4">
                <a:hueOff val="-879986"/>
                <a:satOff val="-9032"/>
                <a:lumOff val="3775"/>
                <a:alphaOff val="0"/>
                <a:tint val="50000"/>
                <a:satMod val="150000"/>
              </a:schemeClr>
            </a:gs>
          </a:gsLst>
          <a:path path="circle">
            <a:fillToRect l="50000" t="130000" r="50000" b="-30000"/>
          </a:path>
        </a:gradFill>
        <a:ln>
          <a:noFill/>
        </a:ln>
        <a:effectLst>
          <a:outerShdw blurRad="57150" dist="38100" dir="5400000" algn="ctr" rotWithShape="0">
            <a:schemeClr val="accent4">
              <a:hueOff val="-879986"/>
              <a:satOff val="-9032"/>
              <a:lumOff val="3775"/>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 modelId="{A0870987-EE29-4A9C-ABCF-6E09662FE180}">
      <dsp:nvSpPr>
        <dsp:cNvPr id="0" name=""/>
        <dsp:cNvSpPr/>
      </dsp:nvSpPr>
      <dsp:spPr>
        <a:xfrm>
          <a:off x="5796209" y="1433347"/>
          <a:ext cx="1598101" cy="1598100"/>
        </a:xfrm>
        <a:prstGeom prst="ellipse">
          <a:avLst/>
        </a:prstGeom>
        <a:solidFill>
          <a:schemeClr val="lt1">
            <a:alpha val="90000"/>
            <a:hueOff val="0"/>
            <a:satOff val="0"/>
            <a:lumOff val="0"/>
            <a:alphaOff val="0"/>
          </a:schemeClr>
        </a:solidFill>
        <a:ln w="9525" cap="flat" cmpd="sng" algn="ctr">
          <a:solidFill>
            <a:schemeClr val="accent4">
              <a:hueOff val="-879986"/>
              <a:satOff val="-9032"/>
              <a:lumOff val="3775"/>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GB" sz="1200" kern="1200"/>
            <a:t>create value through multiple stakeholders and resources</a:t>
          </a:r>
          <a:endParaRPr lang="en-GB" sz="1200" kern="1200" dirty="0"/>
        </a:p>
      </dsp:txBody>
      <dsp:txXfrm>
        <a:off x="6023989" y="1661690"/>
        <a:ext cx="1141631" cy="1141414"/>
      </dsp:txXfrm>
    </dsp:sp>
    <dsp:sp modelId="{D873CE6E-C80E-4D3E-9CC5-87F8AF7F395D}">
      <dsp:nvSpPr>
        <dsp:cNvPr id="0" name=""/>
        <dsp:cNvSpPr/>
      </dsp:nvSpPr>
      <dsp:spPr>
        <a:xfrm rot="2700000">
          <a:off x="3969515" y="1376351"/>
          <a:ext cx="1711793" cy="1711793"/>
        </a:xfrm>
        <a:prstGeom prst="teardrop">
          <a:avLst>
            <a:gd name="adj" fmla="val 100000"/>
          </a:avLst>
        </a:prstGeom>
        <a:gradFill rotWithShape="0">
          <a:gsLst>
            <a:gs pos="0">
              <a:schemeClr val="accent4">
                <a:hueOff val="-1759972"/>
                <a:satOff val="-18065"/>
                <a:lumOff val="7550"/>
                <a:alphaOff val="0"/>
                <a:tint val="98000"/>
                <a:shade val="25000"/>
                <a:satMod val="250000"/>
              </a:schemeClr>
            </a:gs>
            <a:gs pos="68000">
              <a:schemeClr val="accent4">
                <a:hueOff val="-1759972"/>
                <a:satOff val="-18065"/>
                <a:lumOff val="7550"/>
                <a:alphaOff val="0"/>
                <a:tint val="86000"/>
                <a:satMod val="115000"/>
              </a:schemeClr>
            </a:gs>
            <a:gs pos="100000">
              <a:schemeClr val="accent4">
                <a:hueOff val="-1759972"/>
                <a:satOff val="-18065"/>
                <a:lumOff val="7550"/>
                <a:alphaOff val="0"/>
                <a:tint val="50000"/>
                <a:satMod val="150000"/>
              </a:schemeClr>
            </a:gs>
          </a:gsLst>
          <a:path path="circle">
            <a:fillToRect l="50000" t="130000" r="50000" b="-30000"/>
          </a:path>
        </a:gradFill>
        <a:ln>
          <a:noFill/>
        </a:ln>
        <a:effectLst>
          <a:outerShdw blurRad="57150" dist="38100" dir="5400000" algn="ctr" rotWithShape="0">
            <a:schemeClr val="accent4">
              <a:hueOff val="-1759972"/>
              <a:satOff val="-18065"/>
              <a:lumOff val="755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 modelId="{BF34FEF6-8371-457D-AFFE-D2C53B3129D8}">
      <dsp:nvSpPr>
        <dsp:cNvPr id="0" name=""/>
        <dsp:cNvSpPr/>
      </dsp:nvSpPr>
      <dsp:spPr>
        <a:xfrm>
          <a:off x="4026817" y="1433347"/>
          <a:ext cx="1598101" cy="1598100"/>
        </a:xfrm>
        <a:prstGeom prst="ellipse">
          <a:avLst/>
        </a:prstGeom>
        <a:solidFill>
          <a:schemeClr val="lt1">
            <a:alpha val="90000"/>
            <a:hueOff val="0"/>
            <a:satOff val="0"/>
            <a:lumOff val="0"/>
            <a:alphaOff val="0"/>
          </a:schemeClr>
        </a:solidFill>
        <a:ln w="9525" cap="flat" cmpd="sng" algn="ctr">
          <a:solidFill>
            <a:schemeClr val="accent4">
              <a:hueOff val="-1759972"/>
              <a:satOff val="-18065"/>
              <a:lumOff val="755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GB" sz="1200" kern="1200"/>
            <a:t>transform the opportunities into merchandisable concepts</a:t>
          </a:r>
          <a:endParaRPr lang="en-GB" sz="1200" kern="1200" dirty="0"/>
        </a:p>
      </dsp:txBody>
      <dsp:txXfrm>
        <a:off x="4254596" y="1661690"/>
        <a:ext cx="1141631" cy="1141414"/>
      </dsp:txXfrm>
    </dsp:sp>
    <dsp:sp modelId="{F3ADB6CA-7DE7-40D0-95A9-58517D7E501E}">
      <dsp:nvSpPr>
        <dsp:cNvPr id="0" name=""/>
        <dsp:cNvSpPr/>
      </dsp:nvSpPr>
      <dsp:spPr>
        <a:xfrm rot="2700000">
          <a:off x="2200123" y="1376351"/>
          <a:ext cx="1711793" cy="1711793"/>
        </a:xfrm>
        <a:prstGeom prst="teardrop">
          <a:avLst>
            <a:gd name="adj" fmla="val 100000"/>
          </a:avLst>
        </a:prstGeom>
        <a:gradFill rotWithShape="0">
          <a:gsLst>
            <a:gs pos="0">
              <a:schemeClr val="accent4">
                <a:hueOff val="-2639958"/>
                <a:satOff val="-27097"/>
                <a:lumOff val="11324"/>
                <a:alphaOff val="0"/>
                <a:tint val="98000"/>
                <a:shade val="25000"/>
                <a:satMod val="250000"/>
              </a:schemeClr>
            </a:gs>
            <a:gs pos="68000">
              <a:schemeClr val="accent4">
                <a:hueOff val="-2639958"/>
                <a:satOff val="-27097"/>
                <a:lumOff val="11324"/>
                <a:alphaOff val="0"/>
                <a:tint val="86000"/>
                <a:satMod val="115000"/>
              </a:schemeClr>
            </a:gs>
            <a:gs pos="100000">
              <a:schemeClr val="accent4">
                <a:hueOff val="-2639958"/>
                <a:satOff val="-27097"/>
                <a:lumOff val="11324"/>
                <a:alphaOff val="0"/>
                <a:tint val="50000"/>
                <a:satMod val="150000"/>
              </a:schemeClr>
            </a:gs>
          </a:gsLst>
          <a:path path="circle">
            <a:fillToRect l="50000" t="130000" r="50000" b="-30000"/>
          </a:path>
        </a:gradFill>
        <a:ln>
          <a:noFill/>
        </a:ln>
        <a:effectLst>
          <a:outerShdw blurRad="57150" dist="38100" dir="5400000" algn="ctr" rotWithShape="0">
            <a:schemeClr val="accent4">
              <a:hueOff val="-2639958"/>
              <a:satOff val="-27097"/>
              <a:lumOff val="11324"/>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 modelId="{69E2A38B-0923-447E-88E6-2A9B7FE36546}">
      <dsp:nvSpPr>
        <dsp:cNvPr id="0" name=""/>
        <dsp:cNvSpPr/>
      </dsp:nvSpPr>
      <dsp:spPr>
        <a:xfrm>
          <a:off x="2257424" y="1433347"/>
          <a:ext cx="1598101" cy="1598100"/>
        </a:xfrm>
        <a:prstGeom prst="ellipse">
          <a:avLst/>
        </a:prstGeom>
        <a:solidFill>
          <a:schemeClr val="lt1">
            <a:alpha val="90000"/>
            <a:hueOff val="0"/>
            <a:satOff val="0"/>
            <a:lumOff val="0"/>
            <a:alphaOff val="0"/>
          </a:schemeClr>
        </a:solidFill>
        <a:ln w="9525" cap="flat" cmpd="sng" algn="ctr">
          <a:solidFill>
            <a:schemeClr val="accent4">
              <a:hueOff val="-2639958"/>
              <a:satOff val="-27097"/>
              <a:lumOff val="11324"/>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GB" sz="1200" kern="1200"/>
            <a:t>innovators or developers who identify and capture opportunities </a:t>
          </a:r>
          <a:endParaRPr lang="en-GB" sz="1200" kern="1200" dirty="0"/>
        </a:p>
      </dsp:txBody>
      <dsp:txXfrm>
        <a:off x="2486115" y="1661690"/>
        <a:ext cx="1141631" cy="1141414"/>
      </dsp:txXfrm>
    </dsp:sp>
    <dsp:sp modelId="{78B8D398-112B-45C7-9CD5-F1F5841C5BD2}">
      <dsp:nvSpPr>
        <dsp:cNvPr id="0" name=""/>
        <dsp:cNvSpPr/>
      </dsp:nvSpPr>
      <dsp:spPr>
        <a:xfrm rot="2700000">
          <a:off x="430731" y="1376351"/>
          <a:ext cx="1711793" cy="1711793"/>
        </a:xfrm>
        <a:prstGeom prst="teardrop">
          <a:avLst>
            <a:gd name="adj" fmla="val 100000"/>
          </a:avLst>
        </a:prstGeom>
        <a:gradFill rotWithShape="0">
          <a:gsLst>
            <a:gs pos="0">
              <a:schemeClr val="accent4">
                <a:hueOff val="-3519944"/>
                <a:satOff val="-36129"/>
                <a:lumOff val="15099"/>
                <a:alphaOff val="0"/>
                <a:tint val="98000"/>
                <a:shade val="25000"/>
                <a:satMod val="250000"/>
              </a:schemeClr>
            </a:gs>
            <a:gs pos="68000">
              <a:schemeClr val="accent4">
                <a:hueOff val="-3519944"/>
                <a:satOff val="-36129"/>
                <a:lumOff val="15099"/>
                <a:alphaOff val="0"/>
                <a:tint val="86000"/>
                <a:satMod val="115000"/>
              </a:schemeClr>
            </a:gs>
            <a:gs pos="100000">
              <a:schemeClr val="accent4">
                <a:hueOff val="-3519944"/>
                <a:satOff val="-36129"/>
                <a:lumOff val="15099"/>
                <a:alphaOff val="0"/>
                <a:tint val="50000"/>
                <a:satMod val="150000"/>
              </a:schemeClr>
            </a:gs>
          </a:gsLst>
          <a:path path="circle">
            <a:fillToRect l="50000" t="130000" r="50000" b="-30000"/>
          </a:path>
        </a:gradFill>
        <a:ln>
          <a:noFill/>
        </a:ln>
        <a:effectLst>
          <a:outerShdw blurRad="57150" dist="38100" dir="5400000" algn="ctr" rotWithShape="0">
            <a:schemeClr val="accent4">
              <a:hueOff val="-3519944"/>
              <a:satOff val="-36129"/>
              <a:lumOff val="15099"/>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 modelId="{5B31789C-6A61-42D6-842A-E4BFC83E2CE2}">
      <dsp:nvSpPr>
        <dsp:cNvPr id="0" name=""/>
        <dsp:cNvSpPr/>
      </dsp:nvSpPr>
      <dsp:spPr>
        <a:xfrm>
          <a:off x="488032" y="1433347"/>
          <a:ext cx="1598101" cy="1598100"/>
        </a:xfrm>
        <a:prstGeom prst="ellipse">
          <a:avLst/>
        </a:prstGeom>
        <a:solidFill>
          <a:schemeClr val="lt1">
            <a:alpha val="90000"/>
            <a:hueOff val="0"/>
            <a:satOff val="0"/>
            <a:lumOff val="0"/>
            <a:alphaOff val="0"/>
          </a:schemeClr>
        </a:solidFill>
        <a:ln w="9525" cap="flat" cmpd="sng" algn="ctr">
          <a:solidFill>
            <a:schemeClr val="accent4">
              <a:hueOff val="-3519944"/>
              <a:satOff val="-36129"/>
              <a:lumOff val="15099"/>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GB" sz="1200" kern="1200"/>
            <a:t>In contemporary markets, entrepreneur act as:</a:t>
          </a:r>
          <a:endParaRPr lang="en-GB" sz="1200" kern="1200" dirty="0"/>
        </a:p>
      </dsp:txBody>
      <dsp:txXfrm>
        <a:off x="716723" y="1661690"/>
        <a:ext cx="1141631" cy="1141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77396-E634-403D-846F-9A50AA0B9F65}">
      <dsp:nvSpPr>
        <dsp:cNvPr id="0" name=""/>
        <dsp:cNvSpPr/>
      </dsp:nvSpPr>
      <dsp:spPr>
        <a:xfrm>
          <a:off x="2746689" y="39"/>
          <a:ext cx="490963" cy="490963"/>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27238F62-503B-4579-A831-97A12A87452D}">
      <dsp:nvSpPr>
        <dsp:cNvPr id="0" name=""/>
        <dsp:cNvSpPr/>
      </dsp:nvSpPr>
      <dsp:spPr>
        <a:xfrm>
          <a:off x="2992170" y="39"/>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Risk takers</a:t>
          </a:r>
          <a:endParaRPr lang="en-GB" sz="1600" kern="1200"/>
        </a:p>
      </dsp:txBody>
      <dsp:txXfrm>
        <a:off x="2992170" y="39"/>
        <a:ext cx="2619468" cy="490963"/>
      </dsp:txXfrm>
    </dsp:sp>
    <dsp:sp modelId="{D0DC473B-AEA1-457B-8B92-BB15DD3ED1FC}">
      <dsp:nvSpPr>
        <dsp:cNvPr id="0" name=""/>
        <dsp:cNvSpPr/>
      </dsp:nvSpPr>
      <dsp:spPr>
        <a:xfrm>
          <a:off x="2746689" y="491002"/>
          <a:ext cx="490963" cy="490963"/>
        </a:xfrm>
        <a:prstGeom prst="ellipse">
          <a:avLst/>
        </a:prstGeom>
        <a:solidFill>
          <a:schemeClr val="accent4">
            <a:alpha val="50000"/>
            <a:hueOff val="-351994"/>
            <a:satOff val="-3613"/>
            <a:lumOff val="151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05F9577-E8C8-4AEE-8EF4-2B76824EC941}">
      <dsp:nvSpPr>
        <dsp:cNvPr id="0" name=""/>
        <dsp:cNvSpPr/>
      </dsp:nvSpPr>
      <dsp:spPr>
        <a:xfrm>
          <a:off x="2992170" y="491002"/>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Flexible</a:t>
          </a:r>
          <a:endParaRPr lang="en-GB" sz="1600" kern="1200"/>
        </a:p>
      </dsp:txBody>
      <dsp:txXfrm>
        <a:off x="2992170" y="491002"/>
        <a:ext cx="2619468" cy="490963"/>
      </dsp:txXfrm>
    </dsp:sp>
    <dsp:sp modelId="{E799B047-3CC2-47B8-A0FC-A07A6F29C718}">
      <dsp:nvSpPr>
        <dsp:cNvPr id="0" name=""/>
        <dsp:cNvSpPr/>
      </dsp:nvSpPr>
      <dsp:spPr>
        <a:xfrm>
          <a:off x="2746689" y="981965"/>
          <a:ext cx="490963" cy="490963"/>
        </a:xfrm>
        <a:prstGeom prst="ellipse">
          <a:avLst/>
        </a:prstGeom>
        <a:solidFill>
          <a:schemeClr val="accent4">
            <a:alpha val="50000"/>
            <a:hueOff val="-703989"/>
            <a:satOff val="-7226"/>
            <a:lumOff val="302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AF1B24D-09B2-4413-87AB-7933A3605370}">
      <dsp:nvSpPr>
        <dsp:cNvPr id="0" name=""/>
        <dsp:cNvSpPr/>
      </dsp:nvSpPr>
      <dsp:spPr>
        <a:xfrm>
          <a:off x="2992170" y="981965"/>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Knowledgeable</a:t>
          </a:r>
          <a:endParaRPr lang="en-GB" sz="1600" kern="1200"/>
        </a:p>
      </dsp:txBody>
      <dsp:txXfrm>
        <a:off x="2992170" y="981965"/>
        <a:ext cx="2619468" cy="490963"/>
      </dsp:txXfrm>
    </dsp:sp>
    <dsp:sp modelId="{AB9E319C-4EA9-4A9C-B85E-A082D3708B79}">
      <dsp:nvSpPr>
        <dsp:cNvPr id="0" name=""/>
        <dsp:cNvSpPr/>
      </dsp:nvSpPr>
      <dsp:spPr>
        <a:xfrm>
          <a:off x="2746689" y="1472929"/>
          <a:ext cx="490963" cy="490963"/>
        </a:xfrm>
        <a:prstGeom prst="ellipse">
          <a:avLst/>
        </a:prstGeom>
        <a:solidFill>
          <a:schemeClr val="accent4">
            <a:alpha val="50000"/>
            <a:hueOff val="-1055983"/>
            <a:satOff val="-10839"/>
            <a:lumOff val="453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25D02246-ED0D-421F-96C9-00C9302AEEDC}">
      <dsp:nvSpPr>
        <dsp:cNvPr id="0" name=""/>
        <dsp:cNvSpPr/>
      </dsp:nvSpPr>
      <dsp:spPr>
        <a:xfrm>
          <a:off x="2992170" y="1472929"/>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Independent</a:t>
          </a:r>
          <a:endParaRPr lang="en-GB" sz="1600" kern="1200"/>
        </a:p>
      </dsp:txBody>
      <dsp:txXfrm>
        <a:off x="2992170" y="1472929"/>
        <a:ext cx="2619468" cy="490963"/>
      </dsp:txXfrm>
    </dsp:sp>
    <dsp:sp modelId="{8A0D69E5-3E6E-4E80-9E29-28B48CEED7F4}">
      <dsp:nvSpPr>
        <dsp:cNvPr id="0" name=""/>
        <dsp:cNvSpPr/>
      </dsp:nvSpPr>
      <dsp:spPr>
        <a:xfrm>
          <a:off x="2746689" y="1963892"/>
          <a:ext cx="490963" cy="490963"/>
        </a:xfrm>
        <a:prstGeom prst="ellipse">
          <a:avLst/>
        </a:prstGeom>
        <a:solidFill>
          <a:schemeClr val="accent4">
            <a:alpha val="50000"/>
            <a:hueOff val="-1407978"/>
            <a:satOff val="-14452"/>
            <a:lumOff val="604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B74888EC-975E-43E6-8ECB-95513CD9DF32}">
      <dsp:nvSpPr>
        <dsp:cNvPr id="0" name=""/>
        <dsp:cNvSpPr/>
      </dsp:nvSpPr>
      <dsp:spPr>
        <a:xfrm>
          <a:off x="2992170" y="1963892"/>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Energetic</a:t>
          </a:r>
          <a:endParaRPr lang="en-GB" sz="1600" kern="1200"/>
        </a:p>
      </dsp:txBody>
      <dsp:txXfrm>
        <a:off x="2992170" y="1963892"/>
        <a:ext cx="2619468" cy="490963"/>
      </dsp:txXfrm>
    </dsp:sp>
    <dsp:sp modelId="{EBB2E4F7-28AE-4944-B6EC-27E3B5A55A4C}">
      <dsp:nvSpPr>
        <dsp:cNvPr id="0" name=""/>
        <dsp:cNvSpPr/>
      </dsp:nvSpPr>
      <dsp:spPr>
        <a:xfrm>
          <a:off x="2746689" y="2454855"/>
          <a:ext cx="490963" cy="490963"/>
        </a:xfrm>
        <a:prstGeom prst="ellipse">
          <a:avLst/>
        </a:prstGeom>
        <a:solidFill>
          <a:schemeClr val="accent4">
            <a:alpha val="50000"/>
            <a:hueOff val="-1759972"/>
            <a:satOff val="-18065"/>
            <a:lumOff val="755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02922C9-A8E8-441F-B684-F675870187FF}">
      <dsp:nvSpPr>
        <dsp:cNvPr id="0" name=""/>
        <dsp:cNvSpPr/>
      </dsp:nvSpPr>
      <dsp:spPr>
        <a:xfrm>
          <a:off x="2992170" y="2454855"/>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Creative</a:t>
          </a:r>
          <a:endParaRPr lang="en-GB" sz="1600" kern="1200"/>
        </a:p>
      </dsp:txBody>
      <dsp:txXfrm>
        <a:off x="2992170" y="2454855"/>
        <a:ext cx="2619468" cy="490963"/>
      </dsp:txXfrm>
    </dsp:sp>
    <dsp:sp modelId="{D161883D-4289-45C7-A977-372B3A514744}">
      <dsp:nvSpPr>
        <dsp:cNvPr id="0" name=""/>
        <dsp:cNvSpPr/>
      </dsp:nvSpPr>
      <dsp:spPr>
        <a:xfrm>
          <a:off x="2746689" y="2945818"/>
          <a:ext cx="490963" cy="490963"/>
        </a:xfrm>
        <a:prstGeom prst="ellipse">
          <a:avLst/>
        </a:prstGeom>
        <a:solidFill>
          <a:schemeClr val="accent4">
            <a:alpha val="50000"/>
            <a:hueOff val="-2111967"/>
            <a:satOff val="-21677"/>
            <a:lumOff val="905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5BC7A6BA-1042-4671-942B-DAC2BE05A672}">
      <dsp:nvSpPr>
        <dsp:cNvPr id="0" name=""/>
        <dsp:cNvSpPr/>
      </dsp:nvSpPr>
      <dsp:spPr>
        <a:xfrm>
          <a:off x="2992170" y="2945818"/>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Dynamic leader</a:t>
          </a:r>
          <a:endParaRPr lang="en-GB" sz="1600" kern="1200"/>
        </a:p>
      </dsp:txBody>
      <dsp:txXfrm>
        <a:off x="2992170" y="2945818"/>
        <a:ext cx="2619468" cy="490963"/>
      </dsp:txXfrm>
    </dsp:sp>
    <dsp:sp modelId="{897ED52A-28D3-4F44-B443-7C97D9B351C3}">
      <dsp:nvSpPr>
        <dsp:cNvPr id="0" name=""/>
        <dsp:cNvSpPr/>
      </dsp:nvSpPr>
      <dsp:spPr>
        <a:xfrm>
          <a:off x="2746689" y="3436781"/>
          <a:ext cx="490963" cy="490963"/>
        </a:xfrm>
        <a:prstGeom prst="ellipse">
          <a:avLst/>
        </a:prstGeom>
        <a:solidFill>
          <a:schemeClr val="accent4">
            <a:alpha val="50000"/>
            <a:hueOff val="-2463961"/>
            <a:satOff val="-25290"/>
            <a:lumOff val="1056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EB8A2156-9DFD-4C99-B2F6-BC43B15FF517}">
      <dsp:nvSpPr>
        <dsp:cNvPr id="0" name=""/>
        <dsp:cNvSpPr/>
      </dsp:nvSpPr>
      <dsp:spPr>
        <a:xfrm>
          <a:off x="2992170" y="3436781"/>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Responsive to suggestions or criticisms</a:t>
          </a:r>
          <a:endParaRPr lang="en-GB" sz="1600" kern="1200"/>
        </a:p>
      </dsp:txBody>
      <dsp:txXfrm>
        <a:off x="2992170" y="3436781"/>
        <a:ext cx="2619468" cy="490963"/>
      </dsp:txXfrm>
    </dsp:sp>
    <dsp:sp modelId="{54A739A7-56C6-4B53-9315-295E53568F8D}">
      <dsp:nvSpPr>
        <dsp:cNvPr id="0" name=""/>
        <dsp:cNvSpPr/>
      </dsp:nvSpPr>
      <dsp:spPr>
        <a:xfrm>
          <a:off x="2746689" y="3927744"/>
          <a:ext cx="490963" cy="490963"/>
        </a:xfrm>
        <a:prstGeom prst="ellipse">
          <a:avLst/>
        </a:prstGeom>
        <a:solidFill>
          <a:schemeClr val="accent4">
            <a:alpha val="50000"/>
            <a:hueOff val="-2815956"/>
            <a:satOff val="-28903"/>
            <a:lumOff val="1207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DC563771-5E97-456E-9315-9F8B3F776921}">
      <dsp:nvSpPr>
        <dsp:cNvPr id="0" name=""/>
        <dsp:cNvSpPr/>
      </dsp:nvSpPr>
      <dsp:spPr>
        <a:xfrm>
          <a:off x="2992170" y="3927744"/>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Resourceful</a:t>
          </a:r>
          <a:endParaRPr lang="en-GB" sz="1600" kern="1200"/>
        </a:p>
      </dsp:txBody>
      <dsp:txXfrm>
        <a:off x="2992170" y="3927744"/>
        <a:ext cx="2619468" cy="490963"/>
      </dsp:txXfrm>
    </dsp:sp>
    <dsp:sp modelId="{8BE2A429-B175-45A0-813D-AACC2EF25FB7}">
      <dsp:nvSpPr>
        <dsp:cNvPr id="0" name=""/>
        <dsp:cNvSpPr/>
      </dsp:nvSpPr>
      <dsp:spPr>
        <a:xfrm>
          <a:off x="2746689" y="4418708"/>
          <a:ext cx="490963" cy="490963"/>
        </a:xfrm>
        <a:prstGeom prst="ellipse">
          <a:avLst/>
        </a:prstGeom>
        <a:solidFill>
          <a:schemeClr val="accent4">
            <a:alpha val="50000"/>
            <a:hueOff val="-3167950"/>
            <a:satOff val="-32516"/>
            <a:lumOff val="1358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DA15486-0A7D-4947-9FB6-571A0391B6A3}">
      <dsp:nvSpPr>
        <dsp:cNvPr id="0" name=""/>
        <dsp:cNvSpPr/>
      </dsp:nvSpPr>
      <dsp:spPr>
        <a:xfrm>
          <a:off x="2992170" y="4418708"/>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Initiators </a:t>
          </a:r>
          <a:endParaRPr lang="en-GB" sz="1600" kern="1200"/>
        </a:p>
      </dsp:txBody>
      <dsp:txXfrm>
        <a:off x="2992170" y="4418708"/>
        <a:ext cx="2619468" cy="490963"/>
      </dsp:txXfrm>
    </dsp:sp>
    <dsp:sp modelId="{4026A47F-4AD1-483C-951D-7544EE452C3B}">
      <dsp:nvSpPr>
        <dsp:cNvPr id="0" name=""/>
        <dsp:cNvSpPr/>
      </dsp:nvSpPr>
      <dsp:spPr>
        <a:xfrm>
          <a:off x="2746689" y="4909671"/>
          <a:ext cx="490963" cy="490963"/>
        </a:xfrm>
        <a:prstGeom prst="ellipse">
          <a:avLst/>
        </a:prstGeom>
        <a:solidFill>
          <a:schemeClr val="accent4">
            <a:alpha val="50000"/>
            <a:hueOff val="-3519944"/>
            <a:satOff val="-36129"/>
            <a:lumOff val="1509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18809E92-C761-45E8-AFF7-4EC82D323E18}">
      <dsp:nvSpPr>
        <dsp:cNvPr id="0" name=""/>
        <dsp:cNvSpPr/>
      </dsp:nvSpPr>
      <dsp:spPr>
        <a:xfrm>
          <a:off x="2992170" y="4909671"/>
          <a:ext cx="2619468" cy="49096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rtl="0">
            <a:lnSpc>
              <a:spcPct val="90000"/>
            </a:lnSpc>
            <a:spcBef>
              <a:spcPct val="0"/>
            </a:spcBef>
            <a:spcAft>
              <a:spcPct val="35000"/>
            </a:spcAft>
            <a:buNone/>
          </a:pPr>
          <a:r>
            <a:rPr lang="en-US" sz="1600" kern="1200"/>
            <a:t>Persistent</a:t>
          </a:r>
          <a:endParaRPr lang="en-GB" sz="1600" kern="1200"/>
        </a:p>
      </dsp:txBody>
      <dsp:txXfrm>
        <a:off x="2992170" y="4909671"/>
        <a:ext cx="2619468" cy="4909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BF6F4-BB45-40EA-8E0A-9ECCD68B00A8}">
      <dsp:nvSpPr>
        <dsp:cNvPr id="0" name=""/>
        <dsp:cNvSpPr/>
      </dsp:nvSpPr>
      <dsp:spPr>
        <a:xfrm>
          <a:off x="357545" y="339695"/>
          <a:ext cx="1348336" cy="1348336"/>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5FB519D0-64E6-4AC9-84B8-FF541B1E6771}">
      <dsp:nvSpPr>
        <dsp:cNvPr id="0" name=""/>
        <dsp:cNvSpPr/>
      </dsp:nvSpPr>
      <dsp:spPr>
        <a:xfrm>
          <a:off x="1031713" y="339695"/>
          <a:ext cx="7193867" cy="134833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rtl="0">
            <a:lnSpc>
              <a:spcPct val="90000"/>
            </a:lnSpc>
            <a:spcBef>
              <a:spcPct val="0"/>
            </a:spcBef>
            <a:spcAft>
              <a:spcPct val="35000"/>
            </a:spcAft>
            <a:buNone/>
          </a:pPr>
          <a:r>
            <a:rPr lang="fr-FR" sz="2000" kern="1200" dirty="0" err="1"/>
            <a:t>Entrepreneurship</a:t>
          </a:r>
          <a:r>
            <a:rPr lang="fr-FR" sz="2000" kern="1200" dirty="0"/>
            <a:t> </a:t>
          </a:r>
          <a:r>
            <a:rPr lang="fr-FR" sz="2000" kern="1200" dirty="0" err="1"/>
            <a:t>is</a:t>
          </a:r>
          <a:r>
            <a:rPr lang="fr-FR" sz="2000" kern="1200" dirty="0"/>
            <a:t> an </a:t>
          </a:r>
          <a:r>
            <a:rPr lang="en-GB" sz="2000" kern="1200" dirty="0"/>
            <a:t>“act of establishing a new venture” Christensen et al, (2000, p.4)</a:t>
          </a:r>
        </a:p>
      </dsp:txBody>
      <dsp:txXfrm>
        <a:off x="1031713" y="339695"/>
        <a:ext cx="7193867" cy="1348336"/>
      </dsp:txXfrm>
    </dsp:sp>
    <dsp:sp modelId="{7972D2D4-77EB-4883-A993-877648B8AAC5}">
      <dsp:nvSpPr>
        <dsp:cNvPr id="0" name=""/>
        <dsp:cNvSpPr/>
      </dsp:nvSpPr>
      <dsp:spPr>
        <a:xfrm>
          <a:off x="357545" y="1688031"/>
          <a:ext cx="1348336" cy="1348336"/>
        </a:xfrm>
        <a:prstGeom prst="ellipse">
          <a:avLst/>
        </a:prstGeom>
        <a:solidFill>
          <a:schemeClr val="accent4">
            <a:alpha val="50000"/>
            <a:hueOff val="-1759972"/>
            <a:satOff val="-18065"/>
            <a:lumOff val="755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9849F30-87A9-45D9-B0EE-A23F2DE1AB56}">
      <dsp:nvSpPr>
        <dsp:cNvPr id="0" name=""/>
        <dsp:cNvSpPr/>
      </dsp:nvSpPr>
      <dsp:spPr>
        <a:xfrm>
          <a:off x="1031713" y="1688031"/>
          <a:ext cx="7193867" cy="134833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rtl="0">
            <a:lnSpc>
              <a:spcPct val="90000"/>
            </a:lnSpc>
            <a:spcBef>
              <a:spcPct val="0"/>
            </a:spcBef>
            <a:spcAft>
              <a:spcPct val="35000"/>
            </a:spcAft>
            <a:buNone/>
          </a:pPr>
          <a:r>
            <a:rPr lang="en-GB" sz="2000" kern="1200"/>
            <a:t>Entrepreneurship can also be considered as the function through which growth and development can be achieved without commencing a new business venture. It offers a process by which people either inside the companies or on their own, look for prospects without regard to the resources they presently control (Stevenson et al, 1989; Stevenson &amp; Jarillo, 1990).</a:t>
          </a:r>
        </a:p>
      </dsp:txBody>
      <dsp:txXfrm>
        <a:off x="1031713" y="1688031"/>
        <a:ext cx="7193867" cy="1348336"/>
      </dsp:txXfrm>
    </dsp:sp>
    <dsp:sp modelId="{C87BECD9-B620-45D2-8071-978A24DCCA4E}">
      <dsp:nvSpPr>
        <dsp:cNvPr id="0" name=""/>
        <dsp:cNvSpPr/>
      </dsp:nvSpPr>
      <dsp:spPr>
        <a:xfrm>
          <a:off x="357545" y="3036368"/>
          <a:ext cx="1348336" cy="1348336"/>
        </a:xfrm>
        <a:prstGeom prst="ellipse">
          <a:avLst/>
        </a:prstGeom>
        <a:solidFill>
          <a:schemeClr val="accent4">
            <a:alpha val="50000"/>
            <a:hueOff val="-3519944"/>
            <a:satOff val="-36129"/>
            <a:lumOff val="1509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B49B7835-239F-447A-94AB-C23C9A0A1BB1}">
      <dsp:nvSpPr>
        <dsp:cNvPr id="0" name=""/>
        <dsp:cNvSpPr/>
      </dsp:nvSpPr>
      <dsp:spPr>
        <a:xfrm>
          <a:off x="1031713" y="3036368"/>
          <a:ext cx="7193867" cy="134833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rtl="0">
            <a:lnSpc>
              <a:spcPct val="90000"/>
            </a:lnSpc>
            <a:spcBef>
              <a:spcPct val="0"/>
            </a:spcBef>
            <a:spcAft>
              <a:spcPct val="35000"/>
            </a:spcAft>
            <a:buNone/>
          </a:pPr>
          <a:r>
            <a:rPr lang="en-GB" sz="2000" kern="1200" dirty="0"/>
            <a:t>However, “an entrepreneurial organisation is that which pursues opportunity, regardless of resources currently controlled” Stevenson &amp; </a:t>
          </a:r>
          <a:r>
            <a:rPr lang="en-GB" sz="2000" kern="1200" dirty="0" err="1"/>
            <a:t>Jarillo</a:t>
          </a:r>
          <a:r>
            <a:rPr lang="en-GB" sz="2000" kern="1200" dirty="0"/>
            <a:t> (1990, p.23).</a:t>
          </a:r>
        </a:p>
      </dsp:txBody>
      <dsp:txXfrm>
        <a:off x="1031713" y="3036368"/>
        <a:ext cx="7193867" cy="1348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973F-19C0-4CF5-A361-EF71FA3BD831}">
      <dsp:nvSpPr>
        <dsp:cNvPr id="0" name=""/>
        <dsp:cNvSpPr/>
      </dsp:nvSpPr>
      <dsp:spPr>
        <a:xfrm>
          <a:off x="684972" y="0"/>
          <a:ext cx="4534711" cy="4534711"/>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a:outerShdw blurRad="57150" dist="38100" dir="5400000" algn="ctr" rotWithShape="0">
            <a:schemeClr val="accent4">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sp>
    <dsp:sp modelId="{919F6828-AEEC-4421-8C39-925A22170CE6}">
      <dsp:nvSpPr>
        <dsp:cNvPr id="0" name=""/>
        <dsp:cNvSpPr/>
      </dsp:nvSpPr>
      <dsp:spPr>
        <a:xfrm>
          <a:off x="979728" y="294756"/>
          <a:ext cx="1813884" cy="1813884"/>
        </a:xfrm>
        <a:prstGeom prst="roundRect">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GB" sz="2000" kern="1200"/>
            <a:t>Achievement entrepreneur </a:t>
          </a:r>
        </a:p>
      </dsp:txBody>
      <dsp:txXfrm>
        <a:off x="1068275" y="383303"/>
        <a:ext cx="1636790" cy="1636790"/>
      </dsp:txXfrm>
    </dsp:sp>
    <dsp:sp modelId="{E187A1C0-35FE-4C1E-97AC-467F93D66273}">
      <dsp:nvSpPr>
        <dsp:cNvPr id="0" name=""/>
        <dsp:cNvSpPr/>
      </dsp:nvSpPr>
      <dsp:spPr>
        <a:xfrm>
          <a:off x="3111042" y="294756"/>
          <a:ext cx="1813884" cy="1813884"/>
        </a:xfrm>
        <a:prstGeom prst="roundRect">
          <a:avLst/>
        </a:prstGeom>
        <a:gradFill rotWithShape="0">
          <a:gsLst>
            <a:gs pos="0">
              <a:schemeClr val="accent4">
                <a:hueOff val="-1173315"/>
                <a:satOff val="-12043"/>
                <a:lumOff val="5033"/>
                <a:alphaOff val="0"/>
                <a:tint val="98000"/>
                <a:shade val="25000"/>
                <a:satMod val="250000"/>
              </a:schemeClr>
            </a:gs>
            <a:gs pos="68000">
              <a:schemeClr val="accent4">
                <a:hueOff val="-1173315"/>
                <a:satOff val="-12043"/>
                <a:lumOff val="5033"/>
                <a:alphaOff val="0"/>
                <a:tint val="86000"/>
                <a:satMod val="115000"/>
              </a:schemeClr>
            </a:gs>
            <a:gs pos="100000">
              <a:schemeClr val="accent4">
                <a:hueOff val="-1173315"/>
                <a:satOff val="-12043"/>
                <a:lumOff val="5033"/>
                <a:alphaOff val="0"/>
                <a:tint val="50000"/>
                <a:satMod val="150000"/>
              </a:schemeClr>
            </a:gs>
          </a:gsLst>
          <a:path path="circle">
            <a:fillToRect l="50000" t="130000" r="50000" b="-30000"/>
          </a:path>
        </a:gradFill>
        <a:ln>
          <a:noFill/>
        </a:ln>
        <a:effectLst>
          <a:outerShdw blurRad="57150" dist="38100" dir="5400000" algn="ctr" rotWithShape="0">
            <a:schemeClr val="accent4">
              <a:hueOff val="-1173315"/>
              <a:satOff val="-12043"/>
              <a:lumOff val="5033"/>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GB" sz="2000" kern="1200"/>
            <a:t>Salesman entrepreneur</a:t>
          </a:r>
        </a:p>
      </dsp:txBody>
      <dsp:txXfrm>
        <a:off x="3199589" y="383303"/>
        <a:ext cx="1636790" cy="1636790"/>
      </dsp:txXfrm>
    </dsp:sp>
    <dsp:sp modelId="{FC57C628-0978-437C-9FE9-73018B2401A1}">
      <dsp:nvSpPr>
        <dsp:cNvPr id="0" name=""/>
        <dsp:cNvSpPr/>
      </dsp:nvSpPr>
      <dsp:spPr>
        <a:xfrm>
          <a:off x="979728" y="2426070"/>
          <a:ext cx="1813884" cy="1813884"/>
        </a:xfrm>
        <a:prstGeom prst="roundRect">
          <a:avLst/>
        </a:prstGeom>
        <a:gradFill rotWithShape="0">
          <a:gsLst>
            <a:gs pos="0">
              <a:schemeClr val="accent4">
                <a:hueOff val="-2346630"/>
                <a:satOff val="-24086"/>
                <a:lumOff val="10066"/>
                <a:alphaOff val="0"/>
                <a:tint val="98000"/>
                <a:shade val="25000"/>
                <a:satMod val="250000"/>
              </a:schemeClr>
            </a:gs>
            <a:gs pos="68000">
              <a:schemeClr val="accent4">
                <a:hueOff val="-2346630"/>
                <a:satOff val="-24086"/>
                <a:lumOff val="10066"/>
                <a:alphaOff val="0"/>
                <a:tint val="86000"/>
                <a:satMod val="115000"/>
              </a:schemeClr>
            </a:gs>
            <a:gs pos="100000">
              <a:schemeClr val="accent4">
                <a:hueOff val="-2346630"/>
                <a:satOff val="-24086"/>
                <a:lumOff val="10066"/>
                <a:alphaOff val="0"/>
                <a:tint val="50000"/>
                <a:satMod val="150000"/>
              </a:schemeClr>
            </a:gs>
          </a:gsLst>
          <a:path path="circle">
            <a:fillToRect l="50000" t="130000" r="50000" b="-30000"/>
          </a:path>
        </a:gradFill>
        <a:ln>
          <a:noFill/>
        </a:ln>
        <a:effectLst>
          <a:outerShdw blurRad="57150" dist="38100" dir="5400000" algn="ctr" rotWithShape="0">
            <a:schemeClr val="accent4">
              <a:hueOff val="-2346630"/>
              <a:satOff val="-24086"/>
              <a:lumOff val="10066"/>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GB" sz="2000" kern="1200"/>
            <a:t>Technology entrepreneur</a:t>
          </a:r>
        </a:p>
      </dsp:txBody>
      <dsp:txXfrm>
        <a:off x="1068275" y="2514617"/>
        <a:ext cx="1636790" cy="1636790"/>
      </dsp:txXfrm>
    </dsp:sp>
    <dsp:sp modelId="{D87CFB5D-81EC-4484-8E1E-69BFF12B6A51}">
      <dsp:nvSpPr>
        <dsp:cNvPr id="0" name=""/>
        <dsp:cNvSpPr/>
      </dsp:nvSpPr>
      <dsp:spPr>
        <a:xfrm>
          <a:off x="3111042" y="2426070"/>
          <a:ext cx="1813884" cy="1813884"/>
        </a:xfrm>
        <a:prstGeom prst="roundRect">
          <a:avLst/>
        </a:prstGeom>
        <a:gradFill rotWithShape="0">
          <a:gsLst>
            <a:gs pos="0">
              <a:schemeClr val="accent4">
                <a:hueOff val="-3519944"/>
                <a:satOff val="-36129"/>
                <a:lumOff val="15099"/>
                <a:alphaOff val="0"/>
                <a:tint val="98000"/>
                <a:shade val="25000"/>
                <a:satMod val="250000"/>
              </a:schemeClr>
            </a:gs>
            <a:gs pos="68000">
              <a:schemeClr val="accent4">
                <a:hueOff val="-3519944"/>
                <a:satOff val="-36129"/>
                <a:lumOff val="15099"/>
                <a:alphaOff val="0"/>
                <a:tint val="86000"/>
                <a:satMod val="115000"/>
              </a:schemeClr>
            </a:gs>
            <a:gs pos="100000">
              <a:schemeClr val="accent4">
                <a:hueOff val="-3519944"/>
                <a:satOff val="-36129"/>
                <a:lumOff val="15099"/>
                <a:alphaOff val="0"/>
                <a:tint val="50000"/>
                <a:satMod val="150000"/>
              </a:schemeClr>
            </a:gs>
          </a:gsLst>
          <a:path path="circle">
            <a:fillToRect l="50000" t="130000" r="50000" b="-30000"/>
          </a:path>
        </a:gradFill>
        <a:ln>
          <a:noFill/>
        </a:ln>
        <a:effectLst>
          <a:outerShdw blurRad="57150" dist="38100" dir="5400000" algn="ctr" rotWithShape="0">
            <a:schemeClr val="accent4">
              <a:hueOff val="-3519944"/>
              <a:satOff val="-36129"/>
              <a:lumOff val="15099"/>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GB" sz="2000" kern="1200"/>
            <a:t>Manager</a:t>
          </a:r>
        </a:p>
      </dsp:txBody>
      <dsp:txXfrm>
        <a:off x="3199589" y="2514617"/>
        <a:ext cx="1636790" cy="16367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46196-1F39-4A16-85E4-E1BC95DC9C93}">
      <dsp:nvSpPr>
        <dsp:cNvPr id="0" name=""/>
        <dsp:cNvSpPr/>
      </dsp:nvSpPr>
      <dsp:spPr>
        <a:xfrm rot="4396374">
          <a:off x="720368" y="931606"/>
          <a:ext cx="4041457" cy="2818413"/>
        </a:xfrm>
        <a:prstGeom prst="swooshArrow">
          <a:avLst>
            <a:gd name="adj1" fmla="val 16310"/>
            <a:gd name="adj2" fmla="val 3137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75DE799-0EEA-4612-B607-C059AE590A96}">
      <dsp:nvSpPr>
        <dsp:cNvPr id="0" name=""/>
        <dsp:cNvSpPr/>
      </dsp:nvSpPr>
      <dsp:spPr>
        <a:xfrm>
          <a:off x="2097842" y="1209732"/>
          <a:ext cx="102059" cy="102059"/>
        </a:xfrm>
        <a:prstGeom prst="ellipse">
          <a:avLst/>
        </a:prstGeom>
        <a:solidFill>
          <a:schemeClr val="accent4">
            <a:tint val="40000"/>
            <a:hueOff val="0"/>
            <a:satOff val="0"/>
            <a:lumOff val="0"/>
            <a:alphaOff val="0"/>
          </a:schemeClr>
        </a:solidFill>
        <a:ln>
          <a:noFill/>
        </a:ln>
        <a:effectLst>
          <a:outerShdw blurRad="57150" dist="38100" dir="5400000" algn="ctr" rotWithShape="0">
            <a:schemeClr val="accent4">
              <a:tint val="4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1A0DA59-62AD-4A96-9AAB-A4A301100868}">
      <dsp:nvSpPr>
        <dsp:cNvPr id="0" name=""/>
        <dsp:cNvSpPr/>
      </dsp:nvSpPr>
      <dsp:spPr>
        <a:xfrm>
          <a:off x="2674103" y="1652146"/>
          <a:ext cx="102059" cy="102059"/>
        </a:xfrm>
        <a:prstGeom prst="ellipse">
          <a:avLst/>
        </a:prstGeom>
        <a:solidFill>
          <a:schemeClr val="accent4">
            <a:tint val="40000"/>
            <a:hueOff val="0"/>
            <a:satOff val="0"/>
            <a:lumOff val="0"/>
            <a:alphaOff val="0"/>
          </a:schemeClr>
        </a:solidFill>
        <a:ln>
          <a:noFill/>
        </a:ln>
        <a:effectLst>
          <a:outerShdw blurRad="57150" dist="38100" dir="5400000" algn="ctr" rotWithShape="0">
            <a:schemeClr val="accent4">
              <a:tint val="4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7D311C7-D804-4A2C-9EEC-5C91FBA0228D}">
      <dsp:nvSpPr>
        <dsp:cNvPr id="0" name=""/>
        <dsp:cNvSpPr/>
      </dsp:nvSpPr>
      <dsp:spPr>
        <a:xfrm>
          <a:off x="3192172" y="2169934"/>
          <a:ext cx="102059" cy="102059"/>
        </a:xfrm>
        <a:prstGeom prst="ellipse">
          <a:avLst/>
        </a:prstGeom>
        <a:solidFill>
          <a:schemeClr val="accent4">
            <a:tint val="40000"/>
            <a:hueOff val="0"/>
            <a:satOff val="0"/>
            <a:lumOff val="0"/>
            <a:alphaOff val="0"/>
          </a:schemeClr>
        </a:solidFill>
        <a:ln>
          <a:noFill/>
        </a:ln>
        <a:effectLst>
          <a:outerShdw blurRad="57150" dist="38100" dir="5400000" algn="ctr" rotWithShape="0">
            <a:schemeClr val="accent4">
              <a:tint val="4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74A03C2-58E0-4475-B63F-06C985E17EBA}">
      <dsp:nvSpPr>
        <dsp:cNvPr id="0" name=""/>
        <dsp:cNvSpPr/>
      </dsp:nvSpPr>
      <dsp:spPr>
        <a:xfrm>
          <a:off x="449441" y="0"/>
          <a:ext cx="1905422" cy="749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rtl="0" eaLnBrk="1" latinLnBrk="0" hangingPunct="1">
            <a:lnSpc>
              <a:spcPct val="90000"/>
            </a:lnSpc>
            <a:spcBef>
              <a:spcPct val="0"/>
            </a:spcBef>
            <a:spcAft>
              <a:spcPct val="35000"/>
            </a:spcAft>
            <a:buNone/>
          </a:pPr>
          <a:r>
            <a:rPr lang="fr-FR" sz="2000" b="1" kern="1200"/>
            <a:t>Identify an opportunity </a:t>
          </a:r>
          <a:endParaRPr lang="fr-FR" sz="2000" b="1" kern="1200" dirty="0"/>
        </a:p>
      </dsp:txBody>
      <dsp:txXfrm>
        <a:off x="449441" y="0"/>
        <a:ext cx="1905422" cy="749060"/>
      </dsp:txXfrm>
    </dsp:sp>
    <dsp:sp modelId="{50D0B8E1-62D7-4371-A258-C11FD87B8D5D}">
      <dsp:nvSpPr>
        <dsp:cNvPr id="0" name=""/>
        <dsp:cNvSpPr/>
      </dsp:nvSpPr>
      <dsp:spPr>
        <a:xfrm>
          <a:off x="2766846" y="886231"/>
          <a:ext cx="2832384" cy="749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rtl="0" eaLnBrk="1" latinLnBrk="0" hangingPunct="1">
            <a:lnSpc>
              <a:spcPct val="90000"/>
            </a:lnSpc>
            <a:spcBef>
              <a:spcPct val="0"/>
            </a:spcBef>
            <a:spcAft>
              <a:spcPct val="35000"/>
            </a:spcAft>
            <a:buNone/>
          </a:pPr>
          <a:r>
            <a:rPr lang="fr-FR" sz="2000" b="1" kern="1200"/>
            <a:t>Establish a vision</a:t>
          </a:r>
          <a:endParaRPr lang="fr-FR" sz="2000" b="1" kern="1200" dirty="0"/>
        </a:p>
      </dsp:txBody>
      <dsp:txXfrm>
        <a:off x="2766846" y="886231"/>
        <a:ext cx="2832384" cy="749060"/>
      </dsp:txXfrm>
    </dsp:sp>
    <dsp:sp modelId="{CD775197-A22D-4C57-BCE8-0B11F1359720}">
      <dsp:nvSpPr>
        <dsp:cNvPr id="0" name=""/>
        <dsp:cNvSpPr/>
      </dsp:nvSpPr>
      <dsp:spPr>
        <a:xfrm>
          <a:off x="449441" y="1328645"/>
          <a:ext cx="1905422" cy="749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r" defTabSz="889000" rtl="0" eaLnBrk="1" latinLnBrk="0" hangingPunct="1">
            <a:lnSpc>
              <a:spcPct val="90000"/>
            </a:lnSpc>
            <a:spcBef>
              <a:spcPct val="0"/>
            </a:spcBef>
            <a:spcAft>
              <a:spcPct val="35000"/>
            </a:spcAft>
            <a:buNone/>
          </a:pPr>
          <a:r>
            <a:rPr lang="fr-FR" sz="2000" b="1" kern="1200"/>
            <a:t>Persuade others</a:t>
          </a:r>
          <a:endParaRPr lang="fr-FR" sz="2000" b="1" kern="1200" dirty="0"/>
        </a:p>
      </dsp:txBody>
      <dsp:txXfrm>
        <a:off x="449441" y="1328645"/>
        <a:ext cx="1905422" cy="749060"/>
      </dsp:txXfrm>
    </dsp:sp>
    <dsp:sp modelId="{29254458-835E-4723-AA3C-B8C4FA8BFEC4}">
      <dsp:nvSpPr>
        <dsp:cNvPr id="0" name=""/>
        <dsp:cNvSpPr/>
      </dsp:nvSpPr>
      <dsp:spPr>
        <a:xfrm>
          <a:off x="3567077" y="2739688"/>
          <a:ext cx="102059" cy="102059"/>
        </a:xfrm>
        <a:prstGeom prst="ellipse">
          <a:avLst/>
        </a:prstGeom>
        <a:solidFill>
          <a:schemeClr val="accent4">
            <a:tint val="40000"/>
            <a:hueOff val="0"/>
            <a:satOff val="0"/>
            <a:lumOff val="0"/>
            <a:alphaOff val="0"/>
          </a:schemeClr>
        </a:solidFill>
        <a:ln>
          <a:noFill/>
        </a:ln>
        <a:effectLst>
          <a:outerShdw blurRad="57150" dist="38100" dir="5400000" algn="ctr" rotWithShape="0">
            <a:schemeClr val="accent4">
              <a:tint val="4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9F26FA0-BC6A-43D0-8F56-1067D735C3B5}">
      <dsp:nvSpPr>
        <dsp:cNvPr id="0" name=""/>
        <dsp:cNvSpPr/>
      </dsp:nvSpPr>
      <dsp:spPr>
        <a:xfrm>
          <a:off x="3693808" y="1846433"/>
          <a:ext cx="1905422" cy="749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rtl="0" eaLnBrk="1" latinLnBrk="0" hangingPunct="1">
            <a:lnSpc>
              <a:spcPct val="90000"/>
            </a:lnSpc>
            <a:spcBef>
              <a:spcPct val="0"/>
            </a:spcBef>
            <a:spcAft>
              <a:spcPct val="35000"/>
            </a:spcAft>
            <a:buNone/>
          </a:pPr>
          <a:r>
            <a:rPr lang="fr-FR" sz="2000" b="1" kern="1200"/>
            <a:t>Gather resources </a:t>
          </a:r>
          <a:endParaRPr lang="fr-FR" sz="2000" b="1" kern="1200" dirty="0"/>
        </a:p>
      </dsp:txBody>
      <dsp:txXfrm>
        <a:off x="3693808" y="1846433"/>
        <a:ext cx="1905422" cy="749060"/>
      </dsp:txXfrm>
    </dsp:sp>
    <dsp:sp modelId="{B556F3F1-B082-4895-A5E6-1C92634CCD52}">
      <dsp:nvSpPr>
        <dsp:cNvPr id="0" name=""/>
        <dsp:cNvSpPr/>
      </dsp:nvSpPr>
      <dsp:spPr>
        <a:xfrm>
          <a:off x="449441" y="2416187"/>
          <a:ext cx="2832384" cy="749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r" defTabSz="889000" rtl="0" eaLnBrk="1" latinLnBrk="0" hangingPunct="1">
            <a:lnSpc>
              <a:spcPct val="90000"/>
            </a:lnSpc>
            <a:spcBef>
              <a:spcPct val="0"/>
            </a:spcBef>
            <a:spcAft>
              <a:spcPct val="35000"/>
            </a:spcAft>
            <a:buNone/>
          </a:pPr>
          <a:r>
            <a:rPr lang="fr-FR" sz="2000" b="1" kern="1200"/>
            <a:t>Create new venture, product or market</a:t>
          </a:r>
          <a:endParaRPr lang="fr-FR" sz="2000" b="1" kern="1200" dirty="0"/>
        </a:p>
      </dsp:txBody>
      <dsp:txXfrm>
        <a:off x="449441" y="2416187"/>
        <a:ext cx="2832384" cy="749060"/>
      </dsp:txXfrm>
    </dsp:sp>
    <dsp:sp modelId="{301EE6F0-18BB-4161-9B4A-E9148011A3CB}">
      <dsp:nvSpPr>
        <dsp:cNvPr id="0" name=""/>
        <dsp:cNvSpPr/>
      </dsp:nvSpPr>
      <dsp:spPr>
        <a:xfrm>
          <a:off x="3024336" y="3932566"/>
          <a:ext cx="2574894" cy="749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ctr" defTabSz="889000" rtl="0" eaLnBrk="1" latinLnBrk="0" hangingPunct="1">
            <a:lnSpc>
              <a:spcPct val="90000"/>
            </a:lnSpc>
            <a:spcBef>
              <a:spcPct val="0"/>
            </a:spcBef>
            <a:spcAft>
              <a:spcPct val="35000"/>
            </a:spcAft>
            <a:buNone/>
          </a:pPr>
          <a:r>
            <a:rPr lang="fr-FR" sz="2000" b="1" kern="1200"/>
            <a:t>Change/adapt with time </a:t>
          </a:r>
          <a:endParaRPr lang="fr-FR" sz="2000" b="1" kern="1200" dirty="0"/>
        </a:p>
      </dsp:txBody>
      <dsp:txXfrm>
        <a:off x="3024336" y="3932566"/>
        <a:ext cx="2574894" cy="74906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Processus circulaire"/>
  <dgm:desc val="Permet de représenter des étapes séquentielles dans un processus. Limité à onze formes Niveau 1 avec un nombre illimité de formes Niveau 2. Utilisation optimale avec de petites quantités de texte. Le texte non utilisé n’apparaît pas mais reste disponible si vous changez de disposition."/>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0538DB8-4E5B-4794-A335-769349F97475}" type="datetimeFigureOut">
              <a:rPr lang="en-US"/>
              <a:pPr>
                <a:defRPr/>
              </a:pPr>
              <a:t>11/8/2023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FD81BD9-7338-4AC7-95C6-C1817ADCDDE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0D0CBE-3687-4792-9D74-969AF8FB8A09}" type="slidenum">
              <a:rPr lang="en-US" smtClean="0"/>
              <a:pPr fontAlgn="base">
                <a:spcBef>
                  <a:spcPct val="0"/>
                </a:spcBef>
                <a:spcAft>
                  <a:spcPct val="0"/>
                </a:spcAft>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2025002-578D-4732-AEAE-659A28EC99C9}" type="datetimeFigureOut">
              <a:rPr lang="en-IN"/>
              <a:pPr>
                <a:defRPr/>
              </a:pPr>
              <a:t>08-11-2023</a:t>
            </a:fld>
            <a:endParaRPr lang="en-IN" dirty="0"/>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0613713B-169A-40A2-A335-2F70DE9E4403}" type="slidenum">
              <a:rPr lang="en-IN"/>
              <a:pPr>
                <a:defRPr/>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5A3029F-817D-4558-8ED6-674BEB28B659}" type="datetimeFigureOut">
              <a:rPr lang="en-IN"/>
              <a:pPr>
                <a:defRPr/>
              </a:pPr>
              <a:t>08-11-2023</a:t>
            </a:fld>
            <a:endParaRPr lang="en-IN" dirty="0"/>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8570F1A8-7291-4232-92C4-CD68E71BEC0F}" type="slidenum">
              <a:rPr lang="en-IN"/>
              <a:pPr>
                <a:defRPr/>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0827A94-4BD4-4020-B437-3BC7E77664FF}" type="datetimeFigureOut">
              <a:rPr lang="en-IN"/>
              <a:pPr>
                <a:defRPr/>
              </a:pPr>
              <a:t>08-11-2023</a:t>
            </a:fld>
            <a:endParaRPr lang="en-IN" dirty="0"/>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F05E1A26-1424-4475-94D3-7D6269BE8D23}" type="slidenum">
              <a:rPr lang="en-IN"/>
              <a:pPr>
                <a:defRPr/>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BA09B39-AC68-4487-8121-D1DBAB9890B5}" type="datetimeFigureOut">
              <a:rPr lang="en-IN"/>
              <a:pPr>
                <a:defRPr/>
              </a:pPr>
              <a:t>08-11-2023</a:t>
            </a:fld>
            <a:endParaRPr lang="en-IN" dirty="0"/>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9B229AE9-CBA5-4DDE-AF1D-D68A7D7AC039}" type="slidenum">
              <a:rPr lang="en-IN"/>
              <a:pPr>
                <a:defRPr/>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55799DF-C75C-4BCC-99E3-79A65A1F6B1E}" type="datetimeFigureOut">
              <a:rPr lang="en-IN"/>
              <a:pPr>
                <a:defRPr/>
              </a:pPr>
              <a:t>08-11-2023</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6A122B5-2E57-4E53-8108-A725743B6D24}" type="slidenum">
              <a:rPr lang="en-IN"/>
              <a:pPr>
                <a:defRPr/>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73EB8A1-B1C2-4F51-9093-FBC42F7FE889}" type="datetimeFigureOut">
              <a:rPr lang="en-IN"/>
              <a:pPr>
                <a:defRPr/>
              </a:pPr>
              <a:t>08-11-2023</a:t>
            </a:fld>
            <a:endParaRPr lang="en-IN" dirty="0"/>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6A167EC0-3251-46E3-B29C-7C68BD61D26B}" type="slidenum">
              <a:rPr lang="en-IN"/>
              <a:pPr>
                <a:defRPr/>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89EF3F4-6133-4CEA-943D-04D0585A9652}" type="datetimeFigureOut">
              <a:rPr lang="en-IN"/>
              <a:pPr>
                <a:defRPr/>
              </a:pPr>
              <a:t>08-11-2023</a:t>
            </a:fld>
            <a:endParaRPr lang="en-IN" dirty="0"/>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9F8C5F43-2CE4-41F6-9069-33967D564248}" type="slidenum">
              <a:rPr lang="en-IN"/>
              <a:pPr>
                <a:defRPr/>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7030899C-E634-431E-AA79-2965069AE6C4}" type="datetimeFigureOut">
              <a:rPr lang="en-IN"/>
              <a:pPr>
                <a:defRPr/>
              </a:pPr>
              <a:t>08-11-2023</a:t>
            </a:fld>
            <a:endParaRPr lang="en-IN" dirty="0"/>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3183C7E8-EF3E-45E2-B629-8A6C6D24927D}" type="slidenum">
              <a:rPr lang="en-IN"/>
              <a:pPr>
                <a:defRPr/>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8966D1C-DD0A-4FC0-8EE4-4B8F1659F1F7}" type="datetimeFigureOut">
              <a:rPr lang="en-IN"/>
              <a:pPr>
                <a:defRPr/>
              </a:pPr>
              <a:t>08-11-2023</a:t>
            </a:fld>
            <a:endParaRPr lang="en-IN" dirty="0"/>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33C90ECE-B1ED-4F9C-A300-2740C64BAB33}" type="slidenum">
              <a:rPr lang="en-IN"/>
              <a:pPr>
                <a:defRPr/>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3484AA0-E8D3-4F9D-A762-3FB594D1945A}" type="datetimeFigureOut">
              <a:rPr lang="en-IN"/>
              <a:pPr>
                <a:defRPr/>
              </a:pPr>
              <a:t>08-11-2023</a:t>
            </a:fld>
            <a:endParaRPr lang="en-IN" dirty="0"/>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9602BC07-1E2A-438E-B887-3F29D2A2B0A2}" type="slidenum">
              <a:rPr lang="en-IN"/>
              <a:pPr>
                <a:defRPr/>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05BAD39C-40CD-4D69-A0E8-17F75EFE393E}" type="datetimeFigureOut">
              <a:rPr lang="en-IN"/>
              <a:pPr>
                <a:defRPr/>
              </a:pPr>
              <a:t>08-11-2023</a:t>
            </a:fld>
            <a:endParaRPr lang="en-IN" dirty="0"/>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B0D90B72-3BC3-46CC-8BF8-FC07876B4ABF}" type="slidenum">
              <a:rPr lang="en-IN"/>
              <a:pPr>
                <a:defRPr/>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9BAC1A92-5C76-485A-B13A-2D0E280A2A23}" type="datetimeFigureOut">
              <a:rPr lang="en-IN"/>
              <a:pPr>
                <a:defRPr/>
              </a:pPr>
              <a:t>08-11-2023</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466C007C-3DA0-4184-AA0D-68437DFDB30B}" type="slidenum">
              <a:rPr lang="en-IN"/>
              <a:pPr>
                <a:defRPr/>
              </a:pPr>
              <a:t>‹#›</a:t>
            </a:fld>
            <a:endParaRPr lang="en-IN"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769" r:id="rId1"/>
    <p:sldLayoutId id="2147483761" r:id="rId2"/>
    <p:sldLayoutId id="2147483770" r:id="rId3"/>
    <p:sldLayoutId id="2147483762" r:id="rId4"/>
    <p:sldLayoutId id="2147483763" r:id="rId5"/>
    <p:sldLayoutId id="2147483764" r:id="rId6"/>
    <p:sldLayoutId id="2147483765" r:id="rId7"/>
    <p:sldLayoutId id="2147483766" r:id="rId8"/>
    <p:sldLayoutId id="2147483771" r:id="rId9"/>
    <p:sldLayoutId id="2147483767" r:id="rId10"/>
    <p:sldLayoutId id="2147483768"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e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413" y="826591"/>
            <a:ext cx="8229600" cy="2185391"/>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IN" sz="7300" dirty="0">
                <a:latin typeface="+mn-lt"/>
              </a:rPr>
              <a:t>Entrepreneurship</a:t>
            </a:r>
            <a:br>
              <a:rPr lang="en-IN" sz="7300" dirty="0">
                <a:latin typeface="+mn-lt"/>
              </a:rPr>
            </a:br>
            <a:r>
              <a:rPr lang="en-US" sz="3900" dirty="0">
                <a:effectLst/>
                <a:latin typeface="Times New Roman" panose="02020603050405020304" pitchFamily="18" charset="0"/>
                <a:ea typeface="Candara" panose="020E0502030303020204" pitchFamily="34" charset="0"/>
              </a:rPr>
              <a:t>Definition, Characteristics, relevance</a:t>
            </a:r>
            <a:endParaRPr lang="en-IN" sz="3900" dirty="0">
              <a:latin typeface="+mn-lt"/>
            </a:endParaRPr>
          </a:p>
        </p:txBody>
      </p:sp>
      <p:sp>
        <p:nvSpPr>
          <p:cNvPr id="3" name="Subtitle 2"/>
          <p:cNvSpPr>
            <a:spLocks noGrp="1"/>
          </p:cNvSpPr>
          <p:nvPr>
            <p:ph type="subTitle" idx="1"/>
          </p:nvPr>
        </p:nvSpPr>
        <p:spPr>
          <a:xfrm>
            <a:off x="693738" y="4938713"/>
            <a:ext cx="7854950" cy="1752600"/>
          </a:xfrm>
        </p:spPr>
        <p:txBody>
          <a:bodyPr/>
          <a:lstStyle/>
          <a:p>
            <a:pPr marR="0" algn="ctr" eaLnBrk="1" hangingPunct="1"/>
            <a:r>
              <a:rPr lang="en-US" sz="3600" dirty="0">
                <a:solidFill>
                  <a:schemeClr val="tx2">
                    <a:lumMod val="10000"/>
                  </a:schemeClr>
                </a:solidFill>
              </a:rPr>
              <a:t>Dr. EYONG AYUK</a:t>
            </a:r>
          </a:p>
          <a:p>
            <a:pPr marR="0" algn="ctr" eaLnBrk="1" hangingPunct="1"/>
            <a:r>
              <a:rPr lang="en-US" sz="3600" dirty="0">
                <a:solidFill>
                  <a:schemeClr val="tx2">
                    <a:lumMod val="10000"/>
                  </a:schemeClr>
                </a:solidFill>
              </a:rPr>
              <a:t>(PhD TTP. M.A. BSc.)</a:t>
            </a:r>
          </a:p>
        </p:txBody>
      </p:sp>
      <p:pic>
        <p:nvPicPr>
          <p:cNvPr id="1026" name="Picture 1">
            <a:extLst>
              <a:ext uri="{FF2B5EF4-FFF2-40B4-BE49-F238E27FC236}">
                <a16:creationId xmlns:a16="http://schemas.microsoft.com/office/drawing/2014/main" id="{D44D2F0A-6C26-D05B-D313-6A96F7467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eaLnBrk="1" hangingPunct="1"/>
            <a:r>
              <a:rPr lang="en-US" sz="4400" b="1" dirty="0">
                <a:solidFill>
                  <a:schemeClr val="tx1"/>
                </a:solidFill>
                <a:cs typeface="Times New Roman" pitchFamily="18" charset="0"/>
              </a:rPr>
              <a:t>Working Definition</a:t>
            </a:r>
            <a:endParaRPr lang="en-US" sz="4400" b="1" dirty="0">
              <a:solidFill>
                <a:schemeClr val="tx1"/>
              </a:solidFill>
            </a:endParaRPr>
          </a:p>
        </p:txBody>
      </p:sp>
      <p:sp>
        <p:nvSpPr>
          <p:cNvPr id="8195" name="Content Placeholder 2"/>
          <p:cNvSpPr>
            <a:spLocks noGrp="1"/>
          </p:cNvSpPr>
          <p:nvPr>
            <p:ph idx="1"/>
          </p:nvPr>
        </p:nvSpPr>
        <p:spPr/>
        <p:txBody>
          <a:bodyPr/>
          <a:lstStyle/>
          <a:p>
            <a:pPr algn="just" eaLnBrk="1" hangingPunct="1">
              <a:buFont typeface="Wingdings 2" pitchFamily="18" charset="2"/>
              <a:buNone/>
            </a:pPr>
            <a:r>
              <a:rPr lang="en-US" dirty="0"/>
              <a:t> </a:t>
            </a:r>
            <a:r>
              <a:rPr lang="en-US" sz="2400" dirty="0"/>
              <a:t>An entrepreneur is a person who combines various factors of production, processes raw material, converts the raw material into a finished product and creates utility and sells the produce in the market to earn profit.</a:t>
            </a:r>
            <a:endParaRPr lang="en-IN" sz="2400" dirty="0"/>
          </a:p>
          <a:p>
            <a:pPr algn="just" eaLnBrk="1" hangingPunct="1">
              <a:buFont typeface="Wingdings 2" pitchFamily="18" charset="2"/>
              <a:buNone/>
            </a:pPr>
            <a:r>
              <a:rPr lang="en-US" sz="2400" dirty="0"/>
              <a:t>  </a:t>
            </a:r>
          </a:p>
          <a:p>
            <a:pPr algn="just" eaLnBrk="1" hangingPunct="1">
              <a:buFont typeface="Wingdings 2" pitchFamily="18" charset="2"/>
              <a:buNone/>
            </a:pPr>
            <a:r>
              <a:rPr lang="en-US" sz="2400" dirty="0"/>
              <a:t>          </a:t>
            </a:r>
            <a:r>
              <a:rPr lang="en-US" sz="2400" b="1" i="1" u="sng" dirty="0"/>
              <a:t>ENTREPRENEURS ARE MADE AND NOT BORN</a:t>
            </a:r>
            <a:r>
              <a:rPr lang="en-US" sz="2400" dirty="0"/>
              <a:t>.</a:t>
            </a:r>
          </a:p>
          <a:p>
            <a:pPr eaLnBrk="1" hangingPunct="1"/>
            <a:endParaRPr lang="en-US" dirty="0"/>
          </a:p>
        </p:txBody>
      </p:sp>
      <p:pic>
        <p:nvPicPr>
          <p:cNvPr id="2" name="Picture 1">
            <a:extLst>
              <a:ext uri="{FF2B5EF4-FFF2-40B4-BE49-F238E27FC236}">
                <a16:creationId xmlns:a16="http://schemas.microsoft.com/office/drawing/2014/main" id="{9F85B763-659C-C29F-09D7-D80274AB8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37CC-B1F0-52C5-4807-D900062931E3}"/>
              </a:ext>
            </a:extLst>
          </p:cNvPr>
          <p:cNvSpPr>
            <a:spLocks noGrp="1"/>
          </p:cNvSpPr>
          <p:nvPr>
            <p:ph type="title"/>
          </p:nvPr>
        </p:nvSpPr>
        <p:spPr>
          <a:xfrm>
            <a:off x="457200" y="521531"/>
            <a:ext cx="8229600" cy="781050"/>
          </a:xfrm>
        </p:spPr>
        <p:txBody>
          <a:bodyPr/>
          <a:lstStyle/>
          <a:p>
            <a:r>
              <a:rPr lang="en-US" dirty="0"/>
              <a:t>TRAITS OF AN ENTREPRENEUR</a:t>
            </a:r>
          </a:p>
        </p:txBody>
      </p:sp>
      <p:graphicFrame>
        <p:nvGraphicFramePr>
          <p:cNvPr id="4" name="Espace réservé du contenu 6">
            <a:extLst>
              <a:ext uri="{FF2B5EF4-FFF2-40B4-BE49-F238E27FC236}">
                <a16:creationId xmlns:a16="http://schemas.microsoft.com/office/drawing/2014/main" id="{62A55FC0-30C1-8049-CFAD-E6201DE33276}"/>
              </a:ext>
            </a:extLst>
          </p:cNvPr>
          <p:cNvGraphicFramePr>
            <a:graphicFrameLocks noGrp="1"/>
          </p:cNvGraphicFramePr>
          <p:nvPr>
            <p:ph idx="1"/>
            <p:extLst>
              <p:ext uri="{D42A27DB-BD31-4B8C-83A1-F6EECF244321}">
                <p14:modId xmlns:p14="http://schemas.microsoft.com/office/powerpoint/2010/main" val="267011092"/>
              </p:ext>
            </p:extLst>
          </p:nvPr>
        </p:nvGraphicFramePr>
        <p:xfrm>
          <a:off x="914400" y="1314451"/>
          <a:ext cx="8229600"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51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Administrator\Desktop\002.jpg"/>
          <p:cNvPicPr>
            <a:picLocks noChangeAspect="1" noChangeArrowheads="1"/>
          </p:cNvPicPr>
          <p:nvPr/>
        </p:nvPicPr>
        <p:blipFill>
          <a:blip r:embed="rId2"/>
          <a:srcRect/>
          <a:stretch>
            <a:fillRect/>
          </a:stretch>
        </p:blipFill>
        <p:spPr bwMode="auto">
          <a:xfrm>
            <a:off x="914400" y="914400"/>
            <a:ext cx="6629400" cy="5708016"/>
          </a:xfrm>
          <a:prstGeom prst="rect">
            <a:avLst/>
          </a:prstGeom>
          <a:ln>
            <a:noFill/>
          </a:ln>
          <a:effectLst>
            <a:softEdge rad="112500"/>
          </a:effectLst>
        </p:spPr>
      </p:pic>
      <p:pic>
        <p:nvPicPr>
          <p:cNvPr id="2" name="Picture 1">
            <a:extLst>
              <a:ext uri="{FF2B5EF4-FFF2-40B4-BE49-F238E27FC236}">
                <a16:creationId xmlns:a16="http://schemas.microsoft.com/office/drawing/2014/main" id="{13B5374E-516A-2892-578B-A8283F5D1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455" y="6024782"/>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86D8-8120-70B7-C3AB-4BA9908D50DA}"/>
              </a:ext>
            </a:extLst>
          </p:cNvPr>
          <p:cNvSpPr>
            <a:spLocks noGrp="1"/>
          </p:cNvSpPr>
          <p:nvPr>
            <p:ph type="title"/>
          </p:nvPr>
        </p:nvSpPr>
        <p:spPr>
          <a:xfrm>
            <a:off x="304800" y="1066800"/>
            <a:ext cx="8229600" cy="1143000"/>
          </a:xfrm>
        </p:spPr>
        <p:txBody>
          <a:bodyPr/>
          <a:lstStyle/>
          <a:p>
            <a:r>
              <a:rPr lang="en-US" sz="4000" dirty="0"/>
              <a:t>DESCRIPTION OF ENTREPRENEURSHIP</a:t>
            </a:r>
            <a:br>
              <a:rPr lang="en-US" dirty="0"/>
            </a:br>
            <a:endParaRPr lang="en-US" dirty="0"/>
          </a:p>
        </p:txBody>
      </p:sp>
      <p:graphicFrame>
        <p:nvGraphicFramePr>
          <p:cNvPr id="4" name="Espace réservé du contenu 7">
            <a:extLst>
              <a:ext uri="{FF2B5EF4-FFF2-40B4-BE49-F238E27FC236}">
                <a16:creationId xmlns:a16="http://schemas.microsoft.com/office/drawing/2014/main" id="{79255771-8D2C-03DD-32D5-F28E9419C731}"/>
              </a:ext>
            </a:extLst>
          </p:cNvPr>
          <p:cNvGraphicFramePr>
            <a:graphicFrameLocks noGrp="1"/>
          </p:cNvGraphicFramePr>
          <p:nvPr>
            <p:ph idx="1"/>
            <p:extLst>
              <p:ext uri="{D42A27DB-BD31-4B8C-83A1-F6EECF244321}">
                <p14:modId xmlns:p14="http://schemas.microsoft.com/office/powerpoint/2010/main" val="709973716"/>
              </p:ext>
            </p:extLst>
          </p:nvPr>
        </p:nvGraphicFramePr>
        <p:xfrm>
          <a:off x="457200" y="1600201"/>
          <a:ext cx="8229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660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rPr>
              <a:t>ENTERPRISE :</a:t>
            </a:r>
          </a:p>
        </p:txBody>
      </p:sp>
      <p:sp>
        <p:nvSpPr>
          <p:cNvPr id="3" name="Rectangle 2"/>
          <p:cNvSpPr/>
          <p:nvPr/>
        </p:nvSpPr>
        <p:spPr>
          <a:xfrm>
            <a:off x="838200" y="2413338"/>
            <a:ext cx="7543800" cy="1508105"/>
          </a:xfrm>
          <a:prstGeom prst="rect">
            <a:avLst/>
          </a:prstGeom>
        </p:spPr>
        <p:txBody>
          <a:bodyPr wrap="square">
            <a:spAutoFit/>
          </a:bodyPr>
          <a:lstStyle/>
          <a:p>
            <a:r>
              <a:rPr lang="en-US" sz="2800" dirty="0">
                <a:latin typeface="+mn-lt"/>
              </a:rPr>
              <a:t>Entrepreneurial activity, especially when accompanied by initiative and resourcefulness.</a:t>
            </a:r>
            <a:br>
              <a:rPr lang="en-US" sz="3600" dirty="0">
                <a:latin typeface="+mn-lt"/>
              </a:rPr>
            </a:br>
            <a:br>
              <a:rPr lang="en-US" dirty="0"/>
            </a:br>
            <a:endParaRPr lang="en-US" dirty="0"/>
          </a:p>
        </p:txBody>
      </p:sp>
      <p:pic>
        <p:nvPicPr>
          <p:cNvPr id="4" name="Picture 1">
            <a:extLst>
              <a:ext uri="{FF2B5EF4-FFF2-40B4-BE49-F238E27FC236}">
                <a16:creationId xmlns:a16="http://schemas.microsoft.com/office/drawing/2014/main" id="{5C86F26E-D676-8FC6-6265-65398CFE2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31" y="604092"/>
            <a:ext cx="8229600" cy="2057400"/>
          </a:xfrm>
        </p:spPr>
        <p:txBody>
          <a:bodyPr>
            <a:normAutofit fontScale="90000"/>
          </a:bodyPr>
          <a:lstStyle/>
          <a:p>
            <a:pPr eaLnBrk="1" fontAlgn="auto" hangingPunct="1">
              <a:spcAft>
                <a:spcPts val="0"/>
              </a:spcAft>
              <a:defRPr/>
            </a:pPr>
            <a:r>
              <a:rPr lang="en-US" sz="4400" b="1" dirty="0">
                <a:solidFill>
                  <a:schemeClr val="tx1"/>
                </a:solidFill>
                <a:cs typeface="Times New Roman" panose="02020603050405020304" pitchFamily="18" charset="0"/>
              </a:rPr>
              <a:t>E</a:t>
            </a:r>
            <a:r>
              <a:rPr lang="en-US" sz="4900" b="1" dirty="0">
                <a:solidFill>
                  <a:schemeClr val="tx1"/>
                </a:solidFill>
                <a:cs typeface="Times New Roman" panose="02020603050405020304" pitchFamily="18" charset="0"/>
              </a:rPr>
              <a:t>NTREPRENEURSHIP</a:t>
            </a:r>
            <a:r>
              <a:rPr lang="en-US" sz="4400" b="1" dirty="0">
                <a:solidFill>
                  <a:schemeClr val="tx1"/>
                </a:solidFill>
                <a:cs typeface="Times New Roman" panose="02020603050405020304" pitchFamily="18" charset="0"/>
              </a:rPr>
              <a:t>  </a:t>
            </a:r>
            <a:br>
              <a:rPr lang="en-US" sz="3600" dirty="0">
                <a:solidFill>
                  <a:schemeClr val="tx1"/>
                </a:solidFill>
                <a:latin typeface="+mn-lt"/>
                <a:cs typeface="Times New Roman" panose="02020603050405020304" pitchFamily="18" charset="0"/>
              </a:rPr>
            </a:br>
            <a:r>
              <a:rPr lang="en-US" sz="2700" dirty="0">
                <a:solidFill>
                  <a:schemeClr val="tx1"/>
                </a:solidFill>
                <a:latin typeface="+mn-lt"/>
                <a:cs typeface="Times New Roman" panose="02020603050405020304" pitchFamily="18" charset="0"/>
              </a:rPr>
              <a:t>may be defined in various ways, but the four key elements involved in it are:</a:t>
            </a:r>
            <a:br>
              <a:rPr lang="en-US" sz="5400" dirty="0">
                <a:latin typeface="Times New Roman" panose="02020603050405020304" pitchFamily="18" charset="0"/>
                <a:cs typeface="Times New Roman" panose="02020603050405020304" pitchFamily="18" charset="0"/>
              </a:rPr>
            </a:br>
            <a:endParaRPr lang="en-US" dirty="0"/>
          </a:p>
        </p:txBody>
      </p:sp>
      <p:sp>
        <p:nvSpPr>
          <p:cNvPr id="10243" name="Content Placeholder 2"/>
          <p:cNvSpPr>
            <a:spLocks noGrp="1"/>
          </p:cNvSpPr>
          <p:nvPr>
            <p:ph idx="1"/>
          </p:nvPr>
        </p:nvSpPr>
        <p:spPr>
          <a:xfrm>
            <a:off x="457200" y="2064171"/>
            <a:ext cx="8229600" cy="2286000"/>
          </a:xfrm>
        </p:spPr>
        <p:txBody>
          <a:bodyPr/>
          <a:lstStyle/>
          <a:p>
            <a:pPr eaLnBrk="1" hangingPunct="1">
              <a:buFont typeface="Arial" charset="0"/>
              <a:buAutoNum type="romanLcPeriod"/>
            </a:pPr>
            <a:r>
              <a:rPr lang="en-US" sz="2400" dirty="0">
                <a:cs typeface="Times New Roman" pitchFamily="18" charset="0"/>
              </a:rPr>
              <a:t>Innovation.</a:t>
            </a:r>
          </a:p>
          <a:p>
            <a:pPr eaLnBrk="1" hangingPunct="1">
              <a:buFont typeface="Arial" charset="0"/>
              <a:buAutoNum type="romanLcPeriod"/>
            </a:pPr>
            <a:r>
              <a:rPr lang="en-US" sz="2400" dirty="0">
                <a:cs typeface="Times New Roman" pitchFamily="18" charset="0"/>
              </a:rPr>
              <a:t>Risk-taking.</a:t>
            </a:r>
          </a:p>
          <a:p>
            <a:pPr eaLnBrk="1" hangingPunct="1">
              <a:buFont typeface="Arial" charset="0"/>
              <a:buAutoNum type="romanLcPeriod"/>
            </a:pPr>
            <a:r>
              <a:rPr lang="en-US" sz="2400" dirty="0">
                <a:cs typeface="Times New Roman" pitchFamily="18" charset="0"/>
              </a:rPr>
              <a:t>Vision.</a:t>
            </a:r>
          </a:p>
          <a:p>
            <a:pPr eaLnBrk="1" hangingPunct="1">
              <a:buFont typeface="Arial" charset="0"/>
              <a:buAutoNum type="romanLcPeriod"/>
            </a:pPr>
            <a:r>
              <a:rPr lang="en-US" sz="2400" dirty="0">
                <a:cs typeface="Times New Roman" pitchFamily="18" charset="0"/>
              </a:rPr>
              <a:t>Organizing skil</a:t>
            </a:r>
            <a:r>
              <a:rPr lang="en-US" sz="3200" dirty="0">
                <a:latin typeface="Times New Roman" pitchFamily="18" charset="0"/>
                <a:cs typeface="Times New Roman" pitchFamily="18" charset="0"/>
              </a:rPr>
              <a:t>l.</a:t>
            </a:r>
            <a:endParaRPr lang="en-IN" sz="3200" dirty="0">
              <a:latin typeface="Times New Roman" pitchFamily="18" charset="0"/>
              <a:cs typeface="Times New Roman" pitchFamily="18" charset="0"/>
            </a:endParaRPr>
          </a:p>
          <a:p>
            <a:pPr eaLnBrk="1" hangingPunct="1"/>
            <a:endParaRPr lang="en-US" dirty="0"/>
          </a:p>
        </p:txBody>
      </p:sp>
      <p:sp>
        <p:nvSpPr>
          <p:cNvPr id="4" name="Rectangle 3"/>
          <p:cNvSpPr/>
          <p:nvPr/>
        </p:nvSpPr>
        <p:spPr>
          <a:xfrm>
            <a:off x="533400" y="4114800"/>
            <a:ext cx="7924800" cy="1569660"/>
          </a:xfrm>
          <a:prstGeom prst="rect">
            <a:avLst/>
          </a:prstGeom>
        </p:spPr>
        <p:txBody>
          <a:bodyPr wrap="square">
            <a:spAutoFit/>
          </a:bodyPr>
          <a:lstStyle/>
          <a:p>
            <a:r>
              <a:rPr lang="en-US" sz="2400" dirty="0">
                <a:latin typeface="+mn-lt"/>
              </a:rPr>
              <a:t>The capacity and willingness to develop, organize and manage a business venture along with any of its risks in order to make a profit. The most obvious example of entrepreneurship is the starting of new businesses. </a:t>
            </a:r>
          </a:p>
        </p:txBody>
      </p:sp>
      <p:pic>
        <p:nvPicPr>
          <p:cNvPr id="3" name="Picture 1">
            <a:extLst>
              <a:ext uri="{FF2B5EF4-FFF2-40B4-BE49-F238E27FC236}">
                <a16:creationId xmlns:a16="http://schemas.microsoft.com/office/drawing/2014/main" id="{7924B852-DAB0-8D3A-FA2B-C9ED8A952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4400" b="1" dirty="0">
                <a:solidFill>
                  <a:schemeClr val="tx1"/>
                </a:solidFill>
              </a:rPr>
              <a:t>Types of Participants</a:t>
            </a:r>
          </a:p>
        </p:txBody>
      </p:sp>
      <p:sp>
        <p:nvSpPr>
          <p:cNvPr id="11267" name="Content Placeholder 2"/>
          <p:cNvSpPr>
            <a:spLocks noGrp="1"/>
          </p:cNvSpPr>
          <p:nvPr>
            <p:ph idx="1"/>
          </p:nvPr>
        </p:nvSpPr>
        <p:spPr/>
        <p:txBody>
          <a:bodyPr/>
          <a:lstStyle/>
          <a:p>
            <a:pPr eaLnBrk="1" hangingPunct="1"/>
            <a:r>
              <a:rPr lang="en-US" sz="2400" dirty="0"/>
              <a:t>DOERS : Achievers</a:t>
            </a:r>
          </a:p>
          <a:p>
            <a:pPr eaLnBrk="1" hangingPunct="1"/>
            <a:r>
              <a:rPr lang="en-US" sz="2400" dirty="0"/>
              <a:t>DREAMERS : Doing something but not their dream project</a:t>
            </a:r>
          </a:p>
          <a:p>
            <a:pPr eaLnBrk="1" hangingPunct="1"/>
            <a:r>
              <a:rPr lang="en-US" sz="2400" dirty="0"/>
              <a:t>DWADLERS : Undecided</a:t>
            </a:r>
          </a:p>
          <a:p>
            <a:pPr eaLnBrk="1" hangingPunct="1"/>
            <a:r>
              <a:rPr lang="en-US" sz="2400" dirty="0"/>
              <a:t>DUDS : Abandoned their ideas of being entrepreneur</a:t>
            </a:r>
          </a:p>
        </p:txBody>
      </p:sp>
      <p:pic>
        <p:nvPicPr>
          <p:cNvPr id="2" name="Picture 1">
            <a:extLst>
              <a:ext uri="{FF2B5EF4-FFF2-40B4-BE49-F238E27FC236}">
                <a16:creationId xmlns:a16="http://schemas.microsoft.com/office/drawing/2014/main" id="{155F0384-3BC8-A195-E802-639235BC9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295400"/>
          </a:xfrm>
        </p:spPr>
        <p:txBody>
          <a:bodyPr>
            <a:normAutofit fontScale="90000"/>
          </a:bodyPr>
          <a:lstStyle/>
          <a:p>
            <a:pPr eaLnBrk="1" fontAlgn="auto" hangingPunct="1">
              <a:spcAft>
                <a:spcPts val="0"/>
              </a:spcAft>
              <a:defRPr/>
            </a:pPr>
            <a:r>
              <a:rPr lang="en-US" sz="4900" b="1" dirty="0">
                <a:solidFill>
                  <a:schemeClr val="tx1"/>
                </a:solidFill>
              </a:rPr>
              <a:t>Entrepreneurial Characteristics</a:t>
            </a:r>
            <a:br>
              <a:rPr lang="en-US" sz="5400"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pPr marL="0" indent="0" algn="just" eaLnBrk="1" fontAlgn="auto" hangingPunct="1">
              <a:lnSpc>
                <a:spcPct val="120000"/>
              </a:lnSpc>
              <a:spcAft>
                <a:spcPts val="0"/>
              </a:spcAft>
              <a:buClr>
                <a:schemeClr val="accent3"/>
              </a:buClr>
              <a:buFont typeface="Wingdings 2"/>
              <a:buNone/>
              <a:defRPr/>
            </a:pPr>
            <a:r>
              <a:rPr lang="en-US" sz="3400" dirty="0"/>
              <a:t>Being an entrepreneur requires specific characteristics and skills that are often achieved through education, hard work, and planning.</a:t>
            </a:r>
            <a:endParaRPr lang="en-US" sz="3400" b="1" dirty="0">
              <a:solidFill>
                <a:schemeClr val="accent2">
                  <a:lumMod val="75000"/>
                </a:schemeClr>
              </a:solidFill>
            </a:endParaRPr>
          </a:p>
          <a:p>
            <a:pPr marL="0" indent="0" algn="just" eaLnBrk="1" fontAlgn="auto" hangingPunct="1">
              <a:lnSpc>
                <a:spcPct val="80000"/>
              </a:lnSpc>
              <a:spcAft>
                <a:spcPts val="0"/>
              </a:spcAft>
              <a:buClr>
                <a:schemeClr val="accent3"/>
              </a:buClr>
              <a:buFont typeface="Wingdings 2"/>
              <a:buNone/>
              <a:defRPr/>
            </a:pPr>
            <a:endParaRPr lang="en-US" sz="3400" b="1" dirty="0"/>
          </a:p>
          <a:p>
            <a:pPr marL="0" indent="0" algn="just" eaLnBrk="1" fontAlgn="auto" hangingPunct="1">
              <a:lnSpc>
                <a:spcPct val="80000"/>
              </a:lnSpc>
              <a:spcAft>
                <a:spcPts val="0"/>
              </a:spcAft>
              <a:buClr>
                <a:schemeClr val="accent3"/>
              </a:buClr>
              <a:buFont typeface="Wingdings 2"/>
              <a:buNone/>
              <a:defRPr/>
            </a:pPr>
            <a:r>
              <a:rPr lang="en-US" sz="3400" b="1" dirty="0"/>
              <a:t>Risk Taker </a:t>
            </a:r>
          </a:p>
          <a:p>
            <a:pPr marL="0" indent="0" algn="just" eaLnBrk="1" fontAlgn="auto" hangingPunct="1">
              <a:lnSpc>
                <a:spcPct val="120000"/>
              </a:lnSpc>
              <a:spcAft>
                <a:spcPts val="0"/>
              </a:spcAft>
              <a:buClr>
                <a:schemeClr val="accent3"/>
              </a:buClr>
              <a:buFont typeface="Wingdings 2"/>
              <a:buNone/>
              <a:defRPr/>
            </a:pPr>
            <a:r>
              <a:rPr lang="en-US" sz="3400" dirty="0"/>
              <a:t>Businesses face risk. Entrepreneurs minimize risk through research, planning, and skill development.</a:t>
            </a:r>
            <a:endParaRPr lang="en-US" sz="3400" b="1" dirty="0"/>
          </a:p>
          <a:p>
            <a:pPr marL="0" indent="0" algn="just" eaLnBrk="1" fontAlgn="auto" hangingPunct="1">
              <a:lnSpc>
                <a:spcPct val="80000"/>
              </a:lnSpc>
              <a:spcAft>
                <a:spcPts val="0"/>
              </a:spcAft>
              <a:buClr>
                <a:schemeClr val="accent3"/>
              </a:buClr>
              <a:buFont typeface="Wingdings 2"/>
              <a:buNone/>
              <a:defRPr/>
            </a:pPr>
            <a:endParaRPr lang="en-US" sz="3400" b="1" dirty="0"/>
          </a:p>
          <a:p>
            <a:pPr marL="0" indent="0" algn="just" eaLnBrk="1" fontAlgn="auto" hangingPunct="1">
              <a:lnSpc>
                <a:spcPct val="80000"/>
              </a:lnSpc>
              <a:spcAft>
                <a:spcPts val="0"/>
              </a:spcAft>
              <a:buClr>
                <a:schemeClr val="accent3"/>
              </a:buClr>
              <a:buFont typeface="Wingdings 2"/>
              <a:buNone/>
              <a:defRPr/>
            </a:pPr>
            <a:r>
              <a:rPr lang="en-US" sz="3400" b="1" dirty="0"/>
              <a:t>Perceptive</a:t>
            </a:r>
            <a:endParaRPr lang="en-US" sz="3400" dirty="0"/>
          </a:p>
          <a:p>
            <a:pPr marL="0" indent="0" algn="just" eaLnBrk="1" fontAlgn="auto" hangingPunct="1">
              <a:lnSpc>
                <a:spcPct val="120000"/>
              </a:lnSpc>
              <a:spcAft>
                <a:spcPts val="0"/>
              </a:spcAft>
              <a:buClr>
                <a:schemeClr val="accent3"/>
              </a:buClr>
              <a:buFont typeface="Wingdings 2"/>
              <a:buNone/>
              <a:defRPr/>
            </a:pPr>
            <a:r>
              <a:rPr lang="en-US" sz="3400" dirty="0"/>
              <a:t>Entrepreneurs view problems as opportunities and challenges.</a:t>
            </a:r>
          </a:p>
          <a:p>
            <a:pPr marL="0" indent="0" algn="just" eaLnBrk="1" fontAlgn="auto" hangingPunct="1">
              <a:lnSpc>
                <a:spcPct val="50000"/>
              </a:lnSpc>
              <a:spcAft>
                <a:spcPts val="0"/>
              </a:spcAft>
              <a:buClr>
                <a:schemeClr val="accent3"/>
              </a:buClr>
              <a:buFont typeface="Wingdings 2"/>
              <a:buNone/>
              <a:defRPr/>
            </a:pPr>
            <a:endParaRPr lang="en-US" sz="3400" dirty="0"/>
          </a:p>
          <a:p>
            <a:pPr marL="0" indent="0" algn="just" eaLnBrk="1" fontAlgn="auto" hangingPunct="1">
              <a:lnSpc>
                <a:spcPct val="80000"/>
              </a:lnSpc>
              <a:spcAft>
                <a:spcPts val="0"/>
              </a:spcAft>
              <a:buClr>
                <a:schemeClr val="accent3"/>
              </a:buClr>
              <a:buFont typeface="Wingdings 2"/>
              <a:buNone/>
              <a:defRPr/>
            </a:pPr>
            <a:r>
              <a:rPr lang="en-US" sz="3400" b="1" dirty="0"/>
              <a:t>Curious</a:t>
            </a:r>
          </a:p>
          <a:p>
            <a:pPr marL="0" indent="0" algn="just" eaLnBrk="1" fontAlgn="auto" hangingPunct="1">
              <a:lnSpc>
                <a:spcPct val="120000"/>
              </a:lnSpc>
              <a:spcAft>
                <a:spcPts val="0"/>
              </a:spcAft>
              <a:buClr>
                <a:schemeClr val="accent3"/>
              </a:buClr>
              <a:buFont typeface="Wingdings 2"/>
              <a:buNone/>
              <a:defRPr/>
            </a:pPr>
            <a:r>
              <a:rPr lang="en-US" sz="3400" dirty="0"/>
              <a:t>Entrepreneurs like to know how things work. They take the time and initiative to pursue the unknown.</a:t>
            </a:r>
            <a:endParaRPr lang="en-CA" sz="3400" dirty="0"/>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28600"/>
            <a:ext cx="8229600" cy="742950"/>
          </a:xfrm>
        </p:spPr>
        <p:txBody>
          <a:bodyPr/>
          <a:lstStyle/>
          <a:p>
            <a:pPr eaLnBrk="1" hangingPunct="1"/>
            <a:r>
              <a:rPr lang="en-US" sz="4400" b="1" dirty="0">
                <a:solidFill>
                  <a:schemeClr val="tx1"/>
                </a:solidFill>
              </a:rPr>
              <a:t>Entrepreneurial Characteristics</a:t>
            </a:r>
            <a:endParaRPr lang="en-US" sz="4400" dirty="0">
              <a:solidFill>
                <a:schemeClr val="tx1"/>
              </a:solidFill>
            </a:endParaRPr>
          </a:p>
        </p:txBody>
      </p:sp>
      <p:sp>
        <p:nvSpPr>
          <p:cNvPr id="13315" name="Content Placeholder 2"/>
          <p:cNvSpPr>
            <a:spLocks noGrp="1"/>
          </p:cNvSpPr>
          <p:nvPr>
            <p:ph idx="1"/>
          </p:nvPr>
        </p:nvSpPr>
        <p:spPr>
          <a:xfrm>
            <a:off x="457200" y="990600"/>
            <a:ext cx="8229600" cy="5562600"/>
          </a:xfrm>
        </p:spPr>
        <p:txBody>
          <a:bodyPr/>
          <a:lstStyle/>
          <a:p>
            <a:pPr algn="just" eaLnBrk="1" hangingPunct="1">
              <a:buFont typeface="Wingdings 2" pitchFamily="18" charset="2"/>
              <a:buNone/>
            </a:pPr>
            <a:r>
              <a:rPr lang="en-US" sz="2400" b="1" dirty="0"/>
              <a:t>Imaginative</a:t>
            </a:r>
          </a:p>
          <a:p>
            <a:pPr algn="just" eaLnBrk="1" hangingPunct="1">
              <a:buFont typeface="Wingdings 2" pitchFamily="18" charset="2"/>
              <a:buNone/>
            </a:pPr>
            <a:r>
              <a:rPr lang="en-US" dirty="0">
                <a:ea typeface="Arial Unicode MS" pitchFamily="34" charset="-128"/>
                <a:cs typeface="Arial Unicode MS" pitchFamily="34" charset="-128"/>
              </a:rPr>
              <a:t>  Entrepreneurs are creative. They imagine solutions to problems that encourage them to create new products and generate ideas.</a:t>
            </a:r>
            <a:endParaRPr lang="en-US" dirty="0"/>
          </a:p>
          <a:p>
            <a:pPr algn="just" eaLnBrk="1" hangingPunct="1">
              <a:buFont typeface="Wingdings 2" pitchFamily="18" charset="2"/>
              <a:buNone/>
            </a:pPr>
            <a:r>
              <a:rPr lang="en-US" b="1" dirty="0">
                <a:solidFill>
                  <a:schemeClr val="accent2"/>
                </a:solidFill>
              </a:rPr>
              <a:t>	</a:t>
            </a:r>
            <a:r>
              <a:rPr lang="en-US" b="1" dirty="0"/>
              <a:t>P</a:t>
            </a:r>
            <a:r>
              <a:rPr lang="en-US" sz="2400" b="1" dirty="0"/>
              <a:t>ersistent</a:t>
            </a:r>
          </a:p>
          <a:p>
            <a:pPr algn="just" eaLnBrk="1" hangingPunct="1">
              <a:buFont typeface="Wingdings 2" pitchFamily="18" charset="2"/>
              <a:buNone/>
            </a:pPr>
            <a:r>
              <a:rPr lang="en-US" dirty="0"/>
              <a:t>  True entrepreneurs face bureaucracy, make mistakes, receive criticism, and deal with money, family, or stress problems. But they still stick to their dreams of seeing the venture succeed.</a:t>
            </a:r>
          </a:p>
          <a:p>
            <a:pPr algn="just" eaLnBrk="1" hangingPunct="1">
              <a:buFont typeface="Wingdings 2" pitchFamily="18" charset="2"/>
              <a:buNone/>
            </a:pPr>
            <a:r>
              <a:rPr lang="en-US" b="1" dirty="0">
                <a:solidFill>
                  <a:schemeClr val="accent2"/>
                </a:solidFill>
              </a:rPr>
              <a:t>	</a:t>
            </a:r>
            <a:r>
              <a:rPr lang="en-US" sz="2400" b="1" dirty="0"/>
              <a:t>Goal-setting</a:t>
            </a:r>
          </a:p>
          <a:p>
            <a:pPr algn="just" eaLnBrk="1" hangingPunct="1">
              <a:buFont typeface="Wingdings 2" pitchFamily="18" charset="2"/>
              <a:buNone/>
            </a:pPr>
            <a:r>
              <a:rPr lang="en-US" dirty="0"/>
              <a:t>  Entrepreneurs are motivated by the excitement of staring a new business. Once achieved, they seek out new goals or ventures to try.</a:t>
            </a:r>
            <a:endParaRPr lang="en-US" b="1" dirty="0">
              <a:solidFill>
                <a:schemeClr val="accent2"/>
              </a:solidFill>
            </a:endParaRPr>
          </a:p>
          <a:p>
            <a:pPr eaLnBrk="1" hangingPunct="1"/>
            <a:endParaRPr lang="en-US" sz="2800" dirty="0"/>
          </a:p>
          <a:p>
            <a:pPr eaLnBrk="1" hangingPunct="1"/>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3400" y="228600"/>
            <a:ext cx="8229600" cy="914400"/>
          </a:xfrm>
        </p:spPr>
        <p:txBody>
          <a:bodyPr/>
          <a:lstStyle/>
          <a:p>
            <a:pPr eaLnBrk="1" hangingPunct="1"/>
            <a:r>
              <a:rPr lang="en-US" sz="4400" b="1" dirty="0">
                <a:solidFill>
                  <a:schemeClr val="tx1"/>
                </a:solidFill>
              </a:rPr>
              <a:t>Entrepreneurial Characteristics</a:t>
            </a:r>
            <a:endParaRPr lang="en-US" sz="4400" dirty="0">
              <a:solidFill>
                <a:schemeClr val="tx1"/>
              </a:solidFill>
            </a:endParaRPr>
          </a:p>
        </p:txBody>
      </p:sp>
      <p:sp>
        <p:nvSpPr>
          <p:cNvPr id="3" name="Content Placeholder 2"/>
          <p:cNvSpPr>
            <a:spLocks noGrp="1"/>
          </p:cNvSpPr>
          <p:nvPr>
            <p:ph idx="1"/>
          </p:nvPr>
        </p:nvSpPr>
        <p:spPr>
          <a:xfrm>
            <a:off x="533400" y="1143000"/>
            <a:ext cx="8229600" cy="5410200"/>
          </a:xfrm>
        </p:spPr>
        <p:txBody>
          <a:bodyPr>
            <a:normAutofit fontScale="92500"/>
          </a:bodyPr>
          <a:lstStyle/>
          <a:p>
            <a:pPr marL="0" indent="0" eaLnBrk="1" fontAlgn="auto" hangingPunct="1">
              <a:spcAft>
                <a:spcPts val="0"/>
              </a:spcAft>
              <a:buClr>
                <a:schemeClr val="accent3"/>
              </a:buClr>
              <a:buFont typeface="Wingdings 2"/>
              <a:buNone/>
              <a:defRPr/>
            </a:pPr>
            <a:r>
              <a:rPr lang="en-US" b="1" dirty="0"/>
              <a:t>Self-confident</a:t>
            </a:r>
          </a:p>
          <a:p>
            <a:pPr marL="0" indent="0" algn="just" eaLnBrk="1" fontAlgn="auto" hangingPunct="1">
              <a:spcAft>
                <a:spcPts val="0"/>
              </a:spcAft>
              <a:buClr>
                <a:schemeClr val="accent3"/>
              </a:buClr>
              <a:buFont typeface="Wingdings 2"/>
              <a:buNone/>
              <a:defRPr/>
            </a:pPr>
            <a:r>
              <a:rPr lang="en-US" sz="2400" dirty="0"/>
              <a:t>Entrepreneurs believe in themselves. Their self-confidence takes care of any doubts they may have.</a:t>
            </a:r>
          </a:p>
          <a:p>
            <a:pPr marL="0" indent="0" algn="just" eaLnBrk="1" fontAlgn="auto" hangingPunct="1">
              <a:spcAft>
                <a:spcPts val="0"/>
              </a:spcAft>
              <a:buClr>
                <a:schemeClr val="accent3"/>
              </a:buClr>
              <a:buFont typeface="Wingdings 2"/>
              <a:buNone/>
              <a:defRPr/>
            </a:pPr>
            <a:r>
              <a:rPr lang="en-US" b="1" dirty="0"/>
              <a:t>Flexible</a:t>
            </a:r>
          </a:p>
          <a:p>
            <a:pPr marL="0" indent="0" algn="just" eaLnBrk="1" fontAlgn="auto" hangingPunct="1">
              <a:spcAft>
                <a:spcPts val="0"/>
              </a:spcAft>
              <a:buClr>
                <a:schemeClr val="accent3"/>
              </a:buClr>
              <a:buFont typeface="Wingdings 2"/>
              <a:buNone/>
              <a:defRPr/>
            </a:pPr>
            <a:r>
              <a:rPr lang="en-US" sz="2400" dirty="0"/>
              <a:t>Entrepreneurs must be flexible in order to adapt to changing trends, markets, technologies, rules, and economic environments.</a:t>
            </a:r>
          </a:p>
          <a:p>
            <a:pPr marL="0" indent="0" algn="just" eaLnBrk="1" fontAlgn="auto" hangingPunct="1">
              <a:spcAft>
                <a:spcPts val="0"/>
              </a:spcAft>
              <a:buClr>
                <a:schemeClr val="accent3"/>
              </a:buClr>
              <a:buFont typeface="Wingdings 2"/>
              <a:buNone/>
              <a:defRPr/>
            </a:pPr>
            <a:r>
              <a:rPr lang="en-US" sz="2400" b="1" dirty="0"/>
              <a:t>Independent</a:t>
            </a:r>
          </a:p>
          <a:p>
            <a:pPr marL="0" indent="0" algn="just" eaLnBrk="1" fontAlgn="auto" hangingPunct="1">
              <a:spcAft>
                <a:spcPts val="0"/>
              </a:spcAft>
              <a:buClr>
                <a:schemeClr val="accent3"/>
              </a:buClr>
              <a:buFont typeface="Wingdings 2"/>
              <a:buNone/>
              <a:defRPr/>
            </a:pPr>
            <a:r>
              <a:rPr lang="en-US" sz="2400" dirty="0"/>
              <a:t>An entrepreneur’s desire for control and the ability to make decisions often makes it difficult for them to work in a controlled environment.   </a:t>
            </a:r>
            <a:endParaRPr lang="en-CA" sz="2400" dirty="0"/>
          </a:p>
          <a:p>
            <a:pPr marL="274320" indent="-274320" algn="just" eaLnBrk="1" fontAlgn="auto" hangingPunct="1">
              <a:spcAft>
                <a:spcPts val="0"/>
              </a:spcAft>
              <a:buClr>
                <a:schemeClr val="accent3"/>
              </a:buClr>
              <a:buFont typeface="Wingdings 2"/>
              <a:buNone/>
              <a:defRPr/>
            </a:pPr>
            <a:r>
              <a:rPr lang="en-US" b="1" dirty="0"/>
              <a:t>Hardworking</a:t>
            </a:r>
          </a:p>
          <a:p>
            <a:pPr marL="274320" indent="-274320" algn="just" eaLnBrk="1" fontAlgn="auto" hangingPunct="1">
              <a:spcAft>
                <a:spcPts val="0"/>
              </a:spcAft>
              <a:buClr>
                <a:schemeClr val="accent3"/>
              </a:buClr>
              <a:buFont typeface="Wingdings 2"/>
              <a:buNone/>
              <a:defRPr/>
            </a:pPr>
            <a:r>
              <a:rPr lang="en-US" sz="2400" dirty="0"/>
              <a:t>  Entrepreneurs need a great deal of energy to see a venture start and succeed. Yet they are not deterred by the long hours to achieve their goal.</a:t>
            </a:r>
            <a:endParaRPr lang="en-CA" sz="2400" dirty="0"/>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173E1-20FF-440A-EBB3-2D8CCBEE5382}"/>
              </a:ext>
            </a:extLst>
          </p:cNvPr>
          <p:cNvSpPr txBox="1"/>
          <p:nvPr/>
        </p:nvSpPr>
        <p:spPr>
          <a:xfrm>
            <a:off x="152400" y="1143000"/>
            <a:ext cx="9144000" cy="5478423"/>
          </a:xfrm>
          <a:prstGeom prst="rect">
            <a:avLst/>
          </a:prstGeom>
          <a:noFill/>
        </p:spPr>
        <p:txBody>
          <a:bodyPr wrap="square">
            <a:spAutoFit/>
          </a:bodyPr>
          <a:lstStyle/>
          <a:p>
            <a:pPr lvl="0" rtl="0"/>
            <a:r>
              <a:rPr lang="en-GB" sz="2500" dirty="0"/>
              <a:t>Entrepreneurship has become increasingly important for businesses of all sizes around the world.</a:t>
            </a:r>
          </a:p>
          <a:p>
            <a:pPr lvl="0" rtl="0"/>
            <a:endParaRPr lang="en-GB" sz="2500" dirty="0"/>
          </a:p>
          <a:p>
            <a:pPr lvl="0" rtl="0"/>
            <a:r>
              <a:rPr lang="en-GB" sz="2500" dirty="0"/>
              <a:t>It opens new opportunities and possibilities for the businesses to create values for themselves and for the society at large.</a:t>
            </a:r>
          </a:p>
          <a:p>
            <a:pPr lvl="0" rtl="0"/>
            <a:endParaRPr lang="en-GB" sz="2500" dirty="0"/>
          </a:p>
          <a:p>
            <a:pPr lvl="0" rtl="0"/>
            <a:r>
              <a:rPr lang="en-GB" sz="2500" dirty="0"/>
              <a:t>Despite its popularity, studies suggest that the scope of entrepreneurship remains unknown, and therefore the prospects of entrepreneurial activities remains not fully realised.</a:t>
            </a:r>
          </a:p>
          <a:p>
            <a:pPr lvl="0" rtl="0"/>
            <a:endParaRPr lang="en-GB" sz="2500" dirty="0"/>
          </a:p>
          <a:p>
            <a:pPr lvl="0" rtl="0"/>
            <a:r>
              <a:rPr lang="en-GB" sz="2500" dirty="0"/>
              <a:t>This chapter highlights some aspects concerning the concept of entrepreneur, entrepreneurship, entrepreneurial process and finally the entrepreneurship opportunities and challenges.</a:t>
            </a:r>
          </a:p>
          <a:p>
            <a:endParaRPr lang="en-US" sz="2500" dirty="0"/>
          </a:p>
        </p:txBody>
      </p:sp>
    </p:spTree>
    <p:extLst>
      <p:ext uri="{BB962C8B-B14F-4D97-AF65-F5344CB8AC3E}">
        <p14:creationId xmlns:p14="http://schemas.microsoft.com/office/powerpoint/2010/main" val="1254182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600200"/>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4900" b="1" dirty="0">
                <a:solidFill>
                  <a:schemeClr val="tx1"/>
                </a:solidFill>
              </a:rPr>
              <a:t>Stages of </a:t>
            </a:r>
            <a:r>
              <a:rPr lang="en-IN" sz="4900" b="1" dirty="0">
                <a:solidFill>
                  <a:schemeClr val="tx1"/>
                </a:solidFill>
              </a:rPr>
              <a:t>Entrepreneursh</a:t>
            </a:r>
            <a:r>
              <a:rPr lang="en-IN" sz="4900" dirty="0">
                <a:solidFill>
                  <a:schemeClr val="tx1"/>
                </a:solidFill>
              </a:rPr>
              <a:t>ip</a:t>
            </a:r>
            <a:br>
              <a:rPr lang="en-IN" dirty="0"/>
            </a:br>
            <a:r>
              <a:rPr lang="en-US" dirty="0"/>
              <a:t> </a:t>
            </a:r>
            <a:endParaRPr lang="en-IN" dirty="0"/>
          </a:p>
        </p:txBody>
      </p:sp>
      <p:sp>
        <p:nvSpPr>
          <p:cNvPr id="3" name="Content Placeholder 2"/>
          <p:cNvSpPr>
            <a:spLocks noGrp="1"/>
          </p:cNvSpPr>
          <p:nvPr>
            <p:ph idx="1"/>
          </p:nvPr>
        </p:nvSpPr>
        <p:spPr>
          <a:xfrm>
            <a:off x="533400" y="1752600"/>
            <a:ext cx="8229600" cy="4876800"/>
          </a:xfrm>
        </p:spPr>
        <p:txBody>
          <a:bodyPr/>
          <a:lstStyle/>
          <a:p>
            <a:pPr eaLnBrk="1" hangingPunct="1">
              <a:buNone/>
            </a:pPr>
            <a:endParaRPr lang="en-IN" sz="2400" b="1" dirty="0"/>
          </a:p>
          <a:p>
            <a:pPr eaLnBrk="1" hangingPunct="1"/>
            <a:r>
              <a:rPr lang="en-IN" sz="2400" b="1" dirty="0"/>
              <a:t>Stage One – The Dreamer.</a:t>
            </a:r>
            <a:r>
              <a:rPr lang="en-IN" sz="2400" dirty="0"/>
              <a:t> </a:t>
            </a:r>
          </a:p>
          <a:p>
            <a:pPr eaLnBrk="1" hangingPunct="1">
              <a:buFont typeface="Wingdings 2" pitchFamily="18" charset="2"/>
              <a:buNone/>
            </a:pPr>
            <a:r>
              <a:rPr lang="en-IN" sz="2400" dirty="0"/>
              <a:t>     This is where the idea for a business is born. The dream is the culmination of the entrepreneur’s life experiences and passions.</a:t>
            </a:r>
          </a:p>
          <a:p>
            <a:pPr eaLnBrk="1" hangingPunct="1">
              <a:buFont typeface="Wingdings 2" pitchFamily="18" charset="2"/>
              <a:buNone/>
            </a:pPr>
            <a:endParaRPr lang="en-IN" sz="2400" dirty="0"/>
          </a:p>
          <a:p>
            <a:pPr eaLnBrk="1" hangingPunct="1"/>
            <a:r>
              <a:rPr lang="en-IN" sz="2400" b="1" dirty="0"/>
              <a:t>Stage Two – The Architect.</a:t>
            </a:r>
            <a:r>
              <a:rPr lang="en-IN" sz="2400" dirty="0"/>
              <a:t> </a:t>
            </a:r>
          </a:p>
          <a:p>
            <a:pPr eaLnBrk="1" hangingPunct="1">
              <a:buFont typeface="Wingdings 2" pitchFamily="18" charset="2"/>
              <a:buNone/>
            </a:pPr>
            <a:r>
              <a:rPr lang="en-IN" sz="2400" dirty="0"/>
              <a:t>    This stage is where the dream is interpreted into a business model which becomes the blueprint of the venture. The Dreamer typically does not make a good Architect.</a:t>
            </a:r>
          </a:p>
          <a:p>
            <a:pPr eaLnBrk="1" hangingPunct="1"/>
            <a:endParaRPr lang="en-IN" sz="2400" dirty="0"/>
          </a:p>
        </p:txBody>
      </p:sp>
      <p:pic>
        <p:nvPicPr>
          <p:cNvPr id="4" name="Picture 1">
            <a:extLst>
              <a:ext uri="{FF2B5EF4-FFF2-40B4-BE49-F238E27FC236}">
                <a16:creationId xmlns:a16="http://schemas.microsoft.com/office/drawing/2014/main" id="{291309B1-0758-AEB9-02AD-96E42B7F7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heckerboard(across)">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609600" y="838200"/>
            <a:ext cx="8077200" cy="4524375"/>
          </a:xfrm>
          <a:prstGeom prst="rect">
            <a:avLst/>
          </a:prstGeom>
          <a:noFill/>
          <a:ln w="9525">
            <a:noFill/>
            <a:miter lim="800000"/>
            <a:headEnd/>
            <a:tailEnd/>
          </a:ln>
        </p:spPr>
        <p:txBody>
          <a:bodyPr>
            <a:spAutoFit/>
          </a:bodyPr>
          <a:lstStyle/>
          <a:p>
            <a:pPr>
              <a:lnSpc>
                <a:spcPct val="150000"/>
              </a:lnSpc>
            </a:pPr>
            <a:r>
              <a:rPr lang="en-IN" sz="2400" b="1" dirty="0">
                <a:latin typeface="Constantia" pitchFamily="18" charset="0"/>
              </a:rPr>
              <a:t>Stage Three – The Builder.</a:t>
            </a:r>
            <a:r>
              <a:rPr lang="en-IN" sz="2400" dirty="0">
                <a:latin typeface="Constantia" pitchFamily="18" charset="0"/>
              </a:rPr>
              <a:t> </a:t>
            </a:r>
          </a:p>
          <a:p>
            <a:pPr>
              <a:lnSpc>
                <a:spcPct val="150000"/>
              </a:lnSpc>
            </a:pPr>
            <a:r>
              <a:rPr lang="en-IN" sz="2400" dirty="0">
                <a:latin typeface="Constantia" pitchFamily="18" charset="0"/>
              </a:rPr>
              <a:t>    This is the stage where the dream can first become reality. The Builder then literally turns the dream into reality. We are now at a critical juncture of the venture.</a:t>
            </a:r>
          </a:p>
          <a:p>
            <a:pPr>
              <a:lnSpc>
                <a:spcPct val="150000"/>
              </a:lnSpc>
            </a:pPr>
            <a:r>
              <a:rPr lang="en-IN" sz="2400" b="1" dirty="0">
                <a:latin typeface="Constantia" pitchFamily="18" charset="0"/>
              </a:rPr>
              <a:t>Stage Four – The Cultivator. </a:t>
            </a:r>
          </a:p>
          <a:p>
            <a:pPr>
              <a:lnSpc>
                <a:spcPct val="150000"/>
              </a:lnSpc>
            </a:pPr>
            <a:r>
              <a:rPr lang="en-IN" sz="2400" b="1" dirty="0">
                <a:latin typeface="Constantia" pitchFamily="18" charset="0"/>
              </a:rPr>
              <a:t>     </a:t>
            </a:r>
            <a:r>
              <a:rPr lang="en-IN" sz="2400" dirty="0">
                <a:latin typeface="Constantia" pitchFamily="18" charset="0"/>
              </a:rPr>
              <a:t>This is the growth stage. Once the business is launched the Cultivator’s primary role is to guide the business through the various levels of growth.</a:t>
            </a:r>
          </a:p>
        </p:txBody>
      </p:sp>
      <p:pic>
        <p:nvPicPr>
          <p:cNvPr id="2" name="Picture 1">
            <a:extLst>
              <a:ext uri="{FF2B5EF4-FFF2-40B4-BE49-F238E27FC236}">
                <a16:creationId xmlns:a16="http://schemas.microsoft.com/office/drawing/2014/main" id="{D8C5DCC6-46D0-E4C9-E6A0-7A557ED32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762000"/>
          </a:xfrm>
        </p:spPr>
        <p:txBody>
          <a:bodyPr>
            <a:normAutofit fontScale="90000"/>
          </a:bodyPr>
          <a:lstStyle/>
          <a:p>
            <a:pPr algn="ctr" eaLnBrk="1" fontAlgn="auto" hangingPunct="1">
              <a:spcAft>
                <a:spcPts val="0"/>
              </a:spcAft>
              <a:defRPr/>
            </a:pPr>
            <a:r>
              <a:rPr lang="en-US" b="1" dirty="0">
                <a:solidFill>
                  <a:schemeClr val="tx1"/>
                </a:solidFill>
              </a:rPr>
              <a:t>Classification of Entrepreneur</a:t>
            </a:r>
            <a:endParaRPr lang="en-IN" b="1" dirty="0">
              <a:solidFill>
                <a:schemeClr val="tx1"/>
              </a:solidFill>
            </a:endParaRPr>
          </a:p>
        </p:txBody>
      </p:sp>
      <p:sp>
        <p:nvSpPr>
          <p:cNvPr id="3" name="Content Placeholder 2"/>
          <p:cNvSpPr>
            <a:spLocks noGrp="1"/>
          </p:cNvSpPr>
          <p:nvPr>
            <p:ph idx="1"/>
          </p:nvPr>
        </p:nvSpPr>
        <p:spPr>
          <a:xfrm>
            <a:off x="381000" y="990600"/>
            <a:ext cx="8534400" cy="5638800"/>
          </a:xfrm>
        </p:spPr>
        <p:txBody>
          <a:bodyPr>
            <a:normAutofit fontScale="92500" lnSpcReduction="20000"/>
          </a:bodyPr>
          <a:lstStyle/>
          <a:p>
            <a:pPr marL="274320" indent="-274320" eaLnBrk="1" fontAlgn="auto" hangingPunct="1">
              <a:spcAft>
                <a:spcPts val="0"/>
              </a:spcAft>
              <a:buClr>
                <a:schemeClr val="accent3"/>
              </a:buClr>
              <a:buFont typeface="Wingdings 2"/>
              <a:buNone/>
              <a:defRPr/>
            </a:pPr>
            <a:r>
              <a:rPr lang="en-IN" b="1" dirty="0"/>
              <a:t>Innovative entrepreneur : </a:t>
            </a:r>
            <a:r>
              <a:rPr lang="en-IN" dirty="0"/>
              <a:t>-</a:t>
            </a:r>
          </a:p>
          <a:p>
            <a:pPr marL="274320" indent="-274320" eaLnBrk="1" fontAlgn="auto" hangingPunct="1">
              <a:lnSpc>
                <a:spcPct val="120000"/>
              </a:lnSpc>
              <a:spcAft>
                <a:spcPts val="0"/>
              </a:spcAft>
              <a:buClr>
                <a:schemeClr val="accent3"/>
              </a:buClr>
              <a:buFont typeface="Wingdings 2"/>
              <a:buNone/>
              <a:defRPr/>
            </a:pPr>
            <a:r>
              <a:rPr lang="en-IN" sz="3400" dirty="0"/>
              <a:t>   </a:t>
            </a:r>
            <a:r>
              <a:rPr lang="en-IN" sz="2800" dirty="0"/>
              <a:t>Such entrepreneurs introduce new goods or new methods of production or discover new markets or reorganize the enterprise. </a:t>
            </a:r>
            <a:r>
              <a:rPr lang="en-US" sz="2800" dirty="0"/>
              <a:t>Examples of first movers include innovative companies such as eBay and Coca-Cola. eBay was the first company to take the auction process online, kicking off operations in 1995</a:t>
            </a:r>
            <a:r>
              <a:rPr lang="en-US" sz="3100" dirty="0"/>
              <a:t>.</a:t>
            </a:r>
            <a:endParaRPr lang="en-IN" sz="3100" b="1" dirty="0"/>
          </a:p>
          <a:p>
            <a:pPr marL="274320" indent="-274320" eaLnBrk="1" fontAlgn="auto" hangingPunct="1">
              <a:spcAft>
                <a:spcPts val="0"/>
              </a:spcAft>
              <a:buClr>
                <a:schemeClr val="accent3"/>
              </a:buClr>
              <a:buFont typeface="Wingdings 2"/>
              <a:buNone/>
              <a:defRPr/>
            </a:pPr>
            <a:r>
              <a:rPr lang="en-IN" sz="2800" b="1" dirty="0"/>
              <a:t>Imitativ</a:t>
            </a:r>
            <a:r>
              <a:rPr lang="en-IN" b="1" dirty="0"/>
              <a:t>e or adoptive entrepreneur :-</a:t>
            </a:r>
          </a:p>
          <a:p>
            <a:pPr marL="274320" indent="-274320" eaLnBrk="1" fontAlgn="auto" hangingPunct="1">
              <a:lnSpc>
                <a:spcPct val="120000"/>
              </a:lnSpc>
              <a:spcAft>
                <a:spcPts val="0"/>
              </a:spcAft>
              <a:buClr>
                <a:schemeClr val="accent3"/>
              </a:buClr>
              <a:buFont typeface="Wingdings 2"/>
              <a:buNone/>
              <a:defRPr/>
            </a:pPr>
            <a:r>
              <a:rPr lang="en-IN" dirty="0"/>
              <a:t>    Such entrepreneurs don’t innovate, they copy technology or technique of others.</a:t>
            </a:r>
            <a:r>
              <a:rPr lang="en-US" dirty="0"/>
              <a:t>. Such entrepreneurs are significant for under-developed economies because they put such economies on high rate of economic development</a:t>
            </a:r>
            <a:r>
              <a:rPr lang="en-IN" dirty="0"/>
              <a:t>`EX: Chinese mobiles.</a:t>
            </a:r>
          </a:p>
          <a:p>
            <a:pPr marL="274320" indent="-274320" eaLnBrk="1" fontAlgn="auto" hangingPunct="1">
              <a:spcAft>
                <a:spcPts val="0"/>
              </a:spcAft>
              <a:buClr>
                <a:schemeClr val="accent3"/>
              </a:buClr>
              <a:buFont typeface="Wingdings 2"/>
              <a:buNone/>
              <a:defRPr/>
            </a:pPr>
            <a:endParaRPr lang="en-IN" sz="3100" dirty="0"/>
          </a:p>
          <a:p>
            <a:pPr marL="274320" indent="-274320" eaLnBrk="1" fontAlgn="auto" hangingPunct="1">
              <a:spcAft>
                <a:spcPts val="0"/>
              </a:spcAft>
              <a:buClr>
                <a:schemeClr val="accent3"/>
              </a:buClr>
              <a:buFont typeface="Wingdings 2"/>
              <a:buNone/>
              <a:defRPr/>
            </a:pPr>
            <a:endParaRPr lang="en-IN" sz="1600" dirty="0"/>
          </a:p>
        </p:txBody>
      </p:sp>
      <p:pic>
        <p:nvPicPr>
          <p:cNvPr id="4" name="Picture 1">
            <a:extLst>
              <a:ext uri="{FF2B5EF4-FFF2-40B4-BE49-F238E27FC236}">
                <a16:creationId xmlns:a16="http://schemas.microsoft.com/office/drawing/2014/main" id="{552C92AB-8DBF-C492-48F2-B3F70D452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5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500"/>
                                        <p:tgtEl>
                                          <p:spTgt spid="3">
                                            <p:txEl>
                                              <p:pRg st="2" end="2"/>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in)">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6002338"/>
          </a:xfrm>
          <a:prstGeom prst="rect">
            <a:avLst/>
          </a:prstGeom>
        </p:spPr>
        <p:txBody>
          <a:bodyPr>
            <a:spAutoFit/>
          </a:bodyPr>
          <a:lstStyle/>
          <a:p>
            <a:pPr fontAlgn="auto">
              <a:spcBef>
                <a:spcPts val="0"/>
              </a:spcBef>
              <a:spcAft>
                <a:spcPts val="0"/>
              </a:spcAft>
              <a:defRPr/>
            </a:pPr>
            <a:r>
              <a:rPr lang="en-IN" sz="2400" b="1" dirty="0">
                <a:latin typeface="+mn-lt"/>
                <a:cs typeface="+mn-cs"/>
              </a:rPr>
              <a:t>Prime mover :-</a:t>
            </a:r>
          </a:p>
          <a:p>
            <a:pPr fontAlgn="auto">
              <a:spcBef>
                <a:spcPts val="0"/>
              </a:spcBef>
              <a:spcAft>
                <a:spcPts val="0"/>
              </a:spcAft>
              <a:defRPr/>
            </a:pPr>
            <a:r>
              <a:rPr lang="en-IN" sz="2400" dirty="0">
                <a:latin typeface="+mn-lt"/>
                <a:cs typeface="+mn-cs"/>
              </a:rPr>
              <a:t> This entrepreneur sets in motion a powerful sequence of      development expansion and diversification of business.            EX: </a:t>
            </a:r>
            <a:r>
              <a:rPr lang="en-IN" sz="2400" dirty="0" err="1">
                <a:latin typeface="+mn-lt"/>
                <a:cs typeface="+mn-cs"/>
              </a:rPr>
              <a:t>Ambani</a:t>
            </a:r>
            <a:endParaRPr lang="en-IN" sz="2400" dirty="0">
              <a:latin typeface="+mn-lt"/>
              <a:cs typeface="+mn-cs"/>
            </a:endParaRPr>
          </a:p>
          <a:p>
            <a:pPr fontAlgn="auto">
              <a:spcBef>
                <a:spcPts val="0"/>
              </a:spcBef>
              <a:spcAft>
                <a:spcPts val="0"/>
              </a:spcAft>
              <a:defRPr/>
            </a:pPr>
            <a:r>
              <a:rPr lang="en-IN" sz="2400" b="1" dirty="0">
                <a:latin typeface="+mn-lt"/>
                <a:cs typeface="+mn-cs"/>
              </a:rPr>
              <a:t>Manager :-</a:t>
            </a:r>
          </a:p>
          <a:p>
            <a:pPr fontAlgn="auto">
              <a:spcBef>
                <a:spcPts val="0"/>
              </a:spcBef>
              <a:spcAft>
                <a:spcPts val="0"/>
              </a:spcAft>
              <a:defRPr/>
            </a:pPr>
            <a:r>
              <a:rPr lang="en-IN" sz="2400" dirty="0">
                <a:latin typeface="+mn-lt"/>
                <a:cs typeface="+mn-cs"/>
              </a:rPr>
              <a:t> Such an entrepreneur doesn’t initiate expansion and its content in just staying in business.</a:t>
            </a:r>
          </a:p>
          <a:p>
            <a:pPr fontAlgn="auto">
              <a:spcBef>
                <a:spcPts val="0"/>
              </a:spcBef>
              <a:spcAft>
                <a:spcPts val="0"/>
              </a:spcAft>
              <a:defRPr/>
            </a:pPr>
            <a:r>
              <a:rPr lang="en-IN" sz="2400" b="1" dirty="0">
                <a:latin typeface="+mn-lt"/>
                <a:cs typeface="+mn-cs"/>
              </a:rPr>
              <a:t>The artists:-</a:t>
            </a:r>
          </a:p>
          <a:p>
            <a:pPr fontAlgn="auto">
              <a:spcBef>
                <a:spcPts val="0"/>
              </a:spcBef>
              <a:spcAft>
                <a:spcPts val="0"/>
              </a:spcAft>
              <a:defRPr/>
            </a:pPr>
            <a:r>
              <a:rPr lang="en-IN" sz="2400" dirty="0">
                <a:latin typeface="+mn-lt"/>
                <a:cs typeface="+mn-cs"/>
              </a:rPr>
              <a:t>Are highly creative type, very conscious about business. </a:t>
            </a:r>
          </a:p>
          <a:p>
            <a:pPr fontAlgn="auto">
              <a:spcBef>
                <a:spcPts val="0"/>
              </a:spcBef>
              <a:spcAft>
                <a:spcPts val="0"/>
              </a:spcAft>
              <a:defRPr/>
            </a:pPr>
            <a:r>
              <a:rPr lang="en-IN" sz="2400" dirty="0">
                <a:solidFill>
                  <a:schemeClr val="tx2">
                    <a:lumMod val="50000"/>
                  </a:schemeClr>
                </a:solidFill>
                <a:latin typeface="+mn-lt"/>
                <a:cs typeface="+mn-cs"/>
              </a:rPr>
              <a:t>EX: </a:t>
            </a:r>
            <a:r>
              <a:rPr lang="en-IN" sz="2400" dirty="0" err="1">
                <a:latin typeface="+mn-lt"/>
                <a:cs typeface="+mn-cs"/>
              </a:rPr>
              <a:t>Aamir</a:t>
            </a:r>
            <a:r>
              <a:rPr lang="en-IN" sz="2400" dirty="0">
                <a:latin typeface="+mn-lt"/>
                <a:cs typeface="+mn-cs"/>
              </a:rPr>
              <a:t> Khan, Michael Dell (Dell), Deep </a:t>
            </a:r>
            <a:r>
              <a:rPr lang="en-IN" sz="2400" dirty="0" err="1">
                <a:latin typeface="+mn-lt"/>
                <a:cs typeface="+mn-cs"/>
              </a:rPr>
              <a:t>Kalra</a:t>
            </a:r>
            <a:r>
              <a:rPr lang="en-IN" sz="2400" dirty="0">
                <a:latin typeface="+mn-lt"/>
                <a:cs typeface="+mn-cs"/>
              </a:rPr>
              <a:t> (Make my trip)</a:t>
            </a:r>
          </a:p>
          <a:p>
            <a:pPr fontAlgn="auto">
              <a:spcBef>
                <a:spcPts val="0"/>
              </a:spcBef>
              <a:spcAft>
                <a:spcPts val="0"/>
              </a:spcAft>
              <a:defRPr/>
            </a:pPr>
            <a:r>
              <a:rPr lang="en-IN" sz="2400" b="1" dirty="0">
                <a:latin typeface="+mn-lt"/>
                <a:cs typeface="+mn-cs"/>
              </a:rPr>
              <a:t>The visionary:- </a:t>
            </a:r>
          </a:p>
          <a:p>
            <a:pPr fontAlgn="auto">
              <a:spcBef>
                <a:spcPts val="0"/>
              </a:spcBef>
              <a:spcAft>
                <a:spcPts val="0"/>
              </a:spcAft>
              <a:defRPr/>
            </a:pPr>
            <a:r>
              <a:rPr lang="en-IN" sz="2400" dirty="0">
                <a:latin typeface="+mn-lt"/>
                <a:cs typeface="+mn-cs"/>
              </a:rPr>
              <a:t>Too focused on dreams with little focused on reality.</a:t>
            </a:r>
          </a:p>
          <a:p>
            <a:pPr fontAlgn="auto">
              <a:spcBef>
                <a:spcPts val="0"/>
              </a:spcBef>
              <a:spcAft>
                <a:spcPts val="0"/>
              </a:spcAft>
              <a:defRPr/>
            </a:pPr>
            <a:r>
              <a:rPr lang="en-IN" sz="2400" dirty="0">
                <a:latin typeface="+mn-lt"/>
                <a:cs typeface="+mn-cs"/>
              </a:rPr>
              <a:t>EX: Jack Welch(GE), Bill Gates (Microsoft), </a:t>
            </a:r>
            <a:r>
              <a:rPr lang="en-IN" sz="2400" dirty="0" err="1">
                <a:latin typeface="+mn-lt"/>
                <a:cs typeface="+mn-cs"/>
              </a:rPr>
              <a:t>Kishore</a:t>
            </a:r>
            <a:r>
              <a:rPr lang="en-IN" sz="2400" dirty="0">
                <a:latin typeface="+mn-lt"/>
                <a:cs typeface="+mn-cs"/>
              </a:rPr>
              <a:t> </a:t>
            </a:r>
            <a:r>
              <a:rPr lang="en-IN" sz="2400" dirty="0" err="1">
                <a:latin typeface="+mn-lt"/>
                <a:cs typeface="+mn-cs"/>
              </a:rPr>
              <a:t>Biyani</a:t>
            </a:r>
            <a:r>
              <a:rPr lang="en-IN" sz="2400" dirty="0">
                <a:latin typeface="+mn-lt"/>
                <a:cs typeface="+mn-cs"/>
              </a:rPr>
              <a:t>(Future Group), Warren Buffet (Berkshire Hathaway), Sam Walton(Wall Mart).</a:t>
            </a:r>
          </a:p>
        </p:txBody>
      </p:sp>
      <p:pic>
        <p:nvPicPr>
          <p:cNvPr id="3" name="Picture 1">
            <a:extLst>
              <a:ext uri="{FF2B5EF4-FFF2-40B4-BE49-F238E27FC236}">
                <a16:creationId xmlns:a16="http://schemas.microsoft.com/office/drawing/2014/main" id="{F40C51F9-2D49-8CE0-C3E2-A30712245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ce réservé du contenu 5">
            <a:extLst>
              <a:ext uri="{FF2B5EF4-FFF2-40B4-BE49-F238E27FC236}">
                <a16:creationId xmlns:a16="http://schemas.microsoft.com/office/drawing/2014/main" id="{EA501EBF-02FC-4D10-7407-49DCCB2604AD}"/>
              </a:ext>
            </a:extLst>
          </p:cNvPr>
          <p:cNvGraphicFramePr>
            <a:graphicFrameLocks/>
          </p:cNvGraphicFramePr>
          <p:nvPr>
            <p:extLst>
              <p:ext uri="{D42A27DB-BD31-4B8C-83A1-F6EECF244321}">
                <p14:modId xmlns:p14="http://schemas.microsoft.com/office/powerpoint/2010/main" val="3239446547"/>
              </p:ext>
            </p:extLst>
          </p:nvPr>
        </p:nvGraphicFramePr>
        <p:xfrm>
          <a:off x="1524000" y="1752600"/>
          <a:ext cx="5904656" cy="4534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D37CE96-6759-384C-6882-D9B312C109FA}"/>
              </a:ext>
            </a:extLst>
          </p:cNvPr>
          <p:cNvSpPr txBox="1"/>
          <p:nvPr/>
        </p:nvSpPr>
        <p:spPr>
          <a:xfrm>
            <a:off x="533400" y="1106269"/>
            <a:ext cx="5257800" cy="369332"/>
          </a:xfrm>
          <a:prstGeom prst="rect">
            <a:avLst/>
          </a:prstGeom>
          <a:noFill/>
        </p:spPr>
        <p:txBody>
          <a:bodyPr wrap="square">
            <a:spAutoFit/>
          </a:bodyPr>
          <a:lstStyle/>
          <a:p>
            <a:r>
              <a:rPr lang="en-GB" dirty="0"/>
              <a:t>There are generally four entrepreneurial types</a:t>
            </a:r>
            <a:endParaRPr lang="en-US" dirty="0"/>
          </a:p>
        </p:txBody>
      </p:sp>
      <p:pic>
        <p:nvPicPr>
          <p:cNvPr id="5" name="Picture 1">
            <a:extLst>
              <a:ext uri="{FF2B5EF4-FFF2-40B4-BE49-F238E27FC236}">
                <a16:creationId xmlns:a16="http://schemas.microsoft.com/office/drawing/2014/main" id="{5568D5C3-48CD-3A70-C5AA-27419EAD39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68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E2A91-4CCD-61DD-2CBE-6BC0ABD8F900}"/>
              </a:ext>
            </a:extLst>
          </p:cNvPr>
          <p:cNvSpPr txBox="1"/>
          <p:nvPr/>
        </p:nvSpPr>
        <p:spPr>
          <a:xfrm>
            <a:off x="228600" y="225415"/>
            <a:ext cx="8534400" cy="6632585"/>
          </a:xfrm>
          <a:prstGeom prst="rect">
            <a:avLst/>
          </a:prstGeom>
          <a:noFill/>
        </p:spPr>
        <p:txBody>
          <a:bodyPr wrap="square">
            <a:spAutoFit/>
          </a:bodyPr>
          <a:lstStyle/>
          <a:p>
            <a:pPr marL="0" indent="0" algn="just">
              <a:buNone/>
            </a:pPr>
            <a:r>
              <a:rPr lang="en-GB" sz="2500" b="1" dirty="0">
                <a:solidFill>
                  <a:schemeClr val="tx1"/>
                </a:solidFill>
              </a:rPr>
              <a:t>Salesman entrepreneur: </a:t>
            </a:r>
          </a:p>
          <a:p>
            <a:pPr algn="just">
              <a:buFont typeface="Wingdings" panose="05000000000000000000" pitchFamily="2" charset="2"/>
              <a:buChar char="§"/>
            </a:pPr>
            <a:endParaRPr lang="en-GB" sz="2500" b="1" dirty="0">
              <a:solidFill>
                <a:schemeClr val="tx1"/>
              </a:solidFill>
            </a:endParaRPr>
          </a:p>
          <a:p>
            <a:pPr algn="just">
              <a:buFont typeface="Wingdings" panose="05000000000000000000" pitchFamily="2" charset="2"/>
              <a:buChar char="§"/>
            </a:pPr>
            <a:r>
              <a:rPr lang="en-GB" sz="2500" dirty="0">
                <a:solidFill>
                  <a:schemeClr val="tx1"/>
                </a:solidFill>
              </a:rPr>
              <a:t>These individuals possess skills to interact with people and have very good soft side of the management aspects. </a:t>
            </a:r>
          </a:p>
          <a:p>
            <a:pPr algn="just">
              <a:buFont typeface="Wingdings" panose="05000000000000000000" pitchFamily="2" charset="2"/>
              <a:buChar char="§"/>
            </a:pPr>
            <a:r>
              <a:rPr lang="en-GB" sz="2500" dirty="0">
                <a:solidFill>
                  <a:schemeClr val="tx1"/>
                </a:solidFill>
              </a:rPr>
              <a:t>These people are typified for having the feelings of the consumers’ needs and wants.</a:t>
            </a:r>
          </a:p>
          <a:p>
            <a:pPr algn="just">
              <a:buFont typeface="Wingdings" panose="05000000000000000000" pitchFamily="2" charset="2"/>
              <a:buChar char="§"/>
            </a:pPr>
            <a:r>
              <a:rPr lang="en-GB" sz="2500" dirty="0">
                <a:solidFill>
                  <a:schemeClr val="tx1"/>
                </a:solidFill>
              </a:rPr>
              <a:t>They usually use the soft sales approach whilst pursuing the growth of their ventures. </a:t>
            </a:r>
          </a:p>
          <a:p>
            <a:pPr algn="just">
              <a:buFont typeface="Wingdings" panose="05000000000000000000" pitchFamily="2" charset="2"/>
              <a:buChar char="§"/>
            </a:pPr>
            <a:r>
              <a:rPr lang="en-GB" sz="2500" dirty="0">
                <a:solidFill>
                  <a:schemeClr val="tx1"/>
                </a:solidFill>
              </a:rPr>
              <a:t>They have enormous talent for connecting with people and spend most of their time in marketing their products/services and permit other people to manage their businesses. </a:t>
            </a:r>
          </a:p>
          <a:p>
            <a:pPr algn="just">
              <a:buFont typeface="Wingdings" panose="05000000000000000000" pitchFamily="2" charset="2"/>
              <a:buChar char="§"/>
            </a:pPr>
            <a:r>
              <a:rPr lang="en-GB" sz="2500" dirty="0">
                <a:solidFill>
                  <a:schemeClr val="tx1"/>
                </a:solidFill>
              </a:rPr>
              <a:t>These individuals therefore devote their time to understand who and how are the consumers in the market. </a:t>
            </a:r>
          </a:p>
          <a:p>
            <a:pPr algn="just">
              <a:buFont typeface="Wingdings" panose="05000000000000000000" pitchFamily="2" charset="2"/>
              <a:buChar char="§"/>
            </a:pPr>
            <a:r>
              <a:rPr lang="en-GB" sz="2500" dirty="0">
                <a:solidFill>
                  <a:schemeClr val="tx1"/>
                </a:solidFill>
              </a:rPr>
              <a:t>They develop a proper vision for marketing and sales practices to reach wider consumer groups. (</a:t>
            </a:r>
            <a:r>
              <a:rPr lang="en-GB" sz="2500" dirty="0" err="1">
                <a:solidFill>
                  <a:schemeClr val="tx1"/>
                </a:solidFill>
              </a:rPr>
              <a:t>Carsrud</a:t>
            </a:r>
            <a:r>
              <a:rPr lang="en-GB" sz="2500" dirty="0">
                <a:solidFill>
                  <a:schemeClr val="tx1"/>
                </a:solidFill>
              </a:rPr>
              <a:t> &amp; </a:t>
            </a:r>
            <a:r>
              <a:rPr lang="en-GB" sz="2500" dirty="0" err="1">
                <a:solidFill>
                  <a:schemeClr val="tx1"/>
                </a:solidFill>
              </a:rPr>
              <a:t>Brannback</a:t>
            </a:r>
            <a:r>
              <a:rPr lang="en-GB" sz="2500" dirty="0">
                <a:solidFill>
                  <a:schemeClr val="tx1"/>
                </a:solidFill>
              </a:rPr>
              <a:t>, 2007).</a:t>
            </a:r>
            <a:endParaRPr lang="fr-FR" sz="2500" dirty="0">
              <a:solidFill>
                <a:schemeClr val="tx1"/>
              </a:solidFill>
            </a:endParaRPr>
          </a:p>
        </p:txBody>
      </p:sp>
      <p:pic>
        <p:nvPicPr>
          <p:cNvPr id="4" name="Picture 1">
            <a:extLst>
              <a:ext uri="{FF2B5EF4-FFF2-40B4-BE49-F238E27FC236}">
                <a16:creationId xmlns:a16="http://schemas.microsoft.com/office/drawing/2014/main" id="{05FA10EA-2F83-14B6-6BE7-FF8CFE4EB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10551"/>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559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96C93-24B8-9F37-25E0-8C8B91E2BB38}"/>
              </a:ext>
            </a:extLst>
          </p:cNvPr>
          <p:cNvSpPr txBox="1"/>
          <p:nvPr/>
        </p:nvSpPr>
        <p:spPr>
          <a:xfrm>
            <a:off x="381000" y="1010758"/>
            <a:ext cx="8458200" cy="4524315"/>
          </a:xfrm>
          <a:prstGeom prst="rect">
            <a:avLst/>
          </a:prstGeom>
          <a:noFill/>
        </p:spPr>
        <p:txBody>
          <a:bodyPr wrap="square">
            <a:spAutoFit/>
          </a:bodyPr>
          <a:lstStyle/>
          <a:p>
            <a:pPr marL="0" indent="0" algn="just">
              <a:buNone/>
            </a:pPr>
            <a:r>
              <a:rPr lang="en-GB" sz="2400" b="1" dirty="0">
                <a:solidFill>
                  <a:schemeClr val="tx1"/>
                </a:solidFill>
              </a:rPr>
              <a:t>Achievement entrepreneur </a:t>
            </a:r>
          </a:p>
          <a:p>
            <a:pPr algn="just">
              <a:buFont typeface="Wingdings" panose="05000000000000000000" pitchFamily="2" charset="2"/>
              <a:buChar char="§"/>
            </a:pPr>
            <a:endParaRPr lang="en-GB" sz="2400" dirty="0">
              <a:solidFill>
                <a:schemeClr val="tx1"/>
              </a:solidFill>
            </a:endParaRPr>
          </a:p>
          <a:p>
            <a:pPr marL="0" indent="0" algn="just">
              <a:buNone/>
            </a:pPr>
            <a:r>
              <a:rPr lang="en-GB" sz="2400" dirty="0">
                <a:solidFill>
                  <a:schemeClr val="tx1"/>
                </a:solidFill>
              </a:rPr>
              <a:t>Primarily associated with the desire to achieve. </a:t>
            </a:r>
          </a:p>
          <a:p>
            <a:pPr marL="0" indent="0" algn="just">
              <a:buNone/>
            </a:pPr>
            <a:r>
              <a:rPr lang="en-GB" sz="2400" dirty="0">
                <a:solidFill>
                  <a:schemeClr val="tx1"/>
                </a:solidFill>
              </a:rPr>
              <a:t>These types of individuals are usually having an enormous amount of energy and capabilities to take charge.</a:t>
            </a:r>
          </a:p>
          <a:p>
            <a:pPr marL="0" indent="0" algn="just">
              <a:buNone/>
            </a:pPr>
            <a:r>
              <a:rPr lang="en-GB" sz="2400" dirty="0">
                <a:solidFill>
                  <a:schemeClr val="tx1"/>
                </a:solidFill>
              </a:rPr>
              <a:t>They take initiatives and do not wait for things to happen. </a:t>
            </a:r>
          </a:p>
          <a:p>
            <a:pPr marL="0" indent="0" algn="just">
              <a:buNone/>
            </a:pPr>
            <a:r>
              <a:rPr lang="en-GB" sz="2400" dirty="0">
                <a:solidFill>
                  <a:schemeClr val="tx1"/>
                </a:solidFill>
              </a:rPr>
              <a:t>They often possess the leadership qualities and have a great sense of commitment and responsibility in their ventures. </a:t>
            </a:r>
          </a:p>
          <a:p>
            <a:pPr marL="0" indent="0" algn="just">
              <a:buNone/>
            </a:pPr>
            <a:r>
              <a:rPr lang="en-GB" sz="2400" dirty="0">
                <a:solidFill>
                  <a:schemeClr val="tx1"/>
                </a:solidFill>
              </a:rPr>
              <a:t>These types of individuals are good in several in several business related aspects and they try to accomplish their objectives, whilst heading their missions. (</a:t>
            </a:r>
            <a:r>
              <a:rPr lang="en-GB" sz="2400" dirty="0" err="1">
                <a:solidFill>
                  <a:schemeClr val="tx1"/>
                </a:solidFill>
              </a:rPr>
              <a:t>Carsrud</a:t>
            </a:r>
            <a:r>
              <a:rPr lang="en-GB" sz="2400" dirty="0">
                <a:solidFill>
                  <a:schemeClr val="tx1"/>
                </a:solidFill>
              </a:rPr>
              <a:t> &amp; </a:t>
            </a:r>
            <a:r>
              <a:rPr lang="en-GB" sz="2400" dirty="0" err="1">
                <a:solidFill>
                  <a:schemeClr val="tx1"/>
                </a:solidFill>
              </a:rPr>
              <a:t>Brannback</a:t>
            </a:r>
            <a:r>
              <a:rPr lang="en-GB" sz="2400" dirty="0">
                <a:solidFill>
                  <a:schemeClr val="tx1"/>
                </a:solidFill>
              </a:rPr>
              <a:t>, 2007).</a:t>
            </a:r>
            <a:endParaRPr lang="fr-FR" sz="2400" dirty="0">
              <a:solidFill>
                <a:schemeClr val="tx1"/>
              </a:solidFill>
            </a:endParaRPr>
          </a:p>
        </p:txBody>
      </p:sp>
      <p:pic>
        <p:nvPicPr>
          <p:cNvPr id="4" name="Picture 1">
            <a:extLst>
              <a:ext uri="{FF2B5EF4-FFF2-40B4-BE49-F238E27FC236}">
                <a16:creationId xmlns:a16="http://schemas.microsoft.com/office/drawing/2014/main" id="{FFA10A44-742E-D881-C4AB-A4D2487BA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683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3BF27-9F0C-48E6-D3C3-9B6C8BE10390}"/>
              </a:ext>
            </a:extLst>
          </p:cNvPr>
          <p:cNvSpPr txBox="1"/>
          <p:nvPr/>
        </p:nvSpPr>
        <p:spPr>
          <a:xfrm>
            <a:off x="228600" y="872259"/>
            <a:ext cx="8763000" cy="5478423"/>
          </a:xfrm>
          <a:prstGeom prst="rect">
            <a:avLst/>
          </a:prstGeom>
          <a:noFill/>
        </p:spPr>
        <p:txBody>
          <a:bodyPr wrap="square">
            <a:spAutoFit/>
          </a:bodyPr>
          <a:lstStyle/>
          <a:p>
            <a:pPr marL="0" indent="0" algn="just">
              <a:buNone/>
            </a:pPr>
            <a:r>
              <a:rPr lang="en-GB" sz="2500" b="1" dirty="0">
                <a:solidFill>
                  <a:schemeClr val="tx1"/>
                </a:solidFill>
              </a:rPr>
              <a:t>Technology entrepreneur: </a:t>
            </a:r>
          </a:p>
          <a:p>
            <a:pPr algn="just">
              <a:buFont typeface="Wingdings" panose="05000000000000000000" pitchFamily="2" charset="2"/>
              <a:buChar char="§"/>
            </a:pPr>
            <a:endParaRPr lang="en-GB" sz="2500" b="1" dirty="0">
              <a:solidFill>
                <a:schemeClr val="tx1"/>
              </a:solidFill>
            </a:endParaRPr>
          </a:p>
          <a:p>
            <a:pPr algn="just">
              <a:buFont typeface="Wingdings" panose="05000000000000000000" pitchFamily="2" charset="2"/>
              <a:buChar char="§"/>
            </a:pPr>
            <a:r>
              <a:rPr lang="en-GB" sz="2500" dirty="0">
                <a:solidFill>
                  <a:schemeClr val="tx1"/>
                </a:solidFill>
              </a:rPr>
              <a:t>Individuals belong to this category, are generally idea developers. </a:t>
            </a:r>
          </a:p>
          <a:p>
            <a:pPr algn="just">
              <a:buFont typeface="Wingdings" panose="05000000000000000000" pitchFamily="2" charset="2"/>
              <a:buChar char="§"/>
            </a:pPr>
            <a:r>
              <a:rPr lang="en-GB" sz="2500" dirty="0">
                <a:solidFill>
                  <a:schemeClr val="tx1"/>
                </a:solidFill>
              </a:rPr>
              <a:t>These individuals often possess great ideas </a:t>
            </a:r>
          </a:p>
          <a:p>
            <a:pPr algn="just">
              <a:buFont typeface="Wingdings" panose="05000000000000000000" pitchFamily="2" charset="2"/>
              <a:buChar char="§"/>
            </a:pPr>
            <a:r>
              <a:rPr lang="en-GB" sz="2500" dirty="0">
                <a:solidFill>
                  <a:schemeClr val="tx1"/>
                </a:solidFill>
              </a:rPr>
              <a:t>They have the capabilities to develop innovative processes and invent novel products or services for niche markets.</a:t>
            </a:r>
          </a:p>
          <a:p>
            <a:pPr algn="just">
              <a:buFont typeface="Wingdings" panose="05000000000000000000" pitchFamily="2" charset="2"/>
              <a:buChar char="§"/>
            </a:pPr>
            <a:r>
              <a:rPr lang="en-GB" sz="2500" dirty="0">
                <a:solidFill>
                  <a:schemeClr val="tx1"/>
                </a:solidFill>
              </a:rPr>
              <a:t>As these individuals possess qualities to create several ideas they have a good analytical intelligence and take calculated risks in their ventures</a:t>
            </a:r>
          </a:p>
          <a:p>
            <a:pPr algn="just">
              <a:buFont typeface="Wingdings" panose="05000000000000000000" pitchFamily="2" charset="2"/>
              <a:buChar char="§"/>
            </a:pPr>
            <a:r>
              <a:rPr lang="en-GB" sz="2500" dirty="0">
                <a:solidFill>
                  <a:schemeClr val="tx1"/>
                </a:solidFill>
              </a:rPr>
              <a:t>Although these individuals possess good analytical intelligence to make way through several situations, however, at times their missions can become a bit idealistic. (</a:t>
            </a:r>
            <a:r>
              <a:rPr lang="en-GB" sz="2500" dirty="0" err="1">
                <a:solidFill>
                  <a:schemeClr val="tx1"/>
                </a:solidFill>
              </a:rPr>
              <a:t>Carsrud</a:t>
            </a:r>
            <a:r>
              <a:rPr lang="en-GB" sz="2500" dirty="0">
                <a:solidFill>
                  <a:schemeClr val="tx1"/>
                </a:solidFill>
              </a:rPr>
              <a:t> &amp; </a:t>
            </a:r>
            <a:r>
              <a:rPr lang="en-GB" sz="2500" dirty="0" err="1">
                <a:solidFill>
                  <a:schemeClr val="tx1"/>
                </a:solidFill>
              </a:rPr>
              <a:t>Brannback</a:t>
            </a:r>
            <a:r>
              <a:rPr lang="en-GB" sz="2500" dirty="0">
                <a:solidFill>
                  <a:schemeClr val="tx1"/>
                </a:solidFill>
              </a:rPr>
              <a:t>, 2007). </a:t>
            </a:r>
            <a:endParaRPr lang="en-GB" sz="2500" b="1" dirty="0">
              <a:solidFill>
                <a:schemeClr val="tx1"/>
              </a:solidFill>
            </a:endParaRPr>
          </a:p>
        </p:txBody>
      </p:sp>
      <p:pic>
        <p:nvPicPr>
          <p:cNvPr id="4" name="Picture 1">
            <a:extLst>
              <a:ext uri="{FF2B5EF4-FFF2-40B4-BE49-F238E27FC236}">
                <a16:creationId xmlns:a16="http://schemas.microsoft.com/office/drawing/2014/main" id="{E1B12331-BF75-B579-CC74-8190AF7A7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6878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FEF49-C9F4-A688-A393-0B6BD0AC1408}"/>
              </a:ext>
            </a:extLst>
          </p:cNvPr>
          <p:cNvSpPr txBox="1"/>
          <p:nvPr/>
        </p:nvSpPr>
        <p:spPr>
          <a:xfrm>
            <a:off x="381000" y="762000"/>
            <a:ext cx="8382000" cy="5847755"/>
          </a:xfrm>
          <a:prstGeom prst="rect">
            <a:avLst/>
          </a:prstGeom>
          <a:noFill/>
        </p:spPr>
        <p:txBody>
          <a:bodyPr wrap="square">
            <a:spAutoFit/>
          </a:bodyPr>
          <a:lstStyle/>
          <a:p>
            <a:pPr marL="0" indent="0" algn="just">
              <a:buNone/>
            </a:pPr>
            <a:r>
              <a:rPr lang="en-GB" sz="2200" b="1" dirty="0">
                <a:solidFill>
                  <a:schemeClr val="tx1"/>
                </a:solidFill>
              </a:rPr>
              <a:t>Manager: </a:t>
            </a:r>
          </a:p>
          <a:p>
            <a:pPr algn="just">
              <a:buFont typeface="Wingdings" panose="05000000000000000000" pitchFamily="2" charset="2"/>
              <a:buChar char="§"/>
            </a:pPr>
            <a:r>
              <a:rPr lang="en-GB" sz="2200" dirty="0">
                <a:solidFill>
                  <a:schemeClr val="tx1"/>
                </a:solidFill>
              </a:rPr>
              <a:t>These types of individuals possess the qualities of taking charge of the missions.</a:t>
            </a:r>
          </a:p>
          <a:p>
            <a:pPr algn="just">
              <a:buFont typeface="Wingdings" panose="05000000000000000000" pitchFamily="2" charset="2"/>
              <a:buChar char="§"/>
            </a:pPr>
            <a:r>
              <a:rPr lang="en-GB" sz="2200" dirty="0">
                <a:solidFill>
                  <a:schemeClr val="tx1"/>
                </a:solidFill>
              </a:rPr>
              <a:t>Individuals belonging to this type of entrepreneurship are very competitive by nature but not as co-operative as one would expect in a team work. </a:t>
            </a:r>
            <a:endParaRPr lang="en-GB" sz="2200" b="1" dirty="0">
              <a:solidFill>
                <a:schemeClr val="tx1"/>
              </a:solidFill>
            </a:endParaRPr>
          </a:p>
          <a:p>
            <a:pPr algn="just">
              <a:buFont typeface="Wingdings" panose="05000000000000000000" pitchFamily="2" charset="2"/>
              <a:buChar char="§"/>
            </a:pPr>
            <a:r>
              <a:rPr lang="en-GB" sz="2200" dirty="0">
                <a:solidFill>
                  <a:schemeClr val="tx1"/>
                </a:solidFill>
              </a:rPr>
              <a:t>They are usually found to take positions of high authority, such as external investors or sometimes act as board of directors. </a:t>
            </a:r>
          </a:p>
          <a:p>
            <a:pPr algn="just">
              <a:buFont typeface="Wingdings" panose="05000000000000000000" pitchFamily="2" charset="2"/>
              <a:buChar char="§"/>
            </a:pPr>
            <a:r>
              <a:rPr lang="en-GB" sz="2200" dirty="0">
                <a:solidFill>
                  <a:schemeClr val="tx1"/>
                </a:solidFill>
              </a:rPr>
              <a:t>They prefer to work in larger organisations than small entrepreneurial businesses. </a:t>
            </a:r>
          </a:p>
          <a:p>
            <a:pPr algn="just">
              <a:buFont typeface="Wingdings" panose="05000000000000000000" pitchFamily="2" charset="2"/>
              <a:buChar char="§"/>
            </a:pPr>
            <a:r>
              <a:rPr lang="en-GB" sz="2200" dirty="0">
                <a:solidFill>
                  <a:schemeClr val="tx1"/>
                </a:solidFill>
              </a:rPr>
              <a:t>They seek comfort in making effective marketing strategies, but not necessary selling products or services. </a:t>
            </a:r>
          </a:p>
          <a:p>
            <a:pPr algn="just">
              <a:buFont typeface="Wingdings" panose="05000000000000000000" pitchFamily="2" charset="2"/>
              <a:buChar char="§"/>
            </a:pPr>
            <a:r>
              <a:rPr lang="en-GB" sz="2200" dirty="0">
                <a:solidFill>
                  <a:schemeClr val="tx1"/>
                </a:solidFill>
              </a:rPr>
              <a:t>Their ways to sell are different, they employ logic and carefully thought persuasions, as mechanisms to sell their ideas. </a:t>
            </a:r>
          </a:p>
          <a:p>
            <a:pPr algn="just">
              <a:buFont typeface="Wingdings" panose="05000000000000000000" pitchFamily="2" charset="2"/>
              <a:buChar char="§"/>
            </a:pPr>
            <a:r>
              <a:rPr lang="en-GB" sz="2200" dirty="0">
                <a:solidFill>
                  <a:schemeClr val="tx1"/>
                </a:solidFill>
              </a:rPr>
              <a:t>They have rich experiences, strong management skills and possess strength in managing existing businesses (</a:t>
            </a:r>
            <a:r>
              <a:rPr lang="en-GB" sz="2200" dirty="0" err="1">
                <a:solidFill>
                  <a:schemeClr val="tx1"/>
                </a:solidFill>
              </a:rPr>
              <a:t>Carsrud</a:t>
            </a:r>
            <a:r>
              <a:rPr lang="en-GB" sz="2200" dirty="0">
                <a:solidFill>
                  <a:schemeClr val="tx1"/>
                </a:solidFill>
              </a:rPr>
              <a:t> &amp; </a:t>
            </a:r>
            <a:r>
              <a:rPr lang="en-GB" sz="2200" dirty="0" err="1">
                <a:solidFill>
                  <a:schemeClr val="tx1"/>
                </a:solidFill>
              </a:rPr>
              <a:t>Brannback</a:t>
            </a:r>
            <a:r>
              <a:rPr lang="en-GB" sz="2200" dirty="0">
                <a:solidFill>
                  <a:schemeClr val="tx1"/>
                </a:solidFill>
              </a:rPr>
              <a:t>, 2007). </a:t>
            </a:r>
            <a:endParaRPr lang="fr-FR" sz="2200" dirty="0">
              <a:solidFill>
                <a:schemeClr val="tx1"/>
              </a:solidFill>
            </a:endParaRPr>
          </a:p>
        </p:txBody>
      </p:sp>
    </p:spTree>
    <p:extLst>
      <p:ext uri="{BB962C8B-B14F-4D97-AF65-F5344CB8AC3E}">
        <p14:creationId xmlns:p14="http://schemas.microsoft.com/office/powerpoint/2010/main" val="224512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001.jpg"/>
          <p:cNvPicPr>
            <a:picLocks noChangeAspect="1" noChangeArrowheads="1"/>
          </p:cNvPicPr>
          <p:nvPr/>
        </p:nvPicPr>
        <p:blipFill>
          <a:blip r:embed="rId2"/>
          <a:srcRect/>
          <a:stretch>
            <a:fillRect/>
          </a:stretch>
        </p:blipFill>
        <p:spPr bwMode="auto">
          <a:xfrm>
            <a:off x="381000" y="609600"/>
            <a:ext cx="8556311" cy="5822007"/>
          </a:xfrm>
          <a:prstGeom prst="rect">
            <a:avLst/>
          </a:prstGeom>
          <a:ln>
            <a:noFill/>
          </a:ln>
          <a:effectLst>
            <a:softEdge rad="112500"/>
          </a:effectLst>
        </p:spPr>
      </p:pic>
      <p:pic>
        <p:nvPicPr>
          <p:cNvPr id="2" name="Picture 1">
            <a:extLst>
              <a:ext uri="{FF2B5EF4-FFF2-40B4-BE49-F238E27FC236}">
                <a16:creationId xmlns:a16="http://schemas.microsoft.com/office/drawing/2014/main" id="{F0694122-401D-9BEB-7D3E-18B8ED346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4400" dirty="0">
                <a:solidFill>
                  <a:schemeClr val="tx1"/>
                </a:solidFill>
              </a:rPr>
              <a:t>Who is an Entrepreneur............</a:t>
            </a:r>
          </a:p>
        </p:txBody>
      </p:sp>
      <p:pic>
        <p:nvPicPr>
          <p:cNvPr id="4" name="Picture 2" descr="C:\Users\Dr P K  Jain\Desktop\images.jpg"/>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a:xfrm>
            <a:off x="1676400" y="1981200"/>
            <a:ext cx="6400800" cy="4572000"/>
          </a:xfrm>
        </p:spPr>
      </p:pic>
      <p:pic>
        <p:nvPicPr>
          <p:cNvPr id="3" name="Picture 1">
            <a:extLst>
              <a:ext uri="{FF2B5EF4-FFF2-40B4-BE49-F238E27FC236}">
                <a16:creationId xmlns:a16="http://schemas.microsoft.com/office/drawing/2014/main" id="{E01C8802-8423-F01D-BA6E-6A1216FB5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5">
            <a:extLst>
              <a:ext uri="{FF2B5EF4-FFF2-40B4-BE49-F238E27FC236}">
                <a16:creationId xmlns:a16="http://schemas.microsoft.com/office/drawing/2014/main" id="{6E4310B9-AC50-F483-7566-DA750DD2C34A}"/>
              </a:ext>
            </a:extLst>
          </p:cNvPr>
          <p:cNvGraphicFramePr/>
          <p:nvPr>
            <p:extLst>
              <p:ext uri="{D42A27DB-BD31-4B8C-83A1-F6EECF244321}">
                <p14:modId xmlns:p14="http://schemas.microsoft.com/office/powerpoint/2010/main" val="2376908291"/>
              </p:ext>
            </p:extLst>
          </p:nvPr>
        </p:nvGraphicFramePr>
        <p:xfrm>
          <a:off x="1371600" y="2163478"/>
          <a:ext cx="6048672" cy="4681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D0109FC-B2DB-AEC3-B1C1-F484F2C5860C}"/>
              </a:ext>
            </a:extLst>
          </p:cNvPr>
          <p:cNvSpPr txBox="1"/>
          <p:nvPr/>
        </p:nvSpPr>
        <p:spPr>
          <a:xfrm>
            <a:off x="281136" y="963149"/>
            <a:ext cx="8229600" cy="1538883"/>
          </a:xfrm>
          <a:prstGeom prst="rect">
            <a:avLst/>
          </a:prstGeom>
          <a:noFill/>
        </p:spPr>
        <p:txBody>
          <a:bodyPr wrap="square">
            <a:spAutoFit/>
          </a:bodyPr>
          <a:lstStyle/>
          <a:p>
            <a:pPr algn="just"/>
            <a:r>
              <a:rPr lang="fr-FR" sz="4000" b="1" dirty="0" err="1">
                <a:solidFill>
                  <a:schemeClr val="tx1"/>
                </a:solidFill>
                <a:effectLst>
                  <a:outerShdw blurRad="38100" dist="38100" dir="2700000" algn="tl">
                    <a:srgbClr val="000000">
                      <a:alpha val="43137"/>
                    </a:srgbClr>
                  </a:outerShdw>
                </a:effectLst>
              </a:rPr>
              <a:t>Enrepreneurship</a:t>
            </a:r>
            <a:r>
              <a:rPr lang="fr-FR" sz="4000" b="1" dirty="0">
                <a:solidFill>
                  <a:schemeClr val="tx1"/>
                </a:solidFill>
                <a:effectLst>
                  <a:outerShdw blurRad="38100" dist="38100" dir="2700000" algn="tl">
                    <a:srgbClr val="000000">
                      <a:alpha val="43137"/>
                    </a:srgbClr>
                  </a:outerShdw>
                </a:effectLst>
              </a:rPr>
              <a:t> Process</a:t>
            </a:r>
          </a:p>
          <a:p>
            <a:pPr algn="just"/>
            <a:endParaRPr lang="en-GB" sz="1800" dirty="0">
              <a:ea typeface="Calibri" panose="020F0502020204030204" pitchFamily="34" charset="0"/>
            </a:endParaRPr>
          </a:p>
          <a:p>
            <a:pPr algn="just"/>
            <a:r>
              <a:rPr lang="en-GB" sz="1800" dirty="0">
                <a:ea typeface="Calibri" panose="020F0502020204030204" pitchFamily="34" charset="0"/>
              </a:rPr>
              <a:t>The process of entrepreneurship can be observed through the six-stage process: </a:t>
            </a:r>
            <a:endParaRPr lang="fr-FR" sz="1800" dirty="0"/>
          </a:p>
        </p:txBody>
      </p:sp>
      <p:pic>
        <p:nvPicPr>
          <p:cNvPr id="5" name="Picture 1">
            <a:extLst>
              <a:ext uri="{FF2B5EF4-FFF2-40B4-BE49-F238E27FC236}">
                <a16:creationId xmlns:a16="http://schemas.microsoft.com/office/drawing/2014/main" id="{D45E8481-9155-68CA-6430-D565C69220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74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534400" cy="5540375"/>
          </a:xfrm>
          <a:prstGeom prst="rect">
            <a:avLst/>
          </a:prstGeom>
        </p:spPr>
        <p:txBody>
          <a:bodyPr>
            <a:spAutoFit/>
          </a:bodyPr>
          <a:lstStyle/>
          <a:p>
            <a:pPr fontAlgn="auto">
              <a:spcBef>
                <a:spcPts val="0"/>
              </a:spcBef>
              <a:spcAft>
                <a:spcPts val="0"/>
              </a:spcAft>
              <a:defRPr/>
            </a:pPr>
            <a:r>
              <a:rPr lang="en-US" sz="2400" b="1" dirty="0">
                <a:latin typeface="+mn-lt"/>
                <a:cs typeface="+mn-cs"/>
              </a:rPr>
              <a:t>Problems of Entrepreneurship Development </a:t>
            </a:r>
            <a:r>
              <a:rPr lang="en-US" sz="2400" b="1" dirty="0" err="1">
                <a:latin typeface="+mn-lt"/>
                <a:cs typeface="+mn-cs"/>
              </a:rPr>
              <a:t>Programmes</a:t>
            </a:r>
            <a:r>
              <a:rPr lang="en-US" sz="2400" b="1" dirty="0">
                <a:latin typeface="+mn-lt"/>
                <a:cs typeface="+mn-cs"/>
              </a:rPr>
              <a:t> (EDPs) are</a:t>
            </a:r>
            <a:r>
              <a:rPr lang="en-US" sz="2400" dirty="0">
                <a:latin typeface="+mn-lt"/>
                <a:cs typeface="+mn-cs"/>
              </a:rPr>
              <a:t>:</a:t>
            </a:r>
          </a:p>
          <a:p>
            <a:pPr marL="342900" indent="-342900" fontAlgn="auto">
              <a:spcBef>
                <a:spcPts val="0"/>
              </a:spcBef>
              <a:spcAft>
                <a:spcPts val="0"/>
              </a:spcAft>
              <a:buFontTx/>
              <a:buAutoNum type="arabicPeriod"/>
              <a:defRPr/>
            </a:pPr>
            <a:r>
              <a:rPr lang="en-US" sz="2400" b="1" dirty="0">
                <a:latin typeface="+mn-lt"/>
                <a:cs typeface="+mn-cs"/>
              </a:rPr>
              <a:t>No Policy at the National Level. </a:t>
            </a:r>
            <a:r>
              <a:rPr lang="en-US" sz="2400" dirty="0">
                <a:latin typeface="+mn-lt"/>
                <a:cs typeface="+mn-cs"/>
              </a:rPr>
              <a:t>Though Government of India is fully aware about the importance of entrepreneurial development, yet we do not have a national policy on entrepreneurship. It is expected that the government will formulate and enforce a policy aimed at promoting balanced regional development of various areas through promotion of entrepreneurship.</a:t>
            </a:r>
          </a:p>
          <a:p>
            <a:pPr marL="342900" indent="-342900" fontAlgn="auto">
              <a:spcBef>
                <a:spcPts val="0"/>
              </a:spcBef>
              <a:spcAft>
                <a:spcPts val="0"/>
              </a:spcAft>
              <a:buFontTx/>
              <a:buAutoNum type="arabicPeriod"/>
              <a:defRPr/>
            </a:pPr>
            <a:endParaRPr lang="en-US" sz="2400" dirty="0">
              <a:latin typeface="+mn-lt"/>
              <a:cs typeface="+mn-cs"/>
            </a:endParaRPr>
          </a:p>
          <a:p>
            <a:pPr fontAlgn="auto">
              <a:spcBef>
                <a:spcPts val="0"/>
              </a:spcBef>
              <a:spcAft>
                <a:spcPts val="0"/>
              </a:spcAft>
              <a:defRPr/>
            </a:pPr>
            <a:r>
              <a:rPr lang="en-US" sz="2400" b="1" dirty="0">
                <a:latin typeface="+mn-lt"/>
                <a:cs typeface="+mn-cs"/>
              </a:rPr>
              <a:t>2. Problems at the Pre training Phase. </a:t>
            </a:r>
            <a:r>
              <a:rPr lang="en-US" sz="2400" dirty="0">
                <a:latin typeface="+mn-lt"/>
                <a:cs typeface="+mn-cs"/>
              </a:rPr>
              <a:t>Various problems faced in this phase are — identification of business opportunities, finding </a:t>
            </a:r>
            <a:r>
              <a:rPr lang="en-US" sz="2400" i="1" dirty="0">
                <a:latin typeface="+mn-lt"/>
                <a:cs typeface="+mn-cs"/>
              </a:rPr>
              <a:t>&amp; </a:t>
            </a:r>
            <a:r>
              <a:rPr lang="en-US" sz="2400" dirty="0">
                <a:latin typeface="+mn-lt"/>
                <a:cs typeface="+mn-cs"/>
              </a:rPr>
              <a:t>locating target group, selection of trainee &amp; trainers etc.</a:t>
            </a:r>
          </a:p>
          <a:p>
            <a:pPr fontAlgn="auto">
              <a:spcBef>
                <a:spcPts val="0"/>
              </a:spcBef>
              <a:spcAft>
                <a:spcPts val="0"/>
              </a:spcAft>
              <a:defRPr/>
            </a:pPr>
            <a:endParaRPr lang="en-US" dirty="0">
              <a:latin typeface="+mn-lt"/>
              <a:cs typeface="+mn-cs"/>
            </a:endParaRPr>
          </a:p>
        </p:txBody>
      </p:sp>
      <p:pic>
        <p:nvPicPr>
          <p:cNvPr id="3" name="Picture 1">
            <a:extLst>
              <a:ext uri="{FF2B5EF4-FFF2-40B4-BE49-F238E27FC236}">
                <a16:creationId xmlns:a16="http://schemas.microsoft.com/office/drawing/2014/main" id="{07EC6639-163A-4CB4-F652-F33C65718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1980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05800" cy="9848850"/>
          </a:xfrm>
          <a:prstGeom prst="rect">
            <a:avLst/>
          </a:prstGeom>
        </p:spPr>
        <p:txBody>
          <a:bodyPr>
            <a:spAutoFit/>
          </a:bodyPr>
          <a:lstStyle/>
          <a:p>
            <a:pPr fontAlgn="auto">
              <a:spcBef>
                <a:spcPts val="0"/>
              </a:spcBef>
              <a:spcAft>
                <a:spcPts val="0"/>
              </a:spcAft>
              <a:defRPr/>
            </a:pPr>
            <a:endParaRPr lang="en-US" sz="2200" b="1" dirty="0">
              <a:latin typeface="+mn-lt"/>
              <a:cs typeface="+mn-cs"/>
            </a:endParaRPr>
          </a:p>
          <a:p>
            <a:pPr fontAlgn="auto">
              <a:spcBef>
                <a:spcPts val="0"/>
              </a:spcBef>
              <a:spcAft>
                <a:spcPts val="0"/>
              </a:spcAft>
              <a:defRPr/>
            </a:pPr>
            <a:r>
              <a:rPr lang="en-US" sz="2200" b="1" dirty="0">
                <a:latin typeface="+mn-lt"/>
                <a:cs typeface="+mn-cs"/>
              </a:rPr>
              <a:t>3. Over Estimation of Trainees. </a:t>
            </a:r>
            <a:r>
              <a:rPr lang="en-US" sz="2200" dirty="0">
                <a:latin typeface="+mn-lt"/>
                <a:cs typeface="+mn-cs"/>
              </a:rPr>
              <a:t>Under EDPs it is assumed that the trainees have aptitude for self employment and training will motivate and enable the trainees in the successful setting up and managing of their enterprises. These agencies thus overestimate the aptitude and capabilities of the educated youth. Thus on one hand the EDPs do not impart sufficient training and on the other financial institutions are not prepared to finance these risky enterprises set up by the not so competent entrepreneurs.					         </a:t>
            </a:r>
            <a:endParaRPr lang="en-US" sz="2200" b="1" dirty="0">
              <a:latin typeface="+mn-lt"/>
              <a:cs typeface="+mn-cs"/>
            </a:endParaRPr>
          </a:p>
          <a:p>
            <a:pPr fontAlgn="auto">
              <a:spcBef>
                <a:spcPts val="0"/>
              </a:spcBef>
              <a:spcAft>
                <a:spcPts val="0"/>
              </a:spcAft>
              <a:defRPr/>
            </a:pPr>
            <a:r>
              <a:rPr lang="en-US" sz="2200" b="1" dirty="0">
                <a:latin typeface="+mn-lt"/>
                <a:cs typeface="+mn-cs"/>
              </a:rPr>
              <a:t>4. Duration of EDPs. </a:t>
            </a:r>
            <a:r>
              <a:rPr lang="en-US" sz="2200" dirty="0">
                <a:latin typeface="+mn-lt"/>
                <a:cs typeface="+mn-cs"/>
              </a:rPr>
              <a:t>An attempt is made during the conduct of EDPs to prepare prospective entrepreneurs thoroughly for the various problems they will be encountering during the setting up and running of their enterprises. Duration of most of these EDPs varies between 4 to 6 weeks, which is too short a period to instill basic managerial skills in the entrepreneurs. Thus the very objective to develop and strengthen entrepreneurial qualities and motivation is defeated.</a:t>
            </a:r>
          </a:p>
          <a:p>
            <a:pPr fontAlgn="auto">
              <a:spcBef>
                <a:spcPts val="0"/>
              </a:spcBef>
              <a:spcAft>
                <a:spcPts val="0"/>
              </a:spcAft>
              <a:defRPr/>
            </a:pPr>
            <a:endParaRPr lang="en-US" sz="2200"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a:p>
            <a:pPr marL="342900" indent="-342900" fontAlgn="auto">
              <a:spcBef>
                <a:spcPts val="0"/>
              </a:spcBef>
              <a:spcAft>
                <a:spcPts val="0"/>
              </a:spcAft>
              <a:defRPr/>
            </a:pPr>
            <a:endParaRPr lang="en-US" dirty="0">
              <a:latin typeface="+mn-lt"/>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52400" y="990600"/>
            <a:ext cx="8763000" cy="4648200"/>
          </a:xfrm>
          <a:prstGeom prst="rect">
            <a:avLst/>
          </a:prstGeom>
          <a:noFill/>
          <a:ln w="9525">
            <a:noFill/>
            <a:miter lim="800000"/>
            <a:headEnd/>
            <a:tailEnd/>
          </a:ln>
        </p:spPr>
        <p:txBody>
          <a:bodyPr>
            <a:spAutoFit/>
          </a:bodyPr>
          <a:lstStyle/>
          <a:p>
            <a:endParaRPr lang="en-US" sz="2000" dirty="0">
              <a:latin typeface="Constantia" pitchFamily="18" charset="0"/>
            </a:endParaRPr>
          </a:p>
          <a:p>
            <a:r>
              <a:rPr lang="en-US" sz="2400" b="1" dirty="0">
                <a:latin typeface="Constantia" pitchFamily="18" charset="0"/>
              </a:rPr>
              <a:t>5. Non Availability of Infrastructural Facilities. </a:t>
            </a:r>
            <a:r>
              <a:rPr lang="en-US" sz="2400" dirty="0">
                <a:latin typeface="Constantia" pitchFamily="18" charset="0"/>
              </a:rPr>
              <a:t>No prior planning is done for the conduct of EDPs. EDPs conducted in rural and backward areas lack infrastructural facilities like proper class room suitable guest speakers, boarding and lodging etc.</a:t>
            </a:r>
          </a:p>
          <a:p>
            <a:endParaRPr lang="en-US" sz="2400" dirty="0">
              <a:latin typeface="Constantia" pitchFamily="18" charset="0"/>
            </a:endParaRPr>
          </a:p>
          <a:p>
            <a:r>
              <a:rPr lang="en-US" sz="2400" b="1" dirty="0">
                <a:latin typeface="Constantia" pitchFamily="18" charset="0"/>
              </a:rPr>
              <a:t>6. Improper Methodology. </a:t>
            </a:r>
            <a:r>
              <a:rPr lang="en-US" sz="2400" dirty="0">
                <a:latin typeface="Constantia" pitchFamily="18" charset="0"/>
              </a:rPr>
              <a:t>The course contents are not standardized and most of the agencies engaged in EDPs are themselves not fully clear about what they are supposed to do for the attainment of pre-determined goals. This puts a question mark on the utility of these </a:t>
            </a:r>
            <a:r>
              <a:rPr lang="en-US" sz="2400" dirty="0" err="1">
                <a:latin typeface="Constantia" pitchFamily="18" charset="0"/>
              </a:rPr>
              <a:t>programmes</a:t>
            </a:r>
            <a:r>
              <a:rPr lang="en-US" sz="2400" dirty="0">
                <a:latin typeface="Constantia" pitchFamily="18" charset="0"/>
              </a:rPr>
              <a:t>.</a:t>
            </a:r>
          </a:p>
          <a:p>
            <a:endParaRPr lang="en-US" dirty="0">
              <a:latin typeface="Constantia" pitchFamily="18" charset="0"/>
            </a:endParaRPr>
          </a:p>
          <a:p>
            <a:endParaRPr lang="en-US" dirty="0">
              <a:latin typeface="Constantia" pitchFamily="18" charset="0"/>
            </a:endParaRPr>
          </a:p>
        </p:txBody>
      </p:sp>
      <p:pic>
        <p:nvPicPr>
          <p:cNvPr id="2" name="Picture 1">
            <a:extLst>
              <a:ext uri="{FF2B5EF4-FFF2-40B4-BE49-F238E27FC236}">
                <a16:creationId xmlns:a16="http://schemas.microsoft.com/office/drawing/2014/main" id="{5E942746-7871-9A2E-EDF0-2BE7A25D0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457200"/>
            <a:ext cx="8229600" cy="838200"/>
          </a:xfrm>
        </p:spPr>
        <p:txBody>
          <a:bodyPr/>
          <a:lstStyle/>
          <a:p>
            <a:pPr algn="ctr" eaLnBrk="1" hangingPunct="1"/>
            <a:r>
              <a:rPr lang="en-US" sz="4500" b="1" dirty="0"/>
              <a:t>Need</a:t>
            </a:r>
            <a:r>
              <a:rPr lang="en-US" b="1" dirty="0"/>
              <a:t> of Entrepreneurship</a:t>
            </a:r>
            <a:endParaRPr lang="en-IN" b="1" dirty="0"/>
          </a:p>
        </p:txBody>
      </p:sp>
      <p:sp>
        <p:nvSpPr>
          <p:cNvPr id="3" name="Content Placeholder 2"/>
          <p:cNvSpPr>
            <a:spLocks noGrp="1"/>
          </p:cNvSpPr>
          <p:nvPr>
            <p:ph idx="1"/>
          </p:nvPr>
        </p:nvSpPr>
        <p:spPr>
          <a:xfrm>
            <a:off x="457200" y="1371600"/>
            <a:ext cx="8229600" cy="4876800"/>
          </a:xfrm>
        </p:spPr>
        <p:txBody>
          <a:bodyPr>
            <a:noAutofit/>
          </a:bodyPr>
          <a:lstStyle/>
          <a:p>
            <a:pPr eaLnBrk="1" fontAlgn="auto" hangingPunct="1">
              <a:lnSpc>
                <a:spcPct val="150000"/>
              </a:lnSpc>
              <a:spcAft>
                <a:spcPts val="0"/>
              </a:spcAft>
              <a:buClr>
                <a:schemeClr val="accent3"/>
              </a:buClr>
              <a:buFont typeface="Arial" pitchFamily="34" charset="0"/>
              <a:buChar char="•"/>
              <a:defRPr/>
            </a:pPr>
            <a:r>
              <a:rPr lang="en-IN" sz="2800" b="1" dirty="0"/>
              <a:t> </a:t>
            </a:r>
            <a:r>
              <a:rPr lang="en-US" sz="2400" dirty="0">
                <a:cs typeface="Times New Roman" pitchFamily="18" charset="0"/>
              </a:rPr>
              <a:t>Increases national production</a:t>
            </a:r>
          </a:p>
          <a:p>
            <a:pPr eaLnBrk="1" fontAlgn="auto" hangingPunct="1">
              <a:lnSpc>
                <a:spcPct val="150000"/>
              </a:lnSpc>
              <a:spcAft>
                <a:spcPts val="0"/>
              </a:spcAft>
              <a:buClr>
                <a:schemeClr val="accent3"/>
              </a:buClr>
              <a:buFont typeface="Arial" pitchFamily="34" charset="0"/>
              <a:buChar char="•"/>
              <a:defRPr/>
            </a:pPr>
            <a:r>
              <a:rPr lang="en-US" sz="2400" dirty="0">
                <a:cs typeface="Times New Roman" pitchFamily="18" charset="0"/>
              </a:rPr>
              <a:t>Balanced area development</a:t>
            </a:r>
          </a:p>
          <a:p>
            <a:pPr eaLnBrk="1" fontAlgn="auto" hangingPunct="1">
              <a:lnSpc>
                <a:spcPct val="150000"/>
              </a:lnSpc>
              <a:spcAft>
                <a:spcPts val="0"/>
              </a:spcAft>
              <a:buClr>
                <a:schemeClr val="accent3"/>
              </a:buClr>
              <a:buFont typeface="Arial" pitchFamily="34" charset="0"/>
              <a:buChar char="•"/>
              <a:defRPr/>
            </a:pPr>
            <a:r>
              <a:rPr lang="en-US" sz="2400" dirty="0">
                <a:cs typeface="Times New Roman" pitchFamily="18" charset="0"/>
              </a:rPr>
              <a:t>Dispersal of economic power</a:t>
            </a:r>
          </a:p>
          <a:p>
            <a:pPr eaLnBrk="1" fontAlgn="auto" hangingPunct="1">
              <a:lnSpc>
                <a:spcPct val="150000"/>
              </a:lnSpc>
              <a:spcAft>
                <a:spcPts val="0"/>
              </a:spcAft>
              <a:buClr>
                <a:schemeClr val="accent3"/>
              </a:buClr>
              <a:buFont typeface="Arial" pitchFamily="34" charset="0"/>
              <a:buChar char="•"/>
              <a:defRPr/>
            </a:pPr>
            <a:r>
              <a:rPr lang="en-US" sz="2400" dirty="0">
                <a:cs typeface="Times New Roman" pitchFamily="18" charset="0"/>
              </a:rPr>
              <a:t>Reinvestment of profit for the welfare of the area of profit generation</a:t>
            </a:r>
          </a:p>
          <a:p>
            <a:pPr eaLnBrk="1" fontAlgn="auto" hangingPunct="1">
              <a:lnSpc>
                <a:spcPct val="150000"/>
              </a:lnSpc>
              <a:spcAft>
                <a:spcPts val="0"/>
              </a:spcAft>
              <a:buClr>
                <a:schemeClr val="accent3"/>
              </a:buClr>
              <a:buFont typeface="Arial" pitchFamily="34" charset="0"/>
              <a:buChar char="•"/>
              <a:defRPr/>
            </a:pPr>
            <a:r>
              <a:rPr lang="en-US" sz="2400" dirty="0">
                <a:cs typeface="Times New Roman" pitchFamily="18" charset="0"/>
              </a:rPr>
              <a:t>Development is a function of motivation and human resource</a:t>
            </a:r>
          </a:p>
          <a:p>
            <a:pPr eaLnBrk="1" fontAlgn="auto" hangingPunct="1">
              <a:lnSpc>
                <a:spcPct val="150000"/>
              </a:lnSpc>
              <a:spcAft>
                <a:spcPts val="0"/>
              </a:spcAft>
              <a:buClr>
                <a:schemeClr val="accent3"/>
              </a:buClr>
              <a:buFont typeface="Arial" pitchFamily="34" charset="0"/>
              <a:buChar char="•"/>
              <a:defRPr/>
            </a:pPr>
            <a:r>
              <a:rPr lang="en-US" sz="2400" dirty="0">
                <a:cs typeface="Times New Roman" pitchFamily="18" charset="0"/>
              </a:rPr>
              <a:t>Entrepreneurial awareness</a:t>
            </a: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a:buNone/>
              <a:defRPr/>
            </a:pPr>
            <a:r>
              <a:rPr lang="en-US" sz="2800" dirty="0">
                <a:latin typeface="Times New Roman" pitchFamily="18" charset="0"/>
                <a:cs typeface="Times New Roman" pitchFamily="18" charset="0"/>
              </a:rPr>
              <a:t>Development is a function of motivation and human resource</a:t>
            </a:r>
          </a:p>
          <a:p>
            <a:pPr eaLnBrk="1" fontAlgn="auto" hangingPunct="1">
              <a:spcAft>
                <a:spcPts val="0"/>
              </a:spcAft>
              <a:buClr>
                <a:schemeClr val="accent3"/>
              </a:buClr>
              <a:buFont typeface="Wingdings 2"/>
              <a:buNone/>
              <a:defRPr/>
            </a:pPr>
            <a:endParaRPr lang="en-US" sz="2800" dirty="0">
              <a:latin typeface="Times New Roman" pitchFamily="18" charset="0"/>
              <a:cs typeface="Times New Roman" pitchFamily="18" charset="0"/>
            </a:endParaRPr>
          </a:p>
          <a:p>
            <a:pPr eaLnBrk="1" fontAlgn="auto" hangingPunct="1">
              <a:spcAft>
                <a:spcPts val="0"/>
              </a:spcAft>
              <a:buClr>
                <a:schemeClr val="accent3"/>
              </a:buClr>
              <a:buFont typeface="Wingdings 2" pitchFamily="18" charset="2"/>
              <a:buChar char=""/>
              <a:defRPr/>
            </a:pPr>
            <a:r>
              <a:rPr lang="en-US" sz="2800" dirty="0">
                <a:latin typeface="Times New Roman" pitchFamily="18" charset="0"/>
                <a:cs typeface="Times New Roman" pitchFamily="18" charset="0"/>
              </a:rPr>
              <a:t>Entrepreneurial awareness</a:t>
            </a:r>
            <a:endParaRPr lang="en-IN" sz="2800" b="1" dirty="0"/>
          </a:p>
          <a:p>
            <a:pPr marL="274320" indent="-274320" eaLnBrk="1" fontAlgn="auto" hangingPunct="1">
              <a:spcAft>
                <a:spcPts val="0"/>
              </a:spcAft>
              <a:buClr>
                <a:schemeClr val="accent3"/>
              </a:buClr>
              <a:buFont typeface="Wingdings 2"/>
              <a:buNone/>
              <a:defRPr/>
            </a:pPr>
            <a:endParaRPr lang="en-IN" sz="2800" b="1" dirty="0"/>
          </a:p>
          <a:p>
            <a:pPr marL="274320" indent="-274320" eaLnBrk="1" fontAlgn="auto" hangingPunct="1">
              <a:spcAft>
                <a:spcPts val="0"/>
              </a:spcAft>
              <a:buClr>
                <a:schemeClr val="accent3"/>
              </a:buClr>
              <a:buFont typeface="Wingdings 2"/>
              <a:buNone/>
              <a:defRPr/>
            </a:pPr>
            <a:endParaRPr lang="en-IN" sz="2800" b="1" dirty="0"/>
          </a:p>
          <a:p>
            <a:pPr marL="274320" indent="-274320" eaLnBrk="1" fontAlgn="auto" hangingPunct="1">
              <a:spcAft>
                <a:spcPts val="0"/>
              </a:spcAft>
              <a:buClr>
                <a:schemeClr val="accent3"/>
              </a:buClr>
              <a:buFont typeface="Wingdings 2"/>
              <a:buNone/>
              <a:defRPr/>
            </a:pPr>
            <a:endParaRPr lang="en-IN" sz="2800" dirty="0"/>
          </a:p>
          <a:p>
            <a:pPr marL="274320" indent="-274320" eaLnBrk="1" fontAlgn="auto" hangingPunct="1">
              <a:spcAft>
                <a:spcPts val="0"/>
              </a:spcAft>
              <a:buClr>
                <a:schemeClr val="accent3"/>
              </a:buClr>
              <a:buFont typeface="Wingdings 2"/>
              <a:buNone/>
              <a:defRPr/>
            </a:pPr>
            <a:endParaRPr lang="en-US" sz="2800" b="1" dirty="0"/>
          </a:p>
          <a:p>
            <a:pPr marL="274320" indent="-274320" eaLnBrk="1" fontAlgn="auto" hangingPunct="1">
              <a:spcAft>
                <a:spcPts val="0"/>
              </a:spcAft>
              <a:buClr>
                <a:schemeClr val="accent3"/>
              </a:buClr>
              <a:buFont typeface="Wingdings 2"/>
              <a:buNone/>
              <a:defRPr/>
            </a:pPr>
            <a:endParaRPr lang="en-US" sz="2800" b="1" dirty="0"/>
          </a:p>
          <a:p>
            <a:pPr marL="274320" indent="-274320" eaLnBrk="1" fontAlgn="auto" hangingPunct="1">
              <a:spcAft>
                <a:spcPts val="0"/>
              </a:spcAft>
              <a:buClr>
                <a:schemeClr val="accent3"/>
              </a:buClr>
              <a:buFont typeface="Wingdings 2"/>
              <a:buNone/>
              <a:defRPr/>
            </a:pPr>
            <a:r>
              <a:rPr lang="en-IN" sz="2800" dirty="0"/>
              <a:t>      Aim to create employment opportunities, and generate wealth at an incremental and sustainable rate.</a:t>
            </a:r>
          </a:p>
        </p:txBody>
      </p:sp>
      <p:pic>
        <p:nvPicPr>
          <p:cNvPr id="2" name="Picture 1">
            <a:extLst>
              <a:ext uri="{FF2B5EF4-FFF2-40B4-BE49-F238E27FC236}">
                <a16:creationId xmlns:a16="http://schemas.microsoft.com/office/drawing/2014/main" id="{C6A735A7-8C36-5F34-39AB-996404E3A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2" end="32"/>
                                            </p:txEl>
                                          </p:spTgt>
                                        </p:tgtEl>
                                        <p:attrNameLst>
                                          <p:attrName>style.visibility</p:attrName>
                                        </p:attrNameLst>
                                      </p:cBhvr>
                                      <p:to>
                                        <p:strVal val="visible"/>
                                      </p:to>
                                    </p:set>
                                    <p:anim calcmode="lin" valueType="num">
                                      <p:cBhvr additive="base">
                                        <p:cTn id="7" dur="500" fill="hold"/>
                                        <p:tgtEl>
                                          <p:spTgt spid="3">
                                            <p:txEl>
                                              <p:pRg st="32" end="3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2" end="3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38200"/>
          </a:xfrm>
        </p:spPr>
        <p:txBody>
          <a:bodyPr>
            <a:normAutofit fontScale="90000"/>
          </a:bodyPr>
          <a:lstStyle/>
          <a:p>
            <a:pPr eaLnBrk="1" fontAlgn="auto" hangingPunct="1">
              <a:spcAft>
                <a:spcPts val="0"/>
              </a:spcAft>
              <a:defRPr/>
            </a:pPr>
            <a:r>
              <a:rPr lang="en-US" dirty="0"/>
              <a:t>Steps to Promote Entrepreneurship</a:t>
            </a:r>
            <a:endParaRPr lang="en-IN" dirty="0"/>
          </a:p>
        </p:txBody>
      </p:sp>
      <p:sp>
        <p:nvSpPr>
          <p:cNvPr id="3" name="Content Placeholder 2"/>
          <p:cNvSpPr>
            <a:spLocks noGrp="1"/>
          </p:cNvSpPr>
          <p:nvPr>
            <p:ph idx="1"/>
          </p:nvPr>
        </p:nvSpPr>
        <p:spPr>
          <a:xfrm>
            <a:off x="381000" y="1219200"/>
            <a:ext cx="8229600" cy="5486400"/>
          </a:xfrm>
        </p:spPr>
        <p:txBody>
          <a:bodyPr/>
          <a:lstStyle/>
          <a:p>
            <a:pPr eaLnBrk="1" hangingPunct="1">
              <a:buFont typeface="Arial" charset="0"/>
              <a:buChar char="•"/>
            </a:pPr>
            <a:r>
              <a:rPr lang="en-IN" sz="2400" dirty="0"/>
              <a:t>Setup Entrepreneurial Development Institutes in every state. </a:t>
            </a:r>
          </a:p>
          <a:p>
            <a:pPr eaLnBrk="1" hangingPunct="1">
              <a:buFont typeface="Arial" charset="0"/>
              <a:buChar char="•"/>
            </a:pPr>
            <a:r>
              <a:rPr lang="en-IN" sz="2400" dirty="0"/>
              <a:t>Recognize and celebrate entrepreneurship  among  youth as a     preferred career.</a:t>
            </a:r>
          </a:p>
          <a:p>
            <a:pPr eaLnBrk="1" hangingPunct="1">
              <a:buFont typeface="Arial" charset="0"/>
              <a:buChar char="•"/>
            </a:pPr>
            <a:r>
              <a:rPr lang="en-IN" sz="2400" dirty="0"/>
              <a:t>Enhance access to finance for start-ups in every possible way.</a:t>
            </a:r>
          </a:p>
          <a:p>
            <a:pPr eaLnBrk="1" hangingPunct="1">
              <a:buFont typeface="Arial" charset="0"/>
              <a:buChar char="•"/>
            </a:pPr>
            <a:r>
              <a:rPr lang="en-IN" sz="2400" dirty="0"/>
              <a:t>Reduce the time of starting a business and ease down the complex procedures of Govt licensing and other such activities like finance and banking etc.</a:t>
            </a:r>
          </a:p>
          <a:p>
            <a:pPr eaLnBrk="1" hangingPunct="1">
              <a:buFont typeface="Arial" charset="0"/>
              <a:buChar char="•"/>
            </a:pPr>
            <a:r>
              <a:rPr lang="en-IN" sz="2400" dirty="0"/>
              <a:t>Promote entrepreneurship among women and other underprivileged.</a:t>
            </a:r>
          </a:p>
        </p:txBody>
      </p:sp>
      <p:pic>
        <p:nvPicPr>
          <p:cNvPr id="4" name="Picture 1">
            <a:extLst>
              <a:ext uri="{FF2B5EF4-FFF2-40B4-BE49-F238E27FC236}">
                <a16:creationId xmlns:a16="http://schemas.microsoft.com/office/drawing/2014/main" id="{5684B387-70DC-FCB9-3C87-958D4FD4B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196975"/>
            <a:ext cx="8229600" cy="1143000"/>
          </a:xfrm>
        </p:spPr>
        <p:txBody>
          <a:bodyPr>
            <a:normAutofit fontScale="90000"/>
          </a:bodyPr>
          <a:lstStyle/>
          <a:p>
            <a:pPr algn="ctr" eaLnBrk="1" fontAlgn="auto" hangingPunct="1">
              <a:spcAft>
                <a:spcPts val="0"/>
              </a:spcAft>
              <a:defRPr/>
            </a:pPr>
            <a:r>
              <a:rPr lang="en-US" dirty="0"/>
              <a:t>Every Big Enterprises Starts with a small Dream </a:t>
            </a:r>
            <a:endParaRPr lang="en-IN" sz="9800" dirty="0"/>
          </a:p>
        </p:txBody>
      </p:sp>
      <p:sp>
        <p:nvSpPr>
          <p:cNvPr id="3" name="Content Placeholder 2"/>
          <p:cNvSpPr>
            <a:spLocks noGrp="1"/>
          </p:cNvSpPr>
          <p:nvPr>
            <p:ph idx="1"/>
          </p:nvPr>
        </p:nvSpPr>
        <p:spPr>
          <a:xfrm>
            <a:off x="468313" y="5057775"/>
            <a:ext cx="8229600" cy="1800225"/>
          </a:xfrm>
        </p:spPr>
        <p:txBody>
          <a:bodyPr/>
          <a:lstStyle/>
          <a:p>
            <a:pPr algn="ctr" eaLnBrk="1" hangingPunct="1">
              <a:buFont typeface="Wingdings 2" pitchFamily="18" charset="2"/>
              <a:buNone/>
            </a:pPr>
            <a:br>
              <a:rPr lang="en-IN"/>
            </a:br>
            <a:r>
              <a:rPr lang="en-IN"/>
              <a:t>So Keep Dreaming ……………………</a:t>
            </a:r>
          </a:p>
          <a:p>
            <a:pPr eaLnBrk="1" hangingPunct="1">
              <a:buFont typeface="Wingdings 2" pitchFamily="18" charset="2"/>
              <a:buNone/>
            </a:pPr>
            <a:endParaRPr lang="en-IN"/>
          </a:p>
        </p:txBody>
      </p:sp>
      <p:pic>
        <p:nvPicPr>
          <p:cNvPr id="4" name="Picture 3" descr="http://sanki.in/wp-content/uploads/2012/08/incubate-e1344356824245.jpg"/>
          <p:cNvPicPr>
            <a:picLocks noChangeAspect="1" noChangeArrowheads="1"/>
          </p:cNvPicPr>
          <p:nvPr/>
        </p:nvPicPr>
        <p:blipFill>
          <a:blip r:embed="rId2"/>
          <a:srcRect/>
          <a:stretch>
            <a:fillRect/>
          </a:stretch>
        </p:blipFill>
        <p:spPr bwMode="auto">
          <a:xfrm>
            <a:off x="3059113" y="2852738"/>
            <a:ext cx="2857500" cy="2124075"/>
          </a:xfrm>
          <a:prstGeom prst="rect">
            <a:avLst/>
          </a:prstGeom>
          <a:noFill/>
          <a:ln w="9525">
            <a:noFill/>
            <a:miter lim="800000"/>
            <a:headEnd/>
            <a:tailEnd/>
          </a:ln>
        </p:spPr>
      </p:pic>
      <p:pic>
        <p:nvPicPr>
          <p:cNvPr id="5" name="Picture 1">
            <a:extLst>
              <a:ext uri="{FF2B5EF4-FFF2-40B4-BE49-F238E27FC236}">
                <a16:creationId xmlns:a16="http://schemas.microsoft.com/office/drawing/2014/main" id="{C6B9CD89-A758-E975-DD3E-330642D29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275" y="603885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6" presetClass="emph" presetSubtype="0" fill="hold" nodeType="withEffect">
                                  <p:stCondLst>
                                    <p:cond delay="0"/>
                                  </p:stCondLst>
                                  <p:childTnLst>
                                    <p:animScale>
                                      <p:cBhvr>
                                        <p:cTn id="8" dur="2000" fill="hold"/>
                                        <p:tgtEl>
                                          <p:spTgt spid="4"/>
                                        </p:tgtEl>
                                      </p:cBhvr>
                                      <p:by x="150000" y="150000"/>
                                    </p:animScale>
                                  </p:childTnLst>
                                </p:cTn>
                              </p:par>
                              <p:par>
                                <p:cTn id="9" presetID="6" presetClass="emph" presetSubtype="0" fill="hold" nodeType="withEffect">
                                  <p:stCondLst>
                                    <p:cond delay="0"/>
                                  </p:stCondLst>
                                  <p:childTnLst>
                                    <p:animScale>
                                      <p:cBhvr>
                                        <p:cTn id="10"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1355725"/>
          </a:xfrm>
        </p:spPr>
        <p:txBody>
          <a:bodyPr>
            <a:normAutofit fontScale="90000"/>
          </a:bodyPr>
          <a:lstStyle/>
          <a:p>
            <a:pPr algn="ctr" eaLnBrk="1" fontAlgn="auto" hangingPunct="1">
              <a:spcAft>
                <a:spcPts val="0"/>
              </a:spcAft>
              <a:defRPr/>
            </a:pPr>
            <a:r>
              <a:rPr lang="en-IN" sz="4400" dirty="0"/>
              <a:t> </a:t>
            </a:r>
            <a:br>
              <a:rPr lang="en-IN" dirty="0"/>
            </a:br>
            <a:endParaRPr lang="en-IN" dirty="0"/>
          </a:p>
        </p:txBody>
      </p:sp>
      <p:sp>
        <p:nvSpPr>
          <p:cNvPr id="3" name="Content Placeholder 2"/>
          <p:cNvSpPr>
            <a:spLocks noGrp="1"/>
          </p:cNvSpPr>
          <p:nvPr>
            <p:ph idx="1"/>
          </p:nvPr>
        </p:nvSpPr>
        <p:spPr>
          <a:xfrm>
            <a:off x="76200" y="228600"/>
            <a:ext cx="9067800" cy="4953000"/>
          </a:xfrm>
        </p:spPr>
        <p:txBody>
          <a:bodyPr>
            <a:noAutofit/>
          </a:bodyPr>
          <a:lstStyle/>
          <a:p>
            <a:pPr marL="274320" indent="-274320" eaLnBrk="1" fontAlgn="auto" hangingPunct="1">
              <a:spcAft>
                <a:spcPts val="0"/>
              </a:spcAft>
              <a:buClr>
                <a:schemeClr val="accent3"/>
              </a:buClr>
              <a:buFont typeface="Wingdings 2"/>
              <a:buNone/>
              <a:defRPr/>
            </a:pPr>
            <a:r>
              <a:rPr lang="en-IN" sz="2700" dirty="0"/>
              <a:t>The term 'Entrepreneur' -French word '</a:t>
            </a:r>
            <a:r>
              <a:rPr lang="en-IN" sz="2700" i="1" dirty="0" err="1"/>
              <a:t>Entreprendre</a:t>
            </a:r>
            <a:r>
              <a:rPr lang="en-IN" sz="2700" dirty="0"/>
              <a:t>’</a:t>
            </a:r>
            <a:r>
              <a:rPr lang="en-US" sz="2700" dirty="0"/>
              <a:t>    (meaning to undertake certain activities)</a:t>
            </a:r>
          </a:p>
          <a:p>
            <a:pPr marL="274320" indent="-274320" eaLnBrk="1" fontAlgn="auto" hangingPunct="1">
              <a:spcAft>
                <a:spcPts val="0"/>
              </a:spcAft>
              <a:buClr>
                <a:schemeClr val="accent3"/>
              </a:buClr>
              <a:buFont typeface="Wingdings 2"/>
              <a:buNone/>
              <a:defRPr/>
            </a:pPr>
            <a:endParaRPr lang="en-US" sz="2700" dirty="0"/>
          </a:p>
          <a:p>
            <a:pPr lvl="0"/>
            <a:r>
              <a:rPr lang="en-GB" sz="2700" dirty="0"/>
              <a:t>The usage of the term entrepreneur can be traced from 1755, wherein an entrepreneur was described to “buy the country produce from those who bring it or to order it to be brought on their account. They pay a certain price to resell wholesale or retail at an uncertain price” (Cantillon, 1931, p.51; Hamilton &amp; Harper, 1994)</a:t>
            </a:r>
          </a:p>
          <a:p>
            <a:pPr lvl="0"/>
            <a:endParaRPr lang="en-GB" sz="2700" dirty="0"/>
          </a:p>
          <a:p>
            <a:pPr lvl="0"/>
            <a:r>
              <a:rPr lang="en-GB" sz="2700" dirty="0"/>
              <a:t>Entrepreneur from the very beginning, was principally an independent speculator of the commodity (Hamilton &amp; Harper, 1994)</a:t>
            </a:r>
          </a:p>
        </p:txBody>
      </p:sp>
      <p:pic>
        <p:nvPicPr>
          <p:cNvPr id="4" name="Picture 1">
            <a:extLst>
              <a:ext uri="{FF2B5EF4-FFF2-40B4-BE49-F238E27FC236}">
                <a16:creationId xmlns:a16="http://schemas.microsoft.com/office/drawing/2014/main" id="{055DFE57-831B-A71C-08F9-CD039AFFC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9800"/>
            <a:ext cx="1609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7D5D0-BFE1-BC81-8863-4A884457FBFA}"/>
              </a:ext>
            </a:extLst>
          </p:cNvPr>
          <p:cNvSpPr txBox="1"/>
          <p:nvPr/>
        </p:nvSpPr>
        <p:spPr>
          <a:xfrm>
            <a:off x="0" y="843677"/>
            <a:ext cx="9144000" cy="6093976"/>
          </a:xfrm>
          <a:prstGeom prst="rect">
            <a:avLst/>
          </a:prstGeom>
          <a:noFill/>
        </p:spPr>
        <p:txBody>
          <a:bodyPr wrap="square">
            <a:spAutoFit/>
          </a:bodyPr>
          <a:lstStyle/>
          <a:p>
            <a:pPr marL="0" indent="0" algn="just">
              <a:buNone/>
            </a:pPr>
            <a:r>
              <a:rPr lang="en-GB" sz="3000" dirty="0">
                <a:solidFill>
                  <a:schemeClr val="tx1"/>
                </a:solidFill>
              </a:rPr>
              <a:t>In the modern day markets, the term entrepreneur is closely linked with economic development.</a:t>
            </a:r>
          </a:p>
          <a:p>
            <a:pPr marL="0" indent="0" algn="just">
              <a:buNone/>
            </a:pPr>
            <a:r>
              <a:rPr lang="en-GB" sz="3000" dirty="0">
                <a:solidFill>
                  <a:schemeClr val="tx1"/>
                </a:solidFill>
              </a:rPr>
              <a:t> </a:t>
            </a:r>
          </a:p>
          <a:p>
            <a:pPr marL="0" indent="0" algn="just">
              <a:buNone/>
            </a:pPr>
            <a:r>
              <a:rPr lang="en-GB" sz="3000" dirty="0">
                <a:solidFill>
                  <a:schemeClr val="tx1"/>
                </a:solidFill>
              </a:rPr>
              <a:t>An economic development can emerge due to several reasons, which includes:</a:t>
            </a:r>
          </a:p>
          <a:p>
            <a:pPr marL="0" indent="0" algn="just">
              <a:buNone/>
            </a:pPr>
            <a:endParaRPr lang="en-GB" sz="3000" dirty="0">
              <a:solidFill>
                <a:schemeClr val="tx1"/>
              </a:solidFill>
            </a:endParaRPr>
          </a:p>
          <a:p>
            <a:pPr marL="514350" indent="-514350" algn="just">
              <a:buAutoNum type="alphaLcParenBoth"/>
            </a:pPr>
            <a:r>
              <a:rPr lang="en-GB" sz="3000" dirty="0">
                <a:solidFill>
                  <a:schemeClr val="tx1"/>
                </a:solidFill>
              </a:rPr>
              <a:t>the launch of new source of procurement for raw materials or materials</a:t>
            </a:r>
          </a:p>
          <a:p>
            <a:pPr marL="514350" indent="-514350" algn="just">
              <a:buAutoNum type="alphaLcParenBoth"/>
            </a:pPr>
            <a:endParaRPr lang="en-GB" sz="3000" dirty="0">
              <a:solidFill>
                <a:schemeClr val="tx1"/>
              </a:solidFill>
            </a:endParaRPr>
          </a:p>
          <a:p>
            <a:pPr marL="0" indent="0" algn="just">
              <a:buNone/>
            </a:pPr>
            <a:r>
              <a:rPr lang="en-GB" sz="3000" dirty="0">
                <a:solidFill>
                  <a:schemeClr val="tx1"/>
                </a:solidFill>
              </a:rPr>
              <a:t>(b) the introduction of a new production mechanism</a:t>
            </a:r>
          </a:p>
          <a:p>
            <a:pPr marL="0" indent="0" algn="just">
              <a:buNone/>
            </a:pPr>
            <a:endParaRPr lang="en-GB" sz="3000" dirty="0">
              <a:solidFill>
                <a:schemeClr val="tx1"/>
              </a:solidFill>
            </a:endParaRPr>
          </a:p>
          <a:p>
            <a:pPr marL="0" indent="0" algn="just">
              <a:buNone/>
            </a:pPr>
            <a:r>
              <a:rPr lang="en-GB" sz="3000" dirty="0">
                <a:solidFill>
                  <a:schemeClr val="tx1"/>
                </a:solidFill>
              </a:rPr>
              <a:t>(c) the introduction of a new quality of product, or a novel product</a:t>
            </a:r>
          </a:p>
        </p:txBody>
      </p:sp>
    </p:spTree>
    <p:extLst>
      <p:ext uri="{BB962C8B-B14F-4D97-AF65-F5344CB8AC3E}">
        <p14:creationId xmlns:p14="http://schemas.microsoft.com/office/powerpoint/2010/main" val="278487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C84CF-F6BC-172B-3936-B9A9BBD41704}"/>
              </a:ext>
            </a:extLst>
          </p:cNvPr>
          <p:cNvSpPr txBox="1"/>
          <p:nvPr/>
        </p:nvSpPr>
        <p:spPr>
          <a:xfrm>
            <a:off x="457200" y="990600"/>
            <a:ext cx="8458200" cy="4939814"/>
          </a:xfrm>
          <a:prstGeom prst="rect">
            <a:avLst/>
          </a:prstGeom>
          <a:noFill/>
        </p:spPr>
        <p:txBody>
          <a:bodyPr wrap="square">
            <a:spAutoFit/>
          </a:bodyPr>
          <a:lstStyle/>
          <a:p>
            <a:pPr marL="0" indent="0" algn="just">
              <a:buNone/>
            </a:pPr>
            <a:r>
              <a:rPr lang="en-GB" sz="3500" dirty="0">
                <a:solidFill>
                  <a:schemeClr val="tx1"/>
                </a:solidFill>
              </a:rPr>
              <a:t>(d) the opening of new market</a:t>
            </a:r>
          </a:p>
          <a:p>
            <a:pPr marL="0" indent="0" algn="just">
              <a:buNone/>
            </a:pPr>
            <a:endParaRPr lang="en-GB" sz="3500" dirty="0">
              <a:solidFill>
                <a:schemeClr val="tx1"/>
              </a:solidFill>
            </a:endParaRPr>
          </a:p>
          <a:p>
            <a:pPr marL="0" indent="0" algn="just">
              <a:buNone/>
            </a:pPr>
            <a:r>
              <a:rPr lang="en-GB" sz="3500" dirty="0">
                <a:solidFill>
                  <a:schemeClr val="tx1"/>
                </a:solidFill>
              </a:rPr>
              <a:t>(e) the re-organisation of a business.</a:t>
            </a:r>
          </a:p>
          <a:p>
            <a:pPr marL="0" indent="0" algn="just">
              <a:buNone/>
            </a:pPr>
            <a:endParaRPr lang="en-GB" sz="3500" dirty="0">
              <a:solidFill>
                <a:schemeClr val="tx1"/>
              </a:solidFill>
            </a:endParaRPr>
          </a:p>
          <a:p>
            <a:pPr marL="0" indent="0" algn="just">
              <a:buNone/>
            </a:pPr>
            <a:r>
              <a:rPr lang="en-GB" sz="3500" dirty="0">
                <a:solidFill>
                  <a:schemeClr val="tx1"/>
                </a:solidFill>
              </a:rPr>
              <a:t> The management of all these aspects are carried by an enterprise, and the people whose functions are to carry out these activities are called entrepreneurs (Bull </a:t>
            </a:r>
            <a:r>
              <a:rPr lang="en-GB" sz="3500" dirty="0"/>
              <a:t> &amp;</a:t>
            </a:r>
            <a:r>
              <a:rPr lang="en-GB" sz="3500" dirty="0">
                <a:solidFill>
                  <a:schemeClr val="tx1"/>
                </a:solidFill>
              </a:rPr>
              <a:t> Willard, 1993)</a:t>
            </a:r>
          </a:p>
        </p:txBody>
      </p:sp>
    </p:spTree>
    <p:extLst>
      <p:ext uri="{BB962C8B-B14F-4D97-AF65-F5344CB8AC3E}">
        <p14:creationId xmlns:p14="http://schemas.microsoft.com/office/powerpoint/2010/main" val="319751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12BEFF-E064-327B-EDC4-459BA1FF2603}"/>
              </a:ext>
            </a:extLst>
          </p:cNvPr>
          <p:cNvSpPr txBox="1"/>
          <p:nvPr/>
        </p:nvSpPr>
        <p:spPr>
          <a:xfrm>
            <a:off x="1600200" y="15240"/>
            <a:ext cx="6629400" cy="6555641"/>
          </a:xfrm>
          <a:prstGeom prst="rect">
            <a:avLst/>
          </a:prstGeom>
          <a:noFill/>
        </p:spPr>
        <p:txBody>
          <a:bodyPr wrap="square">
            <a:spAutoFit/>
          </a:bodyPr>
          <a:lstStyle/>
          <a:p>
            <a:pPr marL="274320" indent="-274320" eaLnBrk="1" fontAlgn="auto" hangingPunct="1">
              <a:spcAft>
                <a:spcPts val="0"/>
              </a:spcAft>
              <a:buClr>
                <a:schemeClr val="accent3"/>
              </a:buClr>
              <a:buFont typeface="Wingdings 2"/>
              <a:buNone/>
              <a:defRPr/>
            </a:pPr>
            <a:endParaRPr lang="en-US" sz="3000" dirty="0"/>
          </a:p>
          <a:p>
            <a:pPr marL="457200" indent="-457200" eaLnBrk="1" fontAlgn="auto" hangingPunct="1">
              <a:spcAft>
                <a:spcPts val="0"/>
              </a:spcAft>
              <a:buClr>
                <a:schemeClr val="accent3"/>
              </a:buClr>
              <a:buFont typeface="Wingdings" panose="05000000000000000000" pitchFamily="2" charset="2"/>
              <a:buChar char="q"/>
              <a:defRPr/>
            </a:pPr>
            <a:r>
              <a:rPr lang="en-US" sz="3000" dirty="0"/>
              <a:t>Produces a product</a:t>
            </a:r>
          </a:p>
          <a:p>
            <a:pPr marL="457200" indent="-457200" eaLnBrk="1" fontAlgn="auto" hangingPunct="1">
              <a:spcAft>
                <a:spcPts val="0"/>
              </a:spcAft>
              <a:buClr>
                <a:schemeClr val="accent3"/>
              </a:buClr>
              <a:buFont typeface="Wingdings" panose="05000000000000000000" pitchFamily="2" charset="2"/>
              <a:buChar char="q"/>
              <a:defRPr/>
            </a:pPr>
            <a:endParaRPr lang="en-US" sz="3000" dirty="0"/>
          </a:p>
          <a:p>
            <a:pPr marL="457200" indent="-457200" eaLnBrk="1" fontAlgn="auto" hangingPunct="1">
              <a:spcAft>
                <a:spcPts val="0"/>
              </a:spcAft>
              <a:buClr>
                <a:schemeClr val="accent3"/>
              </a:buClr>
              <a:buFont typeface="Wingdings" panose="05000000000000000000" pitchFamily="2" charset="2"/>
              <a:buChar char="q"/>
              <a:defRPr/>
            </a:pPr>
            <a:r>
              <a:rPr lang="en-US" sz="3000" dirty="0"/>
              <a:t>Sells  &amp; market the product</a:t>
            </a:r>
          </a:p>
          <a:p>
            <a:pPr marL="457200" indent="-457200" eaLnBrk="1" fontAlgn="auto" hangingPunct="1">
              <a:spcAft>
                <a:spcPts val="0"/>
              </a:spcAft>
              <a:buClr>
                <a:schemeClr val="accent3"/>
              </a:buClr>
              <a:buFont typeface="Wingdings" panose="05000000000000000000" pitchFamily="2" charset="2"/>
              <a:buChar char="q"/>
              <a:defRPr/>
            </a:pPr>
            <a:endParaRPr lang="en-US" sz="3000" dirty="0"/>
          </a:p>
          <a:p>
            <a:pPr marL="457200" indent="-457200" eaLnBrk="1" fontAlgn="auto" hangingPunct="1">
              <a:spcAft>
                <a:spcPts val="0"/>
              </a:spcAft>
              <a:buClr>
                <a:schemeClr val="accent3"/>
              </a:buClr>
              <a:buFont typeface="Wingdings" panose="05000000000000000000" pitchFamily="2" charset="2"/>
              <a:buChar char="q"/>
              <a:defRPr/>
            </a:pPr>
            <a:r>
              <a:rPr lang="en-US" sz="3000" dirty="0"/>
              <a:t>Bear overheads like :-</a:t>
            </a:r>
          </a:p>
          <a:p>
            <a:pPr marL="342900" indent="-342900" eaLnBrk="1" fontAlgn="auto" hangingPunct="1">
              <a:spcAft>
                <a:spcPts val="0"/>
              </a:spcAft>
              <a:buClr>
                <a:schemeClr val="accent3"/>
              </a:buClr>
              <a:buFont typeface="Wingdings 2"/>
              <a:buNone/>
              <a:defRPr/>
            </a:pPr>
            <a:r>
              <a:rPr lang="en-US" sz="3000" dirty="0"/>
              <a:t> </a:t>
            </a:r>
          </a:p>
          <a:p>
            <a:pPr marL="457200" indent="-457200" eaLnBrk="1" fontAlgn="auto" hangingPunct="1">
              <a:spcAft>
                <a:spcPts val="0"/>
              </a:spcAft>
              <a:buClr>
                <a:schemeClr val="accent3"/>
              </a:buClr>
              <a:buFont typeface="Wingdings" panose="05000000000000000000" pitchFamily="2" charset="2"/>
              <a:buChar char="ü"/>
              <a:defRPr/>
            </a:pPr>
            <a:r>
              <a:rPr lang="en-US" sz="3000" dirty="0"/>
              <a:t>Pays rent of Land and building</a:t>
            </a:r>
          </a:p>
          <a:p>
            <a:pPr marL="457200" indent="-457200" eaLnBrk="1" fontAlgn="auto" hangingPunct="1">
              <a:spcAft>
                <a:spcPts val="0"/>
              </a:spcAft>
              <a:buClr>
                <a:schemeClr val="accent3"/>
              </a:buClr>
              <a:buFont typeface="Wingdings" panose="05000000000000000000" pitchFamily="2" charset="2"/>
              <a:buChar char="ü"/>
              <a:defRPr/>
            </a:pPr>
            <a:endParaRPr lang="en-US" sz="3000" dirty="0"/>
          </a:p>
          <a:p>
            <a:pPr marL="457200" indent="-457200" eaLnBrk="1" fontAlgn="auto" hangingPunct="1">
              <a:spcAft>
                <a:spcPts val="0"/>
              </a:spcAft>
              <a:buClr>
                <a:schemeClr val="accent3"/>
              </a:buClr>
              <a:buFont typeface="Wingdings" panose="05000000000000000000" pitchFamily="2" charset="2"/>
              <a:buChar char="ü"/>
              <a:defRPr/>
            </a:pPr>
            <a:r>
              <a:rPr lang="en-US" sz="3000" dirty="0"/>
              <a:t>wages to labor</a:t>
            </a:r>
          </a:p>
          <a:p>
            <a:pPr marL="457200" indent="-457200" eaLnBrk="1" fontAlgn="auto" hangingPunct="1">
              <a:spcAft>
                <a:spcPts val="0"/>
              </a:spcAft>
              <a:buClr>
                <a:schemeClr val="accent3"/>
              </a:buClr>
              <a:buFont typeface="Wingdings" panose="05000000000000000000" pitchFamily="2" charset="2"/>
              <a:buChar char="ü"/>
              <a:defRPr/>
            </a:pPr>
            <a:endParaRPr lang="en-US" sz="3000" dirty="0"/>
          </a:p>
          <a:p>
            <a:pPr marL="457200" indent="-457200" eaLnBrk="1" fontAlgn="auto" hangingPunct="1">
              <a:spcAft>
                <a:spcPts val="0"/>
              </a:spcAft>
              <a:buClr>
                <a:schemeClr val="accent3"/>
              </a:buClr>
              <a:buFont typeface="Wingdings" panose="05000000000000000000" pitchFamily="2" charset="2"/>
              <a:buChar char="ü"/>
              <a:defRPr/>
            </a:pPr>
            <a:r>
              <a:rPr lang="en-US" sz="3000" dirty="0"/>
              <a:t>interest on capital </a:t>
            </a:r>
          </a:p>
          <a:p>
            <a:pPr marL="457200" indent="-457200" eaLnBrk="1" fontAlgn="auto" hangingPunct="1">
              <a:spcAft>
                <a:spcPts val="0"/>
              </a:spcAft>
              <a:buClr>
                <a:schemeClr val="accent3"/>
              </a:buClr>
              <a:buFont typeface="Wingdings" panose="05000000000000000000" pitchFamily="2" charset="2"/>
              <a:buChar char="ü"/>
              <a:defRPr/>
            </a:pPr>
            <a:endParaRPr lang="en-US" sz="3000" dirty="0"/>
          </a:p>
          <a:p>
            <a:pPr marL="457200" indent="-457200" eaLnBrk="1" fontAlgn="auto" hangingPunct="1">
              <a:spcAft>
                <a:spcPts val="0"/>
              </a:spcAft>
              <a:buClr>
                <a:schemeClr val="accent3"/>
              </a:buClr>
              <a:buFont typeface="Wingdings" panose="05000000000000000000" pitchFamily="2" charset="2"/>
              <a:buChar char="ü"/>
              <a:defRPr/>
            </a:pPr>
            <a:r>
              <a:rPr lang="en-US" sz="3000" dirty="0"/>
              <a:t>later generate profit</a:t>
            </a:r>
            <a:endParaRPr lang="en-IN" sz="3000" dirty="0"/>
          </a:p>
        </p:txBody>
      </p:sp>
    </p:spTree>
    <p:extLst>
      <p:ext uri="{BB962C8B-B14F-4D97-AF65-F5344CB8AC3E}">
        <p14:creationId xmlns:p14="http://schemas.microsoft.com/office/powerpoint/2010/main" val="100225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061BFB61-F4C7-C772-C11B-C2A2BFCAC959}"/>
              </a:ext>
            </a:extLst>
          </p:cNvPr>
          <p:cNvGraphicFramePr>
            <a:graphicFrameLocks/>
          </p:cNvGraphicFramePr>
          <p:nvPr>
            <p:extLst>
              <p:ext uri="{D42A27DB-BD31-4B8C-83A1-F6EECF244321}">
                <p14:modId xmlns:p14="http://schemas.microsoft.com/office/powerpoint/2010/main" val="3484226705"/>
              </p:ext>
            </p:extLst>
          </p:nvPr>
        </p:nvGraphicFramePr>
        <p:xfrm>
          <a:off x="-304800" y="1196752"/>
          <a:ext cx="929640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66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9D93-3DDC-CCF7-0CB5-4EF87FDA04B3}"/>
              </a:ext>
            </a:extLst>
          </p:cNvPr>
          <p:cNvSpPr>
            <a:spLocks noGrp="1"/>
          </p:cNvSpPr>
          <p:nvPr>
            <p:ph type="title"/>
          </p:nvPr>
        </p:nvSpPr>
        <p:spPr>
          <a:xfrm>
            <a:off x="2057400" y="0"/>
            <a:ext cx="4267200" cy="838200"/>
          </a:xfrm>
        </p:spPr>
        <p:txBody>
          <a:bodyPr/>
          <a:lstStyle/>
          <a:p>
            <a:r>
              <a:rPr lang="en-US" dirty="0"/>
              <a:t>DEFINITIONS</a:t>
            </a:r>
          </a:p>
        </p:txBody>
      </p:sp>
      <p:sp>
        <p:nvSpPr>
          <p:cNvPr id="3" name="Content Placeholder 2">
            <a:extLst>
              <a:ext uri="{FF2B5EF4-FFF2-40B4-BE49-F238E27FC236}">
                <a16:creationId xmlns:a16="http://schemas.microsoft.com/office/drawing/2014/main" id="{8F8527E5-5E00-67FE-0A5A-A497B5C850DF}"/>
              </a:ext>
            </a:extLst>
          </p:cNvPr>
          <p:cNvSpPr>
            <a:spLocks noGrp="1"/>
          </p:cNvSpPr>
          <p:nvPr>
            <p:ph idx="1"/>
          </p:nvPr>
        </p:nvSpPr>
        <p:spPr>
          <a:xfrm>
            <a:off x="0" y="838200"/>
            <a:ext cx="9144000" cy="4389437"/>
          </a:xfrm>
        </p:spPr>
        <p:txBody>
          <a:bodyPr/>
          <a:lstStyle/>
          <a:p>
            <a:pPr lvl="0" rtl="0"/>
            <a:r>
              <a:rPr lang="en-GB" dirty="0"/>
              <a:t>Entrepreneur is someone who manages all the necessary resources to produce and market a product which responds to the market scarcity (</a:t>
            </a:r>
            <a:r>
              <a:rPr lang="en-GB" dirty="0" err="1"/>
              <a:t>Leibenstein</a:t>
            </a:r>
            <a:r>
              <a:rPr lang="en-GB" dirty="0"/>
              <a:t>, 1968; Bull &amp; Willard, 1993).</a:t>
            </a:r>
          </a:p>
          <a:p>
            <a:pPr lvl="0" rtl="0"/>
            <a:r>
              <a:rPr lang="en-GB" dirty="0"/>
              <a:t>“Entrepreneurs are individuals who recognize opportunities where others see chaos contradiction, and confusion. They are aggressive catalysts for change within the marketplace” Kuratko (2016, p.3)</a:t>
            </a:r>
          </a:p>
          <a:p>
            <a:pPr lvl="0" rtl="0"/>
            <a:r>
              <a:rPr lang="en-GB" dirty="0"/>
              <a:t>“Entrepreneur is the person who carries out new combinations, causing discontinuity. The role is completed when the function is completed. The person may be an employee with an existing organisation or may start a new venture. An investor per se only risks capital for a return.” Bull &amp; Willard (1993, p. 186) </a:t>
            </a:r>
          </a:p>
          <a:p>
            <a:endParaRPr lang="en-US" dirty="0"/>
          </a:p>
        </p:txBody>
      </p:sp>
    </p:spTree>
    <p:extLst>
      <p:ext uri="{BB962C8B-B14F-4D97-AF65-F5344CB8AC3E}">
        <p14:creationId xmlns:p14="http://schemas.microsoft.com/office/powerpoint/2010/main" val="137494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1002</TotalTime>
  <Words>2501</Words>
  <Application>Microsoft Office PowerPoint</Application>
  <PresentationFormat>On-screen Show (4:3)</PresentationFormat>
  <Paragraphs>249</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Constantia</vt:lpstr>
      <vt:lpstr>Times New Roman</vt:lpstr>
      <vt:lpstr>Wingdings</vt:lpstr>
      <vt:lpstr>Wingdings 2</vt:lpstr>
      <vt:lpstr>Flow</vt:lpstr>
      <vt:lpstr>          Entrepreneurship Definition, Characteristics, relevance</vt:lpstr>
      <vt:lpstr>PowerPoint Presentation</vt:lpstr>
      <vt:lpstr>Who is an Entrepreneur............</vt:lpstr>
      <vt:lpstr>  </vt:lpstr>
      <vt:lpstr>PowerPoint Presentation</vt:lpstr>
      <vt:lpstr>PowerPoint Presentation</vt:lpstr>
      <vt:lpstr>PowerPoint Presentation</vt:lpstr>
      <vt:lpstr>PowerPoint Presentation</vt:lpstr>
      <vt:lpstr>DEFINITIONS</vt:lpstr>
      <vt:lpstr>Working Definition</vt:lpstr>
      <vt:lpstr>TRAITS OF AN ENTREPRENEUR</vt:lpstr>
      <vt:lpstr>PowerPoint Presentation</vt:lpstr>
      <vt:lpstr>DESCRIPTION OF ENTREPRENEURSHIP </vt:lpstr>
      <vt:lpstr>ENTERPRISE :</vt:lpstr>
      <vt:lpstr>ENTREPRENEURSHIP   may be defined in various ways, but the four key elements involved in it are: </vt:lpstr>
      <vt:lpstr>Types of Participants</vt:lpstr>
      <vt:lpstr>Entrepreneurial Characteristics </vt:lpstr>
      <vt:lpstr>Entrepreneurial Characteristics</vt:lpstr>
      <vt:lpstr>Entrepreneurial Characteristics</vt:lpstr>
      <vt:lpstr>                         Stages of Entrepreneurship  </vt:lpstr>
      <vt:lpstr>PowerPoint Presentation</vt:lpstr>
      <vt:lpstr>Classification of Entrepreneur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Entrepreneurship</vt:lpstr>
      <vt:lpstr>Steps to Promote Entrepreneurship</vt:lpstr>
      <vt:lpstr>Every Big Enterprises Starts with a small Dream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Entrepreneurship</dc:title>
  <dc:creator>Deep</dc:creator>
  <cp:lastModifiedBy>Eyong Chris</cp:lastModifiedBy>
  <cp:revision>80</cp:revision>
  <dcterms:created xsi:type="dcterms:W3CDTF">2012-12-20T15:51:36Z</dcterms:created>
  <dcterms:modified xsi:type="dcterms:W3CDTF">2023-11-08T16:12:23Z</dcterms:modified>
</cp:coreProperties>
</file>