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9" r:id="rId9"/>
    <p:sldId id="261" r:id="rId10"/>
    <p:sldId id="268" r:id="rId11"/>
    <p:sldId id="267" r:id="rId12"/>
    <p:sldId id="266" r:id="rId13"/>
    <p:sldId id="262" r:id="rId14"/>
    <p:sldId id="272" r:id="rId15"/>
    <p:sldId id="271" r:id="rId16"/>
    <p:sldId id="270" r:id="rId17"/>
    <p:sldId id="280" r:id="rId18"/>
    <p:sldId id="279" r:id="rId19"/>
    <p:sldId id="278"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obitouch.net/services/web-app-develop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obitouch.net/services/flutter-app-development/" TargetMode="External"/><Relationship Id="rId2" Type="http://schemas.openxmlformats.org/officeDocument/2006/relationships/hyperlink" Target="https://mobitouch.net/services/mobile-app-develop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b="1" dirty="0">
                <a:solidFill>
                  <a:srgbClr val="000000"/>
                </a:solidFill>
                <a:effectLst/>
                <a:latin typeface="Merriweather Sans" panose="020B0604020202020204" pitchFamily="2" charset="0"/>
              </a:rPr>
              <a:t>Mobile app, web app, desktop app: know the difference!</a:t>
            </a:r>
            <a:endParaRPr lang="en-US" sz="5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1200" i="1" dirty="0">
                <a:solidFill>
                  <a:srgbClr val="7030A0"/>
                </a:solidFill>
              </a:rPr>
              <a:t>By </a:t>
            </a:r>
            <a:r>
              <a:rPr lang="en-US" sz="1200" i="1" dirty="0" err="1">
                <a:solidFill>
                  <a:srgbClr val="7030A0"/>
                </a:solidFill>
              </a:rPr>
              <a:t>sjeff</a:t>
            </a:r>
            <a:endParaRPr lang="en-US" sz="1200" i="1" dirty="0">
              <a:solidFill>
                <a:srgbClr val="7030A0"/>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0942-8CD9-4CF9-A914-ABC4C9EA40D9}"/>
              </a:ext>
            </a:extLst>
          </p:cNvPr>
          <p:cNvSpPr>
            <a:spLocks noGrp="1"/>
          </p:cNvSpPr>
          <p:nvPr>
            <p:ph type="title"/>
          </p:nvPr>
        </p:nvSpPr>
        <p:spPr/>
        <p:txBody>
          <a:bodyPr/>
          <a:lstStyle/>
          <a:p>
            <a:r>
              <a:rPr lang="en-US" b="1" dirty="0">
                <a:solidFill>
                  <a:srgbClr val="1E1E1E"/>
                </a:solidFill>
                <a:effectLst/>
                <a:latin typeface="inherit"/>
              </a:rPr>
              <a:t>Web Applications</a:t>
            </a:r>
            <a:endParaRPr lang="en-US" dirty="0"/>
          </a:p>
        </p:txBody>
      </p:sp>
      <p:sp>
        <p:nvSpPr>
          <p:cNvPr id="3" name="Content Placeholder 2">
            <a:extLst>
              <a:ext uri="{FF2B5EF4-FFF2-40B4-BE49-F238E27FC236}">
                <a16:creationId xmlns:a16="http://schemas.microsoft.com/office/drawing/2014/main" id="{EBF8AE3A-5AE2-49BA-950F-EC137A856622}"/>
              </a:ext>
            </a:extLst>
          </p:cNvPr>
          <p:cNvSpPr>
            <a:spLocks noGrp="1"/>
          </p:cNvSpPr>
          <p:nvPr>
            <p:ph idx="1"/>
          </p:nvPr>
        </p:nvSpPr>
        <p:spPr/>
        <p:txBody>
          <a:bodyPr/>
          <a:lstStyle/>
          <a:p>
            <a:pPr algn="l" fontAlgn="base"/>
            <a:r>
              <a:rPr lang="en-US" b="0" dirty="0">
                <a:solidFill>
                  <a:srgbClr val="1E1E1E"/>
                </a:solidFill>
                <a:effectLst/>
                <a:latin typeface="Merriweather Sans" pitchFamily="2" charset="0"/>
              </a:rPr>
              <a:t>Web apps are run from any internet browser and don’t require to be downloaded or installed. To use them, you only need a device with a browser such as Chrome or Safari, which makes them </a:t>
            </a:r>
            <a:r>
              <a:rPr lang="en-US" b="0" dirty="0">
                <a:solidFill>
                  <a:srgbClr val="00B0F0"/>
                </a:solidFill>
                <a:effectLst/>
                <a:latin typeface="Merriweather Sans" pitchFamily="2" charset="0"/>
              </a:rPr>
              <a:t>inherently cross-platform</a:t>
            </a:r>
            <a:r>
              <a:rPr lang="en-US" b="0" dirty="0">
                <a:solidFill>
                  <a:srgbClr val="1E1E1E"/>
                </a:solidFill>
                <a:effectLst/>
                <a:latin typeface="Merriweather Sans" pitchFamily="2" charset="0"/>
              </a:rPr>
              <a:t>. Due to their versatility, they’ve gained huge popularity.</a:t>
            </a:r>
          </a:p>
          <a:p>
            <a:pPr algn="l" fontAlgn="base"/>
            <a:r>
              <a:rPr lang="en-US" b="0" dirty="0">
                <a:solidFill>
                  <a:srgbClr val="1E1E1E"/>
                </a:solidFill>
                <a:effectLst/>
                <a:latin typeface="Merriweather Sans" pitchFamily="2" charset="0"/>
              </a:rPr>
              <a:t>Many companies offer their clients both web and mobile applications. Examples include: Facebook, Zara or eBay. However, in the early years of operation, they only had a web version. Isn’t your situation similar?</a:t>
            </a:r>
          </a:p>
          <a:p>
            <a:pPr algn="l" fontAlgn="base"/>
            <a:r>
              <a:rPr lang="en-US" b="0" dirty="0">
                <a:solidFill>
                  <a:srgbClr val="1E1E1E"/>
                </a:solidFill>
                <a:effectLst/>
                <a:latin typeface="Merriweather Sans" pitchFamily="2" charset="0"/>
              </a:rPr>
              <a:t>There is also a large category of applications that simply work better on a computer and the choice of a web application seems to go without saying. These are usually  accounting applications, CRM or ERP systems.</a:t>
            </a:r>
          </a:p>
          <a:p>
            <a:endParaRPr lang="en-US" dirty="0"/>
          </a:p>
        </p:txBody>
      </p:sp>
    </p:spTree>
    <p:extLst>
      <p:ext uri="{BB962C8B-B14F-4D97-AF65-F5344CB8AC3E}">
        <p14:creationId xmlns:p14="http://schemas.microsoft.com/office/powerpoint/2010/main" val="12972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03B8-9AF5-4FC8-A1B8-49375DA67C2D}"/>
              </a:ext>
            </a:extLst>
          </p:cNvPr>
          <p:cNvSpPr>
            <a:spLocks noGrp="1"/>
          </p:cNvSpPr>
          <p:nvPr>
            <p:ph type="title"/>
          </p:nvPr>
        </p:nvSpPr>
        <p:spPr/>
        <p:txBody>
          <a:bodyPr>
            <a:normAutofit/>
          </a:bodyPr>
          <a:lstStyle/>
          <a:p>
            <a:r>
              <a:rPr lang="en-US" b="1" dirty="0">
                <a:solidFill>
                  <a:srgbClr val="1E1E1E"/>
                </a:solidFill>
                <a:latin typeface="inherit"/>
                <a:hlinkClick r:id="rId2"/>
              </a:rPr>
              <a:t>Technologies for Developing Web Applications</a:t>
            </a:r>
            <a:endParaRPr lang="en-US" dirty="0"/>
          </a:p>
        </p:txBody>
      </p:sp>
      <p:sp>
        <p:nvSpPr>
          <p:cNvPr id="3" name="Content Placeholder 2">
            <a:extLst>
              <a:ext uri="{FF2B5EF4-FFF2-40B4-BE49-F238E27FC236}">
                <a16:creationId xmlns:a16="http://schemas.microsoft.com/office/drawing/2014/main" id="{D1DAAFDC-D495-42A7-AF19-90FE3198F589}"/>
              </a:ext>
            </a:extLst>
          </p:cNvPr>
          <p:cNvSpPr>
            <a:spLocks noGrp="1"/>
          </p:cNvSpPr>
          <p:nvPr>
            <p:ph idx="1"/>
          </p:nvPr>
        </p:nvSpPr>
        <p:spPr/>
        <p:txBody>
          <a:bodyPr/>
          <a:lstStyle/>
          <a:p>
            <a:r>
              <a:rPr lang="en-US" b="0" i="0" dirty="0">
                <a:solidFill>
                  <a:srgbClr val="1E1E1E"/>
                </a:solidFill>
                <a:effectLst/>
                <a:latin typeface="Merriweather Sans" pitchFamily="2" charset="0"/>
              </a:rPr>
              <a:t>Web applications consist of front-end (client-side) and back-end (server-side) parts. The front-end is responsible for the part that presents content and interacts with the user, while the back-end manages the application’s internal functions, logic, data storage, and operations. Both of these parts remain in constant communication. Front-end usually relies on HTML, CSS, and JavaScript, often combined with libraries or frameworks like React, Angular, and Vue. As for the back-end, some of the most popular technologies are: .NET, PHP, JavaScript, Java or Python.</a:t>
            </a:r>
            <a:endParaRPr lang="en-US" dirty="0"/>
          </a:p>
        </p:txBody>
      </p:sp>
    </p:spTree>
    <p:extLst>
      <p:ext uri="{BB962C8B-B14F-4D97-AF65-F5344CB8AC3E}">
        <p14:creationId xmlns:p14="http://schemas.microsoft.com/office/powerpoint/2010/main" val="105945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1163-3C25-4367-9EF5-278EE280286F}"/>
              </a:ext>
            </a:extLst>
          </p:cNvPr>
          <p:cNvSpPr>
            <a:spLocks noGrp="1"/>
          </p:cNvSpPr>
          <p:nvPr>
            <p:ph type="title"/>
          </p:nvPr>
        </p:nvSpPr>
        <p:spPr/>
        <p:txBody>
          <a:bodyPr/>
          <a:lstStyle/>
          <a:p>
            <a:r>
              <a:rPr lang="en-US" b="1" dirty="0">
                <a:solidFill>
                  <a:srgbClr val="1E1E1E"/>
                </a:solidFill>
                <a:effectLst/>
                <a:latin typeface="inherit"/>
              </a:rPr>
              <a:t>Are websites the same as web apps?</a:t>
            </a:r>
            <a:endParaRPr lang="en-US" dirty="0"/>
          </a:p>
        </p:txBody>
      </p:sp>
      <p:sp>
        <p:nvSpPr>
          <p:cNvPr id="3" name="Content Placeholder 2">
            <a:extLst>
              <a:ext uri="{FF2B5EF4-FFF2-40B4-BE49-F238E27FC236}">
                <a16:creationId xmlns:a16="http://schemas.microsoft.com/office/drawing/2014/main" id="{B4FB2581-B262-4C90-9E6D-ADFFBC6953A8}"/>
              </a:ext>
            </a:extLst>
          </p:cNvPr>
          <p:cNvSpPr>
            <a:spLocks noGrp="1"/>
          </p:cNvSpPr>
          <p:nvPr>
            <p:ph idx="1"/>
          </p:nvPr>
        </p:nvSpPr>
        <p:spPr/>
        <p:txBody>
          <a:bodyPr>
            <a:normAutofit fontScale="92500" lnSpcReduction="10000"/>
          </a:bodyPr>
          <a:lstStyle/>
          <a:p>
            <a:pPr algn="l" fontAlgn="base"/>
            <a:r>
              <a:rPr lang="en-US" b="0" dirty="0">
                <a:solidFill>
                  <a:srgbClr val="1E1E1E"/>
                </a:solidFill>
                <a:effectLst/>
                <a:latin typeface="Merriweather Sans" pitchFamily="2" charset="0"/>
              </a:rPr>
              <a:t>Web apps are run in browsers, so at first glance, it may be difficult to tell the difference between them and websites. However,  at a closer look, the distinctions are significant.</a:t>
            </a:r>
          </a:p>
          <a:p>
            <a:pPr algn="l" fontAlgn="base"/>
            <a:r>
              <a:rPr lang="en-US" b="0" dirty="0">
                <a:solidFill>
                  <a:srgbClr val="1E1E1E"/>
                </a:solidFill>
                <a:effectLst/>
                <a:latin typeface="Merriweather Sans" pitchFamily="2" charset="0"/>
              </a:rPr>
              <a:t>Websites are mainly informational and feature static content with accompanying graphics. Interactions with users are typically basic, such as clicking on links or scrolling. Websites load faster than apps. They’re built using HTML, CSS, and JavaScript, with scripts often limited to simple functions like animations or form validation.</a:t>
            </a:r>
          </a:p>
          <a:p>
            <a:pPr algn="l" fontAlgn="base"/>
            <a:r>
              <a:rPr lang="en-US" b="0" dirty="0">
                <a:solidFill>
                  <a:srgbClr val="1E1E1E"/>
                </a:solidFill>
                <a:effectLst/>
                <a:latin typeface="Merriweather Sans" pitchFamily="2" charset="0"/>
              </a:rPr>
              <a:t>Web apps, in addition to presenting content, provide users with specific services and interaction possibilities. These can include: registration, booking, shopping, and communication. They can integrate externally with other services (e.g., payments). Due to more dynamic elements and scripts, web apps might have longer loading times than static websites. Front-end technologies for web apps are primarily based on JavaScript or related solutions (TypeScript, React.js).</a:t>
            </a:r>
          </a:p>
        </p:txBody>
      </p:sp>
    </p:spTree>
    <p:extLst>
      <p:ext uri="{BB962C8B-B14F-4D97-AF65-F5344CB8AC3E}">
        <p14:creationId xmlns:p14="http://schemas.microsoft.com/office/powerpoint/2010/main" val="341297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8E52-62D7-44C1-9761-88C85461B1F7}"/>
              </a:ext>
            </a:extLst>
          </p:cNvPr>
          <p:cNvSpPr>
            <a:spLocks noGrp="1"/>
          </p:cNvSpPr>
          <p:nvPr>
            <p:ph type="title"/>
          </p:nvPr>
        </p:nvSpPr>
        <p:spPr/>
        <p:txBody>
          <a:bodyPr/>
          <a:lstStyle/>
          <a:p>
            <a:r>
              <a:rPr lang="en-US" b="1" dirty="0">
                <a:solidFill>
                  <a:srgbClr val="1E1E1E"/>
                </a:solidFill>
                <a:effectLst/>
                <a:latin typeface="inherit"/>
              </a:rPr>
              <a:t>Disadvantages of Web Applications</a:t>
            </a:r>
            <a:endParaRPr lang="en-US" dirty="0"/>
          </a:p>
        </p:txBody>
      </p:sp>
      <p:sp>
        <p:nvSpPr>
          <p:cNvPr id="3" name="Content Placeholder 2">
            <a:extLst>
              <a:ext uri="{FF2B5EF4-FFF2-40B4-BE49-F238E27FC236}">
                <a16:creationId xmlns:a16="http://schemas.microsoft.com/office/drawing/2014/main" id="{9B673BD5-411C-4832-BF13-EDF28B7BE52A}"/>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1E1E1E"/>
                </a:solidFill>
                <a:effectLst/>
                <a:latin typeface="Merriweather Sans" pitchFamily="2" charset="0"/>
              </a:rPr>
              <a:t>Limited offline functionality: While more web apps support offline mode, some functions may be unavailable or limited without an internet connection.</a:t>
            </a:r>
          </a:p>
          <a:p>
            <a:pPr algn="l" fontAlgn="base">
              <a:buFont typeface="Arial" panose="020B0604020202020204" pitchFamily="34" charset="0"/>
              <a:buChar char="•"/>
            </a:pPr>
            <a:r>
              <a:rPr lang="en-US" b="0" i="0" dirty="0">
                <a:solidFill>
                  <a:srgbClr val="1E1E1E"/>
                </a:solidFill>
                <a:effectLst/>
                <a:latin typeface="Merriweather Sans" pitchFamily="2" charset="0"/>
              </a:rPr>
              <a:t>Incomplete device integration: Web apps may have restricted access to certain device functions like camera, GPS, or sensors. This limited functionality can discourage users from engaging with the app.</a:t>
            </a:r>
          </a:p>
          <a:p>
            <a:pPr algn="l" fontAlgn="base">
              <a:buFont typeface="Arial" panose="020B0604020202020204" pitchFamily="34" charset="0"/>
              <a:buChar char="•"/>
            </a:pPr>
            <a:r>
              <a:rPr lang="en-US" b="0" i="0" dirty="0">
                <a:solidFill>
                  <a:srgbClr val="1E1E1E"/>
                </a:solidFill>
                <a:effectLst/>
                <a:latin typeface="Merriweather Sans" pitchFamily="2" charset="0"/>
              </a:rPr>
              <a:t>Browser compatibility: Differences in browser types can result in web apps not working properly or appearing in the same way on all platforms, especially when using older browser versions.</a:t>
            </a:r>
          </a:p>
        </p:txBody>
      </p:sp>
    </p:spTree>
    <p:extLst>
      <p:ext uri="{BB962C8B-B14F-4D97-AF65-F5344CB8AC3E}">
        <p14:creationId xmlns:p14="http://schemas.microsoft.com/office/powerpoint/2010/main" val="2955205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716A-08DC-409D-A72E-551BD870363A}"/>
              </a:ext>
            </a:extLst>
          </p:cNvPr>
          <p:cNvSpPr>
            <a:spLocks noGrp="1"/>
          </p:cNvSpPr>
          <p:nvPr>
            <p:ph type="title"/>
          </p:nvPr>
        </p:nvSpPr>
        <p:spPr/>
        <p:txBody>
          <a:bodyPr/>
          <a:lstStyle/>
          <a:p>
            <a:r>
              <a:rPr lang="en-US" b="1" dirty="0">
                <a:solidFill>
                  <a:srgbClr val="1E1E1E"/>
                </a:solidFill>
                <a:effectLst/>
                <a:latin typeface="inherit"/>
              </a:rPr>
              <a:t>Advantages of Web Applications</a:t>
            </a:r>
            <a:endParaRPr lang="en-US" dirty="0"/>
          </a:p>
        </p:txBody>
      </p:sp>
      <p:sp>
        <p:nvSpPr>
          <p:cNvPr id="3" name="Content Placeholder 2">
            <a:extLst>
              <a:ext uri="{FF2B5EF4-FFF2-40B4-BE49-F238E27FC236}">
                <a16:creationId xmlns:a16="http://schemas.microsoft.com/office/drawing/2014/main" id="{734AA0B5-D827-4188-AF5F-7B246EA5690C}"/>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1E1E1E"/>
                </a:solidFill>
                <a:effectLst/>
                <a:latin typeface="Merriweather Sans" pitchFamily="2" charset="0"/>
              </a:rPr>
              <a:t>Versatility: Web apps are inherently cross-platform, accessible via internet browsers on various devices. For end users, this provides convenient access without the need for installation, regardless of the device type or operating system. For app creators, developing and maintaining web apps is usually cheaper compared to native apps, which require separate versions for different platforms.</a:t>
            </a:r>
          </a:p>
          <a:p>
            <a:pPr algn="l" fontAlgn="base">
              <a:buFont typeface="Arial" panose="020B0604020202020204" pitchFamily="34" charset="0"/>
              <a:buChar char="•"/>
            </a:pPr>
            <a:r>
              <a:rPr lang="en-US" b="0" i="0" dirty="0">
                <a:solidFill>
                  <a:srgbClr val="1E1E1E"/>
                </a:solidFill>
                <a:effectLst/>
                <a:latin typeface="Merriweather Sans" pitchFamily="2" charset="0"/>
              </a:rPr>
              <a:t>Automatic updates: Web app updates are applied on the server side, delivering new features and fixes without needing to install a new version from the user’s part.</a:t>
            </a:r>
          </a:p>
          <a:p>
            <a:pPr algn="l" fontAlgn="base">
              <a:buFont typeface="Arial" panose="020B0604020202020204" pitchFamily="34" charset="0"/>
              <a:buChar char="•"/>
            </a:pPr>
            <a:r>
              <a:rPr lang="en-US" b="0" i="0" dirty="0">
                <a:solidFill>
                  <a:srgbClr val="1E1E1E"/>
                </a:solidFill>
                <a:effectLst/>
                <a:latin typeface="Merriweather Sans" pitchFamily="2" charset="0"/>
              </a:rPr>
              <a:t>Easily found and shared: Users can easily share links to specific pages within web apps. Web apps are also more SEO-friendly. These two factors help them reach a wider audience.</a:t>
            </a:r>
          </a:p>
          <a:p>
            <a:pPr algn="l" fontAlgn="base">
              <a:buFont typeface="Arial" panose="020B0604020202020204" pitchFamily="34" charset="0"/>
              <a:buChar char="•"/>
            </a:pPr>
            <a:r>
              <a:rPr lang="en-US" b="0" i="0" dirty="0">
                <a:solidFill>
                  <a:srgbClr val="1E1E1E"/>
                </a:solidFill>
                <a:effectLst/>
                <a:latin typeface="Merriweather Sans" pitchFamily="2" charset="0"/>
              </a:rPr>
              <a:t>Lower hardware requirements: Web apps don’t take up much space and use less of the device’s resources than native apps, as more resource-intensive operations are performed on the server.</a:t>
            </a:r>
          </a:p>
          <a:p>
            <a:pPr algn="l" fontAlgn="base">
              <a:buFont typeface="Arial" panose="020B0604020202020204" pitchFamily="34" charset="0"/>
              <a:buChar char="•"/>
            </a:pPr>
            <a:r>
              <a:rPr lang="en-US" b="0" i="0" dirty="0">
                <a:solidFill>
                  <a:srgbClr val="1E1E1E"/>
                </a:solidFill>
                <a:effectLst/>
                <a:latin typeface="Merriweather Sans" pitchFamily="2" charset="0"/>
              </a:rPr>
              <a:t>Effortless distribution: Web apps don’t require distribution through app stores, leading to faster and more flexible deployment of new versions and updates.</a:t>
            </a:r>
          </a:p>
        </p:txBody>
      </p:sp>
    </p:spTree>
    <p:extLst>
      <p:ext uri="{BB962C8B-B14F-4D97-AF65-F5344CB8AC3E}">
        <p14:creationId xmlns:p14="http://schemas.microsoft.com/office/powerpoint/2010/main" val="404860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E693-D45A-4186-9AB6-25FBC575FD4D}"/>
              </a:ext>
            </a:extLst>
          </p:cNvPr>
          <p:cNvSpPr>
            <a:spLocks noGrp="1"/>
          </p:cNvSpPr>
          <p:nvPr>
            <p:ph type="title"/>
          </p:nvPr>
        </p:nvSpPr>
        <p:spPr/>
        <p:txBody>
          <a:bodyPr/>
          <a:lstStyle/>
          <a:p>
            <a:r>
              <a:rPr lang="en-US" b="1" dirty="0">
                <a:solidFill>
                  <a:srgbClr val="1E1E1E"/>
                </a:solidFill>
                <a:effectLst/>
                <a:latin typeface="inherit"/>
              </a:rPr>
              <a:t>Desktop Applications</a:t>
            </a:r>
            <a:br>
              <a:rPr lang="en-US" b="1" dirty="0">
                <a:solidFill>
                  <a:srgbClr val="1E1E1E"/>
                </a:solidFill>
                <a:effectLst/>
                <a:latin typeface="Merriweather Sans" pitchFamily="2" charset="0"/>
              </a:rPr>
            </a:br>
            <a:endParaRPr lang="en-US" dirty="0"/>
          </a:p>
        </p:txBody>
      </p:sp>
      <p:sp>
        <p:nvSpPr>
          <p:cNvPr id="3" name="Content Placeholder 2">
            <a:extLst>
              <a:ext uri="{FF2B5EF4-FFF2-40B4-BE49-F238E27FC236}">
                <a16:creationId xmlns:a16="http://schemas.microsoft.com/office/drawing/2014/main" id="{2FF8FC7E-5151-446D-BD87-F6E73CC30260}"/>
              </a:ext>
            </a:extLst>
          </p:cNvPr>
          <p:cNvSpPr>
            <a:spLocks noGrp="1"/>
          </p:cNvSpPr>
          <p:nvPr>
            <p:ph idx="1"/>
          </p:nvPr>
        </p:nvSpPr>
        <p:spPr/>
        <p:txBody>
          <a:bodyPr/>
          <a:lstStyle/>
          <a:p>
            <a:pPr algn="l" fontAlgn="base"/>
            <a:r>
              <a:rPr lang="en-US" b="0" dirty="0">
                <a:solidFill>
                  <a:srgbClr val="1E1E1E"/>
                </a:solidFill>
                <a:effectLst/>
                <a:latin typeface="Merriweather Sans" pitchFamily="2" charset="0"/>
              </a:rPr>
              <a:t>Desktop applications are “computer programs” that are directly installed on its hard drive, operating independently of a browser. These apps are often tailored to specific devices like printers or control systems and are also used for internal business needs. Desktop apps are particularly useful for offline work or utilizing specific OS functions.</a:t>
            </a:r>
          </a:p>
          <a:p>
            <a:pPr algn="l" fontAlgn="base"/>
            <a:r>
              <a:rPr lang="en-US" b="0" dirty="0">
                <a:solidFill>
                  <a:srgbClr val="1E1E1E"/>
                </a:solidFill>
                <a:effectLst/>
                <a:latin typeface="Merriweather Sans" pitchFamily="2" charset="0"/>
              </a:rPr>
              <a:t>The most common desktop application types are: design and graphics software, accounting and transaction systems, point of sale (POS) solutions, drivers, and device control software.</a:t>
            </a:r>
          </a:p>
        </p:txBody>
      </p:sp>
    </p:spTree>
    <p:extLst>
      <p:ext uri="{BB962C8B-B14F-4D97-AF65-F5344CB8AC3E}">
        <p14:creationId xmlns:p14="http://schemas.microsoft.com/office/powerpoint/2010/main" val="87451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C707-0F8E-4340-9AF0-D63D5672F600}"/>
              </a:ext>
            </a:extLst>
          </p:cNvPr>
          <p:cNvSpPr>
            <a:spLocks noGrp="1"/>
          </p:cNvSpPr>
          <p:nvPr>
            <p:ph type="title"/>
          </p:nvPr>
        </p:nvSpPr>
        <p:spPr/>
        <p:txBody>
          <a:bodyPr/>
          <a:lstStyle/>
          <a:p>
            <a:r>
              <a:rPr lang="en-US" b="1" dirty="0">
                <a:solidFill>
                  <a:srgbClr val="1E1E1E"/>
                </a:solidFill>
                <a:effectLst/>
                <a:latin typeface="inherit"/>
              </a:rPr>
              <a:t>Disadvantages of Desktop Applications</a:t>
            </a:r>
            <a:br>
              <a:rPr lang="en-US" b="1" dirty="0">
                <a:solidFill>
                  <a:srgbClr val="1E1E1E"/>
                </a:solidFill>
                <a:effectLst/>
                <a:latin typeface="Merriweather Sans" pitchFamily="2" charset="0"/>
              </a:rPr>
            </a:br>
            <a:endParaRPr lang="en-US" dirty="0"/>
          </a:p>
        </p:txBody>
      </p:sp>
      <p:sp>
        <p:nvSpPr>
          <p:cNvPr id="3" name="Content Placeholder 2">
            <a:extLst>
              <a:ext uri="{FF2B5EF4-FFF2-40B4-BE49-F238E27FC236}">
                <a16:creationId xmlns:a16="http://schemas.microsoft.com/office/drawing/2014/main" id="{2D1C83C0-E82A-415A-A544-276F150DD19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1E1E1E"/>
                </a:solidFill>
                <a:effectLst/>
                <a:latin typeface="Merriweather Sans" pitchFamily="2" charset="0"/>
              </a:rPr>
              <a:t>Inconvenient installation and updates: Desktop applications require installation on user devices. In addition, regular updates are required for users to have access to new features and fixes. The need for active user interaction to download updates can be time consuming and inconvenient.</a:t>
            </a:r>
          </a:p>
          <a:p>
            <a:pPr algn="l" fontAlgn="base">
              <a:buFont typeface="Arial" panose="020B0604020202020204" pitchFamily="34" charset="0"/>
              <a:buChar char="•"/>
            </a:pPr>
            <a:r>
              <a:rPr lang="en-US" b="0" i="0" dirty="0">
                <a:solidFill>
                  <a:srgbClr val="1E1E1E"/>
                </a:solidFill>
                <a:effectLst/>
                <a:latin typeface="Merriweather Sans" pitchFamily="2" charset="0"/>
              </a:rPr>
              <a:t>Limited Access: Desktop apps are restricted to the device they are installed on.</a:t>
            </a:r>
          </a:p>
          <a:p>
            <a:pPr algn="l" fontAlgn="base">
              <a:buFont typeface="Arial" panose="020B0604020202020204" pitchFamily="34" charset="0"/>
              <a:buChar char="•"/>
            </a:pPr>
            <a:r>
              <a:rPr lang="en-US" b="0" i="0" dirty="0">
                <a:solidFill>
                  <a:srgbClr val="1E1E1E"/>
                </a:solidFill>
                <a:effectLst/>
                <a:latin typeface="Merriweather Sans" pitchFamily="2" charset="0"/>
              </a:rPr>
              <a:t>Costs: Developing, distributing, and supporting desktop apps can be more costly than web or mobile apps. Additionally, supporting different operating systems can increase costs due to varying environments and libraries.</a:t>
            </a:r>
          </a:p>
        </p:txBody>
      </p:sp>
    </p:spTree>
    <p:extLst>
      <p:ext uri="{BB962C8B-B14F-4D97-AF65-F5344CB8AC3E}">
        <p14:creationId xmlns:p14="http://schemas.microsoft.com/office/powerpoint/2010/main" val="82390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A5B1-D7B9-49B2-B111-969D32CCE7C8}"/>
              </a:ext>
            </a:extLst>
          </p:cNvPr>
          <p:cNvSpPr>
            <a:spLocks noGrp="1"/>
          </p:cNvSpPr>
          <p:nvPr>
            <p:ph type="title"/>
          </p:nvPr>
        </p:nvSpPr>
        <p:spPr/>
        <p:txBody>
          <a:bodyPr/>
          <a:lstStyle/>
          <a:p>
            <a:r>
              <a:rPr lang="en-US" b="1" dirty="0">
                <a:solidFill>
                  <a:srgbClr val="1E1E1E"/>
                </a:solidFill>
                <a:effectLst/>
                <a:latin typeface="inherit"/>
              </a:rPr>
              <a:t>Advantages of Desktop Applications</a:t>
            </a:r>
            <a:endParaRPr lang="en-US" dirty="0"/>
          </a:p>
        </p:txBody>
      </p:sp>
      <p:sp>
        <p:nvSpPr>
          <p:cNvPr id="3" name="Content Placeholder 2">
            <a:extLst>
              <a:ext uri="{FF2B5EF4-FFF2-40B4-BE49-F238E27FC236}">
                <a16:creationId xmlns:a16="http://schemas.microsoft.com/office/drawing/2014/main" id="{E73A1287-7B3C-4D9E-B309-002FED52D6C7}"/>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1E1E1E"/>
                </a:solidFill>
                <a:effectLst/>
                <a:latin typeface="Merriweather Sans" pitchFamily="2" charset="0"/>
              </a:rPr>
              <a:t>Offline Mode: Desktop apps offer offline functionality, crucial in areas with weak internet connectivity. Users can work and use the app even without an internet connection.</a:t>
            </a:r>
          </a:p>
          <a:p>
            <a:pPr algn="l" fontAlgn="base">
              <a:buFont typeface="Arial" panose="020B0604020202020204" pitchFamily="34" charset="0"/>
              <a:buChar char="•"/>
            </a:pPr>
            <a:r>
              <a:rPr lang="en-US" b="0" i="0" dirty="0">
                <a:solidFill>
                  <a:srgbClr val="1E1E1E"/>
                </a:solidFill>
                <a:effectLst/>
                <a:latin typeface="Merriweather Sans" pitchFamily="2" charset="0"/>
              </a:rPr>
              <a:t>Full System Integration: Desktop apps can utilize advanced OS features, access files, integrate with system tools, and use peripheral devices.</a:t>
            </a:r>
          </a:p>
        </p:txBody>
      </p:sp>
    </p:spTree>
    <p:extLst>
      <p:ext uri="{BB962C8B-B14F-4D97-AF65-F5344CB8AC3E}">
        <p14:creationId xmlns:p14="http://schemas.microsoft.com/office/powerpoint/2010/main" val="280368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0A1B-B85E-4EB7-9DA7-A4DB607ABCE1}"/>
              </a:ext>
            </a:extLst>
          </p:cNvPr>
          <p:cNvSpPr>
            <a:spLocks noGrp="1"/>
          </p:cNvSpPr>
          <p:nvPr>
            <p:ph type="title"/>
          </p:nvPr>
        </p:nvSpPr>
        <p:spPr/>
        <p:txBody>
          <a:bodyPr/>
          <a:lstStyle/>
          <a:p>
            <a:r>
              <a:rPr lang="en-US" b="1" dirty="0">
                <a:solidFill>
                  <a:srgbClr val="1E1E1E"/>
                </a:solidFill>
                <a:effectLst/>
                <a:latin typeface="Merriweather Sans" pitchFamily="2" charset="0"/>
              </a:rPr>
              <a:t>Summary</a:t>
            </a:r>
            <a:endParaRPr lang="en-US" dirty="0"/>
          </a:p>
        </p:txBody>
      </p:sp>
      <p:sp>
        <p:nvSpPr>
          <p:cNvPr id="3" name="Content Placeholder 2">
            <a:extLst>
              <a:ext uri="{FF2B5EF4-FFF2-40B4-BE49-F238E27FC236}">
                <a16:creationId xmlns:a16="http://schemas.microsoft.com/office/drawing/2014/main" id="{C4D553D4-5F7F-42A1-9B7A-22AB9E29531D}"/>
              </a:ext>
            </a:extLst>
          </p:cNvPr>
          <p:cNvSpPr>
            <a:spLocks noGrp="1"/>
          </p:cNvSpPr>
          <p:nvPr>
            <p:ph idx="1"/>
          </p:nvPr>
        </p:nvSpPr>
        <p:spPr/>
        <p:txBody>
          <a:bodyPr/>
          <a:lstStyle/>
          <a:p>
            <a:r>
              <a:rPr lang="en-US" b="0" i="0" dirty="0">
                <a:solidFill>
                  <a:srgbClr val="1E1E1E"/>
                </a:solidFill>
                <a:effectLst/>
                <a:latin typeface="Merriweather Sans" pitchFamily="2" charset="0"/>
              </a:rPr>
              <a:t>Choosing between mobile, web, and desktop applications is a strategic decision involving the analysis of numerous factors. While mobile apps offer convenience and higher interaction possibilities on smartphones, web apps provide easy browser-based access and seamless updates, and desktop apps offer advanced functionality and tailored solutions, the ultimate decision should be based on </a:t>
            </a:r>
            <a:r>
              <a:rPr lang="en-US" b="0" i="0" dirty="0">
                <a:solidFill>
                  <a:srgbClr val="00B0F0"/>
                </a:solidFill>
                <a:effectLst/>
                <a:latin typeface="Merriweather Sans" pitchFamily="2" charset="0"/>
              </a:rPr>
              <a:t>specific project goals, user needs, and business strategy.</a:t>
            </a:r>
            <a:endParaRPr lang="en-US" dirty="0">
              <a:solidFill>
                <a:srgbClr val="00B0F0"/>
              </a:solidFill>
            </a:endParaRPr>
          </a:p>
        </p:txBody>
      </p:sp>
    </p:spTree>
    <p:extLst>
      <p:ext uri="{BB962C8B-B14F-4D97-AF65-F5344CB8AC3E}">
        <p14:creationId xmlns:p14="http://schemas.microsoft.com/office/powerpoint/2010/main" val="16496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800" y="758952"/>
            <a:ext cx="10058400" cy="3892168"/>
          </a:xfrm>
        </p:spPr>
        <p:txBody>
          <a:bodyPr anchor="ctr">
            <a:normAutofit/>
          </a:bodyPr>
          <a:lstStyle/>
          <a:p>
            <a:pPr fontAlgn="base"/>
            <a:r>
              <a:rPr lang="en-US" sz="2800" b="1" i="1" dirty="0">
                <a:solidFill>
                  <a:schemeClr val="accent3">
                    <a:lumMod val="20000"/>
                    <a:lumOff val="80000"/>
                  </a:schemeClr>
                </a:solidFill>
                <a:effectLst/>
                <a:latin typeface="inherit"/>
              </a:rPr>
              <a:t>It’s hard to imagine a day without technology. Whether you are an active or a passive user, it has become an integral part of our daily lives. Along with digital progress, the landscape of application platforms is evolving and new types of apps are emerging. All of this is aimed at making them more accessible and reliable. </a:t>
            </a:r>
            <a:br>
              <a:rPr lang="en-US" sz="2800" b="0" i="1" dirty="0">
                <a:solidFill>
                  <a:schemeClr val="accent3">
                    <a:lumMod val="20000"/>
                    <a:lumOff val="80000"/>
                  </a:schemeClr>
                </a:solidFill>
                <a:effectLst/>
                <a:latin typeface="Merriweather Sans" pitchFamily="2" charset="0"/>
              </a:rPr>
            </a:br>
            <a:r>
              <a:rPr lang="en-US" sz="2800" b="1" i="1" dirty="0">
                <a:solidFill>
                  <a:schemeClr val="accent3">
                    <a:lumMod val="20000"/>
                    <a:lumOff val="80000"/>
                  </a:schemeClr>
                </a:solidFill>
                <a:effectLst/>
                <a:latin typeface="inherit"/>
              </a:rPr>
              <a:t>What platform to choose for a new application? Should it be a mobile, web or desktop application? Each of these types has its unique features, which are crucial to understand before making a decision.</a:t>
            </a:r>
            <a:endParaRPr lang="en-US" sz="12100" i="1" dirty="0">
              <a:solidFill>
                <a:schemeClr val="accent3">
                  <a:lumMod val="20000"/>
                  <a:lumOff val="80000"/>
                </a:schemeClr>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FFDF-3720-4163-ADA3-CE578580F746}"/>
              </a:ext>
            </a:extLst>
          </p:cNvPr>
          <p:cNvSpPr>
            <a:spLocks noGrp="1"/>
          </p:cNvSpPr>
          <p:nvPr>
            <p:ph type="title"/>
          </p:nvPr>
        </p:nvSpPr>
        <p:spPr/>
        <p:txBody>
          <a:bodyPr/>
          <a:lstStyle/>
          <a:p>
            <a:r>
              <a:rPr lang="en-US" b="1" dirty="0">
                <a:solidFill>
                  <a:srgbClr val="1E1E1E"/>
                </a:solidFill>
                <a:effectLst/>
                <a:latin typeface="inherit"/>
              </a:rPr>
              <a:t>Mobile Applications</a:t>
            </a:r>
            <a:endParaRPr lang="en-US" dirty="0"/>
          </a:p>
        </p:txBody>
      </p:sp>
      <p:sp>
        <p:nvSpPr>
          <p:cNvPr id="3" name="Content Placeholder 2">
            <a:extLst>
              <a:ext uri="{FF2B5EF4-FFF2-40B4-BE49-F238E27FC236}">
                <a16:creationId xmlns:a16="http://schemas.microsoft.com/office/drawing/2014/main" id="{E818CC4A-F22C-4B51-ABB7-4B006AC3475E}"/>
              </a:ext>
            </a:extLst>
          </p:cNvPr>
          <p:cNvSpPr>
            <a:spLocks noGrp="1"/>
          </p:cNvSpPr>
          <p:nvPr>
            <p:ph idx="1"/>
          </p:nvPr>
        </p:nvSpPr>
        <p:spPr/>
        <p:txBody>
          <a:bodyPr/>
          <a:lstStyle/>
          <a:p>
            <a:pPr algn="l" fontAlgn="base"/>
            <a:r>
              <a:rPr lang="en-US" b="1" i="1" dirty="0">
                <a:solidFill>
                  <a:srgbClr val="00B0F0"/>
                </a:solidFill>
                <a:effectLst/>
                <a:latin typeface="inherit"/>
              </a:rPr>
              <a:t>What are mobile applications?</a:t>
            </a:r>
            <a:endParaRPr lang="en-US" b="1" i="1" dirty="0">
              <a:solidFill>
                <a:srgbClr val="00B0F0"/>
              </a:solidFill>
              <a:effectLst/>
              <a:latin typeface="Merriweather Sans" pitchFamily="2" charset="0"/>
            </a:endParaRPr>
          </a:p>
          <a:p>
            <a:pPr algn="l" fontAlgn="base"/>
            <a:r>
              <a:rPr lang="en-US" b="0" dirty="0">
                <a:solidFill>
                  <a:srgbClr val="1E1E1E"/>
                </a:solidFill>
                <a:effectLst/>
                <a:latin typeface="Merriweather Sans" pitchFamily="2" charset="0"/>
              </a:rPr>
              <a:t>Simply put, mobile applications are software installed on smartphones and tablets that provide specific services. In recent years, mobile apps have significantly dominated the market. The increase in their popularity is largely a consequence of technological advancements, including improvements in internet access – faster and more reliable – as well as the enhancement of smartphone capabilities. These two factors have contributed to the growth in the number of users actively engaging with various mobile applications.</a:t>
            </a:r>
          </a:p>
          <a:p>
            <a:endParaRPr lang="en-US" dirty="0"/>
          </a:p>
        </p:txBody>
      </p:sp>
    </p:spTree>
    <p:extLst>
      <p:ext uri="{BB962C8B-B14F-4D97-AF65-F5344CB8AC3E}">
        <p14:creationId xmlns:p14="http://schemas.microsoft.com/office/powerpoint/2010/main" val="146899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A6D1-1131-40D9-81B3-E0DBAD090142}"/>
              </a:ext>
            </a:extLst>
          </p:cNvPr>
          <p:cNvSpPr>
            <a:spLocks noGrp="1"/>
          </p:cNvSpPr>
          <p:nvPr>
            <p:ph type="title"/>
          </p:nvPr>
        </p:nvSpPr>
        <p:spPr/>
        <p:txBody>
          <a:bodyPr/>
          <a:lstStyle/>
          <a:p>
            <a:r>
              <a:rPr lang="en-US" b="1" dirty="0">
                <a:solidFill>
                  <a:srgbClr val="1E1E1E"/>
                </a:solidFill>
                <a:effectLst/>
                <a:latin typeface="inherit"/>
              </a:rPr>
              <a:t>Mobile Applications</a:t>
            </a:r>
            <a:endParaRPr lang="en-US" dirty="0"/>
          </a:p>
        </p:txBody>
      </p:sp>
      <p:sp>
        <p:nvSpPr>
          <p:cNvPr id="3" name="Content Placeholder 2">
            <a:extLst>
              <a:ext uri="{FF2B5EF4-FFF2-40B4-BE49-F238E27FC236}">
                <a16:creationId xmlns:a16="http://schemas.microsoft.com/office/drawing/2014/main" id="{85DD938B-2754-412C-A080-2AFC5C02A92B}"/>
              </a:ext>
            </a:extLst>
          </p:cNvPr>
          <p:cNvSpPr>
            <a:spLocks noGrp="1"/>
          </p:cNvSpPr>
          <p:nvPr>
            <p:ph idx="1"/>
          </p:nvPr>
        </p:nvSpPr>
        <p:spPr/>
        <p:txBody>
          <a:bodyPr/>
          <a:lstStyle/>
          <a:p>
            <a:pPr algn="l" fontAlgn="base"/>
            <a:r>
              <a:rPr lang="en-US" b="0" dirty="0">
                <a:solidFill>
                  <a:srgbClr val="1E1E1E"/>
                </a:solidFill>
                <a:effectLst/>
                <a:latin typeface="Merriweather Sans" pitchFamily="2" charset="0"/>
              </a:rPr>
              <a:t>Mobile apps are typically available to be downloaded and installed from platforms such as </a:t>
            </a:r>
            <a:r>
              <a:rPr lang="en-US" b="0" dirty="0">
                <a:solidFill>
                  <a:srgbClr val="00B0F0"/>
                </a:solidFill>
                <a:effectLst/>
                <a:latin typeface="Merriweather Sans" pitchFamily="2" charset="0"/>
              </a:rPr>
              <a:t>App Store </a:t>
            </a:r>
            <a:r>
              <a:rPr lang="en-US" b="0" dirty="0">
                <a:solidFill>
                  <a:srgbClr val="1E1E1E"/>
                </a:solidFill>
                <a:effectLst/>
                <a:latin typeface="Merriweather Sans" pitchFamily="2" charset="0"/>
              </a:rPr>
              <a:t>and </a:t>
            </a:r>
            <a:r>
              <a:rPr lang="en-US" b="0" dirty="0">
                <a:solidFill>
                  <a:srgbClr val="00B0F0"/>
                </a:solidFill>
                <a:effectLst/>
                <a:latin typeface="Merriweather Sans" pitchFamily="2" charset="0"/>
              </a:rPr>
              <a:t>Google Play</a:t>
            </a:r>
            <a:r>
              <a:rPr lang="en-US" b="0" dirty="0">
                <a:solidFill>
                  <a:srgbClr val="1E1E1E"/>
                </a:solidFill>
                <a:effectLst/>
                <a:latin typeface="Merriweather Sans" pitchFamily="2" charset="0"/>
              </a:rPr>
              <a:t>. They are designed to provide a </a:t>
            </a:r>
            <a:r>
              <a:rPr lang="en-US" b="0" dirty="0">
                <a:solidFill>
                  <a:srgbClr val="00B0F0"/>
                </a:solidFill>
                <a:effectLst/>
                <a:latin typeface="Merriweather Sans" pitchFamily="2" charset="0"/>
              </a:rPr>
              <a:t>user-friendly experience </a:t>
            </a:r>
            <a:r>
              <a:rPr lang="en-US" b="0" dirty="0">
                <a:solidFill>
                  <a:srgbClr val="1E1E1E"/>
                </a:solidFill>
                <a:effectLst/>
                <a:latin typeface="Merriweather Sans" pitchFamily="2" charset="0"/>
              </a:rPr>
              <a:t>on smaller screens and for touch-based interactions.</a:t>
            </a:r>
          </a:p>
          <a:p>
            <a:pPr algn="l" fontAlgn="base"/>
            <a:r>
              <a:rPr lang="en-US" b="0" dirty="0">
                <a:solidFill>
                  <a:srgbClr val="1E1E1E"/>
                </a:solidFill>
                <a:effectLst/>
                <a:latin typeface="Merriweather Sans" pitchFamily="2" charset="0"/>
              </a:rPr>
              <a:t>Mobile applications have a </a:t>
            </a:r>
            <a:r>
              <a:rPr lang="en-US" b="0" dirty="0">
                <a:solidFill>
                  <a:srgbClr val="00B0F0"/>
                </a:solidFill>
                <a:effectLst/>
                <a:latin typeface="Merriweather Sans" pitchFamily="2" charset="0"/>
              </a:rPr>
              <a:t>wide range of uses</a:t>
            </a:r>
            <a:r>
              <a:rPr lang="en-US" b="0" dirty="0">
                <a:solidFill>
                  <a:srgbClr val="1E1E1E"/>
                </a:solidFill>
                <a:effectLst/>
                <a:latin typeface="Merriweather Sans" pitchFamily="2" charset="0"/>
              </a:rPr>
              <a:t>. Some of the mobile app categories are: e-commerce and financial apps, games, social media apps (Facebook, Instagram, Tik Tok, etc.), and all kinds of lifestyle apps, related to diet, sports, fashion, science, or dating.</a:t>
            </a:r>
          </a:p>
        </p:txBody>
      </p:sp>
    </p:spTree>
    <p:extLst>
      <p:ext uri="{BB962C8B-B14F-4D97-AF65-F5344CB8AC3E}">
        <p14:creationId xmlns:p14="http://schemas.microsoft.com/office/powerpoint/2010/main" val="67174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989C-15FF-4A86-8491-DB8E90FD093D}"/>
              </a:ext>
            </a:extLst>
          </p:cNvPr>
          <p:cNvSpPr>
            <a:spLocks noGrp="1"/>
          </p:cNvSpPr>
          <p:nvPr>
            <p:ph type="title"/>
          </p:nvPr>
        </p:nvSpPr>
        <p:spPr/>
        <p:txBody>
          <a:bodyPr>
            <a:normAutofit/>
          </a:bodyPr>
          <a:lstStyle/>
          <a:p>
            <a:r>
              <a:rPr lang="en-US" b="1" i="0" strike="noStrike" dirty="0">
                <a:solidFill>
                  <a:srgbClr val="1E1E1E"/>
                </a:solidFill>
                <a:effectLst/>
                <a:latin typeface="inherit"/>
                <a:hlinkClick r:id="rId2"/>
              </a:rPr>
              <a:t>Technologies for Developing Mobile Applications</a:t>
            </a:r>
            <a:endParaRPr lang="en-US" b="1" dirty="0"/>
          </a:p>
        </p:txBody>
      </p:sp>
      <p:sp>
        <p:nvSpPr>
          <p:cNvPr id="3" name="Content Placeholder 2">
            <a:extLst>
              <a:ext uri="{FF2B5EF4-FFF2-40B4-BE49-F238E27FC236}">
                <a16:creationId xmlns:a16="http://schemas.microsoft.com/office/drawing/2014/main" id="{C645E642-EA41-4FF6-8697-3B84F1A8BBFD}"/>
              </a:ext>
            </a:extLst>
          </p:cNvPr>
          <p:cNvSpPr>
            <a:spLocks noGrp="1"/>
          </p:cNvSpPr>
          <p:nvPr>
            <p:ph idx="1"/>
          </p:nvPr>
        </p:nvSpPr>
        <p:spPr/>
        <p:txBody>
          <a:bodyPr>
            <a:normAutofit lnSpcReduction="10000"/>
          </a:bodyPr>
          <a:lstStyle/>
          <a:p>
            <a:pPr algn="l" fontAlgn="base"/>
            <a:r>
              <a:rPr lang="en-US" b="0" dirty="0">
                <a:solidFill>
                  <a:srgbClr val="1E1E1E"/>
                </a:solidFill>
                <a:effectLst/>
                <a:latin typeface="Merriweather Sans" pitchFamily="2" charset="0"/>
              </a:rPr>
              <a:t>What are mobile apps coded in? The technology is determined by the </a:t>
            </a:r>
            <a:r>
              <a:rPr lang="en-US" b="0" dirty="0">
                <a:solidFill>
                  <a:srgbClr val="00B0F0"/>
                </a:solidFill>
                <a:effectLst/>
                <a:latin typeface="Merriweather Sans" pitchFamily="2" charset="0"/>
              </a:rPr>
              <a:t>operating system </a:t>
            </a:r>
            <a:r>
              <a:rPr lang="en-US" b="0" dirty="0">
                <a:solidFill>
                  <a:srgbClr val="1E1E1E"/>
                </a:solidFill>
                <a:effectLst/>
                <a:latin typeface="Merriweather Sans" pitchFamily="2" charset="0"/>
              </a:rPr>
              <a:t>of the device. The dominant systems are </a:t>
            </a:r>
            <a:r>
              <a:rPr lang="en-US" b="0" dirty="0">
                <a:solidFill>
                  <a:srgbClr val="00B0F0"/>
                </a:solidFill>
                <a:effectLst/>
                <a:latin typeface="Merriweather Sans" pitchFamily="2" charset="0"/>
              </a:rPr>
              <a:t>iOS</a:t>
            </a:r>
            <a:r>
              <a:rPr lang="en-US" b="0" dirty="0">
                <a:solidFill>
                  <a:srgbClr val="1E1E1E"/>
                </a:solidFill>
                <a:effectLst/>
                <a:latin typeface="Merriweather Sans" pitchFamily="2" charset="0"/>
              </a:rPr>
              <a:t> and </a:t>
            </a:r>
            <a:r>
              <a:rPr lang="en-US" b="0" dirty="0">
                <a:solidFill>
                  <a:srgbClr val="00B0F0"/>
                </a:solidFill>
                <a:effectLst/>
                <a:latin typeface="Merriweather Sans" pitchFamily="2" charset="0"/>
              </a:rPr>
              <a:t>Android</a:t>
            </a:r>
            <a:r>
              <a:rPr lang="en-US" b="0" dirty="0">
                <a:solidFill>
                  <a:srgbClr val="1E1E1E"/>
                </a:solidFill>
                <a:effectLst/>
                <a:latin typeface="Merriweather Sans" pitchFamily="2" charset="0"/>
              </a:rPr>
              <a:t>. For iOS devices, the programming language is </a:t>
            </a:r>
            <a:r>
              <a:rPr lang="en-US" b="0" dirty="0">
                <a:solidFill>
                  <a:srgbClr val="00B0F0"/>
                </a:solidFill>
                <a:effectLst/>
                <a:latin typeface="Merriweather Sans" pitchFamily="2" charset="0"/>
              </a:rPr>
              <a:t>Swift </a:t>
            </a:r>
            <a:r>
              <a:rPr lang="en-US" b="0" dirty="0">
                <a:solidFill>
                  <a:srgbClr val="1E1E1E"/>
                </a:solidFill>
                <a:effectLst/>
                <a:latin typeface="Merriweather Sans" pitchFamily="2" charset="0"/>
              </a:rPr>
              <a:t>(the successor of the older </a:t>
            </a:r>
            <a:r>
              <a:rPr lang="en-US" b="0" dirty="0">
                <a:solidFill>
                  <a:srgbClr val="00B0F0"/>
                </a:solidFill>
                <a:effectLst/>
                <a:latin typeface="Merriweather Sans" pitchFamily="2" charset="0"/>
              </a:rPr>
              <a:t>Objective-C</a:t>
            </a:r>
            <a:r>
              <a:rPr lang="en-US" b="0" dirty="0">
                <a:solidFill>
                  <a:srgbClr val="1E1E1E"/>
                </a:solidFill>
                <a:effectLst/>
                <a:latin typeface="Merriweather Sans" pitchFamily="2" charset="0"/>
              </a:rPr>
              <a:t>). For Android devices, it’s </a:t>
            </a:r>
            <a:r>
              <a:rPr lang="en-US" b="0" dirty="0">
                <a:solidFill>
                  <a:srgbClr val="00B0F0"/>
                </a:solidFill>
                <a:effectLst/>
                <a:latin typeface="Merriweather Sans" pitchFamily="2" charset="0"/>
              </a:rPr>
              <a:t>Kotlin</a:t>
            </a:r>
            <a:r>
              <a:rPr lang="en-US" b="0" dirty="0">
                <a:solidFill>
                  <a:srgbClr val="1E1E1E"/>
                </a:solidFill>
                <a:effectLst/>
                <a:latin typeface="Merriweather Sans" pitchFamily="2" charset="0"/>
              </a:rPr>
              <a:t>. Older Android apps were built using </a:t>
            </a:r>
            <a:r>
              <a:rPr lang="en-US" b="0" dirty="0">
                <a:solidFill>
                  <a:srgbClr val="00B0F0"/>
                </a:solidFill>
                <a:effectLst/>
                <a:latin typeface="Merriweather Sans" pitchFamily="2" charset="0"/>
              </a:rPr>
              <a:t>Java</a:t>
            </a:r>
            <a:r>
              <a:rPr lang="en-US" b="0" dirty="0">
                <a:solidFill>
                  <a:srgbClr val="1E1E1E"/>
                </a:solidFill>
                <a:effectLst/>
                <a:latin typeface="Merriweather Sans" pitchFamily="2" charset="0"/>
              </a:rPr>
              <a:t>. In practice, it’s rare to create a digital product exclusively for one platform; each system will require a separate code.</a:t>
            </a:r>
          </a:p>
          <a:p>
            <a:pPr algn="l" fontAlgn="base"/>
            <a:r>
              <a:rPr lang="en-US" b="0" dirty="0">
                <a:solidFill>
                  <a:srgbClr val="1E1E1E"/>
                </a:solidFill>
                <a:effectLst/>
                <a:latin typeface="Merriweather Sans" pitchFamily="2" charset="0"/>
              </a:rPr>
              <a:t>Another option, which we usually recommend for mobile applications, is choosing </a:t>
            </a:r>
            <a:r>
              <a:rPr lang="en-US" b="0" u="sng" dirty="0">
                <a:solidFill>
                  <a:srgbClr val="1E1E1E"/>
                </a:solidFill>
                <a:effectLst/>
                <a:latin typeface="Merriweather Sans" pitchFamily="2" charset="0"/>
                <a:hlinkClick r:id="rId3"/>
              </a:rPr>
              <a:t>Flutter</a:t>
            </a:r>
            <a:r>
              <a:rPr lang="en-US" b="0" dirty="0">
                <a:solidFill>
                  <a:srgbClr val="1E1E1E"/>
                </a:solidFill>
                <a:effectLst/>
                <a:latin typeface="Merriweather Sans" pitchFamily="2" charset="0"/>
              </a:rPr>
              <a:t>, a </a:t>
            </a:r>
            <a:r>
              <a:rPr lang="en-US" b="0" dirty="0">
                <a:solidFill>
                  <a:srgbClr val="00B0F0"/>
                </a:solidFill>
                <a:effectLst/>
                <a:latin typeface="Merriweather Sans" pitchFamily="2" charset="0"/>
              </a:rPr>
              <a:t>cross-platform  technology</a:t>
            </a:r>
            <a:r>
              <a:rPr lang="en-US" b="0" dirty="0">
                <a:solidFill>
                  <a:srgbClr val="1E1E1E"/>
                </a:solidFill>
                <a:effectLst/>
                <a:latin typeface="Merriweather Sans" pitchFamily="2" charset="0"/>
              </a:rPr>
              <a:t>. The most important thing is that users cannot distinguish whether the application is written natively or in Flutter. However, for the investor, the tangible benefit is that we create a single source code, instead of two separate ones, saving time and money while maintaining high quality.</a:t>
            </a:r>
          </a:p>
          <a:p>
            <a:endParaRPr lang="en-US" dirty="0"/>
          </a:p>
        </p:txBody>
      </p:sp>
    </p:spTree>
    <p:extLst>
      <p:ext uri="{BB962C8B-B14F-4D97-AF65-F5344CB8AC3E}">
        <p14:creationId xmlns:p14="http://schemas.microsoft.com/office/powerpoint/2010/main" val="316492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2A19-9442-49DA-8AF2-A7290269740A}"/>
              </a:ext>
            </a:extLst>
          </p:cNvPr>
          <p:cNvSpPr>
            <a:spLocks noGrp="1"/>
          </p:cNvSpPr>
          <p:nvPr>
            <p:ph type="title"/>
          </p:nvPr>
        </p:nvSpPr>
        <p:spPr/>
        <p:txBody>
          <a:bodyPr/>
          <a:lstStyle/>
          <a:p>
            <a:r>
              <a:rPr lang="en-US" b="1" dirty="0">
                <a:solidFill>
                  <a:srgbClr val="1E1E1E"/>
                </a:solidFill>
                <a:latin typeface="inherit"/>
              </a:rPr>
              <a:t>Technologies for Developing Mobile Applications</a:t>
            </a:r>
            <a:endParaRPr lang="en-US" dirty="0"/>
          </a:p>
        </p:txBody>
      </p:sp>
      <p:sp>
        <p:nvSpPr>
          <p:cNvPr id="3" name="Content Placeholder 2">
            <a:extLst>
              <a:ext uri="{FF2B5EF4-FFF2-40B4-BE49-F238E27FC236}">
                <a16:creationId xmlns:a16="http://schemas.microsoft.com/office/drawing/2014/main" id="{949177AE-C9ED-456D-82CB-23867EC57B2E}"/>
              </a:ext>
            </a:extLst>
          </p:cNvPr>
          <p:cNvSpPr>
            <a:spLocks noGrp="1"/>
          </p:cNvSpPr>
          <p:nvPr>
            <p:ph idx="1"/>
          </p:nvPr>
        </p:nvSpPr>
        <p:spPr/>
        <p:txBody>
          <a:bodyPr/>
          <a:lstStyle/>
          <a:p>
            <a:pPr algn="l" fontAlgn="base"/>
            <a:r>
              <a:rPr lang="en-US" b="0" dirty="0">
                <a:solidFill>
                  <a:srgbClr val="1E1E1E"/>
                </a:solidFill>
                <a:effectLst/>
                <a:latin typeface="Merriweather Sans" pitchFamily="2" charset="0"/>
              </a:rPr>
              <a:t>The above mentioned technologies refer to the </a:t>
            </a:r>
            <a:r>
              <a:rPr lang="en-US" b="0" dirty="0">
                <a:solidFill>
                  <a:srgbClr val="00B0F0"/>
                </a:solidFill>
                <a:effectLst/>
                <a:latin typeface="Merriweather Sans" pitchFamily="2" charset="0"/>
              </a:rPr>
              <a:t>front-end layer </a:t>
            </a:r>
            <a:r>
              <a:rPr lang="en-US" b="0" dirty="0">
                <a:solidFill>
                  <a:srgbClr val="1E1E1E"/>
                </a:solidFill>
                <a:effectLst/>
                <a:latin typeface="Merriweather Sans" pitchFamily="2" charset="0"/>
              </a:rPr>
              <a:t>of the application, which involves those elements which users directly interact with. It’s crucial not to forget that the majority of mobile apps also require a </a:t>
            </a:r>
            <a:r>
              <a:rPr lang="en-US" b="0" dirty="0">
                <a:solidFill>
                  <a:srgbClr val="00B0F0"/>
                </a:solidFill>
                <a:effectLst/>
                <a:latin typeface="Merriweather Sans" pitchFamily="2" charset="0"/>
              </a:rPr>
              <a:t>back-end </a:t>
            </a:r>
            <a:r>
              <a:rPr lang="en-US" b="0" dirty="0">
                <a:solidFill>
                  <a:srgbClr val="1E1E1E"/>
                </a:solidFill>
                <a:effectLst/>
                <a:latin typeface="Merriweather Sans" pitchFamily="2" charset="0"/>
              </a:rPr>
              <a:t>layer responsible for receiving and transmitting the information to the server that is not stored directly on the device, for example: user login details, purchase history, saved routes or playlists.</a:t>
            </a:r>
          </a:p>
          <a:p>
            <a:pPr algn="l" fontAlgn="base"/>
            <a:r>
              <a:rPr lang="en-US" b="0" dirty="0">
                <a:solidFill>
                  <a:srgbClr val="1E1E1E"/>
                </a:solidFill>
                <a:effectLst/>
                <a:latin typeface="Merriweather Sans" pitchFamily="2" charset="0"/>
              </a:rPr>
              <a:t>When it comes to the back-end of a mobile application, the solution we most often recommend is to build it using </a:t>
            </a:r>
            <a:r>
              <a:rPr lang="en-US" b="0" dirty="0">
                <a:solidFill>
                  <a:srgbClr val="00B0F0"/>
                </a:solidFill>
                <a:effectLst/>
                <a:latin typeface="Merriweather Sans" pitchFamily="2" charset="0"/>
              </a:rPr>
              <a:t>Firebase</a:t>
            </a:r>
            <a:r>
              <a:rPr lang="en-US" b="0" dirty="0">
                <a:solidFill>
                  <a:srgbClr val="1E1E1E"/>
                </a:solidFill>
                <a:effectLst/>
                <a:latin typeface="Merriweather Sans" pitchFamily="2" charset="0"/>
              </a:rPr>
              <a:t>. Thanks to this approach, we already have a lot of back-end elements ready, and at the same time we use a stable technology from Google. Thanks to this, we once again save time and money, without compromising on quality. Firebase is especially well-suited for mobile solutions.</a:t>
            </a:r>
          </a:p>
          <a:p>
            <a:endParaRPr lang="en-US" dirty="0"/>
          </a:p>
        </p:txBody>
      </p:sp>
    </p:spTree>
    <p:extLst>
      <p:ext uri="{BB962C8B-B14F-4D97-AF65-F5344CB8AC3E}">
        <p14:creationId xmlns:p14="http://schemas.microsoft.com/office/powerpoint/2010/main" val="110365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69AF-8234-41B3-9472-42C9F0043954}"/>
              </a:ext>
            </a:extLst>
          </p:cNvPr>
          <p:cNvSpPr>
            <a:spLocks noGrp="1"/>
          </p:cNvSpPr>
          <p:nvPr>
            <p:ph type="title"/>
          </p:nvPr>
        </p:nvSpPr>
        <p:spPr/>
        <p:txBody>
          <a:bodyPr>
            <a:normAutofit/>
          </a:bodyPr>
          <a:lstStyle/>
          <a:p>
            <a:r>
              <a:rPr lang="en-US" b="1" dirty="0">
                <a:solidFill>
                  <a:srgbClr val="1E1E1E"/>
                </a:solidFill>
                <a:effectLst/>
                <a:latin typeface="inherit"/>
              </a:rPr>
              <a:t>Is every application I use on my smartphone a mobile app?</a:t>
            </a:r>
            <a:endParaRPr lang="en-US" dirty="0"/>
          </a:p>
        </p:txBody>
      </p:sp>
      <p:sp>
        <p:nvSpPr>
          <p:cNvPr id="3" name="Content Placeholder 2">
            <a:extLst>
              <a:ext uri="{FF2B5EF4-FFF2-40B4-BE49-F238E27FC236}">
                <a16:creationId xmlns:a16="http://schemas.microsoft.com/office/drawing/2014/main" id="{C5EBEBF0-9150-4D29-A473-40D113184E96}"/>
              </a:ext>
            </a:extLst>
          </p:cNvPr>
          <p:cNvSpPr>
            <a:spLocks noGrp="1"/>
          </p:cNvSpPr>
          <p:nvPr>
            <p:ph idx="1"/>
          </p:nvPr>
        </p:nvSpPr>
        <p:spPr/>
        <p:txBody>
          <a:bodyPr/>
          <a:lstStyle/>
          <a:p>
            <a:r>
              <a:rPr lang="en-US" b="0" i="0" dirty="0">
                <a:solidFill>
                  <a:srgbClr val="00B0F0"/>
                </a:solidFill>
                <a:effectLst/>
                <a:latin typeface="Merriweather Sans" pitchFamily="2" charset="0"/>
              </a:rPr>
              <a:t>No</a:t>
            </a:r>
            <a:r>
              <a:rPr lang="en-US" b="0" i="0" dirty="0">
                <a:solidFill>
                  <a:srgbClr val="1E1E1E"/>
                </a:solidFill>
                <a:effectLst/>
                <a:latin typeface="Merriweather Sans" pitchFamily="2" charset="0"/>
              </a:rPr>
              <a:t>, not every app running on a smartphone is a mobile app. There are also apps that can be run on smartphones but are not typical mobile apps. </a:t>
            </a:r>
            <a:r>
              <a:rPr lang="en-US" b="0" i="0" dirty="0">
                <a:solidFill>
                  <a:srgbClr val="00B0F0"/>
                </a:solidFill>
                <a:effectLst/>
                <a:latin typeface="Merriweather Sans" pitchFamily="2" charset="0"/>
              </a:rPr>
              <a:t>Progressive Web Apps</a:t>
            </a:r>
            <a:r>
              <a:rPr lang="en-US" b="0" i="0" dirty="0">
                <a:solidFill>
                  <a:srgbClr val="1E1E1E"/>
                </a:solidFill>
                <a:effectLst/>
                <a:latin typeface="Merriweather Sans" pitchFamily="2" charset="0"/>
              </a:rPr>
              <a:t> (PWAs), for example, are web apps using the browser engine of the device. These apps utilize different technologies and may offer different functional capabilities. Well-executed PWA configuration can provide a native-like experience despite not being a mobile app.</a:t>
            </a:r>
            <a:endParaRPr lang="en-US" dirty="0"/>
          </a:p>
        </p:txBody>
      </p:sp>
    </p:spTree>
    <p:extLst>
      <p:ext uri="{BB962C8B-B14F-4D97-AF65-F5344CB8AC3E}">
        <p14:creationId xmlns:p14="http://schemas.microsoft.com/office/powerpoint/2010/main" val="101960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9F67-2B17-40A2-8B76-9FF14BBF16C6}"/>
              </a:ext>
            </a:extLst>
          </p:cNvPr>
          <p:cNvSpPr>
            <a:spLocks noGrp="1"/>
          </p:cNvSpPr>
          <p:nvPr>
            <p:ph type="title"/>
          </p:nvPr>
        </p:nvSpPr>
        <p:spPr/>
        <p:txBody>
          <a:bodyPr/>
          <a:lstStyle/>
          <a:p>
            <a:r>
              <a:rPr lang="en-US" b="1" dirty="0">
                <a:solidFill>
                  <a:srgbClr val="1E1E1E"/>
                </a:solidFill>
                <a:effectLst/>
                <a:latin typeface="inherit"/>
              </a:rPr>
              <a:t>Disadvantages of Mobile Applications</a:t>
            </a:r>
            <a:endParaRPr lang="en-US" dirty="0"/>
          </a:p>
        </p:txBody>
      </p:sp>
      <p:sp>
        <p:nvSpPr>
          <p:cNvPr id="3" name="Content Placeholder 2">
            <a:extLst>
              <a:ext uri="{FF2B5EF4-FFF2-40B4-BE49-F238E27FC236}">
                <a16:creationId xmlns:a16="http://schemas.microsoft.com/office/drawing/2014/main" id="{B2A190CD-33D5-4530-9822-4E7AD719190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1E1E1E"/>
                </a:solidFill>
                <a:effectLst/>
                <a:latin typeface="Merriweather Sans" pitchFamily="2" charset="0"/>
              </a:rPr>
              <a:t>Cost of development for two platforms: Mobile apps are often developed separately for different platforms (iOS, Android), potentially requiring more resources and time, especially if developed natively. A cross-platform approach can be a solution here.</a:t>
            </a:r>
          </a:p>
          <a:p>
            <a:pPr algn="l" fontAlgn="base">
              <a:buFont typeface="Arial" panose="020B0604020202020204" pitchFamily="34" charset="0"/>
              <a:buChar char="•"/>
            </a:pPr>
            <a:r>
              <a:rPr lang="en-US" b="0" i="0" dirty="0">
                <a:solidFill>
                  <a:srgbClr val="1E1E1E"/>
                </a:solidFill>
                <a:effectLst/>
                <a:latin typeface="Merriweather Sans" pitchFamily="2" charset="0"/>
              </a:rPr>
              <a:t>If we want the application to be generally available in the App Store and Google Play, it needs to meet the stores’ requirements, e.g. the need to justify the collection of data or the use of specific functionalities within the app. Presence in the stores also entails additional fees and commissions.</a:t>
            </a:r>
          </a:p>
          <a:p>
            <a:pPr algn="l" fontAlgn="base">
              <a:buFont typeface="Arial" panose="020B0604020202020204" pitchFamily="34" charset="0"/>
              <a:buChar char="•"/>
            </a:pPr>
            <a:r>
              <a:rPr lang="en-US" b="0" i="0" dirty="0">
                <a:solidFill>
                  <a:srgbClr val="1E1E1E"/>
                </a:solidFill>
                <a:effectLst/>
                <a:latin typeface="Merriweather Sans" pitchFamily="2" charset="0"/>
              </a:rPr>
              <a:t>Update approval needed: App updates must be approved by application stores (AppStore and Google Play) before being available to users, leading to potential delays in deploying fixes or new features.</a:t>
            </a:r>
          </a:p>
          <a:p>
            <a:endParaRPr lang="en-US" dirty="0"/>
          </a:p>
        </p:txBody>
      </p:sp>
    </p:spTree>
    <p:extLst>
      <p:ext uri="{BB962C8B-B14F-4D97-AF65-F5344CB8AC3E}">
        <p14:creationId xmlns:p14="http://schemas.microsoft.com/office/powerpoint/2010/main" val="30586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24D8-7383-48ED-A16F-19C7D5EBBA0A}"/>
              </a:ext>
            </a:extLst>
          </p:cNvPr>
          <p:cNvSpPr>
            <a:spLocks noGrp="1"/>
          </p:cNvSpPr>
          <p:nvPr>
            <p:ph type="title"/>
          </p:nvPr>
        </p:nvSpPr>
        <p:spPr/>
        <p:txBody>
          <a:bodyPr/>
          <a:lstStyle/>
          <a:p>
            <a:r>
              <a:rPr lang="en-US" b="1" dirty="0">
                <a:solidFill>
                  <a:srgbClr val="1E1E1E"/>
                </a:solidFill>
                <a:effectLst/>
                <a:latin typeface="inherit"/>
              </a:rPr>
              <a:t>Advantages of Mobile Applications</a:t>
            </a:r>
            <a:endParaRPr lang="en-US" dirty="0"/>
          </a:p>
        </p:txBody>
      </p:sp>
      <p:sp>
        <p:nvSpPr>
          <p:cNvPr id="3" name="Content Placeholder 2">
            <a:extLst>
              <a:ext uri="{FF2B5EF4-FFF2-40B4-BE49-F238E27FC236}">
                <a16:creationId xmlns:a16="http://schemas.microsoft.com/office/drawing/2014/main" id="{25210ECA-C162-47DB-B243-00351471E482}"/>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0" i="0" dirty="0">
                <a:solidFill>
                  <a:srgbClr val="1E1E1E"/>
                </a:solidFill>
                <a:effectLst/>
                <a:latin typeface="Merriweather Sans" pitchFamily="2" charset="0"/>
              </a:rPr>
              <a:t>Rich functionality: Mobile apps can fully leverage native device features such as camera, GPS, push notifications, sensors, and more. Thanks to this, the application has many elements of interaction with the user, which translates into greater engagement.</a:t>
            </a:r>
          </a:p>
          <a:p>
            <a:pPr algn="l" fontAlgn="base">
              <a:buFont typeface="Arial" panose="020B0604020202020204" pitchFamily="34" charset="0"/>
              <a:buChar char="•"/>
            </a:pPr>
            <a:r>
              <a:rPr lang="en-US" b="0" i="0" dirty="0">
                <a:solidFill>
                  <a:srgbClr val="1E1E1E"/>
                </a:solidFill>
                <a:effectLst/>
                <a:latin typeface="Merriweather Sans" pitchFamily="2" charset="0"/>
              </a:rPr>
              <a:t>Performance: Mobile apps can offer better performance and faster loading times since they’re installed directly on the user’s device, utilizing its resources.</a:t>
            </a:r>
          </a:p>
          <a:p>
            <a:pPr algn="l" fontAlgn="base">
              <a:buFont typeface="Arial" panose="020B0604020202020204" pitchFamily="34" charset="0"/>
              <a:buChar char="•"/>
            </a:pPr>
            <a:r>
              <a:rPr lang="en-US" b="0" i="0" dirty="0">
                <a:solidFill>
                  <a:srgbClr val="1E1E1E"/>
                </a:solidFill>
                <a:effectLst/>
                <a:latin typeface="Merriweather Sans" pitchFamily="2" charset="0"/>
              </a:rPr>
              <a:t>Offline access: Mobile apps can work offline or with limited connectivity, providing users access to specific functions and content even without an internet connection.</a:t>
            </a:r>
          </a:p>
          <a:p>
            <a:pPr algn="l" fontAlgn="base">
              <a:buFont typeface="Arial" panose="020B0604020202020204" pitchFamily="34" charset="0"/>
              <a:buChar char="•"/>
            </a:pPr>
            <a:r>
              <a:rPr lang="en-US" b="0" i="0" dirty="0">
                <a:solidFill>
                  <a:srgbClr val="1E1E1E"/>
                </a:solidFill>
                <a:effectLst/>
                <a:latin typeface="Merriweather Sans" pitchFamily="2" charset="0"/>
              </a:rPr>
              <a:t>Easily found in the stores: Distribution through app stores (App Store and Google Play) provides exposure to a large user base and makes the process of discovering and installing them more straightforward</a:t>
            </a:r>
          </a:p>
          <a:p>
            <a:pPr algn="l" fontAlgn="base">
              <a:buFont typeface="Arial" panose="020B0604020202020204" pitchFamily="34" charset="0"/>
              <a:buChar char="•"/>
            </a:pPr>
            <a:r>
              <a:rPr lang="en-US" b="0" i="0" dirty="0">
                <a:solidFill>
                  <a:srgbClr val="1E1E1E"/>
                </a:solidFill>
                <a:effectLst/>
                <a:latin typeface="Merriweather Sans" pitchFamily="2" charset="0"/>
              </a:rPr>
              <a:t>User interaction possibilities: Mobile apps can make use of various gestures and interactions such as touch, swipe, scroll, and shake, leading to more intuitive and advanced user interfaces.</a:t>
            </a:r>
          </a:p>
          <a:p>
            <a:endParaRPr lang="en-US" dirty="0"/>
          </a:p>
        </p:txBody>
      </p:sp>
    </p:spTree>
    <p:extLst>
      <p:ext uri="{BB962C8B-B14F-4D97-AF65-F5344CB8AC3E}">
        <p14:creationId xmlns:p14="http://schemas.microsoft.com/office/powerpoint/2010/main" val="137116847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{9DAD19F7-BAF0-44EC-A8EC-62BA108D26B4}tf56160789_win32</Template>
  <TotalTime>50</TotalTime>
  <Words>2055</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Franklin Gothic Book</vt:lpstr>
      <vt:lpstr>inherit</vt:lpstr>
      <vt:lpstr>Merriweather Sans</vt:lpstr>
      <vt:lpstr>Custom</vt:lpstr>
      <vt:lpstr>Mobile app, web app, desktop app: know the difference!</vt:lpstr>
      <vt:lpstr>It’s hard to imagine a day without technology. Whether you are an active or a passive user, it has become an integral part of our daily lives. Along with digital progress, the landscape of application platforms is evolving and new types of apps are emerging. All of this is aimed at making them more accessible and reliable.  What platform to choose for a new application? Should it be a mobile, web or desktop application? Each of these types has its unique features, which are crucial to understand before making a decision.</vt:lpstr>
      <vt:lpstr>Mobile Applications</vt:lpstr>
      <vt:lpstr>Mobile Applications</vt:lpstr>
      <vt:lpstr>Technologies for Developing Mobile Applications</vt:lpstr>
      <vt:lpstr>Technologies for Developing Mobile Applications</vt:lpstr>
      <vt:lpstr>Is every application I use on my smartphone a mobile app?</vt:lpstr>
      <vt:lpstr>Disadvantages of Mobile Applications</vt:lpstr>
      <vt:lpstr>Advantages of Mobile Applications</vt:lpstr>
      <vt:lpstr>Web Applications</vt:lpstr>
      <vt:lpstr>Technologies for Developing Web Applications</vt:lpstr>
      <vt:lpstr>Are websites the same as web apps?</vt:lpstr>
      <vt:lpstr>Disadvantages of Web Applications</vt:lpstr>
      <vt:lpstr>Advantages of Web Applications</vt:lpstr>
      <vt:lpstr>Desktop Applications </vt:lpstr>
      <vt:lpstr>Disadvantages of Desktop Applications </vt:lpstr>
      <vt:lpstr>Advantages of Desktop 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web app, desktop app: know the difference!</dc:title>
  <dc:creator>jeff s</dc:creator>
  <cp:lastModifiedBy>jeff s</cp:lastModifiedBy>
  <cp:revision>6</cp:revision>
  <dcterms:created xsi:type="dcterms:W3CDTF">2023-10-23T03:01:16Z</dcterms:created>
  <dcterms:modified xsi:type="dcterms:W3CDTF">2023-10-23T03:52:15Z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