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sldIdLst>
    <p:sldId id="257" r:id="rId5"/>
    <p:sldId id="258" r:id="rId6"/>
    <p:sldId id="259" r:id="rId7"/>
    <p:sldId id="260" r:id="rId8"/>
    <p:sldId id="261"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19" autoAdjust="0"/>
  </p:normalViewPr>
  <p:slideViewPr>
    <p:cSldViewPr snapToGrid="0">
      <p:cViewPr varScale="1">
        <p:scale>
          <a:sx n="113" d="100"/>
          <a:sy n="113" d="100"/>
        </p:scale>
        <p:origin x="510"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viewProps" Target="viewProps.xml"/><Relationship Id="rId5" Type="http://schemas.openxmlformats.org/officeDocument/2006/relationships/slide" Target="slides/slide1.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s>
</file>

<file path=ppt/diagrams/colors1.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A70FD8F-0050-42E3-8B3A-6ED7CFB9852E}" type="doc">
      <dgm:prSet loTypeId="urn:microsoft.com/office/officeart/2016/7/layout/RoundedRectangleTimeline" loCatId="process" qsTypeId="urn:microsoft.com/office/officeart/2005/8/quickstyle/simple1" qsCatId="simple" csTypeId="urn:microsoft.com/office/officeart/2005/8/colors/accent1_3" csCatId="accent1" phldr="1"/>
      <dgm:spPr/>
      <dgm:t>
        <a:bodyPr/>
        <a:lstStyle/>
        <a:p>
          <a:endParaRPr lang="en-US"/>
        </a:p>
      </dgm:t>
    </dgm:pt>
    <dgm:pt modelId="{96262926-A67D-4E4E-9515-5EBC67F0B634}">
      <dgm:prSet/>
      <dgm:spPr/>
      <dgm:t>
        <a:bodyPr/>
        <a:lstStyle/>
        <a:p>
          <a:r>
            <a:rPr lang="en-US" b="1"/>
            <a:t>History of mobile application frameworks</a:t>
          </a:r>
          <a:endParaRPr lang="en-US" dirty="0"/>
        </a:p>
      </dgm:t>
    </dgm:pt>
    <dgm:pt modelId="{EC74E552-C501-4B0E-9400-E8B410F53D50}" type="parTrans" cxnId="{8C5B110A-FBC3-4CBF-BED2-413E87D4DAD5}">
      <dgm:prSet/>
      <dgm:spPr/>
      <dgm:t>
        <a:bodyPr/>
        <a:lstStyle/>
        <a:p>
          <a:endParaRPr lang="en-US"/>
        </a:p>
      </dgm:t>
    </dgm:pt>
    <dgm:pt modelId="{1DA7ACEB-F642-43C1-BCB5-F580B9B985B9}" type="sibTrans" cxnId="{8C5B110A-FBC3-4CBF-BED2-413E87D4DAD5}">
      <dgm:prSet/>
      <dgm:spPr/>
      <dgm:t>
        <a:bodyPr/>
        <a:lstStyle/>
        <a:p>
          <a:endParaRPr lang="en-US"/>
        </a:p>
      </dgm:t>
    </dgm:pt>
    <dgm:pt modelId="{C5146535-FD3D-4589-98A3-623B8DA4B8DB}">
      <dgm:prSet/>
      <dgm:spPr/>
      <dgm:t>
        <a:bodyPr/>
        <a:lstStyle/>
        <a:p>
          <a:r>
            <a:rPr lang="en-US" dirty="0"/>
            <a:t>Overview of key concepts</a:t>
          </a:r>
        </a:p>
      </dgm:t>
    </dgm:pt>
    <dgm:pt modelId="{20848F78-EC70-4162-96CE-CC68006930F0}" type="parTrans" cxnId="{8EBF857E-7408-4941-91E4-293B0F59EEF7}">
      <dgm:prSet/>
      <dgm:spPr/>
      <dgm:t>
        <a:bodyPr/>
        <a:lstStyle/>
        <a:p>
          <a:endParaRPr lang="en-US"/>
        </a:p>
      </dgm:t>
    </dgm:pt>
    <dgm:pt modelId="{7A3CCAF8-AC3A-401E-AEDD-44BBC1AA9C31}" type="sibTrans" cxnId="{8EBF857E-7408-4941-91E4-293B0F59EEF7}">
      <dgm:prSet/>
      <dgm:spPr/>
      <dgm:t>
        <a:bodyPr/>
        <a:lstStyle/>
        <a:p>
          <a:endParaRPr lang="en-US"/>
        </a:p>
      </dgm:t>
    </dgm:pt>
    <dgm:pt modelId="{E80CA270-6C90-4E17-ACEA-46B56AD54DD1}">
      <dgm:prSet/>
      <dgm:spPr/>
      <dgm:t>
        <a:bodyPr/>
        <a:lstStyle/>
        <a:p>
          <a:r>
            <a:rPr lang="en-US"/>
            <a:t>Objective-C and Java</a:t>
          </a:r>
          <a:endParaRPr lang="en-US" dirty="0"/>
        </a:p>
      </dgm:t>
    </dgm:pt>
    <dgm:pt modelId="{7EEC8067-96EF-4BE0-8BE3-BA59ED78A31F}" type="parTrans" cxnId="{2DC28DF8-5C1B-4F53-A4C1-D5B63FB54BAF}">
      <dgm:prSet/>
      <dgm:spPr/>
      <dgm:t>
        <a:bodyPr/>
        <a:lstStyle/>
        <a:p>
          <a:endParaRPr lang="en-US"/>
        </a:p>
      </dgm:t>
    </dgm:pt>
    <dgm:pt modelId="{1AFE46E5-6B07-4894-8ECB-21BD7E7B8AF1}" type="sibTrans" cxnId="{2DC28DF8-5C1B-4F53-A4C1-D5B63FB54BAF}">
      <dgm:prSet/>
      <dgm:spPr/>
      <dgm:t>
        <a:bodyPr/>
        <a:lstStyle/>
        <a:p>
          <a:endParaRPr lang="en-US"/>
        </a:p>
      </dgm:t>
    </dgm:pt>
    <dgm:pt modelId="{09C152DA-7620-4852-8162-A77EC3609F3F}">
      <dgm:prSet/>
      <dgm:spPr/>
      <dgm:t>
        <a:bodyPr/>
        <a:lstStyle/>
        <a:p>
          <a:r>
            <a:rPr lang="en-US" dirty="0"/>
            <a:t>Projects</a:t>
          </a:r>
        </a:p>
      </dgm:t>
    </dgm:pt>
    <dgm:pt modelId="{9F6D14C0-6C82-4CBD-8D6D-B0E117B6F2ED}" type="parTrans" cxnId="{23ECAC8B-17A4-4883-AA0E-06D66B7E788A}">
      <dgm:prSet/>
      <dgm:spPr/>
      <dgm:t>
        <a:bodyPr/>
        <a:lstStyle/>
        <a:p>
          <a:endParaRPr lang="en-US"/>
        </a:p>
      </dgm:t>
    </dgm:pt>
    <dgm:pt modelId="{0AE8D36D-0F0F-4206-AE39-0A2D73987B68}" type="sibTrans" cxnId="{23ECAC8B-17A4-4883-AA0E-06D66B7E788A}">
      <dgm:prSet/>
      <dgm:spPr/>
      <dgm:t>
        <a:bodyPr/>
        <a:lstStyle/>
        <a:p>
          <a:endParaRPr lang="en-US"/>
        </a:p>
      </dgm:t>
    </dgm:pt>
    <dgm:pt modelId="{6C8937BE-93F8-4DED-8538-1C601DAEBA66}">
      <dgm:prSet/>
      <dgm:spPr/>
      <dgm:t>
        <a:bodyPr/>
        <a:lstStyle/>
        <a:p>
          <a:r>
            <a:rPr lang="en-US" b="1" dirty="0"/>
            <a:t>Application models of mobile application frameworks</a:t>
          </a:r>
          <a:endParaRPr lang="en-US" dirty="0"/>
        </a:p>
      </dgm:t>
    </dgm:pt>
    <dgm:pt modelId="{77D169C6-D77F-456D-B18B-D7BE016AD87A}" type="parTrans" cxnId="{FAA8D3DD-12E8-457D-9144-B037C5678347}">
      <dgm:prSet/>
      <dgm:spPr/>
      <dgm:t>
        <a:bodyPr/>
        <a:lstStyle/>
        <a:p>
          <a:endParaRPr lang="en-US"/>
        </a:p>
      </dgm:t>
    </dgm:pt>
    <dgm:pt modelId="{A97BE953-FA9D-4BA6-A92C-494DB1F3BA59}" type="sibTrans" cxnId="{FAA8D3DD-12E8-457D-9144-B037C5678347}">
      <dgm:prSet/>
      <dgm:spPr/>
      <dgm:t>
        <a:bodyPr/>
        <a:lstStyle/>
        <a:p>
          <a:endParaRPr lang="en-US"/>
        </a:p>
      </dgm:t>
    </dgm:pt>
    <dgm:pt modelId="{8DB5D7D5-6A1C-4ABC-8850-759A9D876047}">
      <dgm:prSet/>
      <dgm:spPr/>
      <dgm:t>
        <a:bodyPr/>
        <a:lstStyle/>
        <a:p>
          <a:r>
            <a:rPr lang="en-US" dirty="0"/>
            <a:t>Introduction to course</a:t>
          </a:r>
        </a:p>
      </dgm:t>
    </dgm:pt>
    <dgm:pt modelId="{BD6E0A2E-99C8-4F5A-971A-CD211D1099FF}" type="sibTrans" cxnId="{C5202EE1-10E9-4076-9D55-9E0CF8B152AF}">
      <dgm:prSet/>
      <dgm:spPr/>
      <dgm:t>
        <a:bodyPr/>
        <a:lstStyle/>
        <a:p>
          <a:endParaRPr lang="en-US"/>
        </a:p>
      </dgm:t>
    </dgm:pt>
    <dgm:pt modelId="{D8874F40-D7B0-41DE-BB6F-A6014FEAB2D7}" type="parTrans" cxnId="{C5202EE1-10E9-4076-9D55-9E0CF8B152AF}">
      <dgm:prSet/>
      <dgm:spPr/>
      <dgm:t>
        <a:bodyPr/>
        <a:lstStyle/>
        <a:p>
          <a:endParaRPr lang="en-US"/>
        </a:p>
      </dgm:t>
    </dgm:pt>
    <dgm:pt modelId="{AB52B3CC-6563-466D-BFC3-9B6B5AFA0881}" type="pres">
      <dgm:prSet presAssocID="{6A70FD8F-0050-42E3-8B3A-6ED7CFB9852E}" presName="Name0" presStyleCnt="0">
        <dgm:presLayoutVars>
          <dgm:chMax/>
          <dgm:chPref/>
          <dgm:animLvl val="lvl"/>
        </dgm:presLayoutVars>
      </dgm:prSet>
      <dgm:spPr/>
    </dgm:pt>
    <dgm:pt modelId="{815EDF7B-AC93-4A61-87AA-CAA5D85C31A8}" type="pres">
      <dgm:prSet presAssocID="{8DB5D7D5-6A1C-4ABC-8850-759A9D876047}" presName="composite1" presStyleCnt="0"/>
      <dgm:spPr/>
    </dgm:pt>
    <dgm:pt modelId="{954381E7-0584-46DD-8108-E9BF4F2B5005}" type="pres">
      <dgm:prSet presAssocID="{8DB5D7D5-6A1C-4ABC-8850-759A9D876047}" presName="parent1" presStyleLbl="alignNode1" presStyleIdx="0" presStyleCnt="3">
        <dgm:presLayoutVars>
          <dgm:chMax val="1"/>
          <dgm:chPref val="1"/>
          <dgm:bulletEnabled val="1"/>
        </dgm:presLayoutVars>
      </dgm:prSet>
      <dgm:spPr/>
    </dgm:pt>
    <dgm:pt modelId="{5A1B764B-0DC5-47CD-BDEA-9E67799496EC}" type="pres">
      <dgm:prSet presAssocID="{8DB5D7D5-6A1C-4ABC-8850-759A9D876047}" presName="Childtext1" presStyleLbl="revTx" presStyleIdx="0" presStyleCnt="3">
        <dgm:presLayoutVars>
          <dgm:bulletEnabled val="1"/>
        </dgm:presLayoutVars>
      </dgm:prSet>
      <dgm:spPr/>
    </dgm:pt>
    <dgm:pt modelId="{122B38A3-0442-4747-820C-1F37877E2B0E}" type="pres">
      <dgm:prSet presAssocID="{8DB5D7D5-6A1C-4ABC-8850-759A9D876047}" presName="ConnectLine1" presStyleLbl="sibTrans1D1" presStyleIdx="0" presStyleCnt="3"/>
      <dgm:spPr>
        <a:noFill/>
        <a:ln w="12700" cap="rnd" cmpd="sng" algn="ctr">
          <a:solidFill>
            <a:schemeClr val="accent1">
              <a:shade val="90000"/>
              <a:hueOff val="93466"/>
              <a:satOff val="1924"/>
              <a:lumOff val="8231"/>
              <a:alphaOff val="0"/>
            </a:schemeClr>
          </a:solidFill>
          <a:prstDash val="dash"/>
        </a:ln>
        <a:effectLst/>
      </dgm:spPr>
    </dgm:pt>
    <dgm:pt modelId="{A73181F6-69BB-4A47-8277-4671A45AC8C8}" type="pres">
      <dgm:prSet presAssocID="{8DB5D7D5-6A1C-4ABC-8850-759A9D876047}" presName="ConnectLineEnd1" presStyleLbl="lnNode1" presStyleIdx="0" presStyleCnt="3"/>
      <dgm:spPr/>
    </dgm:pt>
    <dgm:pt modelId="{6E76EADA-5F61-4A59-B2F8-FA10112079FC}" type="pres">
      <dgm:prSet presAssocID="{8DB5D7D5-6A1C-4ABC-8850-759A9D876047}" presName="EmptyPane1" presStyleCnt="0"/>
      <dgm:spPr/>
    </dgm:pt>
    <dgm:pt modelId="{A8189248-0785-43F1-844C-4DE92841F254}" type="pres">
      <dgm:prSet presAssocID="{BD6E0A2E-99C8-4F5A-971A-CD211D1099FF}" presName="spaceBetweenRectangles1" presStyleCnt="0"/>
      <dgm:spPr/>
    </dgm:pt>
    <dgm:pt modelId="{218D9CD7-D48D-464C-9A1C-0F322EC540B3}" type="pres">
      <dgm:prSet presAssocID="{C5146535-FD3D-4589-98A3-623B8DA4B8DB}" presName="composite1" presStyleCnt="0"/>
      <dgm:spPr/>
    </dgm:pt>
    <dgm:pt modelId="{30804A27-188E-4A17-8FFE-97BCCA0597B8}" type="pres">
      <dgm:prSet presAssocID="{C5146535-FD3D-4589-98A3-623B8DA4B8DB}" presName="parent1" presStyleLbl="alignNode1" presStyleIdx="1" presStyleCnt="3">
        <dgm:presLayoutVars>
          <dgm:chMax val="1"/>
          <dgm:chPref val="1"/>
          <dgm:bulletEnabled val="1"/>
        </dgm:presLayoutVars>
      </dgm:prSet>
      <dgm:spPr/>
    </dgm:pt>
    <dgm:pt modelId="{DF65791B-462E-4589-B98D-F60587330CA8}" type="pres">
      <dgm:prSet presAssocID="{C5146535-FD3D-4589-98A3-623B8DA4B8DB}" presName="Childtext1" presStyleLbl="revTx" presStyleIdx="1" presStyleCnt="3">
        <dgm:presLayoutVars>
          <dgm:bulletEnabled val="1"/>
        </dgm:presLayoutVars>
      </dgm:prSet>
      <dgm:spPr/>
    </dgm:pt>
    <dgm:pt modelId="{DBA410EB-5F61-4F46-92D9-C5B0AA59EE15}" type="pres">
      <dgm:prSet presAssocID="{C5146535-FD3D-4589-98A3-623B8DA4B8DB}" presName="ConnectLine1" presStyleLbl="sibTrans1D1" presStyleIdx="1" presStyleCnt="3"/>
      <dgm:spPr>
        <a:noFill/>
        <a:ln w="12700" cap="rnd" cmpd="sng" algn="ctr">
          <a:solidFill>
            <a:schemeClr val="accent1">
              <a:shade val="90000"/>
              <a:hueOff val="140199"/>
              <a:satOff val="2886"/>
              <a:lumOff val="12346"/>
              <a:alphaOff val="0"/>
            </a:schemeClr>
          </a:solidFill>
          <a:prstDash val="dash"/>
        </a:ln>
        <a:effectLst/>
      </dgm:spPr>
    </dgm:pt>
    <dgm:pt modelId="{E1220EDB-B75C-43A5-B862-97E4C09130A7}" type="pres">
      <dgm:prSet presAssocID="{C5146535-FD3D-4589-98A3-623B8DA4B8DB}" presName="ConnectLineEnd1" presStyleLbl="lnNode1" presStyleIdx="1" presStyleCnt="3"/>
      <dgm:spPr/>
    </dgm:pt>
    <dgm:pt modelId="{D8849157-215F-4E70-9735-315E97B5AC5C}" type="pres">
      <dgm:prSet presAssocID="{C5146535-FD3D-4589-98A3-623B8DA4B8DB}" presName="EmptyPane1" presStyleCnt="0"/>
      <dgm:spPr/>
    </dgm:pt>
    <dgm:pt modelId="{7C467054-22FE-4C18-9934-29D7168DFF63}" type="pres">
      <dgm:prSet presAssocID="{7A3CCAF8-AC3A-401E-AEDD-44BBC1AA9C31}" presName="spaceBetweenRectangles1" presStyleCnt="0"/>
      <dgm:spPr/>
    </dgm:pt>
    <dgm:pt modelId="{3E3E944D-A6EC-4962-9AC1-C585A4F97BDA}" type="pres">
      <dgm:prSet presAssocID="{09C152DA-7620-4852-8162-A77EC3609F3F}" presName="composite1" presStyleCnt="0"/>
      <dgm:spPr/>
    </dgm:pt>
    <dgm:pt modelId="{566B79CB-1A41-4F5C-BF91-58D94BF93913}" type="pres">
      <dgm:prSet presAssocID="{09C152DA-7620-4852-8162-A77EC3609F3F}" presName="parent1" presStyleLbl="alignNode1" presStyleIdx="2" presStyleCnt="3">
        <dgm:presLayoutVars>
          <dgm:chMax val="1"/>
          <dgm:chPref val="1"/>
          <dgm:bulletEnabled val="1"/>
        </dgm:presLayoutVars>
      </dgm:prSet>
      <dgm:spPr/>
    </dgm:pt>
    <dgm:pt modelId="{B4723E2A-4FF1-452A-BD25-8EC364F15A6F}" type="pres">
      <dgm:prSet presAssocID="{09C152DA-7620-4852-8162-A77EC3609F3F}" presName="Childtext1" presStyleLbl="revTx" presStyleIdx="2" presStyleCnt="3">
        <dgm:presLayoutVars>
          <dgm:bulletEnabled val="1"/>
        </dgm:presLayoutVars>
      </dgm:prSet>
      <dgm:spPr/>
    </dgm:pt>
    <dgm:pt modelId="{440E9361-37D2-4157-AF38-7B49AD23708B}" type="pres">
      <dgm:prSet presAssocID="{09C152DA-7620-4852-8162-A77EC3609F3F}" presName="ConnectLine1" presStyleLbl="sibTrans1D1" presStyleIdx="2" presStyleCnt="3"/>
      <dgm:spPr>
        <a:noFill/>
        <a:ln w="12700" cap="rnd" cmpd="sng" algn="ctr">
          <a:solidFill>
            <a:schemeClr val="accent1">
              <a:shade val="90000"/>
              <a:hueOff val="186931"/>
              <a:satOff val="3848"/>
              <a:lumOff val="16461"/>
              <a:alphaOff val="0"/>
            </a:schemeClr>
          </a:solidFill>
          <a:prstDash val="dash"/>
        </a:ln>
        <a:effectLst/>
      </dgm:spPr>
    </dgm:pt>
    <dgm:pt modelId="{C45E7B63-1C71-483E-A3A8-705CE86D4D8E}" type="pres">
      <dgm:prSet presAssocID="{09C152DA-7620-4852-8162-A77EC3609F3F}" presName="ConnectLineEnd1" presStyleLbl="lnNode1" presStyleIdx="2" presStyleCnt="3"/>
      <dgm:spPr/>
    </dgm:pt>
    <dgm:pt modelId="{4174F691-D9D3-451C-9893-D177DC3AED58}" type="pres">
      <dgm:prSet presAssocID="{09C152DA-7620-4852-8162-A77EC3609F3F}" presName="EmptyPane1" presStyleCnt="0"/>
      <dgm:spPr/>
    </dgm:pt>
  </dgm:ptLst>
  <dgm:cxnLst>
    <dgm:cxn modelId="{5C25BB02-FA66-40A4-9DA6-9E1CAE3A8D4E}" type="presOf" srcId="{C5146535-FD3D-4589-98A3-623B8DA4B8DB}" destId="{30804A27-188E-4A17-8FFE-97BCCA0597B8}" srcOrd="0" destOrd="0" presId="urn:microsoft.com/office/officeart/2016/7/layout/RoundedRectangleTimeline"/>
    <dgm:cxn modelId="{8C5B110A-FBC3-4CBF-BED2-413E87D4DAD5}" srcId="{8DB5D7D5-6A1C-4ABC-8850-759A9D876047}" destId="{96262926-A67D-4E4E-9515-5EBC67F0B634}" srcOrd="0" destOrd="0" parTransId="{EC74E552-C501-4B0E-9400-E8B410F53D50}" sibTransId="{1DA7ACEB-F642-43C1-BCB5-F580B9B985B9}"/>
    <dgm:cxn modelId="{84C67813-55CE-4EBC-9032-03BD847DC17E}" type="presOf" srcId="{6A70FD8F-0050-42E3-8B3A-6ED7CFB9852E}" destId="{AB52B3CC-6563-466D-BFC3-9B6B5AFA0881}" srcOrd="0" destOrd="0" presId="urn:microsoft.com/office/officeart/2016/7/layout/RoundedRectangleTimeline"/>
    <dgm:cxn modelId="{22ECA226-C4EA-44F1-BCB5-77F78841DA6F}" type="presOf" srcId="{09C152DA-7620-4852-8162-A77EC3609F3F}" destId="{566B79CB-1A41-4F5C-BF91-58D94BF93913}" srcOrd="0" destOrd="0" presId="urn:microsoft.com/office/officeart/2016/7/layout/RoundedRectangleTimeline"/>
    <dgm:cxn modelId="{E2BBA750-A5E4-4F50-BE16-016934379F81}" type="presOf" srcId="{6C8937BE-93F8-4DED-8538-1C601DAEBA66}" destId="{B4723E2A-4FF1-452A-BD25-8EC364F15A6F}" srcOrd="0" destOrd="0" presId="urn:microsoft.com/office/officeart/2016/7/layout/RoundedRectangleTimeline"/>
    <dgm:cxn modelId="{F9B2D375-40BE-4E5D-AA88-61805FBFF819}" type="presOf" srcId="{8DB5D7D5-6A1C-4ABC-8850-759A9D876047}" destId="{954381E7-0584-46DD-8108-E9BF4F2B5005}" srcOrd="0" destOrd="0" presId="urn:microsoft.com/office/officeart/2016/7/layout/RoundedRectangleTimeline"/>
    <dgm:cxn modelId="{8EBF857E-7408-4941-91E4-293B0F59EEF7}" srcId="{6A70FD8F-0050-42E3-8B3A-6ED7CFB9852E}" destId="{C5146535-FD3D-4589-98A3-623B8DA4B8DB}" srcOrd="1" destOrd="0" parTransId="{20848F78-EC70-4162-96CE-CC68006930F0}" sibTransId="{7A3CCAF8-AC3A-401E-AEDD-44BBC1AA9C31}"/>
    <dgm:cxn modelId="{23ECAC8B-17A4-4883-AA0E-06D66B7E788A}" srcId="{6A70FD8F-0050-42E3-8B3A-6ED7CFB9852E}" destId="{09C152DA-7620-4852-8162-A77EC3609F3F}" srcOrd="2" destOrd="0" parTransId="{9F6D14C0-6C82-4CBD-8D6D-B0E117B6F2ED}" sibTransId="{0AE8D36D-0F0F-4206-AE39-0A2D73987B68}"/>
    <dgm:cxn modelId="{F9540599-A193-456C-A9A9-8962E3855B0B}" type="presOf" srcId="{96262926-A67D-4E4E-9515-5EBC67F0B634}" destId="{5A1B764B-0DC5-47CD-BDEA-9E67799496EC}" srcOrd="0" destOrd="0" presId="urn:microsoft.com/office/officeart/2016/7/layout/RoundedRectangleTimeline"/>
    <dgm:cxn modelId="{E13585A2-54F2-486A-B317-F4D6AF7E83B9}" type="presOf" srcId="{E80CA270-6C90-4E17-ACEA-46B56AD54DD1}" destId="{DF65791B-462E-4589-B98D-F60587330CA8}" srcOrd="0" destOrd="0" presId="urn:microsoft.com/office/officeart/2016/7/layout/RoundedRectangleTimeline"/>
    <dgm:cxn modelId="{FAA8D3DD-12E8-457D-9144-B037C5678347}" srcId="{09C152DA-7620-4852-8162-A77EC3609F3F}" destId="{6C8937BE-93F8-4DED-8538-1C601DAEBA66}" srcOrd="0" destOrd="0" parTransId="{77D169C6-D77F-456D-B18B-D7BE016AD87A}" sibTransId="{A97BE953-FA9D-4BA6-A92C-494DB1F3BA59}"/>
    <dgm:cxn modelId="{C5202EE1-10E9-4076-9D55-9E0CF8B152AF}" srcId="{6A70FD8F-0050-42E3-8B3A-6ED7CFB9852E}" destId="{8DB5D7D5-6A1C-4ABC-8850-759A9D876047}" srcOrd="0" destOrd="0" parTransId="{D8874F40-D7B0-41DE-BB6F-A6014FEAB2D7}" sibTransId="{BD6E0A2E-99C8-4F5A-971A-CD211D1099FF}"/>
    <dgm:cxn modelId="{2DC28DF8-5C1B-4F53-A4C1-D5B63FB54BAF}" srcId="{C5146535-FD3D-4589-98A3-623B8DA4B8DB}" destId="{E80CA270-6C90-4E17-ACEA-46B56AD54DD1}" srcOrd="0" destOrd="0" parTransId="{7EEC8067-96EF-4BE0-8BE3-BA59ED78A31F}" sibTransId="{1AFE46E5-6B07-4894-8ECB-21BD7E7B8AF1}"/>
    <dgm:cxn modelId="{76459B4A-BC95-4631-A3CC-1410E80D5DFD}" type="presParOf" srcId="{AB52B3CC-6563-466D-BFC3-9B6B5AFA0881}" destId="{815EDF7B-AC93-4A61-87AA-CAA5D85C31A8}" srcOrd="0" destOrd="0" presId="urn:microsoft.com/office/officeart/2016/7/layout/RoundedRectangleTimeline"/>
    <dgm:cxn modelId="{4238FA88-CE43-4680-BFB0-73DED5612698}" type="presParOf" srcId="{815EDF7B-AC93-4A61-87AA-CAA5D85C31A8}" destId="{954381E7-0584-46DD-8108-E9BF4F2B5005}" srcOrd="0" destOrd="0" presId="urn:microsoft.com/office/officeart/2016/7/layout/RoundedRectangleTimeline"/>
    <dgm:cxn modelId="{6497CE05-0893-4952-B18A-28D71D90B841}" type="presParOf" srcId="{815EDF7B-AC93-4A61-87AA-CAA5D85C31A8}" destId="{5A1B764B-0DC5-47CD-BDEA-9E67799496EC}" srcOrd="1" destOrd="0" presId="urn:microsoft.com/office/officeart/2016/7/layout/RoundedRectangleTimeline"/>
    <dgm:cxn modelId="{CB8BA570-C0D4-4400-BED8-C9BC961A6553}" type="presParOf" srcId="{815EDF7B-AC93-4A61-87AA-CAA5D85C31A8}" destId="{122B38A3-0442-4747-820C-1F37877E2B0E}" srcOrd="2" destOrd="0" presId="urn:microsoft.com/office/officeart/2016/7/layout/RoundedRectangleTimeline"/>
    <dgm:cxn modelId="{82FC1E36-99F3-4E1F-8BD1-229D77A82EB1}" type="presParOf" srcId="{815EDF7B-AC93-4A61-87AA-CAA5D85C31A8}" destId="{A73181F6-69BB-4A47-8277-4671A45AC8C8}" srcOrd="3" destOrd="0" presId="urn:microsoft.com/office/officeart/2016/7/layout/RoundedRectangleTimeline"/>
    <dgm:cxn modelId="{7EAD7967-836C-4AB6-AAA2-ED2EF3F29E78}" type="presParOf" srcId="{815EDF7B-AC93-4A61-87AA-CAA5D85C31A8}" destId="{6E76EADA-5F61-4A59-B2F8-FA10112079FC}" srcOrd="4" destOrd="0" presId="urn:microsoft.com/office/officeart/2016/7/layout/RoundedRectangleTimeline"/>
    <dgm:cxn modelId="{3783DE09-7B3D-423E-960C-ED9DB81E314E}" type="presParOf" srcId="{AB52B3CC-6563-466D-BFC3-9B6B5AFA0881}" destId="{A8189248-0785-43F1-844C-4DE92841F254}" srcOrd="1" destOrd="0" presId="urn:microsoft.com/office/officeart/2016/7/layout/RoundedRectangleTimeline"/>
    <dgm:cxn modelId="{38B07C9C-D21D-4E2B-A78B-C30877B2689A}" type="presParOf" srcId="{AB52B3CC-6563-466D-BFC3-9B6B5AFA0881}" destId="{218D9CD7-D48D-464C-9A1C-0F322EC540B3}" srcOrd="2" destOrd="0" presId="urn:microsoft.com/office/officeart/2016/7/layout/RoundedRectangleTimeline"/>
    <dgm:cxn modelId="{E6790483-7B9E-44FB-9EAE-A282A4B9AB73}" type="presParOf" srcId="{218D9CD7-D48D-464C-9A1C-0F322EC540B3}" destId="{30804A27-188E-4A17-8FFE-97BCCA0597B8}" srcOrd="0" destOrd="0" presId="urn:microsoft.com/office/officeart/2016/7/layout/RoundedRectangleTimeline"/>
    <dgm:cxn modelId="{B31BDB48-FB8E-47F4-8F76-B90009D28A96}" type="presParOf" srcId="{218D9CD7-D48D-464C-9A1C-0F322EC540B3}" destId="{DF65791B-462E-4589-B98D-F60587330CA8}" srcOrd="1" destOrd="0" presId="urn:microsoft.com/office/officeart/2016/7/layout/RoundedRectangleTimeline"/>
    <dgm:cxn modelId="{517AE913-68B2-41AC-BE20-5D4195845D6F}" type="presParOf" srcId="{218D9CD7-D48D-464C-9A1C-0F322EC540B3}" destId="{DBA410EB-5F61-4F46-92D9-C5B0AA59EE15}" srcOrd="2" destOrd="0" presId="urn:microsoft.com/office/officeart/2016/7/layout/RoundedRectangleTimeline"/>
    <dgm:cxn modelId="{0F089045-7542-47F1-8B17-68354869406A}" type="presParOf" srcId="{218D9CD7-D48D-464C-9A1C-0F322EC540B3}" destId="{E1220EDB-B75C-43A5-B862-97E4C09130A7}" srcOrd="3" destOrd="0" presId="urn:microsoft.com/office/officeart/2016/7/layout/RoundedRectangleTimeline"/>
    <dgm:cxn modelId="{79B44ECC-99D2-49DD-9DEE-58B1D2AE6C6C}" type="presParOf" srcId="{218D9CD7-D48D-464C-9A1C-0F322EC540B3}" destId="{D8849157-215F-4E70-9735-315E97B5AC5C}" srcOrd="4" destOrd="0" presId="urn:microsoft.com/office/officeart/2016/7/layout/RoundedRectangleTimeline"/>
    <dgm:cxn modelId="{6930EC12-FB60-44F8-973F-19AC06AA90BB}" type="presParOf" srcId="{AB52B3CC-6563-466D-BFC3-9B6B5AFA0881}" destId="{7C467054-22FE-4C18-9934-29D7168DFF63}" srcOrd="3" destOrd="0" presId="urn:microsoft.com/office/officeart/2016/7/layout/RoundedRectangleTimeline"/>
    <dgm:cxn modelId="{1F4A4777-E935-453F-A5B9-015C6946FC6A}" type="presParOf" srcId="{AB52B3CC-6563-466D-BFC3-9B6B5AFA0881}" destId="{3E3E944D-A6EC-4962-9AC1-C585A4F97BDA}" srcOrd="4" destOrd="0" presId="urn:microsoft.com/office/officeart/2016/7/layout/RoundedRectangleTimeline"/>
    <dgm:cxn modelId="{94AC8B5D-A9B9-4EF3-AD1C-6024606B5BF8}" type="presParOf" srcId="{3E3E944D-A6EC-4962-9AC1-C585A4F97BDA}" destId="{566B79CB-1A41-4F5C-BF91-58D94BF93913}" srcOrd="0" destOrd="0" presId="urn:microsoft.com/office/officeart/2016/7/layout/RoundedRectangleTimeline"/>
    <dgm:cxn modelId="{A151554E-10B3-429A-9E0D-D40262ED6857}" type="presParOf" srcId="{3E3E944D-A6EC-4962-9AC1-C585A4F97BDA}" destId="{B4723E2A-4FF1-452A-BD25-8EC364F15A6F}" srcOrd="1" destOrd="0" presId="urn:microsoft.com/office/officeart/2016/7/layout/RoundedRectangleTimeline"/>
    <dgm:cxn modelId="{329635D9-081F-4DC9-88AA-E074B7400415}" type="presParOf" srcId="{3E3E944D-A6EC-4962-9AC1-C585A4F97BDA}" destId="{440E9361-37D2-4157-AF38-7B49AD23708B}" srcOrd="2" destOrd="0" presId="urn:microsoft.com/office/officeart/2016/7/layout/RoundedRectangleTimeline"/>
    <dgm:cxn modelId="{0F0D3AEA-9F0C-400E-A955-6CD1F474B6A4}" type="presParOf" srcId="{3E3E944D-A6EC-4962-9AC1-C585A4F97BDA}" destId="{C45E7B63-1C71-483E-A3A8-705CE86D4D8E}" srcOrd="3" destOrd="0" presId="urn:microsoft.com/office/officeart/2016/7/layout/RoundedRectangleTimeline"/>
    <dgm:cxn modelId="{91F0BE33-39D4-4457-A5CC-3F1682DB166D}" type="presParOf" srcId="{3E3E944D-A6EC-4962-9AC1-C585A4F97BDA}" destId="{4174F691-D9D3-451C-9893-D177DC3AED58}" srcOrd="4" destOrd="0" presId="urn:microsoft.com/office/officeart/2016/7/layout/RoundedRectangle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4381E7-0584-46DD-8108-E9BF4F2B5005}">
      <dsp:nvSpPr>
        <dsp:cNvPr id="0" name=""/>
        <dsp:cNvSpPr/>
      </dsp:nvSpPr>
      <dsp:spPr>
        <a:xfrm rot="16200000">
          <a:off x="2328055" y="314278"/>
          <a:ext cx="363378" cy="3005230"/>
        </a:xfrm>
        <a:prstGeom prst="round2SameRect">
          <a:avLst/>
        </a:prstGeom>
        <a:solidFill>
          <a:schemeClr val="accent1">
            <a:shade val="80000"/>
            <a:hueOff val="0"/>
            <a:satOff val="0"/>
            <a:lumOff val="0"/>
            <a:alphaOff val="0"/>
          </a:schemeClr>
        </a:solidFill>
        <a:ln w="22225" cap="rnd"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1">
          <a:noAutofit/>
        </a:bodyPr>
        <a:lstStyle/>
        <a:p>
          <a:pPr marL="0" lvl="0" indent="0" algn="ctr" defTabSz="488950">
            <a:lnSpc>
              <a:spcPct val="90000"/>
            </a:lnSpc>
            <a:spcBef>
              <a:spcPct val="0"/>
            </a:spcBef>
            <a:spcAft>
              <a:spcPct val="35000"/>
            </a:spcAft>
            <a:buNone/>
          </a:pPr>
          <a:r>
            <a:rPr lang="en-US" sz="1100" kern="1200" dirty="0"/>
            <a:t>Introduction to course</a:t>
          </a:r>
        </a:p>
      </dsp:txBody>
      <dsp:txXfrm rot="5400000">
        <a:off x="1024869" y="1652943"/>
        <a:ext cx="2987491" cy="327900"/>
      </dsp:txXfrm>
    </dsp:sp>
    <dsp:sp modelId="{5A1B764B-0DC5-47CD-BDEA-9E67799496EC}">
      <dsp:nvSpPr>
        <dsp:cNvPr id="0" name=""/>
        <dsp:cNvSpPr/>
      </dsp:nvSpPr>
      <dsp:spPr>
        <a:xfrm>
          <a:off x="5385" y="0"/>
          <a:ext cx="5008717"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83820" numCol="1" spcCol="1270" anchor="b" anchorCtr="1">
          <a:noAutofit/>
        </a:bodyPr>
        <a:lstStyle/>
        <a:p>
          <a:pPr marL="0" lvl="0" indent="0" algn="ctr" defTabSz="488950">
            <a:lnSpc>
              <a:spcPct val="90000"/>
            </a:lnSpc>
            <a:spcBef>
              <a:spcPct val="0"/>
            </a:spcBef>
            <a:spcAft>
              <a:spcPct val="35000"/>
            </a:spcAft>
            <a:buNone/>
          </a:pPr>
          <a:r>
            <a:rPr lang="en-US" sz="1100" b="1" kern="1200"/>
            <a:t>History of mobile application frameworks</a:t>
          </a:r>
          <a:endParaRPr lang="en-US" sz="1100" kern="1200" dirty="0"/>
        </a:p>
      </dsp:txBody>
      <dsp:txXfrm>
        <a:off x="5385" y="0"/>
        <a:ext cx="5008717" cy="1271825"/>
      </dsp:txXfrm>
    </dsp:sp>
    <dsp:sp modelId="{122B38A3-0442-4747-820C-1F37877E2B0E}">
      <dsp:nvSpPr>
        <dsp:cNvPr id="0" name=""/>
        <dsp:cNvSpPr/>
      </dsp:nvSpPr>
      <dsp:spPr>
        <a:xfrm>
          <a:off x="2509744" y="1344501"/>
          <a:ext cx="0" cy="290702"/>
        </a:xfrm>
        <a:prstGeom prst="line">
          <a:avLst/>
        </a:prstGeom>
        <a:noFill/>
        <a:ln w="12700" cap="rnd" cmpd="sng" algn="ctr">
          <a:solidFill>
            <a:schemeClr val="accent1">
              <a:shade val="90000"/>
              <a:hueOff val="93466"/>
              <a:satOff val="1924"/>
              <a:lumOff val="8231"/>
              <a:alphaOff val="0"/>
            </a:schemeClr>
          </a:solidFill>
          <a:prstDash val="dash"/>
        </a:ln>
        <a:effectLst/>
      </dsp:spPr>
      <dsp:style>
        <a:lnRef idx="1">
          <a:scrgbClr r="0" g="0" b="0"/>
        </a:lnRef>
        <a:fillRef idx="0">
          <a:scrgbClr r="0" g="0" b="0"/>
        </a:fillRef>
        <a:effectRef idx="0">
          <a:scrgbClr r="0" g="0" b="0"/>
        </a:effectRef>
        <a:fontRef idx="minor"/>
      </dsp:style>
    </dsp:sp>
    <dsp:sp modelId="{A73181F6-69BB-4A47-8277-4671A45AC8C8}">
      <dsp:nvSpPr>
        <dsp:cNvPr id="0" name=""/>
        <dsp:cNvSpPr/>
      </dsp:nvSpPr>
      <dsp:spPr>
        <a:xfrm>
          <a:off x="2473406" y="1271825"/>
          <a:ext cx="72675" cy="72675"/>
        </a:xfrm>
        <a:prstGeom prst="ellipse">
          <a:avLst/>
        </a:prstGeom>
        <a:solidFill>
          <a:schemeClr val="accent1">
            <a:shade val="80000"/>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0804A27-188E-4A17-8FFE-97BCCA0597B8}">
      <dsp:nvSpPr>
        <dsp:cNvPr id="0" name=""/>
        <dsp:cNvSpPr/>
      </dsp:nvSpPr>
      <dsp:spPr>
        <a:xfrm>
          <a:off x="4012359" y="1635204"/>
          <a:ext cx="3005230" cy="363378"/>
        </a:xfrm>
        <a:prstGeom prst="rect">
          <a:avLst/>
        </a:prstGeom>
        <a:solidFill>
          <a:schemeClr val="accent1">
            <a:shade val="80000"/>
            <a:hueOff val="223096"/>
            <a:satOff val="-4529"/>
            <a:lumOff val="15339"/>
            <a:alphaOff val="0"/>
          </a:schemeClr>
        </a:solidFill>
        <a:ln w="22225" cap="rnd" cmpd="sng" algn="ctr">
          <a:solidFill>
            <a:schemeClr val="accent1">
              <a:shade val="80000"/>
              <a:hueOff val="223096"/>
              <a:satOff val="-4529"/>
              <a:lumOff val="15339"/>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1">
          <a:noAutofit/>
        </a:bodyPr>
        <a:lstStyle/>
        <a:p>
          <a:pPr marL="0" lvl="0" indent="0" algn="ctr" defTabSz="488950">
            <a:lnSpc>
              <a:spcPct val="90000"/>
            </a:lnSpc>
            <a:spcBef>
              <a:spcPct val="0"/>
            </a:spcBef>
            <a:spcAft>
              <a:spcPct val="35000"/>
            </a:spcAft>
            <a:buNone/>
          </a:pPr>
          <a:r>
            <a:rPr lang="en-US" sz="1100" kern="1200" dirty="0"/>
            <a:t>Overview of key concepts</a:t>
          </a:r>
        </a:p>
      </dsp:txBody>
      <dsp:txXfrm>
        <a:off x="4012359" y="1635204"/>
        <a:ext cx="3005230" cy="363378"/>
      </dsp:txXfrm>
    </dsp:sp>
    <dsp:sp modelId="{DF65791B-462E-4589-B98D-F60587330CA8}">
      <dsp:nvSpPr>
        <dsp:cNvPr id="0" name=""/>
        <dsp:cNvSpPr/>
      </dsp:nvSpPr>
      <dsp:spPr>
        <a:xfrm>
          <a:off x="3010616" y="2361961"/>
          <a:ext cx="5008717"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83820" rIns="0" bIns="0" numCol="1" spcCol="1270" anchor="t" anchorCtr="1">
          <a:noAutofit/>
        </a:bodyPr>
        <a:lstStyle/>
        <a:p>
          <a:pPr marL="0" lvl="0" indent="0" algn="ctr" defTabSz="488950">
            <a:lnSpc>
              <a:spcPct val="90000"/>
            </a:lnSpc>
            <a:spcBef>
              <a:spcPct val="0"/>
            </a:spcBef>
            <a:spcAft>
              <a:spcPct val="35000"/>
            </a:spcAft>
            <a:buNone/>
          </a:pPr>
          <a:r>
            <a:rPr lang="en-US" sz="1100" kern="1200"/>
            <a:t>Objective-C and Java</a:t>
          </a:r>
          <a:endParaRPr lang="en-US" sz="1100" kern="1200" dirty="0"/>
        </a:p>
      </dsp:txBody>
      <dsp:txXfrm>
        <a:off x="3010616" y="2361961"/>
        <a:ext cx="5008717" cy="1271825"/>
      </dsp:txXfrm>
    </dsp:sp>
    <dsp:sp modelId="{DBA410EB-5F61-4F46-92D9-C5B0AA59EE15}">
      <dsp:nvSpPr>
        <dsp:cNvPr id="0" name=""/>
        <dsp:cNvSpPr/>
      </dsp:nvSpPr>
      <dsp:spPr>
        <a:xfrm>
          <a:off x="5514975" y="1998582"/>
          <a:ext cx="0" cy="290702"/>
        </a:xfrm>
        <a:prstGeom prst="line">
          <a:avLst/>
        </a:prstGeom>
        <a:noFill/>
        <a:ln w="12700" cap="rnd" cmpd="sng" algn="ctr">
          <a:solidFill>
            <a:schemeClr val="accent1">
              <a:shade val="90000"/>
              <a:hueOff val="140199"/>
              <a:satOff val="2886"/>
              <a:lumOff val="12346"/>
              <a:alphaOff val="0"/>
            </a:schemeClr>
          </a:solidFill>
          <a:prstDash val="dash"/>
        </a:ln>
        <a:effectLst/>
      </dsp:spPr>
      <dsp:style>
        <a:lnRef idx="1">
          <a:scrgbClr r="0" g="0" b="0"/>
        </a:lnRef>
        <a:fillRef idx="0">
          <a:scrgbClr r="0" g="0" b="0"/>
        </a:fillRef>
        <a:effectRef idx="0">
          <a:scrgbClr r="0" g="0" b="0"/>
        </a:effectRef>
        <a:fontRef idx="minor"/>
      </dsp:style>
    </dsp:sp>
    <dsp:sp modelId="{E1220EDB-B75C-43A5-B862-97E4C09130A7}">
      <dsp:nvSpPr>
        <dsp:cNvPr id="0" name=""/>
        <dsp:cNvSpPr/>
      </dsp:nvSpPr>
      <dsp:spPr>
        <a:xfrm>
          <a:off x="5478637" y="2289285"/>
          <a:ext cx="72675" cy="72675"/>
        </a:xfrm>
        <a:prstGeom prst="ellipse">
          <a:avLst/>
        </a:prstGeom>
        <a:solidFill>
          <a:schemeClr val="accent1">
            <a:shade val="80000"/>
            <a:hueOff val="223096"/>
            <a:satOff val="-4529"/>
            <a:lumOff val="15339"/>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66B79CB-1A41-4F5C-BF91-58D94BF93913}">
      <dsp:nvSpPr>
        <dsp:cNvPr id="0" name=""/>
        <dsp:cNvSpPr/>
      </dsp:nvSpPr>
      <dsp:spPr>
        <a:xfrm rot="5400000">
          <a:off x="8338516" y="314278"/>
          <a:ext cx="363378" cy="3005230"/>
        </a:xfrm>
        <a:prstGeom prst="round2SameRect">
          <a:avLst/>
        </a:prstGeom>
        <a:solidFill>
          <a:schemeClr val="accent1">
            <a:shade val="80000"/>
            <a:hueOff val="446191"/>
            <a:satOff val="-9058"/>
            <a:lumOff val="30677"/>
            <a:alphaOff val="0"/>
          </a:schemeClr>
        </a:solidFill>
        <a:ln w="22225" cap="rnd" cmpd="sng" algn="ctr">
          <a:solidFill>
            <a:schemeClr val="accent1">
              <a:shade val="80000"/>
              <a:hueOff val="446191"/>
              <a:satOff val="-9058"/>
              <a:lumOff val="30677"/>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1">
          <a:noAutofit/>
        </a:bodyPr>
        <a:lstStyle/>
        <a:p>
          <a:pPr marL="0" lvl="0" indent="0" algn="ctr" defTabSz="488950">
            <a:lnSpc>
              <a:spcPct val="90000"/>
            </a:lnSpc>
            <a:spcBef>
              <a:spcPct val="0"/>
            </a:spcBef>
            <a:spcAft>
              <a:spcPct val="35000"/>
            </a:spcAft>
            <a:buNone/>
          </a:pPr>
          <a:r>
            <a:rPr lang="en-US" sz="1100" kern="1200" dirty="0"/>
            <a:t>Projects</a:t>
          </a:r>
        </a:p>
      </dsp:txBody>
      <dsp:txXfrm rot="-5400000">
        <a:off x="7017591" y="1652943"/>
        <a:ext cx="2987491" cy="327900"/>
      </dsp:txXfrm>
    </dsp:sp>
    <dsp:sp modelId="{B4723E2A-4FF1-452A-BD25-8EC364F15A6F}">
      <dsp:nvSpPr>
        <dsp:cNvPr id="0" name=""/>
        <dsp:cNvSpPr/>
      </dsp:nvSpPr>
      <dsp:spPr>
        <a:xfrm>
          <a:off x="6015846" y="0"/>
          <a:ext cx="5008717"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83820" numCol="1" spcCol="1270" anchor="b" anchorCtr="1">
          <a:noAutofit/>
        </a:bodyPr>
        <a:lstStyle/>
        <a:p>
          <a:pPr marL="0" lvl="0" indent="0" algn="ctr" defTabSz="488950">
            <a:lnSpc>
              <a:spcPct val="90000"/>
            </a:lnSpc>
            <a:spcBef>
              <a:spcPct val="0"/>
            </a:spcBef>
            <a:spcAft>
              <a:spcPct val="35000"/>
            </a:spcAft>
            <a:buNone/>
          </a:pPr>
          <a:r>
            <a:rPr lang="en-US" sz="1100" b="1" kern="1200" dirty="0"/>
            <a:t>Application models of mobile application frameworks</a:t>
          </a:r>
          <a:endParaRPr lang="en-US" sz="1100" kern="1200" dirty="0"/>
        </a:p>
      </dsp:txBody>
      <dsp:txXfrm>
        <a:off x="6015846" y="0"/>
        <a:ext cx="5008717" cy="1271825"/>
      </dsp:txXfrm>
    </dsp:sp>
    <dsp:sp modelId="{440E9361-37D2-4157-AF38-7B49AD23708B}">
      <dsp:nvSpPr>
        <dsp:cNvPr id="0" name=""/>
        <dsp:cNvSpPr/>
      </dsp:nvSpPr>
      <dsp:spPr>
        <a:xfrm>
          <a:off x="8520205" y="1344501"/>
          <a:ext cx="0" cy="290702"/>
        </a:xfrm>
        <a:prstGeom prst="line">
          <a:avLst/>
        </a:prstGeom>
        <a:noFill/>
        <a:ln w="12700" cap="rnd" cmpd="sng" algn="ctr">
          <a:solidFill>
            <a:schemeClr val="accent1">
              <a:shade val="90000"/>
              <a:hueOff val="186931"/>
              <a:satOff val="3848"/>
              <a:lumOff val="16461"/>
              <a:alphaOff val="0"/>
            </a:schemeClr>
          </a:solidFill>
          <a:prstDash val="dash"/>
        </a:ln>
        <a:effectLst/>
      </dsp:spPr>
      <dsp:style>
        <a:lnRef idx="1">
          <a:scrgbClr r="0" g="0" b="0"/>
        </a:lnRef>
        <a:fillRef idx="0">
          <a:scrgbClr r="0" g="0" b="0"/>
        </a:fillRef>
        <a:effectRef idx="0">
          <a:scrgbClr r="0" g="0" b="0"/>
        </a:effectRef>
        <a:fontRef idx="minor"/>
      </dsp:style>
    </dsp:sp>
    <dsp:sp modelId="{C45E7B63-1C71-483E-A3A8-705CE86D4D8E}">
      <dsp:nvSpPr>
        <dsp:cNvPr id="0" name=""/>
        <dsp:cNvSpPr/>
      </dsp:nvSpPr>
      <dsp:spPr>
        <a:xfrm>
          <a:off x="8483867" y="1271825"/>
          <a:ext cx="72675" cy="72675"/>
        </a:xfrm>
        <a:prstGeom prst="ellipse">
          <a:avLst/>
        </a:prstGeom>
        <a:solidFill>
          <a:schemeClr val="accent1">
            <a:shade val="80000"/>
            <a:hueOff val="446191"/>
            <a:satOff val="-9058"/>
            <a:lumOff val="30677"/>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RoundedRectangleTimeline">
  <dgm:title val="Rounded Rectangle Timeline"/>
  <dgm:desc val="Use to show a list of events in chronological order. An invisible box contains the description while the date is shown in rectangles, except for the first and last node where the corners of the rectangle are rounded. It can display large amount of text and long descriptive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10/23/2023</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10/23/2023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10/23/2023</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10/23/2023</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10/23/2023</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10/23/2023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10/23/2023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10/23/2023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10/23/2023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10/23/2023</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10/23/2023</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10/23/2023</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581191" y="1020431"/>
            <a:ext cx="10993549" cy="1475013"/>
          </a:xfrm>
        </p:spPr>
        <p:txBody>
          <a:bodyPr>
            <a:normAutofit/>
          </a:bodyPr>
          <a:lstStyle/>
          <a:p>
            <a:pPr>
              <a:lnSpc>
                <a:spcPct val="107000"/>
              </a:lnSpc>
              <a:spcBef>
                <a:spcPts val="200"/>
              </a:spcBef>
              <a:spcAft>
                <a:spcPts val="1400"/>
              </a:spcAft>
            </a:pPr>
            <a:r>
              <a:rPr lang="en-US" sz="4000" b="1" kern="0" cap="small" dirty="0">
                <a:solidFill>
                  <a:srgbClr val="002060"/>
                </a:solidFill>
                <a:effectLst/>
                <a:latin typeface="Palatino Linotype" panose="02040502050505030304" pitchFamily="18" charset="0"/>
              </a:rPr>
              <a:t>SEN 3142 – Introduction to Mobile Application Development</a:t>
            </a:r>
            <a:endParaRPr lang="en-US" sz="4000" b="1" dirty="0">
              <a:solidFill>
                <a:srgbClr val="1F4D78"/>
              </a:solidFill>
              <a:effectLst/>
              <a:latin typeface="Calibri" panose="020F0502020204030204" pitchFamily="34" charset="0"/>
            </a:endParaRPr>
          </a:p>
        </p:txBody>
      </p:sp>
      <p:sp>
        <p:nvSpPr>
          <p:cNvPr id="3" name="Subtitle 2">
            <a:extLst>
              <a:ext uri="{FF2B5EF4-FFF2-40B4-BE49-F238E27FC236}">
                <a16:creationId xmlns:a16="http://schemas.microsoft.com/office/drawing/2014/main" id="{835D6E6B-3353-491C-A3C6-F278D6CED8B3}"/>
              </a:ext>
            </a:extLst>
          </p:cNvPr>
          <p:cNvSpPr>
            <a:spLocks noGrp="1"/>
          </p:cNvSpPr>
          <p:nvPr>
            <p:ph type="subTitle" idx="1"/>
          </p:nvPr>
        </p:nvSpPr>
        <p:spPr>
          <a:xfrm>
            <a:off x="581194" y="2495445"/>
            <a:ext cx="10993546" cy="468233"/>
          </a:xfrm>
        </p:spPr>
        <p:txBody>
          <a:bodyPr>
            <a:normAutofit/>
          </a:bodyPr>
          <a:lstStyle/>
          <a:p>
            <a:r>
              <a:rPr lang="en-US" dirty="0"/>
              <a:t>By </a:t>
            </a:r>
            <a:r>
              <a:rPr lang="en-US" dirty="0" err="1"/>
              <a:t>Serh</a:t>
            </a:r>
            <a:r>
              <a:rPr lang="en-US" dirty="0"/>
              <a:t> jeff</a:t>
            </a:r>
          </a:p>
        </p:txBody>
      </p:sp>
      <p:sp>
        <p:nvSpPr>
          <p:cNvPr id="20" name="Rectangle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6" name="Picture 5" descr="abstract image">
            <a:extLst>
              <a:ext uri="{FF2B5EF4-FFF2-40B4-BE49-F238E27FC236}">
                <a16:creationId xmlns:a16="http://schemas.microsoft.com/office/drawing/2014/main" id="{F1A8C364-94D4-4630-BAD0-78722F347055}"/>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448733" y="3081867"/>
            <a:ext cx="11260667" cy="3310466"/>
          </a:xfrm>
          <a:prstGeom prst="rect">
            <a:avLst/>
          </a:prstGeom>
        </p:spPr>
      </p:pic>
    </p:spTree>
    <p:extLst>
      <p:ext uri="{BB962C8B-B14F-4D97-AF65-F5344CB8AC3E}">
        <p14:creationId xmlns:p14="http://schemas.microsoft.com/office/powerpoint/2010/main" val="24758055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p:txBody>
          <a:bodyPr/>
          <a:lstStyle/>
          <a:p>
            <a:r>
              <a:rPr lang="en-US" dirty="0"/>
              <a:t>Objectives</a:t>
            </a:r>
          </a:p>
        </p:txBody>
      </p:sp>
      <p:graphicFrame>
        <p:nvGraphicFramePr>
          <p:cNvPr id="4" name="Content Placeholder 2" descr="timeline">
            <a:extLst>
              <a:ext uri="{FF2B5EF4-FFF2-40B4-BE49-F238E27FC236}">
                <a16:creationId xmlns:a16="http://schemas.microsoft.com/office/drawing/2014/main" id="{FF3F0D82-0AA6-45C3-8367-955CBFA02ED6}"/>
              </a:ext>
            </a:extLst>
          </p:cNvPr>
          <p:cNvGraphicFramePr>
            <a:graphicFrameLocks noGrp="1"/>
          </p:cNvGraphicFramePr>
          <p:nvPr>
            <p:ph idx="1"/>
            <p:extLst>
              <p:ext uri="{D42A27DB-BD31-4B8C-83A1-F6EECF244321}">
                <p14:modId xmlns:p14="http://schemas.microsoft.com/office/powerpoint/2010/main" val="2175875911"/>
              </p:ext>
            </p:extLst>
          </p:nvPr>
        </p:nvGraphicFramePr>
        <p:xfrm>
          <a:off x="581025" y="2341563"/>
          <a:ext cx="11029950" cy="36337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37846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7D8AE-E97B-4593-98E6-FF5A374BA481}"/>
              </a:ext>
            </a:extLst>
          </p:cNvPr>
          <p:cNvSpPr>
            <a:spLocks noGrp="1"/>
          </p:cNvSpPr>
          <p:nvPr>
            <p:ph type="title"/>
          </p:nvPr>
        </p:nvSpPr>
        <p:spPr/>
        <p:txBody>
          <a:bodyPr/>
          <a:lstStyle/>
          <a:p>
            <a:r>
              <a:rPr lang="en-US" dirty="0"/>
              <a:t>Overview </a:t>
            </a:r>
          </a:p>
        </p:txBody>
      </p:sp>
      <p:sp>
        <p:nvSpPr>
          <p:cNvPr id="3" name="Content Placeholder 2">
            <a:extLst>
              <a:ext uri="{FF2B5EF4-FFF2-40B4-BE49-F238E27FC236}">
                <a16:creationId xmlns:a16="http://schemas.microsoft.com/office/drawing/2014/main" id="{BA3AE44F-48A2-4A88-9970-A2AF34A558EF}"/>
              </a:ext>
            </a:extLst>
          </p:cNvPr>
          <p:cNvSpPr>
            <a:spLocks noGrp="1"/>
          </p:cNvSpPr>
          <p:nvPr>
            <p:ph idx="1"/>
          </p:nvPr>
        </p:nvSpPr>
        <p:spPr/>
        <p:txBody>
          <a:bodyPr/>
          <a:lstStyle/>
          <a:p>
            <a:pPr algn="just">
              <a:lnSpc>
                <a:spcPct val="150000"/>
              </a:lnSpc>
              <a:spcAft>
                <a:spcPts val="800"/>
              </a:spcAft>
            </a:pPr>
            <a:r>
              <a:rPr lang="en-US" sz="1800" kern="0" dirty="0">
                <a:solidFill>
                  <a:srgbClr val="000000"/>
                </a:solidFill>
                <a:effectLst/>
                <a:latin typeface="Palatino Linotype" panose="02040502050505030304" pitchFamily="18" charset="0"/>
              </a:rPr>
              <a:t>This course introduces students to programming technologies, design and development related to mobile applications. </a:t>
            </a:r>
            <a:r>
              <a:rPr lang="en-US" sz="1800" kern="0" dirty="0">
                <a:solidFill>
                  <a:srgbClr val="000000"/>
                </a:solidFill>
                <a:effectLst/>
                <a:highlight>
                  <a:srgbClr val="FFFFFF"/>
                </a:highlight>
                <a:latin typeface="Palatino Linotype" panose="02040502050505030304" pitchFamily="18" charset="0"/>
              </a:rPr>
              <a:t>In this course, we focus on the creation of mobile solutions for various modern platforms, including major mobile operating systems. </a:t>
            </a:r>
            <a:r>
              <a:rPr lang="en-US" sz="1800" kern="0" dirty="0">
                <a:solidFill>
                  <a:srgbClr val="000000"/>
                </a:solidFill>
                <a:effectLst/>
                <a:latin typeface="Palatino Linotype" panose="02040502050505030304" pitchFamily="18" charset="0"/>
              </a:rPr>
              <a:t>Students will design and build a variety of Apps throughout the course to reinforce learning and to develop real competency.</a:t>
            </a:r>
            <a:endParaRPr lang="en-US" sz="1800" dirty="0">
              <a:effectLst/>
              <a:latin typeface="Calibri" panose="020F0502020204030204" pitchFamily="34" charset="0"/>
            </a:endParaRPr>
          </a:p>
          <a:p>
            <a:pPr algn="just">
              <a:lnSpc>
                <a:spcPct val="150000"/>
              </a:lnSpc>
              <a:spcAft>
                <a:spcPts val="800"/>
              </a:spcAft>
            </a:pPr>
            <a:r>
              <a:rPr lang="en-US" sz="1800" kern="0" dirty="0">
                <a:solidFill>
                  <a:srgbClr val="000000"/>
                </a:solidFill>
                <a:effectLst/>
                <a:highlight>
                  <a:srgbClr val="FFFFFF"/>
                </a:highlight>
                <a:latin typeface="Palatino Linotype" panose="02040502050505030304" pitchFamily="18" charset="0"/>
              </a:rPr>
              <a:t>The topics to be covered in the course include:</a:t>
            </a:r>
            <a:endParaRPr lang="en-US" sz="1800" dirty="0">
              <a:effectLst/>
              <a:latin typeface="Calibri" panose="020F0502020204030204" pitchFamily="34" charset="0"/>
            </a:endParaRPr>
          </a:p>
          <a:p>
            <a:endParaRPr lang="en-US" dirty="0"/>
          </a:p>
        </p:txBody>
      </p:sp>
    </p:spTree>
    <p:extLst>
      <p:ext uri="{BB962C8B-B14F-4D97-AF65-F5344CB8AC3E}">
        <p14:creationId xmlns:p14="http://schemas.microsoft.com/office/powerpoint/2010/main" val="24665053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6A29F7-10CD-4E39-8A66-7CEC109154B0}"/>
              </a:ext>
            </a:extLst>
          </p:cNvPr>
          <p:cNvSpPr>
            <a:spLocks noGrp="1"/>
          </p:cNvSpPr>
          <p:nvPr>
            <p:ph type="title"/>
          </p:nvPr>
        </p:nvSpPr>
        <p:spPr/>
        <p:txBody>
          <a:bodyPr/>
          <a:lstStyle/>
          <a:p>
            <a:r>
              <a:rPr lang="en-US" dirty="0"/>
              <a:t>Content </a:t>
            </a:r>
          </a:p>
        </p:txBody>
      </p:sp>
      <p:sp>
        <p:nvSpPr>
          <p:cNvPr id="3" name="Content Placeholder 2">
            <a:extLst>
              <a:ext uri="{FF2B5EF4-FFF2-40B4-BE49-F238E27FC236}">
                <a16:creationId xmlns:a16="http://schemas.microsoft.com/office/drawing/2014/main" id="{45ED6539-F96B-4A0C-B83F-709AE0077CE6}"/>
              </a:ext>
            </a:extLst>
          </p:cNvPr>
          <p:cNvSpPr>
            <a:spLocks noGrp="1"/>
          </p:cNvSpPr>
          <p:nvPr>
            <p:ph idx="1"/>
          </p:nvPr>
        </p:nvSpPr>
        <p:spPr/>
        <p:txBody>
          <a:bodyPr/>
          <a:lstStyle/>
          <a:p>
            <a:pPr>
              <a:lnSpc>
                <a:spcPct val="150000"/>
              </a:lnSpc>
              <a:spcBef>
                <a:spcPts val="1400"/>
              </a:spcBef>
              <a:spcAft>
                <a:spcPts val="0"/>
              </a:spcAft>
            </a:pPr>
            <a:r>
              <a:rPr lang="en-US" sz="1800" b="1" kern="0" dirty="0">
                <a:solidFill>
                  <a:srgbClr val="000000"/>
                </a:solidFill>
                <a:effectLst/>
                <a:latin typeface="Palatino Linotype" panose="02040502050505030304" pitchFamily="18" charset="0"/>
              </a:rPr>
              <a:t>Client Hardware (Desktop vs. Mobile)</a:t>
            </a:r>
            <a:endParaRPr lang="en-US" sz="1800" dirty="0">
              <a:effectLst/>
              <a:latin typeface="Calibri" panose="020F0502020204030204" pitchFamily="34" charset="0"/>
            </a:endParaRPr>
          </a:p>
          <a:p>
            <a:pPr algn="just">
              <a:lnSpc>
                <a:spcPct val="150000"/>
              </a:lnSpc>
              <a:spcAft>
                <a:spcPts val="0"/>
              </a:spcAft>
            </a:pPr>
            <a:r>
              <a:rPr lang="en-US" sz="1800" b="1" kern="0" dirty="0">
                <a:solidFill>
                  <a:srgbClr val="000000"/>
                </a:solidFill>
                <a:effectLst/>
                <a:latin typeface="Palatino Linotype" panose="02040502050505030304" pitchFamily="18" charset="0"/>
              </a:rPr>
              <a:t>History of mobile application frameworks</a:t>
            </a:r>
            <a:endParaRPr lang="en-US" sz="1800" dirty="0">
              <a:effectLst/>
              <a:latin typeface="Calibri" panose="020F0502020204030204" pitchFamily="34" charset="0"/>
            </a:endParaRPr>
          </a:p>
          <a:p>
            <a:pPr algn="just">
              <a:lnSpc>
                <a:spcPct val="150000"/>
              </a:lnSpc>
              <a:spcAft>
                <a:spcPts val="0"/>
              </a:spcAft>
            </a:pPr>
            <a:r>
              <a:rPr lang="en-US" sz="1800" b="1" kern="0" dirty="0">
                <a:solidFill>
                  <a:srgbClr val="000000"/>
                </a:solidFill>
                <a:effectLst/>
                <a:latin typeface="Palatino Linotype" panose="02040502050505030304" pitchFamily="18" charset="0"/>
              </a:rPr>
              <a:t>Overview of mobile application development languages</a:t>
            </a:r>
            <a:r>
              <a:rPr lang="en-US" sz="1800" kern="0" dirty="0">
                <a:solidFill>
                  <a:srgbClr val="000000"/>
                </a:solidFill>
                <a:effectLst/>
                <a:latin typeface="Palatino Linotype" panose="02040502050505030304" pitchFamily="18" charset="0"/>
              </a:rPr>
              <a:t> – Objective-C and Java</a:t>
            </a:r>
            <a:endParaRPr lang="en-US" sz="1800" dirty="0">
              <a:effectLst/>
              <a:latin typeface="Calibri" panose="020F0502020204030204" pitchFamily="34" charset="0"/>
            </a:endParaRPr>
          </a:p>
          <a:p>
            <a:pPr algn="just">
              <a:lnSpc>
                <a:spcPct val="150000"/>
              </a:lnSpc>
              <a:spcAft>
                <a:spcPts val="0"/>
              </a:spcAft>
            </a:pPr>
            <a:r>
              <a:rPr lang="en-US" sz="1800" b="1" kern="0" dirty="0">
                <a:solidFill>
                  <a:srgbClr val="000000"/>
                </a:solidFill>
                <a:effectLst/>
                <a:latin typeface="Palatino Linotype" panose="02040502050505030304" pitchFamily="18" charset="0"/>
              </a:rPr>
              <a:t>Application models of mobile application frameworks</a:t>
            </a:r>
            <a:endParaRPr lang="en-US" sz="1800" dirty="0">
              <a:effectLst/>
              <a:latin typeface="Calibri" panose="020F0502020204030204" pitchFamily="34" charset="0"/>
            </a:endParaRPr>
          </a:p>
          <a:p>
            <a:pPr algn="just">
              <a:lnSpc>
                <a:spcPct val="150000"/>
              </a:lnSpc>
              <a:spcAft>
                <a:spcPts val="0"/>
              </a:spcAft>
            </a:pPr>
            <a:r>
              <a:rPr lang="en-US" sz="1800" b="1" kern="0" dirty="0">
                <a:solidFill>
                  <a:srgbClr val="000000"/>
                </a:solidFill>
                <a:effectLst/>
                <a:latin typeface="Palatino Linotype" panose="02040502050505030304" pitchFamily="18" charset="0"/>
              </a:rPr>
              <a:t>User-interface design for mobile applications</a:t>
            </a:r>
            <a:endParaRPr lang="en-US" sz="1800" dirty="0">
              <a:effectLst/>
              <a:latin typeface="Calibri" panose="020F0502020204030204" pitchFamily="34" charset="0"/>
            </a:endParaRPr>
          </a:p>
          <a:p>
            <a:pPr algn="just">
              <a:lnSpc>
                <a:spcPct val="150000"/>
              </a:lnSpc>
              <a:spcAft>
                <a:spcPts val="0"/>
              </a:spcAft>
            </a:pPr>
            <a:r>
              <a:rPr lang="en-US" sz="1800" b="1" kern="0" dirty="0">
                <a:solidFill>
                  <a:srgbClr val="000000"/>
                </a:solidFill>
                <a:effectLst/>
                <a:latin typeface="Palatino Linotype" panose="02040502050505030304" pitchFamily="18" charset="0"/>
              </a:rPr>
              <a:t>Managing application data</a:t>
            </a:r>
            <a:endParaRPr lang="en-US" sz="1800" dirty="0">
              <a:effectLst/>
              <a:latin typeface="Calibri" panose="020F0502020204030204" pitchFamily="34" charset="0"/>
            </a:endParaRPr>
          </a:p>
          <a:p>
            <a:pPr algn="just">
              <a:lnSpc>
                <a:spcPct val="150000"/>
              </a:lnSpc>
              <a:spcAft>
                <a:spcPts val="0"/>
              </a:spcAft>
            </a:pPr>
            <a:r>
              <a:rPr lang="en-US" sz="1800" b="1" kern="0" dirty="0">
                <a:solidFill>
                  <a:srgbClr val="000000"/>
                </a:solidFill>
                <a:effectLst/>
                <a:latin typeface="Palatino Linotype" panose="02040502050505030304" pitchFamily="18" charset="0"/>
              </a:rPr>
              <a:t>Integrating with cloud services</a:t>
            </a:r>
            <a:endParaRPr lang="en-US" sz="1800" dirty="0">
              <a:effectLst/>
              <a:latin typeface="Calibri" panose="020F0502020204030204" pitchFamily="34" charset="0"/>
            </a:endParaRPr>
          </a:p>
          <a:p>
            <a:pPr marL="0" indent="0">
              <a:buNone/>
            </a:pPr>
            <a:endParaRPr lang="en-US" dirty="0"/>
          </a:p>
        </p:txBody>
      </p:sp>
    </p:spTree>
    <p:extLst>
      <p:ext uri="{BB962C8B-B14F-4D97-AF65-F5344CB8AC3E}">
        <p14:creationId xmlns:p14="http://schemas.microsoft.com/office/powerpoint/2010/main" val="7579613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5082CA-12E8-4CCD-922D-691747F99D83}"/>
              </a:ext>
            </a:extLst>
          </p:cNvPr>
          <p:cNvSpPr>
            <a:spLocks noGrp="1"/>
          </p:cNvSpPr>
          <p:nvPr>
            <p:ph type="title"/>
          </p:nvPr>
        </p:nvSpPr>
        <p:spPr/>
        <p:txBody>
          <a:bodyPr/>
          <a:lstStyle/>
          <a:p>
            <a:r>
              <a:rPr lang="en-US" dirty="0"/>
              <a:t>Content </a:t>
            </a:r>
          </a:p>
        </p:txBody>
      </p:sp>
      <p:sp>
        <p:nvSpPr>
          <p:cNvPr id="3" name="Content Placeholder 2">
            <a:extLst>
              <a:ext uri="{FF2B5EF4-FFF2-40B4-BE49-F238E27FC236}">
                <a16:creationId xmlns:a16="http://schemas.microsoft.com/office/drawing/2014/main" id="{D0D56AFE-2455-4888-96AB-D4146BACAEC1}"/>
              </a:ext>
            </a:extLst>
          </p:cNvPr>
          <p:cNvSpPr>
            <a:spLocks noGrp="1"/>
          </p:cNvSpPr>
          <p:nvPr>
            <p:ph idx="1"/>
          </p:nvPr>
        </p:nvSpPr>
        <p:spPr/>
        <p:txBody>
          <a:bodyPr/>
          <a:lstStyle/>
          <a:p>
            <a:pPr algn="just">
              <a:lnSpc>
                <a:spcPct val="150000"/>
              </a:lnSpc>
              <a:spcAft>
                <a:spcPts val="0"/>
              </a:spcAft>
            </a:pPr>
            <a:r>
              <a:rPr lang="en-US" sz="1800" b="1" kern="0" dirty="0">
                <a:solidFill>
                  <a:srgbClr val="000000"/>
                </a:solidFill>
                <a:effectLst/>
                <a:latin typeface="Palatino Linotype" panose="02040502050505030304" pitchFamily="18" charset="0"/>
              </a:rPr>
              <a:t>Integrating networking, the OS and hardware into mobile-applications</a:t>
            </a:r>
            <a:endParaRPr lang="en-US" sz="1800" dirty="0">
              <a:effectLst/>
              <a:latin typeface="Calibri" panose="020F0502020204030204" pitchFamily="34" charset="0"/>
            </a:endParaRPr>
          </a:p>
          <a:p>
            <a:pPr algn="just">
              <a:lnSpc>
                <a:spcPct val="150000"/>
              </a:lnSpc>
              <a:spcAft>
                <a:spcPts val="0"/>
              </a:spcAft>
            </a:pPr>
            <a:r>
              <a:rPr lang="en-US" sz="1800" b="1" kern="0" dirty="0">
                <a:solidFill>
                  <a:srgbClr val="000000"/>
                </a:solidFill>
                <a:effectLst/>
                <a:latin typeface="Palatino Linotype" panose="02040502050505030304" pitchFamily="18" charset="0"/>
              </a:rPr>
              <a:t>Addressing enterprise requirements in mobile applications</a:t>
            </a:r>
            <a:r>
              <a:rPr lang="en-US" sz="1800" kern="0" dirty="0">
                <a:solidFill>
                  <a:srgbClr val="000000"/>
                </a:solidFill>
                <a:effectLst/>
                <a:latin typeface="Palatino Linotype" panose="02040502050505030304" pitchFamily="18" charset="0"/>
              </a:rPr>
              <a:t> – performance, scalability, modifiability, availability and security</a:t>
            </a:r>
            <a:endParaRPr lang="en-US" sz="1800" dirty="0">
              <a:effectLst/>
              <a:latin typeface="Calibri" panose="020F0502020204030204" pitchFamily="34" charset="0"/>
            </a:endParaRPr>
          </a:p>
          <a:p>
            <a:pPr algn="just">
              <a:lnSpc>
                <a:spcPct val="150000"/>
              </a:lnSpc>
              <a:spcAft>
                <a:spcPts val="0"/>
              </a:spcAft>
            </a:pPr>
            <a:r>
              <a:rPr lang="en-US" sz="1800" b="1" kern="0" dirty="0">
                <a:solidFill>
                  <a:srgbClr val="000000"/>
                </a:solidFill>
                <a:effectLst/>
                <a:latin typeface="Palatino Linotype" panose="02040502050505030304" pitchFamily="18" charset="0"/>
              </a:rPr>
              <a:t>Testing methodologies for mobile applications</a:t>
            </a:r>
            <a:endParaRPr lang="en-US" sz="1800" dirty="0">
              <a:effectLst/>
              <a:latin typeface="Calibri" panose="020F0502020204030204" pitchFamily="34" charset="0"/>
            </a:endParaRPr>
          </a:p>
          <a:p>
            <a:pPr>
              <a:lnSpc>
                <a:spcPct val="107000"/>
              </a:lnSpc>
              <a:spcAft>
                <a:spcPts val="800"/>
              </a:spcAft>
            </a:pPr>
            <a:r>
              <a:rPr lang="en-US" sz="1800" b="1" kern="0" dirty="0">
                <a:solidFill>
                  <a:srgbClr val="000000"/>
                </a:solidFill>
                <a:effectLst/>
                <a:latin typeface="Palatino Linotype" panose="02040502050505030304" pitchFamily="18" charset="0"/>
              </a:rPr>
              <a:t>Publishing, deployment, maintenance and management</a:t>
            </a:r>
            <a:endParaRPr lang="en-US" sz="1800" dirty="0">
              <a:effectLst/>
              <a:latin typeface="Calibri" panose="020F0502020204030204" pitchFamily="34" charset="0"/>
            </a:endParaRPr>
          </a:p>
          <a:p>
            <a:endParaRPr lang="en-US" dirty="0"/>
          </a:p>
        </p:txBody>
      </p:sp>
    </p:spTree>
    <p:extLst>
      <p:ext uri="{BB962C8B-B14F-4D97-AF65-F5344CB8AC3E}">
        <p14:creationId xmlns:p14="http://schemas.microsoft.com/office/powerpoint/2010/main" val="3639985017"/>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41E7CA09-9778-4414-AE97-8064B12DA30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{DF7E64C3-D169-4072-BB2A-E3BB4B5AD5B8}tf33552983_win32</Template>
  <TotalTime>11</TotalTime>
  <Words>185</Words>
  <Application>Microsoft Office PowerPoint</Application>
  <PresentationFormat>Widescreen</PresentationFormat>
  <Paragraphs>25</Paragraphs>
  <Slides>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Calibri</vt:lpstr>
      <vt:lpstr>Franklin Gothic Book</vt:lpstr>
      <vt:lpstr>Franklin Gothic Demi</vt:lpstr>
      <vt:lpstr>Palatino Linotype</vt:lpstr>
      <vt:lpstr>Wingdings 2</vt:lpstr>
      <vt:lpstr>DividendVTI</vt:lpstr>
      <vt:lpstr>SEN 3142 – Introduction to Mobile Application Development</vt:lpstr>
      <vt:lpstr>Objectives</vt:lpstr>
      <vt:lpstr>Overview </vt:lpstr>
      <vt:lpstr>Content </vt:lpstr>
      <vt:lpstr>Content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SEN 3142 – Introduction to Mobile Application Development</dc:title>
  <dc:creator>jeff s</dc:creator>
  <cp:lastModifiedBy>jeff s</cp:lastModifiedBy>
  <cp:revision>2</cp:revision>
  <dcterms:created xsi:type="dcterms:W3CDTF">2023-10-23T02:38:33Z</dcterms:created>
  <dcterms:modified xsi:type="dcterms:W3CDTF">2023-10-23T02:50:11Z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