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4" r:id="rId2"/>
    <p:sldId id="299" r:id="rId3"/>
    <p:sldId id="301" r:id="rId4"/>
    <p:sldId id="280" r:id="rId5"/>
    <p:sldId id="303" r:id="rId6"/>
    <p:sldId id="306" r:id="rId7"/>
    <p:sldId id="305" r:id="rId8"/>
    <p:sldId id="311" r:id="rId9"/>
    <p:sldId id="336" r:id="rId10"/>
    <p:sldId id="307" r:id="rId11"/>
    <p:sldId id="328" r:id="rId12"/>
    <p:sldId id="329" r:id="rId13"/>
    <p:sldId id="350" r:id="rId14"/>
    <p:sldId id="349" r:id="rId15"/>
    <p:sldId id="351" r:id="rId16"/>
    <p:sldId id="330" r:id="rId17"/>
    <p:sldId id="335" r:id="rId18"/>
    <p:sldId id="343" r:id="rId19"/>
    <p:sldId id="342" r:id="rId20"/>
    <p:sldId id="312" r:id="rId21"/>
    <p:sldId id="337" r:id="rId22"/>
    <p:sldId id="331" r:id="rId23"/>
    <p:sldId id="344" r:id="rId24"/>
    <p:sldId id="345" r:id="rId25"/>
    <p:sldId id="346" r:id="rId26"/>
    <p:sldId id="347" r:id="rId27"/>
    <p:sldId id="348" r:id="rId28"/>
    <p:sldId id="339" r:id="rId29"/>
    <p:sldId id="355" r:id="rId30"/>
    <p:sldId id="353" r:id="rId31"/>
    <p:sldId id="354" r:id="rId32"/>
    <p:sldId id="352" r:id="rId33"/>
    <p:sldId id="313" r:id="rId34"/>
    <p:sldId id="316" r:id="rId35"/>
    <p:sldId id="334" r:id="rId36"/>
    <p:sldId id="314" r:id="rId37"/>
    <p:sldId id="332" r:id="rId38"/>
    <p:sldId id="333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56" r:id="rId49"/>
    <p:sldId id="340" r:id="rId50"/>
    <p:sldId id="341" r:id="rId51"/>
    <p:sldId id="325" r:id="rId52"/>
    <p:sldId id="279" r:id="rId53"/>
    <p:sldId id="30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on" initials="O" lastIdx="1" clrIdx="0">
    <p:extLst>
      <p:ext uri="{19B8F6BF-5375-455C-9EA6-DF929625EA0E}">
        <p15:presenceInfo xmlns:p15="http://schemas.microsoft.com/office/powerpoint/2012/main" userId="Or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5" autoAdjust="0"/>
    <p:restoredTop sz="94291" autoAdjust="0"/>
  </p:normalViewPr>
  <p:slideViewPr>
    <p:cSldViewPr>
      <p:cViewPr>
        <p:scale>
          <a:sx n="66" d="100"/>
          <a:sy n="66" d="100"/>
        </p:scale>
        <p:origin x="858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D341-49E3-47B0-9365-9159CCDD9310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43D3-8B36-47D9-96E6-F0278D41A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0700" marR="47625" algn="just"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 si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that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45"/>
              </a:spcBef>
              <a:spcAft>
                <a:spcPts val="800"/>
              </a:spcAf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Segoe MDL2 Assets" panose="050A0102010101010101" pitchFamily="18" charset="0"/>
                <a:ea typeface="Times New Roman" panose="02020603050405020304" pitchFamily="18" charset="0"/>
                <a:cs typeface="Segoe MDL2 Assets" panose="050A0102010101010101" pitchFamily="18" charset="0"/>
              </a:rPr>
              <a:t>       </a:t>
            </a:r>
            <a:r>
              <a:rPr lang="en-GB" sz="1800" kern="0" spc="45" dirty="0">
                <a:effectLst/>
                <a:latin typeface="Segoe MDL2 Assets" panose="050A0102010101010101" pitchFamily="18" charset="0"/>
                <a:ea typeface="Times New Roman" panose="02020603050405020304" pitchFamily="18" charset="0"/>
                <a:cs typeface="Segoe MDL2 Assets" panose="050A0102010101010101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tails and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</a:pPr>
            <a:r>
              <a:rPr lang="en-GB" sz="1800" kern="0" dirty="0">
                <a:effectLst/>
                <a:latin typeface="Segoe MDL2 Assets" panose="050A0102010101010101" pitchFamily="18" charset="0"/>
                <a:ea typeface="Times New Roman" panose="02020603050405020304" pitchFamily="18" charset="0"/>
                <a:cs typeface="Segoe MDL2 Assets" panose="050A0102010101010101" pitchFamily="18" charset="0"/>
              </a:rPr>
              <a:t>       </a:t>
            </a:r>
            <a:r>
              <a:rPr lang="en-GB" sz="1800" kern="0" spc="45" dirty="0">
                <a:effectLst/>
                <a:latin typeface="Segoe MDL2 Assets" panose="050A0102010101010101" pitchFamily="18" charset="0"/>
                <a:ea typeface="Times New Roman" panose="02020603050405020304" pitchFamily="18" charset="0"/>
                <a:cs typeface="Segoe MDL2 Assets" panose="050A0102010101010101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 det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>
              <a:lnSpc>
                <a:spcPct val="107000"/>
              </a:lnSpc>
              <a:spcBef>
                <a:spcPts val="10"/>
              </a:spcBef>
              <a:spcAft>
                <a:spcPts val="800"/>
              </a:spcAft>
            </a:pP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 or ir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 dep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nds on the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the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43D3-8B36-47D9-96E6-F0278D41A6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GB" sz="1800" kern="0" spc="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ddresses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ftw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includi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in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softw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methods. </a:t>
            </a:r>
            <a:r>
              <a:rPr lang="en-GB" sz="1800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 a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nted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GB" sz="1800" kern="0" spc="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GB" sz="1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is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lop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GB" sz="18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GB" sz="1800" kern="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ows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800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d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sz="18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GB" sz="1800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wi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be b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so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on.  O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fits of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gning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a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 dis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oblems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 wi</a:t>
            </a:r>
            <a:r>
              <a:rPr lang="en-GB" sz="1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 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toring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43D3-8B36-47D9-96E6-F0278D41A6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9300" marR="5461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lang="en-GB" sz="12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2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2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2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2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turn</a:t>
            </a:r>
            <a:r>
              <a:rPr lang="en-GB" sz="12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2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2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ma</a:t>
            </a:r>
            <a:r>
              <a:rPr lang="en-GB" sz="12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GB" sz="12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2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2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model, the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in.</a:t>
            </a:r>
            <a:endParaRPr lang="en-GB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marR="52705" indent="-228600" algn="just">
              <a:lnSpc>
                <a:spcPct val="150000"/>
              </a:lnSpc>
              <a:spcBef>
                <a:spcPts val="45"/>
              </a:spcBef>
              <a:spcAft>
                <a:spcPts val="800"/>
              </a:spcAft>
              <a:tabLst>
                <a:tab pos="520700" algn="l"/>
              </a:tabLst>
            </a:pP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GB" sz="1200" kern="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r>
              <a:rPr lang="en-GB" sz="12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GB" sz="12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kern="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1200" kern="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GB" sz="1200" kern="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GB" sz="12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2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quick</a:t>
            </a:r>
            <a:r>
              <a:rPr lang="en-GB" sz="12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2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</a:t>
            </a:r>
            <a:r>
              <a:rPr lang="en-GB" sz="12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43D3-8B36-47D9-96E6-F0278D41A6D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marR="50800" algn="just"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show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rts  of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GB" sz="1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te.</a:t>
            </a:r>
            <a:r>
              <a:rPr lang="en-GB" sz="1800" kern="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GB" sz="1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GB" sz="1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oom</a:t>
            </a:r>
            <a:r>
              <a:rPr lang="en-GB" sz="1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rticul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sub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rt.  </a:t>
            </a:r>
            <a:r>
              <a:rPr lang="en-GB" sz="18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GB" sz="1800" kern="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lps</a:t>
            </a:r>
            <a:r>
              <a:rPr lang="en-GB" sz="1800" kern="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loper</a:t>
            </a:r>
            <a:r>
              <a:rPr lang="en-GB" sz="1800" kern="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GB" sz="1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800" kern="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ovide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onte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and n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on.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 con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use in ma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s, to </a:t>
            </a:r>
            <a:r>
              <a:rPr lang="en-GB" sz="1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oom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GB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1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tails.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15"/>
              </a:spcBef>
              <a:spcAft>
                <a:spcPts val="800"/>
              </a:spcAf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43D3-8B36-47D9-96E6-F0278D41A6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58D2-15E8-44DA-A41B-339370BC12A3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8A81-5921-4EC9-B71F-3C053395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ngong.clement@ictuniversity.or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964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8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System Design and 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146802" y="1263134"/>
            <a:ext cx="3098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</a:rPr>
              <a:t>SE 3140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E52-D073-4D95-845A-520C13517B99}"/>
              </a:ext>
            </a:extLst>
          </p:cNvPr>
          <p:cNvSpPr txBox="1"/>
          <p:nvPr/>
        </p:nvSpPr>
        <p:spPr>
          <a:xfrm>
            <a:off x="7060866" y="6075374"/>
            <a:ext cx="20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M. </a:t>
            </a:r>
            <a:r>
              <a:rPr lang="en-US" sz="1600" b="1" dirty="0" err="1">
                <a:solidFill>
                  <a:schemeClr val="accent1"/>
                </a:solidFill>
              </a:rPr>
              <a:t>Mangong</a:t>
            </a:r>
            <a:r>
              <a:rPr lang="en-US" sz="1600" b="1" dirty="0">
                <a:solidFill>
                  <a:schemeClr val="accent1"/>
                </a:solidFill>
              </a:rPr>
              <a:t> Clement</a:t>
            </a:r>
          </a:p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228600" y="2707574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DESIGN AND MODELLING</a:t>
            </a:r>
          </a:p>
        </p:txBody>
      </p:sp>
    </p:spTree>
    <p:extLst>
      <p:ext uri="{BB962C8B-B14F-4D97-AF65-F5344CB8AC3E}">
        <p14:creationId xmlns:p14="http://schemas.microsoft.com/office/powerpoint/2010/main" val="319448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RION\Desktop\ICT University\images\download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78955"/>
            <a:ext cx="1295400" cy="11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6482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modeling?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Is it expressing a scientific theory or algorithm in software ? 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Is it larger than an algorithm or a single method.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Does it address the entire software design including </a:t>
            </a:r>
            <a:r>
              <a:rPr lang="en-US" sz="3200" dirty="0">
                <a:solidFill>
                  <a:srgbClr val="FF0000"/>
                </a:solidFill>
              </a:rPr>
              <a:t>interfaces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interactions</a:t>
            </a:r>
            <a:r>
              <a:rPr lang="en-US" sz="3200" dirty="0"/>
              <a:t> with other software, and all the software methods.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ORION\Desktop\ICT University\images\Green_ti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18" y="3115876"/>
            <a:ext cx="683498" cy="68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RION\Desktop\ICT University\images\Green_ti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0137"/>
            <a:ext cx="683498" cy="68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64820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modeling?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is the designing of software application before coding </a:t>
            </a:r>
            <a:r>
              <a:rPr lang="en-US" sz="3200" dirty="0"/>
              <a:t>(</a:t>
            </a:r>
            <a:r>
              <a:rPr lang="en-US" sz="3200" i="1" dirty="0"/>
              <a:t>Object Modeling Group – OMG</a:t>
            </a:r>
            <a:r>
              <a:rPr lang="en-US" sz="3200" dirty="0"/>
              <a:t>)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In model-based software design, software modeling is used as an essential part of software development.</a:t>
            </a:r>
          </a:p>
          <a:p>
            <a:pPr algn="just"/>
            <a:endParaRPr lang="en-US" sz="10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Models are built and analyzed before system  implementation.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06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model?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GB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GB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ica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ion</a:t>
            </a:r>
            <a:r>
              <a:rPr lang="en-GB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ith</a:t>
            </a:r>
            <a:r>
              <a:rPr lang="en-GB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2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</a:t>
            </a:r>
            <a:r>
              <a:rPr lang="en-GB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GB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d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otation</a:t>
            </a:r>
            <a:r>
              <a:rPr lang="en-GB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GB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ribe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GB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a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omp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GB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nomenon,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lationship.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Abstractions of the reality.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Abstraction are </a:t>
            </a:r>
            <a:r>
              <a:rPr lang="en-GB" sz="28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simplification that ignore irrelevant details, only represent the relevant details.</a:t>
            </a:r>
            <a:endParaRPr lang="en-GB" sz="2800" spc="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4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model? (1)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Abstractions</a:t>
            </a:r>
            <a:r>
              <a:rPr lang="en-US" sz="3200" dirty="0"/>
              <a:t> that allows representation of various layers of complex information regarding a software.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Anything that uses abstraction to capture pieces of a software.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A way of expressing a software design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The models are used to create the software architecture.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0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model? (2)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These are ways of expressing a software design.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A sort of abstract language or pictures are used to express the software design.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For object-oriented software, an object modeling language such as UML is used to develop and express the software design.</a:t>
            </a:r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9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295330" y="1219200"/>
            <a:ext cx="8876805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model ? (3)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sons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software </a:t>
            </a:r>
            <a:r>
              <a:rPr lang="en-GB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bui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ding models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tual</a:t>
            </a:r>
            <a:r>
              <a:rPr lang="en-GB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bui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GB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GB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m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odel h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lps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lopers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stem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 si</a:t>
            </a:r>
            <a:r>
              <a:rPr lang="en-GB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nifi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moun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z="2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</a:t>
            </a:r>
            <a:r>
              <a:rPr lang="en-GB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GB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nt.</a:t>
            </a:r>
            <a:endParaRPr lang="en-GB" sz="2800" spc="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ns,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8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 the model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algn="just"/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1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model ? (4)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Unified Modeling Language (UML) is a modeling  tool used to build models especially object oriented models.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A modeling language is use to develop the design not just to capture the design after its complete.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/>
          </a:p>
          <a:p>
            <a:pPr algn="just"/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3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Unified Modeling Language (UML)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The UML allows the designer to try different designs and decide which will be best for the final solution.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A standard graphical modeling language that helps to develop, understand and communicate the different views.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Unified Modeling Language (UML) (1)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Just as C++ is the programming language used for implementing your software in programming, so is UML used for building a software design and implemented in a programming language that is object-oriented.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That implies that UML is considered to be an object-oriented modeling language.</a:t>
            </a:r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6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Unified Modeling Language (UML)(2)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The UML allows the designer to try different designs and decide which will be best for the final solution.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A standardized graphical notation for describing object-oriented models.</a:t>
            </a:r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9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964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8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System Design and 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146802" y="1078468"/>
            <a:ext cx="3098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</a:rPr>
              <a:t>SE 3140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E52-D073-4D95-845A-520C13517B99}"/>
              </a:ext>
            </a:extLst>
          </p:cNvPr>
          <p:cNvSpPr txBox="1"/>
          <p:nvPr/>
        </p:nvSpPr>
        <p:spPr>
          <a:xfrm>
            <a:off x="7060866" y="6075374"/>
            <a:ext cx="20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M. </a:t>
            </a:r>
            <a:r>
              <a:rPr lang="en-US" sz="1600" b="1" dirty="0" err="1">
                <a:solidFill>
                  <a:schemeClr val="accent1"/>
                </a:solidFill>
              </a:rPr>
              <a:t>Mangong</a:t>
            </a:r>
            <a:r>
              <a:rPr lang="en-US" sz="1600" b="1" dirty="0">
                <a:solidFill>
                  <a:schemeClr val="accent1"/>
                </a:solidFill>
              </a:rPr>
              <a:t> Clement</a:t>
            </a:r>
          </a:p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228600" y="2365506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DESIGN AND 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76200" y="3733800"/>
            <a:ext cx="876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By M.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Mangong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C.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Fosah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mangong.clement@ictuniversity.org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(+237) 653 519 879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2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Why UML?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1"/>
                </a:solidFill>
              </a:rPr>
              <a:t>It is methodology-independent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/>
              <a:t>It is a notation for describing the results of an object-oriented and design developed via the methodology of choice.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/>
              <a:t>It need to be used together with an object-oriented analysis and design method.</a:t>
            </a:r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5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Why UML?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Permits you to specify the structure or behavior of a system.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Helps you visualize a system.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Provide template that guides you in constructing a system.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Helps to understand complex system part by part.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Document the decisions that you have made.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6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 Tools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It is controlled by the Object Management group (OMG)</a:t>
            </a:r>
          </a:p>
          <a:p>
            <a:pPr marL="457200" indent="-457200" algn="just">
              <a:buFontTx/>
              <a:buChar char="-"/>
            </a:pPr>
            <a:r>
              <a:rPr lang="en-US" sz="3200" dirty="0"/>
              <a:t>Version 1.x </a:t>
            </a:r>
          </a:p>
          <a:p>
            <a:pPr marL="457200" indent="-457200" algn="just">
              <a:buFontTx/>
              <a:buChar char="-"/>
            </a:pPr>
            <a:r>
              <a:rPr lang="en-US" sz="3200" dirty="0"/>
              <a:t>Version 2.x most UML tools support this version for its has stronger semantics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3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 Tools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There are several tools that you can use to develop your UML design. </a:t>
            </a:r>
          </a:p>
          <a:p>
            <a:pPr algn="just"/>
            <a:r>
              <a:rPr lang="en-US" sz="3200" dirty="0"/>
              <a:t>Examples</a:t>
            </a:r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tarUML 5.0.1 Crack With License Key Latest Free Download [2022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2" y="4113567"/>
            <a:ext cx="2670078" cy="10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ORION\Desktop\ICT University\images\download (1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97" y="3510625"/>
            <a:ext cx="1657103" cy="16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0799" y="4789929"/>
            <a:ext cx="13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Umbrello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058" name="Picture 10" descr="File:Crystal128-umbrell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35453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3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 Tools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Provides three basic types of models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Use case models ( Requirement oriented models)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Static models ( complementary set of design models)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Dynamic models </a:t>
            </a:r>
          </a:p>
          <a:p>
            <a:pPr algn="just"/>
            <a:r>
              <a:rPr lang="en-US" sz="3200" dirty="0"/>
              <a:t>The three models represents different viewpoints of the model.</a:t>
            </a:r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 Tools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Use case Models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/>
              <a:t>  Captures the requirement of a system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/>
              <a:t>Captures outside view of a system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/>
              <a:t>Identify the external and internal factors influencing the system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/>
              <a:t>Show the interaction among the requirements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/>
              <a:t>It is the overall big picture of the requirements and what the system has to do.</a:t>
            </a:r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 Tools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Static Models </a:t>
            </a:r>
          </a:p>
          <a:p>
            <a:r>
              <a:rPr lang="en-US" sz="3200" dirty="0"/>
              <a:t> It tells us what information we have in the system and what a sub-system needs to know about another sub-system. Captures basic structure and static elements such as:</a:t>
            </a:r>
          </a:p>
          <a:p>
            <a:r>
              <a:rPr lang="en-US" sz="3200" dirty="0"/>
              <a:t>• what type of classes do we have in the system</a:t>
            </a:r>
          </a:p>
          <a:p>
            <a:r>
              <a:rPr lang="en-US" sz="3200" dirty="0"/>
              <a:t>• what information do we have in the classes </a:t>
            </a:r>
          </a:p>
          <a:p>
            <a:r>
              <a:rPr lang="en-US" sz="3200" dirty="0"/>
              <a:t>• what do the classes need to know about each other etc.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1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 Tools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Dynamic Models </a:t>
            </a:r>
          </a:p>
          <a:p>
            <a:r>
              <a:rPr lang="en-US" sz="3200" dirty="0"/>
              <a:t> It tells us how things work in response to generating events coming into the system.  </a:t>
            </a:r>
          </a:p>
          <a:p>
            <a:r>
              <a:rPr lang="en-US" sz="3200" dirty="0"/>
              <a:t> – Captures behavioral elements (how the system works). It will use the classes defined in the static models to create instances of those classes called object.</a:t>
            </a:r>
          </a:p>
          <a:p>
            <a:r>
              <a:rPr lang="en-US" sz="3200" dirty="0"/>
              <a:t> – It will show how the objects will communicate</a:t>
            </a:r>
          </a:p>
          <a:p>
            <a:r>
              <a:rPr lang="en-US" sz="3200" dirty="0"/>
              <a:t>back and forth to satisfy the use cases</a:t>
            </a:r>
          </a:p>
          <a:p>
            <a:endParaRPr lang="en-US" sz="3200" dirty="0"/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33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Basic characteristics of software models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Simplification</a:t>
            </a:r>
          </a:p>
          <a:p>
            <a:pPr marL="749300" marR="5461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GB" sz="2800" kern="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800" kern="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GB" sz="2800" kern="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800" kern="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9300" marR="5461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20700" algn="l"/>
              </a:tabLst>
            </a:pPr>
            <a:r>
              <a:rPr lang="en-GB" sz="2800" kern="0" spc="1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ble</a:t>
            </a:r>
            <a:r>
              <a:rPr lang="en-GB" sz="2800" kern="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GB" sz="2800" kern="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tual</a:t>
            </a:r>
            <a:r>
              <a:rPr lang="en-GB" sz="2800" kern="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GB" sz="2800" kern="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ompon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nts 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the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inal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stem.</a:t>
            </a:r>
            <a:endParaRPr lang="en-GB" sz="28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 marR="5461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t’s</a:t>
            </a:r>
            <a:r>
              <a:rPr lang="en-GB" sz="28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sier</a:t>
            </a:r>
            <a:r>
              <a:rPr lang="en-GB" sz="2800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2800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800" kern="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GB" sz="2800" kern="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8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luate</a:t>
            </a:r>
            <a:r>
              <a:rPr lang="en-GB" sz="2800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28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800" kern="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GB" sz="28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800" kern="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in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2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Basic characteristics of software models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Simplification(1)</a:t>
            </a:r>
          </a:p>
          <a:p>
            <a:pPr marL="749300" marR="5461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20700" algn="l"/>
              </a:tabLst>
            </a:pP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turn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ma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model, the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in.</a:t>
            </a:r>
            <a:endParaRPr lang="en-GB" sz="28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 marR="5461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20700" algn="l"/>
              </a:tabLst>
            </a:pP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GB" sz="2800" kern="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800" kern="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GB" sz="2800" kern="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800" kern="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quick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964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800" i="1" dirty="0"/>
              <a:t>ICT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System Design and 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2786545" y="1263134"/>
            <a:ext cx="381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</a:rPr>
              <a:t>Chapter 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E52-D073-4D95-845A-520C13517B99}"/>
              </a:ext>
            </a:extLst>
          </p:cNvPr>
          <p:cNvSpPr txBox="1"/>
          <p:nvPr/>
        </p:nvSpPr>
        <p:spPr>
          <a:xfrm>
            <a:off x="6758389" y="5791200"/>
            <a:ext cx="238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chemeClr val="accent1"/>
                </a:solidFill>
              </a:rPr>
              <a:t>Mangong</a:t>
            </a:r>
            <a:r>
              <a:rPr lang="en-US" sz="1600" b="1" i="1" dirty="0">
                <a:solidFill>
                  <a:schemeClr val="accent1"/>
                </a:solidFill>
              </a:rPr>
              <a:t> C. </a:t>
            </a:r>
            <a:r>
              <a:rPr lang="en-US" sz="1600" b="1" i="1" dirty="0" err="1">
                <a:solidFill>
                  <a:schemeClr val="accent1"/>
                </a:solidFill>
              </a:rPr>
              <a:t>Fosah</a:t>
            </a:r>
            <a:endParaRPr lang="en-US" sz="1600" b="1" i="1" dirty="0">
              <a:solidFill>
                <a:schemeClr val="accent1"/>
              </a:solidFill>
            </a:endParaRPr>
          </a:p>
          <a:p>
            <a:pPr algn="ctr"/>
            <a:r>
              <a:rPr lang="en-US" sz="1600" b="1" i="1" dirty="0">
                <a:solidFill>
                  <a:schemeClr val="accent1"/>
                </a:solidFill>
              </a:rPr>
              <a:t>ICT </a:t>
            </a:r>
            <a:r>
              <a:rPr lang="en-US" sz="1600" b="1" i="1" dirty="0" err="1">
                <a:solidFill>
                  <a:schemeClr val="accent1"/>
                </a:solidFill>
              </a:rPr>
              <a:t>Univerisity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228600" y="25908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Introduction to Software Design and  Modelling </a:t>
            </a:r>
          </a:p>
        </p:txBody>
      </p:sp>
    </p:spTree>
    <p:extLst>
      <p:ext uri="{BB962C8B-B14F-4D97-AF65-F5344CB8AC3E}">
        <p14:creationId xmlns:p14="http://schemas.microsoft.com/office/powerpoint/2010/main" val="428538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33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Basic characteristics of software models(1)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 Varying perspective</a:t>
            </a:r>
          </a:p>
          <a:p>
            <a:pPr marL="520700" marR="508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0700" marR="508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show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rts  of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GB" sz="2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te.</a:t>
            </a:r>
            <a:r>
              <a:rPr lang="en-GB" sz="2800" kern="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0700" marR="508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GB" sz="2800" kern="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GB" sz="2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oom</a:t>
            </a:r>
            <a:r>
              <a:rPr lang="en-GB" sz="2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800" kern="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rticul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sub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GB" sz="28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rt.  </a:t>
            </a:r>
            <a:r>
              <a:rPr lang="en-GB" sz="28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Basic characteristics of software models(2)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 Common notation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soft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mo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ows d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lope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omb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 their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sz="2800" kern="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GB" sz="2800" kern="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ontribution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fits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GB" sz="2800" kern="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omb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800" kern="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kern="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kern="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manu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th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te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hnique to 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 of soft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kern="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s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dule.</a:t>
            </a:r>
            <a:endParaRPr lang="en-GB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32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Principles of UML modeling</a:t>
            </a:r>
          </a:p>
          <a:p>
            <a:pPr algn="just"/>
            <a:r>
              <a:rPr lang="en-US" sz="3200" b="1" dirty="0">
                <a:solidFill>
                  <a:schemeClr val="accent1"/>
                </a:solidFill>
              </a:rPr>
              <a:t>1. The choice of model is important.</a:t>
            </a:r>
          </a:p>
          <a:p>
            <a:pPr algn="just"/>
            <a:endParaRPr lang="en-US" sz="3200" b="1" dirty="0">
              <a:solidFill>
                <a:schemeClr val="accent1"/>
              </a:solidFill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</a:rPr>
              <a:t>2. Every model may be expressed at different levels of precision.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accent1"/>
                </a:solidFill>
              </a:rPr>
              <a:t>3</a:t>
            </a:r>
            <a:r>
              <a:rPr lang="en-US" sz="3200" b="1" dirty="0">
                <a:solidFill>
                  <a:schemeClr val="accent1"/>
                </a:solidFill>
              </a:rPr>
              <a:t>. The best models are connected to reality.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>
                <a:solidFill>
                  <a:schemeClr val="accent1"/>
                </a:solidFill>
              </a:rPr>
              <a:t>4. No single model is sufficient.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Visual Paradigm International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architecture?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It is the overall structure of software system in terms of </a:t>
            </a:r>
            <a:r>
              <a:rPr lang="en-US" sz="3200" b="1" dirty="0">
                <a:solidFill>
                  <a:srgbClr val="C00000"/>
                </a:solidFill>
              </a:rPr>
              <a:t>components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connections.</a:t>
            </a:r>
          </a:p>
          <a:p>
            <a:pPr algn="just"/>
            <a:endParaRPr lang="en-US" sz="3200" b="1" dirty="0">
              <a:solidFill>
                <a:srgbClr val="C00000"/>
              </a:solidFill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It captures  the components and the connections of the software.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The components and connections helps to enforce design decisions that are made at the lower level.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6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architecture?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Example: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ORION\Desktop\ICT University\images\7dacc4ec1c9bc16b7aa58185cb8efa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20" y="2362200"/>
            <a:ext cx="6577180" cy="412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5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architecture?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Example 2: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ORION\Desktop\ICT University\images\sch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1558"/>
            <a:ext cx="6913946" cy="41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80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76201" y="1386753"/>
            <a:ext cx="8991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design?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/>
              <a:t>Think of designing your software as you would a house.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/>
              <a:t>You start by drawing a rough sketch of the floor plan and layout of the rooms and floors.</a:t>
            </a:r>
          </a:p>
          <a:p>
            <a:pPr algn="just"/>
            <a:endParaRPr lang="en-US" sz="14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/>
              <a:t>The drawing is your modeling language and the resulting blueprint will be a model of the final design.</a:t>
            </a:r>
          </a:p>
          <a:p>
            <a:pPr algn="just"/>
            <a:endParaRPr lang="en-US" sz="30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/>
              <a:t>You will continue to modify the design until it arrive at a design that meets all your requirements.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75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design?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Activities involved in conceptualizing , framing , implementing, commissioning, and ultimately modifying complex systems.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Activities following requirements specification and before programming.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Describes the overall architecture and blueprint of software to be constructed.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47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design?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One of the benefit for designing your software using modeling language is that you discover problems early and fix them without refactoring your code.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17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software design?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/>
              <a:t>An important component of software design is software requirement analysis(SRA – list specification used)</a:t>
            </a:r>
            <a:endParaRPr lang="en-US" sz="2800" b="1" dirty="0">
              <a:solidFill>
                <a:srgbClr val="C00000"/>
              </a:solidFill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/>
              <a:t>Two forms of software design</a:t>
            </a:r>
          </a:p>
          <a:p>
            <a:pPr algn="just"/>
            <a:r>
              <a:rPr lang="en-US" sz="2800" b="1" dirty="0"/>
              <a:t>1. Process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Sequence of steps that enables designer to describe all aspects of the software for building</a:t>
            </a:r>
            <a:endParaRPr lang="en-US" sz="2800" b="1" dirty="0"/>
          </a:p>
          <a:p>
            <a:pPr algn="just"/>
            <a:r>
              <a:rPr lang="en-US" sz="2800" b="1" dirty="0"/>
              <a:t> 2. Model</a:t>
            </a:r>
          </a:p>
          <a:p>
            <a:r>
              <a:rPr lang="en-US" sz="2800" dirty="0"/>
              <a:t>blueprint of software to be constructed (usually what is</a:t>
            </a:r>
          </a:p>
          <a:p>
            <a:r>
              <a:rPr lang="en-US" sz="2800" dirty="0"/>
              <a:t>given to developers to write the code)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System Design and 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609600" y="72398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Chapter 1: Topics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644549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Understanding basic Modelling terms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The importance of Modelling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The Need for Model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Impact of software fault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Assignment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358191"/>
            <a:ext cx="7848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30E52-D073-4D95-845A-520C13517B99}"/>
              </a:ext>
            </a:extLst>
          </p:cNvPr>
          <p:cNvSpPr txBox="1"/>
          <p:nvPr/>
        </p:nvSpPr>
        <p:spPr>
          <a:xfrm>
            <a:off x="6758389" y="5791200"/>
            <a:ext cx="238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chemeClr val="accent1"/>
                </a:solidFill>
              </a:rPr>
              <a:t>Mangong</a:t>
            </a:r>
            <a:r>
              <a:rPr lang="en-US" sz="1600" b="1" i="1" dirty="0">
                <a:solidFill>
                  <a:schemeClr val="accent1"/>
                </a:solidFill>
              </a:rPr>
              <a:t> C. </a:t>
            </a:r>
            <a:r>
              <a:rPr lang="en-US" sz="1600" b="1" i="1" dirty="0" err="1">
                <a:solidFill>
                  <a:schemeClr val="accent1"/>
                </a:solidFill>
              </a:rPr>
              <a:t>Fosah</a:t>
            </a:r>
            <a:endParaRPr lang="en-US" sz="1600" b="1" i="1" dirty="0">
              <a:solidFill>
                <a:schemeClr val="accent1"/>
              </a:solidFill>
            </a:endParaRPr>
          </a:p>
          <a:p>
            <a:pPr algn="ctr"/>
            <a:r>
              <a:rPr lang="en-US" sz="1600" b="1" i="1" dirty="0">
                <a:solidFill>
                  <a:schemeClr val="accent1"/>
                </a:solidFill>
              </a:rPr>
              <a:t>ICT </a:t>
            </a:r>
            <a:r>
              <a:rPr lang="en-US" sz="1600" b="1" i="1" dirty="0" err="1">
                <a:solidFill>
                  <a:schemeClr val="accent1"/>
                </a:solidFill>
              </a:rPr>
              <a:t>Univerisity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2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a Software Process?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How do you know when to create/design software?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Activities for designing, implementing, and testing a software system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 It is a lifecycle approach to development.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It tells us the kind flow of activities in the software development. Is it waterfall, iterative etc.?</a:t>
            </a:r>
          </a:p>
          <a:p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51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a Software Process?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Representation of the </a:t>
            </a:r>
            <a:r>
              <a:rPr lang="en-US" sz="2800" b="1" i="1" dirty="0"/>
              <a:t> </a:t>
            </a:r>
            <a:r>
              <a:rPr lang="en-US" sz="2800" b="1" i="1" u="heavy" dirty="0">
                <a:solidFill>
                  <a:srgbClr val="C00000"/>
                </a:solidFill>
              </a:rPr>
              <a:t>order of activities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of  the process and the </a:t>
            </a:r>
            <a:r>
              <a:rPr lang="en-US" sz="2800" b="1" i="1" u="sng" dirty="0">
                <a:solidFill>
                  <a:srgbClr val="C00000"/>
                </a:solidFill>
              </a:rPr>
              <a:t>sequence </a:t>
            </a:r>
            <a:r>
              <a:rPr lang="en-US" sz="2800" dirty="0"/>
              <a:t>in which they are performed.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To provide guidance for controlling and coordinating the tasks to achieve the end product and objectives as effectively as possible.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It helps us to organize our project.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Lifecycle process controls the flow of activities.</a:t>
            </a:r>
          </a:p>
          <a:p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47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a Software Design Method?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This is usually documented in a software document plan (SDP) before starting a software development project.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The combination of the </a:t>
            </a:r>
            <a:r>
              <a:rPr lang="en-US" sz="2800" b="1" i="1" dirty="0"/>
              <a:t>lifecycle process </a:t>
            </a:r>
            <a:r>
              <a:rPr lang="en-US" sz="2800" b="1" i="1" u="heavy" dirty="0"/>
              <a:t>model</a:t>
            </a:r>
            <a:r>
              <a:rPr lang="en-US" sz="2800" b="1" i="1" dirty="0"/>
              <a:t> </a:t>
            </a:r>
            <a:r>
              <a:rPr lang="en-US" sz="2800" dirty="0"/>
              <a:t>with </a:t>
            </a:r>
            <a:r>
              <a:rPr lang="en-US" sz="2800" b="1" i="1" dirty="0"/>
              <a:t>design/modeling guidelines </a:t>
            </a:r>
            <a:r>
              <a:rPr lang="en-US" sz="2800" dirty="0"/>
              <a:t>for clear guidance on which artifacts(object made by human)  should be produced.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3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Why is modeling necessary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Why don’t we consider some basic requirements and then go straight to programming?  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Programming with the basic requirements is no longer feasible for most application.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  Software size is increasing exponentially.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27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Why is modeling necessary 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problems with software systems occur when different pieces have to interact.  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 • Still a poorly understood problem</a:t>
            </a:r>
          </a:p>
          <a:p>
            <a:r>
              <a:rPr lang="en-US" sz="2800" dirty="0"/>
              <a:t>   </a:t>
            </a:r>
          </a:p>
          <a:p>
            <a:r>
              <a:rPr lang="en-US" sz="2800" dirty="0"/>
              <a:t>•  Problems are often discovered late with great cost.</a:t>
            </a:r>
          </a:p>
          <a:p>
            <a:r>
              <a:rPr lang="en-US" sz="2800" dirty="0"/>
              <a:t>  </a:t>
            </a:r>
          </a:p>
          <a:p>
            <a:r>
              <a:rPr lang="en-US" sz="2800" dirty="0"/>
              <a:t>•   Often leads to performance issues too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56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The Need for Models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A model is an abstraction, representing varying layers and views of complex information.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Standard practice in nearly every engineering discipline.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 •   Model helps us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/>
              <a:t> Organize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/>
              <a:t>Communicate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/>
              <a:t>Reason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/>
              <a:t>Analyze our system.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66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The Need for Models(1)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We use models to develop large scale systems, organize them into manageable pieces and to communicate what we are building to our customers.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With the models, we will reason and analyze the systems we are building before we begin writing a line of code.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30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The Need for Models(2)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We could analyze how the system will work by simulating the execution before writing the code.  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 We can see the performance characteristics to get out of the system.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It is easier and cheaper to fix errors in software design level models than to fix things when coding.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12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The Need for Models(3)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259938" y="2103799"/>
            <a:ext cx="887680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Software models are ways of expressing a software design while software modeling expressing the entire software design including interfaces, interactions with other software, and all the software methods.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98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Impact of software fault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533399" y="5257801"/>
            <a:ext cx="745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faults are introduced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Where faults are found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Estimated cost factor for fault removal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08256"/>
            <a:ext cx="6877050" cy="360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75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5240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Used in science and engineering to provide abstractions of a system at some level of precision and details. 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50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Impact of software fault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394855" y="1762035"/>
            <a:ext cx="8520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/>
              <a:t>Basically the model is the primary software engineering artifact at this point.</a:t>
            </a:r>
          </a:p>
          <a:p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/>
              <a:t>Model-based software engineering approaches provide a consistent, unified model supporting analysis from the earliest stages of the software engineering lifecycle.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08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Impact of Software fault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267196" y="2221969"/>
            <a:ext cx="87630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Basically the model is the primary software engineering artifact at this point.  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Model-based software engineering approaches provide a consistent, unified model supporting analysis from the earliest stages of the software engineering lifecycle.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09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91196-AC4B-476C-A19E-CAD3A5A01A4B}"/>
              </a:ext>
            </a:extLst>
          </p:cNvPr>
          <p:cNvSpPr/>
          <p:nvPr/>
        </p:nvSpPr>
        <p:spPr>
          <a:xfrm>
            <a:off x="2819399" y="2038312"/>
            <a:ext cx="3809997" cy="3498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2BD8D-BBAE-4E9B-8455-9DA0D438AF9A}"/>
              </a:ext>
            </a:extLst>
          </p:cNvPr>
          <p:cNvSpPr/>
          <p:nvPr/>
        </p:nvSpPr>
        <p:spPr>
          <a:xfrm>
            <a:off x="2819400" y="1241644"/>
            <a:ext cx="3809997" cy="7816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QUESTIONS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18943-4F0B-427D-9C99-BB83DA706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5" y="2438400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964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800" i="1" dirty="0"/>
              <a:t>ICT 2220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Objet Oriented, Analysis,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89792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System Design and 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609600" y="72398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Class Evaluation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E52-D073-4D95-845A-520C13517B99}"/>
              </a:ext>
            </a:extLst>
          </p:cNvPr>
          <p:cNvSpPr txBox="1"/>
          <p:nvPr/>
        </p:nvSpPr>
        <p:spPr>
          <a:xfrm>
            <a:off x="7060866" y="6075374"/>
            <a:ext cx="20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M. </a:t>
            </a:r>
            <a:r>
              <a:rPr lang="en-US" sz="1600" b="1" dirty="0" err="1">
                <a:solidFill>
                  <a:schemeClr val="accent1"/>
                </a:solidFill>
              </a:rPr>
              <a:t>Mangong</a:t>
            </a:r>
            <a:r>
              <a:rPr lang="en-US" sz="1600" b="1" dirty="0">
                <a:solidFill>
                  <a:schemeClr val="accent1"/>
                </a:solidFill>
              </a:rPr>
              <a:t> Clement</a:t>
            </a:r>
          </a:p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644549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Groups (7 members)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Creating of groups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Use of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Trello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and Slack ( creation and Usage)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Attendance recording (daily and weekly)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 software :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StarUML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358191"/>
            <a:ext cx="7848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3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524000"/>
            <a:ext cx="864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Modeling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/>
              <a:t>It is used in science and engineering to provide abstractions of a system at some level of precision and details. 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ORION\Desktop\ICT University\images\pyramid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62400"/>
            <a:ext cx="4805104" cy="23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ORION\Desktop\ICT University\images\pyram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9" y="3962400"/>
            <a:ext cx="3982192" cy="23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5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524000"/>
            <a:ext cx="864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Modeling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dirty="0"/>
              <a:t>The model is then analyzed in order to obtain a better understanding of the system being developed.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ORION\Desktop\ICT University\images\pyramid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62400"/>
            <a:ext cx="4805104" cy="23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ORION\Desktop\ICT University\images\pyram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9" y="3962400"/>
            <a:ext cx="3982192" cy="23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? (None software example 1)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To architect a dog house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/>
              <a:t>Can be done by one person. It involves a simple process, performed with basic tools.  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/>
              <a:t>In few hours you end with a house for dog and can do with no one else’s help. 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/>
              <a:t>Modeling effort is minimal or sometimes unnecessary.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6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i="1" dirty="0"/>
              <a:t>SE 3140 : Design and Modelling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9144000" cy="381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Chapter One : Introduction to software Design and </a:t>
            </a:r>
            <a:r>
              <a:rPr lang="en-US" b="1" i="1" dirty="0" err="1"/>
              <a:t>Modelling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687C-21DA-4CFF-9569-0F72F19FD16F}"/>
              </a:ext>
            </a:extLst>
          </p:cNvPr>
          <p:cNvSpPr txBox="1"/>
          <p:nvPr/>
        </p:nvSpPr>
        <p:spPr>
          <a:xfrm>
            <a:off x="6096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54C4F-A1C8-4B29-BAE2-7FEB062C8988}"/>
              </a:ext>
            </a:extLst>
          </p:cNvPr>
          <p:cNvSpPr txBox="1"/>
          <p:nvPr/>
        </p:nvSpPr>
        <p:spPr>
          <a:xfrm>
            <a:off x="394855" y="72398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</a:rPr>
              <a:t>Understanding basic terms </a:t>
            </a:r>
            <a:r>
              <a:rPr lang="en-US" sz="4000" i="1" dirty="0">
                <a:solidFill>
                  <a:schemeClr val="accent1"/>
                </a:solidFill>
              </a:rPr>
              <a:t>Contd…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F608-4346-41E7-B18F-C7093178C57B}"/>
              </a:ext>
            </a:extLst>
          </p:cNvPr>
          <p:cNvSpPr txBox="1"/>
          <p:nvPr/>
        </p:nvSpPr>
        <p:spPr>
          <a:xfrm>
            <a:off x="190995" y="1414462"/>
            <a:ext cx="88768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? (None software example 2)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/>
              <a:t>If you want to build a house for your family, is it possible?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/>
              <a:t>It requires detailed planning and some sketches etc.</a:t>
            </a:r>
            <a:endParaRPr lang="en-US" sz="24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1371055"/>
            <a:ext cx="5638800" cy="313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ORION\Desktop\ICT University\images\01-various-build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61" y="4267200"/>
            <a:ext cx="6637337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59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3448</Words>
  <Application>Microsoft Office PowerPoint</Application>
  <PresentationFormat>On-screen Show (4:3)</PresentationFormat>
  <Paragraphs>429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Black</vt:lpstr>
      <vt:lpstr>Calibri</vt:lpstr>
      <vt:lpstr>Segoe MDL2 Assets</vt:lpstr>
      <vt:lpstr>Times New Roman</vt:lpstr>
      <vt:lpstr>Wingdings</vt:lpstr>
      <vt:lpstr>Thème Office</vt:lpstr>
      <vt:lpstr>SE 3140 : Design and Modelling </vt:lpstr>
      <vt:lpstr>SE 3140 : Design and Modelling </vt:lpstr>
      <vt:lpstr>ICT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SE 3140 : Design and Modelling </vt:lpstr>
      <vt:lpstr>ICT 2220</vt:lpstr>
      <vt:lpstr>SE 3140 : Design and Modelling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3140: SOFTWARE DESIGN AND MODELING</dc:title>
  <dc:creator>Orion</dc:creator>
  <cp:lastModifiedBy>FIN COM NSIM</cp:lastModifiedBy>
  <cp:revision>285</cp:revision>
  <dcterms:created xsi:type="dcterms:W3CDTF">2019-11-05T08:23:15Z</dcterms:created>
  <dcterms:modified xsi:type="dcterms:W3CDTF">2023-10-23T04:44:20Z</dcterms:modified>
</cp:coreProperties>
</file>