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58" r:id="rId3"/>
    <p:sldId id="262" r:id="rId4"/>
    <p:sldId id="313" r:id="rId5"/>
    <p:sldId id="284" r:id="rId6"/>
    <p:sldId id="315" r:id="rId7"/>
    <p:sldId id="316" r:id="rId8"/>
    <p:sldId id="317" r:id="rId9"/>
    <p:sldId id="318" r:id="rId10"/>
    <p:sldId id="319" r:id="rId11"/>
    <p:sldId id="312" r:id="rId12"/>
    <p:sldId id="259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</p:embeddedFont>
    <p:embeddedFont>
      <p:font typeface="Bebas Neue" panose="020B0604020202020204" charset="0"/>
      <p:regular r:id="rId16"/>
    </p:embeddedFont>
    <p:embeddedFont>
      <p:font typeface="Cascadia Code" panose="020B0609020000020004" pitchFamily="49" charset="0"/>
      <p:regular r:id="rId17"/>
      <p:bold r:id="rId18"/>
      <p:italic r:id="rId19"/>
      <p:boldItalic r:id="rId20"/>
    </p:embeddedFont>
    <p:embeddedFont>
      <p:font typeface="DM Sans" panose="020B0604020202020204" charset="0"/>
      <p:regular r:id="rId21"/>
      <p:bold r:id="rId22"/>
      <p:italic r:id="rId23"/>
      <p:boldItalic r:id="rId24"/>
    </p:embeddedFont>
    <p:embeddedFont>
      <p:font typeface="Nunito Light" panose="00000400000000000000" pitchFamily="2" charset="0"/>
      <p:regular r:id="rId25"/>
      <p:italic r:id="rId26"/>
    </p:embeddedFont>
    <p:embeddedFont>
      <p:font typeface="Raleway" panose="020B0503030101060003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5B259A-F842-45E5-BE4B-A195BC97B6D0}">
  <a:tblStyle styleId="{E15B259A-F842-45E5-BE4B-A195BC97B6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B0D709-B288-4C54-AC84-35B2D725FB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643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463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31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22c55ba9081_2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22c55ba9081_2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22c55ba9081_2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22c55ba9081_2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091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86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467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75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35700" y="1646775"/>
            <a:ext cx="6672600" cy="12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29306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20425" y="313807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758925" y="4356275"/>
            <a:ext cx="636199" cy="247800"/>
            <a:chOff x="7758925" y="4356275"/>
            <a:chExt cx="636199" cy="247800"/>
          </a:xfrm>
        </p:grpSpPr>
        <p:sp>
          <p:nvSpPr>
            <p:cNvPr id="13" name="Google Shape;13;p2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16" name="Google Shape;16;p2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" name="Google Shape;20;p2"/>
          <p:cNvGrpSpPr/>
          <p:nvPr/>
        </p:nvGrpSpPr>
        <p:grpSpPr>
          <a:xfrm>
            <a:off x="361425" y="3744850"/>
            <a:ext cx="1136700" cy="1139775"/>
            <a:chOff x="6532950" y="648050"/>
            <a:chExt cx="1136700" cy="1139775"/>
          </a:xfrm>
        </p:grpSpPr>
        <p:sp>
          <p:nvSpPr>
            <p:cNvPr id="21" name="Google Shape;21;p2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22;p2"/>
            <p:cNvCxnSpPr>
              <a:stCxn id="21" idx="1"/>
              <a:endCxn id="21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3;p2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" name="Google Shape;24;p2"/>
            <p:cNvCxnSpPr>
              <a:stCxn id="23" idx="1"/>
              <a:endCxn id="23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2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" name="Google Shape;26;p2"/>
            <p:cNvCxnSpPr>
              <a:stCxn id="25" idx="1"/>
              <a:endCxn id="25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Google Shape;27;p2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28;p2"/>
            <p:cNvCxnSpPr>
              <a:stCxn id="27" idx="1"/>
              <a:endCxn id="27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29;p2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" name="Google Shape;30;p2"/>
            <p:cNvCxnSpPr>
              <a:stCxn id="29" idx="1"/>
              <a:endCxn id="29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" name="Google Shape;31;p2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2"/>
            <p:cNvCxnSpPr>
              <a:stCxn id="31" idx="1"/>
              <a:endCxn id="31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" name="Google Shape;33;p2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" name="Google Shape;34;p2"/>
            <p:cNvCxnSpPr>
              <a:stCxn id="33" idx="1"/>
              <a:endCxn id="33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2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" name="Google Shape;36;p2"/>
            <p:cNvCxnSpPr>
              <a:stCxn id="35" idx="1"/>
              <a:endCxn id="35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Google Shape;37;p2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" name="Google Shape;38;p2"/>
            <p:cNvCxnSpPr>
              <a:stCxn id="37" idx="1"/>
              <a:endCxn id="37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2"/>
          <p:cNvSpPr/>
          <p:nvPr/>
        </p:nvSpPr>
        <p:spPr>
          <a:xfrm>
            <a:off x="0" y="374485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82575" y="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 rot="10800000">
            <a:off x="713225" y="544100"/>
            <a:ext cx="636199" cy="247800"/>
            <a:chOff x="7758925" y="4356275"/>
            <a:chExt cx="636199" cy="247800"/>
          </a:xfrm>
        </p:grpSpPr>
        <p:sp>
          <p:nvSpPr>
            <p:cNvPr id="42" name="Google Shape;42;p2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2"/>
          <p:cNvSpPr/>
          <p:nvPr/>
        </p:nvSpPr>
        <p:spPr>
          <a:xfrm>
            <a:off x="-1000725" y="-109965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2"/>
          <p:cNvGrpSpPr/>
          <p:nvPr/>
        </p:nvGrpSpPr>
        <p:grpSpPr>
          <a:xfrm>
            <a:off x="7645875" y="258900"/>
            <a:ext cx="1136700" cy="1139775"/>
            <a:chOff x="6532950" y="648050"/>
            <a:chExt cx="1136700" cy="1139775"/>
          </a:xfrm>
        </p:grpSpPr>
        <p:sp>
          <p:nvSpPr>
            <p:cNvPr id="46" name="Google Shape;46;p2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" name="Google Shape;47;p2"/>
            <p:cNvCxnSpPr>
              <a:stCxn id="46" idx="1"/>
              <a:endCxn id="46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" name="Google Shape;48;p2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2"/>
            <p:cNvCxnSpPr>
              <a:stCxn id="48" idx="1"/>
              <a:endCxn id="48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" name="Google Shape;50;p2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" name="Google Shape;51;p2"/>
            <p:cNvCxnSpPr>
              <a:stCxn id="50" idx="1"/>
              <a:endCxn id="50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" name="Google Shape;52;p2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53;p2"/>
            <p:cNvCxnSpPr>
              <a:stCxn id="52" idx="1"/>
              <a:endCxn id="52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54;p2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" name="Google Shape;55;p2"/>
            <p:cNvCxnSpPr>
              <a:stCxn id="54" idx="1"/>
              <a:endCxn id="54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" name="Google Shape;56;p2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Google Shape;57;p2"/>
            <p:cNvCxnSpPr>
              <a:stCxn id="56" idx="1"/>
              <a:endCxn id="56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2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" name="Google Shape;59;p2"/>
            <p:cNvCxnSpPr>
              <a:stCxn id="58" idx="1"/>
              <a:endCxn id="58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" name="Google Shape;60;p2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" name="Google Shape;61;p2"/>
            <p:cNvCxnSpPr>
              <a:stCxn id="60" idx="1"/>
              <a:endCxn id="60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2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" name="Google Shape;63;p2"/>
            <p:cNvCxnSpPr>
              <a:stCxn id="62" idx="1"/>
              <a:endCxn id="62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-1422175" y="429870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0" y="-1169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6"/>
          <p:cNvGrpSpPr/>
          <p:nvPr/>
        </p:nvGrpSpPr>
        <p:grpSpPr>
          <a:xfrm>
            <a:off x="8780975" y="3735200"/>
            <a:ext cx="1136700" cy="1139775"/>
            <a:chOff x="6532950" y="648050"/>
            <a:chExt cx="1136700" cy="1139775"/>
          </a:xfrm>
        </p:grpSpPr>
        <p:sp>
          <p:nvSpPr>
            <p:cNvPr id="167" name="Google Shape;167;p6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8" name="Google Shape;168;p6"/>
            <p:cNvCxnSpPr>
              <a:stCxn id="167" idx="1"/>
              <a:endCxn id="167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9" name="Google Shape;169;p6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" name="Google Shape;170;p6"/>
            <p:cNvCxnSpPr>
              <a:stCxn id="169" idx="1"/>
              <a:endCxn id="169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6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2" name="Google Shape;172;p6"/>
            <p:cNvCxnSpPr>
              <a:stCxn id="171" idx="1"/>
              <a:endCxn id="171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Google Shape;173;p6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6"/>
            <p:cNvCxnSpPr>
              <a:stCxn id="173" idx="1"/>
              <a:endCxn id="173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5" name="Google Shape;175;p6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6" name="Google Shape;176;p6"/>
            <p:cNvCxnSpPr>
              <a:stCxn id="175" idx="1"/>
              <a:endCxn id="175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7" name="Google Shape;177;p6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8" name="Google Shape;178;p6"/>
            <p:cNvCxnSpPr>
              <a:stCxn id="177" idx="1"/>
              <a:endCxn id="177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9" name="Google Shape;179;p6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0" name="Google Shape;180;p6"/>
            <p:cNvCxnSpPr>
              <a:stCxn id="179" idx="1"/>
              <a:endCxn id="179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Google Shape;181;p6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2" name="Google Shape;182;p6"/>
            <p:cNvCxnSpPr>
              <a:stCxn id="181" idx="1"/>
              <a:endCxn id="181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3" name="Google Shape;183;p6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4" name="Google Shape;184;p6"/>
            <p:cNvCxnSpPr>
              <a:stCxn id="183" idx="1"/>
              <a:endCxn id="183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5" name="Google Shape;185;p6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186" name="Google Shape;186;p6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6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6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6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4107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7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93" name="Google Shape;193;p7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194" name="Google Shape;194;p7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7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7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7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8" name="Google Shape;198;p7"/>
          <p:cNvGrpSpPr/>
          <p:nvPr/>
        </p:nvGrpSpPr>
        <p:grpSpPr>
          <a:xfrm>
            <a:off x="7645875" y="3738325"/>
            <a:ext cx="1136700" cy="1139775"/>
            <a:chOff x="6532950" y="648050"/>
            <a:chExt cx="1136700" cy="1139775"/>
          </a:xfrm>
        </p:grpSpPr>
        <p:sp>
          <p:nvSpPr>
            <p:cNvPr id="199" name="Google Shape;199;p7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7"/>
            <p:cNvCxnSpPr>
              <a:stCxn id="199" idx="1"/>
              <a:endCxn id="199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Google Shape;201;p7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7"/>
            <p:cNvCxnSpPr>
              <a:stCxn id="201" idx="1"/>
              <a:endCxn id="201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" name="Google Shape;203;p7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" name="Google Shape;204;p7"/>
            <p:cNvCxnSpPr>
              <a:stCxn id="203" idx="1"/>
              <a:endCxn id="203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205;p7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6" name="Google Shape;206;p7"/>
            <p:cNvCxnSpPr>
              <a:stCxn id="205" idx="1"/>
              <a:endCxn id="205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7" name="Google Shape;207;p7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8" name="Google Shape;208;p7"/>
            <p:cNvCxnSpPr>
              <a:stCxn id="207" idx="1"/>
              <a:endCxn id="207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9" name="Google Shape;209;p7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7"/>
            <p:cNvCxnSpPr>
              <a:stCxn id="209" idx="1"/>
              <a:endCxn id="209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" name="Google Shape;211;p7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2" name="Google Shape;212;p7"/>
            <p:cNvCxnSpPr>
              <a:stCxn id="211" idx="1"/>
              <a:endCxn id="211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" name="Google Shape;213;p7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7"/>
            <p:cNvCxnSpPr>
              <a:stCxn id="213" idx="1"/>
              <a:endCxn id="213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p7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6" name="Google Shape;216;p7"/>
            <p:cNvCxnSpPr>
              <a:stCxn id="215" idx="1"/>
              <a:endCxn id="215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7"/>
          <p:cNvSpPr/>
          <p:nvPr/>
        </p:nvSpPr>
        <p:spPr>
          <a:xfrm>
            <a:off x="8782575" y="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7"/>
          <p:cNvSpPr/>
          <p:nvPr/>
        </p:nvSpPr>
        <p:spPr>
          <a:xfrm>
            <a:off x="-75" y="378080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>
            <a:spLocks noGrp="1"/>
          </p:cNvSpPr>
          <p:nvPr>
            <p:ph type="title"/>
          </p:nvPr>
        </p:nvSpPr>
        <p:spPr>
          <a:xfrm>
            <a:off x="2135550" y="1350600"/>
            <a:ext cx="4872900" cy="1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9"/>
          <p:cNvSpPr txBox="1">
            <a:spLocks noGrp="1"/>
          </p:cNvSpPr>
          <p:nvPr>
            <p:ph type="subTitle" idx="1"/>
          </p:nvPr>
        </p:nvSpPr>
        <p:spPr>
          <a:xfrm>
            <a:off x="2135550" y="30773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1" name="Google Shape;251;p9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252" name="Google Shape;252;p9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9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9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9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6" name="Google Shape;256;p9"/>
          <p:cNvGrpSpPr/>
          <p:nvPr/>
        </p:nvGrpSpPr>
        <p:grpSpPr>
          <a:xfrm>
            <a:off x="7645875" y="258900"/>
            <a:ext cx="1136700" cy="1139775"/>
            <a:chOff x="6532950" y="648050"/>
            <a:chExt cx="1136700" cy="1139775"/>
          </a:xfrm>
        </p:grpSpPr>
        <p:sp>
          <p:nvSpPr>
            <p:cNvPr id="257" name="Google Shape;257;p9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8" name="Google Shape;258;p9"/>
            <p:cNvCxnSpPr>
              <a:stCxn id="257" idx="1"/>
              <a:endCxn id="257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9" name="Google Shape;259;p9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0" name="Google Shape;260;p9"/>
            <p:cNvCxnSpPr>
              <a:stCxn id="259" idx="1"/>
              <a:endCxn id="259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1" name="Google Shape;261;p9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2" name="Google Shape;262;p9"/>
            <p:cNvCxnSpPr>
              <a:stCxn id="261" idx="1"/>
              <a:endCxn id="261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3" name="Google Shape;263;p9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" name="Google Shape;264;p9"/>
            <p:cNvCxnSpPr>
              <a:stCxn id="263" idx="1"/>
              <a:endCxn id="263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5" name="Google Shape;265;p9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6" name="Google Shape;266;p9"/>
            <p:cNvCxnSpPr>
              <a:stCxn id="265" idx="1"/>
              <a:endCxn id="265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7" name="Google Shape;267;p9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8" name="Google Shape;268;p9"/>
            <p:cNvCxnSpPr>
              <a:stCxn id="267" idx="1"/>
              <a:endCxn id="267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9" name="Google Shape;269;p9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0" name="Google Shape;270;p9"/>
            <p:cNvCxnSpPr>
              <a:stCxn id="269" idx="1"/>
              <a:endCxn id="269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1" name="Google Shape;271;p9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2" name="Google Shape;272;p9"/>
            <p:cNvCxnSpPr>
              <a:stCxn id="271" idx="1"/>
              <a:endCxn id="271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3" name="Google Shape;273;p9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9"/>
            <p:cNvCxnSpPr>
              <a:stCxn id="273" idx="1"/>
              <a:endCxn id="273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9"/>
          <p:cNvSpPr/>
          <p:nvPr/>
        </p:nvSpPr>
        <p:spPr>
          <a:xfrm>
            <a:off x="8782575" y="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"/>
          <p:cNvSpPr/>
          <p:nvPr/>
        </p:nvSpPr>
        <p:spPr>
          <a:xfrm>
            <a:off x="0" y="-132562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9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278" name="Google Shape;278;p9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9"/>
          <p:cNvSpPr/>
          <p:nvPr/>
        </p:nvSpPr>
        <p:spPr>
          <a:xfrm rot="5400000">
            <a:off x="616175" y="4268575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8430775" y="329682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idx="2" hasCustomPrompt="1"/>
          </p:nvPr>
        </p:nvSpPr>
        <p:spPr>
          <a:xfrm>
            <a:off x="1625120" y="1352175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3" hasCustomPrompt="1"/>
          </p:nvPr>
        </p:nvSpPr>
        <p:spPr>
          <a:xfrm>
            <a:off x="1625120" y="2948843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 idx="4" hasCustomPrompt="1"/>
          </p:nvPr>
        </p:nvSpPr>
        <p:spPr>
          <a:xfrm>
            <a:off x="4218974" y="1352175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5" hasCustomPrompt="1"/>
          </p:nvPr>
        </p:nvSpPr>
        <p:spPr>
          <a:xfrm>
            <a:off x="4218974" y="2948843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6" hasCustomPrompt="1"/>
          </p:nvPr>
        </p:nvSpPr>
        <p:spPr>
          <a:xfrm>
            <a:off x="6812834" y="1352175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7" hasCustomPrompt="1"/>
          </p:nvPr>
        </p:nvSpPr>
        <p:spPr>
          <a:xfrm>
            <a:off x="6812834" y="2948843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1"/>
          </p:nvPr>
        </p:nvSpPr>
        <p:spPr>
          <a:xfrm>
            <a:off x="870393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8"/>
          </p:nvPr>
        </p:nvSpPr>
        <p:spPr>
          <a:xfrm>
            <a:off x="3464247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9"/>
          </p:nvPr>
        </p:nvSpPr>
        <p:spPr>
          <a:xfrm>
            <a:off x="6058107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13"/>
          </p:nvPr>
        </p:nvSpPr>
        <p:spPr>
          <a:xfrm>
            <a:off x="870393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14"/>
          </p:nvPr>
        </p:nvSpPr>
        <p:spPr>
          <a:xfrm>
            <a:off x="3464247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subTitle" idx="15"/>
          </p:nvPr>
        </p:nvSpPr>
        <p:spPr>
          <a:xfrm>
            <a:off x="6058107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11" name="Google Shape;311;p13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312" name="Google Shape;312;p13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3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3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3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6" name="Google Shape;316;p13"/>
          <p:cNvGrpSpPr/>
          <p:nvPr/>
        </p:nvGrpSpPr>
        <p:grpSpPr>
          <a:xfrm>
            <a:off x="8782575" y="258900"/>
            <a:ext cx="1136700" cy="1139775"/>
            <a:chOff x="6532950" y="648050"/>
            <a:chExt cx="1136700" cy="1139775"/>
          </a:xfrm>
        </p:grpSpPr>
        <p:sp>
          <p:nvSpPr>
            <p:cNvPr id="317" name="Google Shape;317;p13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8" name="Google Shape;318;p13"/>
            <p:cNvCxnSpPr>
              <a:stCxn id="317" idx="1"/>
              <a:endCxn id="317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9" name="Google Shape;319;p13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0" name="Google Shape;320;p13"/>
            <p:cNvCxnSpPr>
              <a:stCxn id="319" idx="1"/>
              <a:endCxn id="319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13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2" name="Google Shape;322;p13"/>
            <p:cNvCxnSpPr>
              <a:stCxn id="321" idx="1"/>
              <a:endCxn id="321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3" name="Google Shape;323;p13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13"/>
            <p:cNvCxnSpPr>
              <a:stCxn id="323" idx="1"/>
              <a:endCxn id="323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5" name="Google Shape;325;p13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6" name="Google Shape;326;p13"/>
            <p:cNvCxnSpPr>
              <a:stCxn id="325" idx="1"/>
              <a:endCxn id="325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7" name="Google Shape;327;p13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8" name="Google Shape;328;p13"/>
            <p:cNvCxnSpPr>
              <a:stCxn id="327" idx="1"/>
              <a:endCxn id="327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9" name="Google Shape;329;p13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0" name="Google Shape;330;p13"/>
            <p:cNvCxnSpPr>
              <a:stCxn id="329" idx="1"/>
              <a:endCxn id="329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1" name="Google Shape;331;p13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2" name="Google Shape;332;p13"/>
            <p:cNvCxnSpPr>
              <a:stCxn id="331" idx="1"/>
              <a:endCxn id="331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Google Shape;333;p13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13"/>
            <p:cNvCxnSpPr>
              <a:stCxn id="333" idx="1"/>
              <a:endCxn id="333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13"/>
          <p:cNvSpPr/>
          <p:nvPr/>
        </p:nvSpPr>
        <p:spPr>
          <a:xfrm>
            <a:off x="8782575" y="378080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 rot="5400000">
            <a:off x="616175" y="-620250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814;p30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815" name="Google Shape;815;p30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30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30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30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9" name="Google Shape;81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30"/>
          <p:cNvSpPr/>
          <p:nvPr/>
        </p:nvSpPr>
        <p:spPr>
          <a:xfrm>
            <a:off x="-2011063" y="14577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1" name="Google Shape;821;p30"/>
          <p:cNvGrpSpPr/>
          <p:nvPr/>
        </p:nvGrpSpPr>
        <p:grpSpPr>
          <a:xfrm>
            <a:off x="8780975" y="252157"/>
            <a:ext cx="1136700" cy="1139775"/>
            <a:chOff x="6532950" y="648050"/>
            <a:chExt cx="1136700" cy="1139775"/>
          </a:xfrm>
        </p:grpSpPr>
        <p:sp>
          <p:nvSpPr>
            <p:cNvPr id="822" name="Google Shape;822;p30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3" name="Google Shape;823;p30"/>
            <p:cNvCxnSpPr>
              <a:stCxn id="822" idx="1"/>
              <a:endCxn id="822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4" name="Google Shape;824;p30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5" name="Google Shape;825;p30"/>
            <p:cNvCxnSpPr>
              <a:stCxn id="824" idx="1"/>
              <a:endCxn id="824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6" name="Google Shape;826;p30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7" name="Google Shape;827;p30"/>
            <p:cNvCxnSpPr>
              <a:stCxn id="826" idx="1"/>
              <a:endCxn id="826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8" name="Google Shape;828;p30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9" name="Google Shape;829;p30"/>
            <p:cNvCxnSpPr>
              <a:stCxn id="828" idx="1"/>
              <a:endCxn id="828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0" name="Google Shape;830;p30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1" name="Google Shape;831;p30"/>
            <p:cNvCxnSpPr>
              <a:stCxn id="830" idx="1"/>
              <a:endCxn id="830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2" name="Google Shape;832;p30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3" name="Google Shape;833;p30"/>
            <p:cNvCxnSpPr>
              <a:stCxn id="832" idx="1"/>
              <a:endCxn id="832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4" name="Google Shape;834;p30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5" name="Google Shape;835;p30"/>
            <p:cNvCxnSpPr>
              <a:stCxn id="834" idx="1"/>
              <a:endCxn id="834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6" name="Google Shape;836;p30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7" name="Google Shape;837;p30"/>
            <p:cNvCxnSpPr>
              <a:stCxn id="836" idx="1"/>
              <a:endCxn id="836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8" name="Google Shape;838;p30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9" name="Google Shape;839;p30"/>
            <p:cNvCxnSpPr>
              <a:stCxn id="838" idx="1"/>
              <a:endCxn id="838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0" name="Google Shape;840;p30"/>
          <p:cNvSpPr/>
          <p:nvPr/>
        </p:nvSpPr>
        <p:spPr>
          <a:xfrm rot="5400000">
            <a:off x="8262625" y="4268575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" name="Google Shape;940;p34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941" name="Google Shape;941;p34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4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4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34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5" name="Google Shape;945;p34"/>
          <p:cNvSpPr/>
          <p:nvPr/>
        </p:nvSpPr>
        <p:spPr>
          <a:xfrm>
            <a:off x="8780975" y="-1169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4"/>
          <p:cNvSpPr/>
          <p:nvPr/>
        </p:nvSpPr>
        <p:spPr>
          <a:xfrm>
            <a:off x="-952613" y="445160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34"/>
          <p:cNvGrpSpPr/>
          <p:nvPr/>
        </p:nvGrpSpPr>
        <p:grpSpPr>
          <a:xfrm>
            <a:off x="-775275" y="265477"/>
            <a:ext cx="1136700" cy="1139775"/>
            <a:chOff x="6532950" y="648050"/>
            <a:chExt cx="1136700" cy="1139775"/>
          </a:xfrm>
        </p:grpSpPr>
        <p:sp>
          <p:nvSpPr>
            <p:cNvPr id="948" name="Google Shape;948;p34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9" name="Google Shape;949;p34"/>
            <p:cNvCxnSpPr>
              <a:stCxn id="948" idx="1"/>
              <a:endCxn id="948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0" name="Google Shape;950;p34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1" name="Google Shape;951;p34"/>
            <p:cNvCxnSpPr>
              <a:stCxn id="950" idx="1"/>
              <a:endCxn id="950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2" name="Google Shape;952;p34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3" name="Google Shape;953;p34"/>
            <p:cNvCxnSpPr>
              <a:stCxn id="952" idx="1"/>
              <a:endCxn id="952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4" name="Google Shape;954;p34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5" name="Google Shape;955;p34"/>
            <p:cNvCxnSpPr>
              <a:stCxn id="954" idx="1"/>
              <a:endCxn id="954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6" name="Google Shape;956;p34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7" name="Google Shape;957;p34"/>
            <p:cNvCxnSpPr>
              <a:stCxn id="956" idx="1"/>
              <a:endCxn id="956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8" name="Google Shape;958;p34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9" name="Google Shape;959;p34"/>
            <p:cNvCxnSpPr>
              <a:stCxn id="958" idx="1"/>
              <a:endCxn id="958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0" name="Google Shape;960;p34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1" name="Google Shape;961;p34"/>
            <p:cNvCxnSpPr>
              <a:stCxn id="960" idx="1"/>
              <a:endCxn id="960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2" name="Google Shape;962;p34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3" name="Google Shape;963;p34"/>
            <p:cNvCxnSpPr>
              <a:stCxn id="962" idx="1"/>
              <a:endCxn id="962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4" name="Google Shape;964;p34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5" name="Google Shape;965;p34"/>
            <p:cNvCxnSpPr>
              <a:stCxn id="964" idx="1"/>
              <a:endCxn id="964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35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968" name="Google Shape;968;p35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35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35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5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2" name="Google Shape;972;p35"/>
          <p:cNvSpPr/>
          <p:nvPr/>
        </p:nvSpPr>
        <p:spPr>
          <a:xfrm>
            <a:off x="0" y="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5"/>
          <p:cNvSpPr/>
          <p:nvPr/>
        </p:nvSpPr>
        <p:spPr>
          <a:xfrm>
            <a:off x="8430787" y="231800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4" name="Google Shape;974;p35"/>
          <p:cNvGrpSpPr/>
          <p:nvPr/>
        </p:nvGrpSpPr>
        <p:grpSpPr>
          <a:xfrm>
            <a:off x="-775275" y="3745798"/>
            <a:ext cx="1136700" cy="1139775"/>
            <a:chOff x="6532950" y="648050"/>
            <a:chExt cx="1136700" cy="1139775"/>
          </a:xfrm>
        </p:grpSpPr>
        <p:sp>
          <p:nvSpPr>
            <p:cNvPr id="975" name="Google Shape;975;p35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6" name="Google Shape;976;p35"/>
            <p:cNvCxnSpPr>
              <a:stCxn id="975" idx="1"/>
              <a:endCxn id="975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7" name="Google Shape;977;p35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8" name="Google Shape;978;p35"/>
            <p:cNvCxnSpPr>
              <a:stCxn id="977" idx="1"/>
              <a:endCxn id="977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9" name="Google Shape;979;p35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0" name="Google Shape;980;p35"/>
            <p:cNvCxnSpPr>
              <a:stCxn id="979" idx="1"/>
              <a:endCxn id="979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1" name="Google Shape;981;p35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2" name="Google Shape;982;p35"/>
            <p:cNvCxnSpPr>
              <a:stCxn id="981" idx="1"/>
              <a:endCxn id="981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3" name="Google Shape;983;p35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4" name="Google Shape;984;p35"/>
            <p:cNvCxnSpPr>
              <a:stCxn id="983" idx="1"/>
              <a:endCxn id="983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5" name="Google Shape;985;p35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6" name="Google Shape;986;p35"/>
            <p:cNvCxnSpPr>
              <a:stCxn id="985" idx="1"/>
              <a:endCxn id="985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7" name="Google Shape;987;p35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8" name="Google Shape;988;p35"/>
            <p:cNvCxnSpPr>
              <a:stCxn id="987" idx="1"/>
              <a:endCxn id="987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9" name="Google Shape;989;p35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0" name="Google Shape;990;p35"/>
            <p:cNvCxnSpPr>
              <a:stCxn id="989" idx="1"/>
              <a:endCxn id="989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1" name="Google Shape;991;p35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2" name="Google Shape;992;p35"/>
            <p:cNvCxnSpPr>
              <a:stCxn id="991" idx="1"/>
              <a:endCxn id="991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59" r:id="rId6"/>
    <p:sldLayoutId id="2147483676" r:id="rId7"/>
    <p:sldLayoutId id="2147483680" r:id="rId8"/>
    <p:sldLayoutId id="214748368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dedilan504.atlassian.net/jira/software/projects/BSM/boards/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2"/>
          <p:cNvSpPr txBox="1">
            <a:spLocks noGrp="1"/>
          </p:cNvSpPr>
          <p:nvPr>
            <p:ph type="ctrTitle"/>
          </p:nvPr>
        </p:nvSpPr>
        <p:spPr>
          <a:xfrm>
            <a:off x="1235700" y="1168400"/>
            <a:ext cx="6672600" cy="1721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DESIGNING THE ARCHITECTURE </a:t>
            </a:r>
            <a:r>
              <a:rPr lang="en" dirty="0">
                <a:solidFill>
                  <a:schemeClr val="dk2"/>
                </a:solidFill>
              </a:rPr>
              <a:t>OF THE SYSTEM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10" name="Google Shape;1010;p42"/>
          <p:cNvSpPr txBox="1">
            <a:spLocks noGrp="1"/>
          </p:cNvSpPr>
          <p:nvPr>
            <p:ph type="subTitle" idx="1"/>
          </p:nvPr>
        </p:nvSpPr>
        <p:spPr>
          <a:xfrm>
            <a:off x="2307675" y="29306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&lt;&lt;Bus Management Application&gt;&gt;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1634400" y="435193"/>
            <a:ext cx="6929498" cy="901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D400"/>
                </a:solidFill>
              </a:rPr>
              <a:t>GANT</a:t>
            </a:r>
            <a:r>
              <a:rPr lang="en-US" sz="2800" dirty="0"/>
              <a:t> Chart</a:t>
            </a:r>
            <a:endParaRPr lang="en-US" sz="2800" dirty="0">
              <a:solidFill>
                <a:schemeClr val="dk2"/>
              </a:solidFill>
            </a:endParaRPr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52;p46">
            <a:extLst>
              <a:ext uri="{FF2B5EF4-FFF2-40B4-BE49-F238E27FC236}">
                <a16:creationId xmlns:a16="http://schemas.microsoft.com/office/drawing/2014/main" id="{99A7F180-7325-4E41-BAB2-A8372D54605C}"/>
              </a:ext>
            </a:extLst>
          </p:cNvPr>
          <p:cNvSpPr txBox="1">
            <a:spLocks/>
          </p:cNvSpPr>
          <p:nvPr/>
        </p:nvSpPr>
        <p:spPr>
          <a:xfrm>
            <a:off x="275574" y="414254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>
                <a:solidFill>
                  <a:srgbClr val="FFD400"/>
                </a:solidFill>
              </a:rPr>
              <a:t>04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4749748-9A27-4DB8-B037-4F298DADDD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0102" y="1337187"/>
            <a:ext cx="6735098" cy="292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2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of </a:t>
            </a:r>
            <a:r>
              <a:rPr lang="en" dirty="0">
                <a:solidFill>
                  <a:schemeClr val="dk2"/>
                </a:solidFill>
              </a:rPr>
              <a:t>resources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17" name="Google Shape;1017;p43"/>
          <p:cNvSpPr txBox="1"/>
          <p:nvPr/>
        </p:nvSpPr>
        <p:spPr>
          <a:xfrm>
            <a:off x="720000" y="11399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following is the list of our </a:t>
            </a:r>
            <a:r>
              <a:rPr lang="en" sz="1200" dirty="0">
                <a:solidFill>
                  <a:srgbClr val="FFD400"/>
                </a:solidFill>
                <a:latin typeface="DM Sans"/>
                <a:ea typeface="DM Sans"/>
                <a:cs typeface="DM Sans"/>
                <a:sym typeface="DM Sans"/>
              </a:rPr>
              <a:t>needed</a:t>
            </a:r>
            <a:r>
              <a:rPr lang="e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resources</a:t>
            </a:r>
            <a:endParaRPr sz="12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01D6379A-3F15-485C-945E-FED235CEB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1241"/>
              </p:ext>
            </p:extLst>
          </p:nvPr>
        </p:nvGraphicFramePr>
        <p:xfrm>
          <a:off x="1676400" y="1632025"/>
          <a:ext cx="6400800" cy="2595880"/>
        </p:xfrm>
        <a:graphic>
          <a:graphicData uri="http://schemas.openxmlformats.org/drawingml/2006/table">
            <a:tbl>
              <a:tblPr firstRow="1" bandRow="1">
                <a:tableStyleId>{E15B259A-F842-45E5-BE4B-A195BC97B6D0}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1810094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93888249"/>
                    </a:ext>
                  </a:extLst>
                </a:gridCol>
                <a:gridCol w="1000760">
                  <a:extLst>
                    <a:ext uri="{9D8B030D-6E8A-4147-A177-3AD203B41FA5}">
                      <a16:colId xmlns:a16="http://schemas.microsoft.com/office/drawing/2014/main" val="176077231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1768407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8950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Total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Computers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4Gb at least and 2,31Hz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6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Modem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4G Network , High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8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High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Quality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675000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4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Chairs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Good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quality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office chairs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2850000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0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Cables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100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meters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long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each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74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----------------------------------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465000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34410000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670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36610BD-148A-47C5-B12F-6BA0147888C5}"/>
              </a:ext>
            </a:extLst>
          </p:cNvPr>
          <p:cNvSpPr txBox="1"/>
          <p:nvPr/>
        </p:nvSpPr>
        <p:spPr>
          <a:xfrm>
            <a:off x="497840" y="4350106"/>
            <a:ext cx="824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i="1" u="sng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So the budget of </a:t>
            </a:r>
            <a:r>
              <a:rPr lang="fr-FR" sz="1800" i="1" u="sng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our</a:t>
            </a:r>
            <a:r>
              <a:rPr lang="fr-FR" sz="1800" i="1" u="sng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1800" i="1" u="sng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project</a:t>
            </a:r>
            <a:r>
              <a:rPr lang="fr-FR" sz="1800" i="1" u="sng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1800" i="1" u="sng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fr-FR" sz="1800" i="1" u="sng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1800" i="1" u="sng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estimated</a:t>
            </a:r>
            <a:r>
              <a:rPr lang="fr-FR" sz="1800" i="1" u="sng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to </a:t>
            </a:r>
            <a:r>
              <a:rPr lang="fr-FR" sz="1800" i="1" dirty="0">
                <a:solidFill>
                  <a:srgbClr val="FFD4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34,410,000 FCFA</a:t>
            </a:r>
          </a:p>
        </p:txBody>
      </p:sp>
    </p:spTree>
    <p:extLst>
      <p:ext uri="{BB962C8B-B14F-4D97-AF65-F5344CB8AC3E}">
        <p14:creationId xmlns:p14="http://schemas.microsoft.com/office/powerpoint/2010/main" val="147754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5"/>
          <p:cNvSpPr txBox="1">
            <a:spLocks noGrp="1"/>
          </p:cNvSpPr>
          <p:nvPr>
            <p:ph type="title"/>
          </p:nvPr>
        </p:nvSpPr>
        <p:spPr>
          <a:xfrm>
            <a:off x="2135550" y="1350600"/>
            <a:ext cx="4872900" cy="1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End!</a:t>
            </a:r>
            <a:endParaRPr dirty="0"/>
          </a:p>
        </p:txBody>
      </p:sp>
      <p:sp>
        <p:nvSpPr>
          <p:cNvPr id="1046" name="Google Shape;1046;p45"/>
          <p:cNvSpPr txBox="1">
            <a:spLocks noGrp="1"/>
          </p:cNvSpPr>
          <p:nvPr>
            <p:ph type="subTitle" idx="1"/>
          </p:nvPr>
        </p:nvSpPr>
        <p:spPr>
          <a:xfrm>
            <a:off x="2135550" y="3077300"/>
            <a:ext cx="4872900" cy="600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your kind attention.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4"/>
          <p:cNvSpPr/>
          <p:nvPr/>
        </p:nvSpPr>
        <p:spPr>
          <a:xfrm>
            <a:off x="-959000" y="384062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of </a:t>
            </a:r>
            <a:r>
              <a:rPr lang="en" dirty="0">
                <a:solidFill>
                  <a:schemeClr val="dk2"/>
                </a:solidFill>
              </a:rPr>
              <a:t>members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26" name="Google Shape;1026;p44"/>
          <p:cNvSpPr txBox="1">
            <a:spLocks noGrp="1"/>
          </p:cNvSpPr>
          <p:nvPr>
            <p:ph type="title" idx="2"/>
          </p:nvPr>
        </p:nvSpPr>
        <p:spPr>
          <a:xfrm>
            <a:off x="1625120" y="1352175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27" name="Google Shape;1027;p44"/>
          <p:cNvSpPr txBox="1">
            <a:spLocks noGrp="1"/>
          </p:cNvSpPr>
          <p:nvPr>
            <p:ph type="title" idx="3"/>
          </p:nvPr>
        </p:nvSpPr>
        <p:spPr>
          <a:xfrm>
            <a:off x="1625120" y="2948843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28" name="Google Shape;1028;p44"/>
          <p:cNvSpPr txBox="1">
            <a:spLocks noGrp="1"/>
          </p:cNvSpPr>
          <p:nvPr>
            <p:ph type="title" idx="4"/>
          </p:nvPr>
        </p:nvSpPr>
        <p:spPr>
          <a:xfrm>
            <a:off x="4218977" y="1757775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29" name="Google Shape;1029;p44"/>
          <p:cNvSpPr txBox="1">
            <a:spLocks noGrp="1"/>
          </p:cNvSpPr>
          <p:nvPr>
            <p:ph type="title" idx="5"/>
          </p:nvPr>
        </p:nvSpPr>
        <p:spPr>
          <a:xfrm>
            <a:off x="6812834" y="2948843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030" name="Google Shape;1030;p44"/>
          <p:cNvSpPr txBox="1">
            <a:spLocks noGrp="1"/>
          </p:cNvSpPr>
          <p:nvPr>
            <p:ph type="title" idx="6"/>
          </p:nvPr>
        </p:nvSpPr>
        <p:spPr>
          <a:xfrm>
            <a:off x="6812834" y="1352175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32" name="Google Shape;1032;p44"/>
          <p:cNvSpPr txBox="1">
            <a:spLocks noGrp="1"/>
          </p:cNvSpPr>
          <p:nvPr>
            <p:ph type="subTitle" idx="1"/>
          </p:nvPr>
        </p:nvSpPr>
        <p:spPr>
          <a:xfrm>
            <a:off x="870393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Nde Dilan</a:t>
            </a:r>
            <a:endParaRPr dirty="0"/>
          </a:p>
        </p:txBody>
      </p:sp>
      <p:sp>
        <p:nvSpPr>
          <p:cNvPr id="1033" name="Google Shape;1033;p44"/>
          <p:cNvSpPr txBox="1">
            <a:spLocks noGrp="1"/>
          </p:cNvSpPr>
          <p:nvPr>
            <p:ph type="subTitle" idx="8"/>
          </p:nvPr>
        </p:nvSpPr>
        <p:spPr>
          <a:xfrm>
            <a:off x="3464177" y="2465498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Madick Cesar</a:t>
            </a:r>
            <a:endParaRPr dirty="0"/>
          </a:p>
        </p:txBody>
      </p:sp>
      <p:sp>
        <p:nvSpPr>
          <p:cNvPr id="1034" name="Google Shape;1034;p44"/>
          <p:cNvSpPr txBox="1">
            <a:spLocks noGrp="1"/>
          </p:cNvSpPr>
          <p:nvPr>
            <p:ph type="subTitle" idx="9"/>
          </p:nvPr>
        </p:nvSpPr>
        <p:spPr>
          <a:xfrm>
            <a:off x="6058107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Noah Frederic</a:t>
            </a:r>
            <a:endParaRPr dirty="0"/>
          </a:p>
        </p:txBody>
      </p:sp>
      <p:sp>
        <p:nvSpPr>
          <p:cNvPr id="1035" name="Google Shape;1035;p44"/>
          <p:cNvSpPr txBox="1">
            <a:spLocks noGrp="1"/>
          </p:cNvSpPr>
          <p:nvPr>
            <p:ph type="subTitle" idx="13"/>
          </p:nvPr>
        </p:nvSpPr>
        <p:spPr>
          <a:xfrm>
            <a:off x="870393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Yann</a:t>
            </a:r>
          </a:p>
        </p:txBody>
      </p:sp>
      <p:sp>
        <p:nvSpPr>
          <p:cNvPr id="1036" name="Google Shape;1036;p44"/>
          <p:cNvSpPr txBox="1">
            <a:spLocks noGrp="1"/>
          </p:cNvSpPr>
          <p:nvPr>
            <p:ph type="subTitle" idx="14"/>
          </p:nvPr>
        </p:nvSpPr>
        <p:spPr>
          <a:xfrm>
            <a:off x="6058034" y="3420802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Joshua </a:t>
            </a:r>
            <a:endParaRPr dirty="0"/>
          </a:p>
        </p:txBody>
      </p:sp>
      <p:grpSp>
        <p:nvGrpSpPr>
          <p:cNvPr id="1038" name="Google Shape;1038;p44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39" name="Google Shape;1039;p44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1634400" y="435193"/>
            <a:ext cx="416696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What’s the project's goals and </a:t>
            </a:r>
            <a:r>
              <a:rPr lang="en" dirty="0">
                <a:solidFill>
                  <a:schemeClr val="dk2"/>
                </a:solidFill>
              </a:rPr>
              <a:t>objectives?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28360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 err="1"/>
              <a:t>Designing</a:t>
            </a:r>
            <a:r>
              <a:rPr lang="fr-FR" dirty="0"/>
              <a:t> an application </a:t>
            </a:r>
            <a:r>
              <a:rPr lang="fr-FR" dirty="0" err="1"/>
              <a:t>always</a:t>
            </a:r>
            <a:r>
              <a:rPr lang="fr-FR" dirty="0"/>
              <a:t> start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settting</a:t>
            </a:r>
            <a:r>
              <a:rPr lang="fr-FR" dirty="0"/>
              <a:t> goals and objectives: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The goal of the project is to design and develop software for managing the bus service at our university.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66FEE0-7A72-4DAC-8932-6421ECA29EA1}"/>
              </a:ext>
            </a:extLst>
          </p:cNvPr>
          <p:cNvSpPr txBox="1"/>
          <p:nvPr/>
        </p:nvSpPr>
        <p:spPr>
          <a:xfrm>
            <a:off x="3840480" y="2008925"/>
            <a:ext cx="3921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M Sans"/>
                <a:sym typeface="DM Sans"/>
              </a:rPr>
              <a:t>To accomplish this goal, we have a set of objectives. Initially, we aim to create a comprehensive service subscription system for students, allowing them to easily enroll in the bus service through their preferred channels, such as online payment or cash. As a secondary goal, we intend to enable students and the university to effortlessly locate and track the bus in real-time using the software.</a:t>
            </a:r>
            <a:endParaRPr lang="fr-FR" dirty="0"/>
          </a:p>
        </p:txBody>
      </p:sp>
      <p:sp>
        <p:nvSpPr>
          <p:cNvPr id="11" name="Google Shape;1052;p46">
            <a:extLst>
              <a:ext uri="{FF2B5EF4-FFF2-40B4-BE49-F238E27FC236}">
                <a16:creationId xmlns:a16="http://schemas.microsoft.com/office/drawing/2014/main" id="{99A7F180-7325-4E41-BAB2-A8372D54605C}"/>
              </a:ext>
            </a:extLst>
          </p:cNvPr>
          <p:cNvSpPr txBox="1">
            <a:spLocks/>
          </p:cNvSpPr>
          <p:nvPr/>
        </p:nvSpPr>
        <p:spPr>
          <a:xfrm>
            <a:off x="275574" y="414254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>
                <a:solidFill>
                  <a:srgbClr val="FFD400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1634399" y="435193"/>
            <a:ext cx="7147883" cy="120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Identifying the tasks and activities that need to be completed </a:t>
            </a:r>
            <a:r>
              <a:rPr lang="en" sz="2400" dirty="0">
                <a:solidFill>
                  <a:schemeClr val="dk2"/>
                </a:solidFill>
              </a:rPr>
              <a:t>oin order to complete project’s objectives?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19999" y="1761125"/>
            <a:ext cx="7460439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/>
              <a:t>To </a:t>
            </a:r>
            <a:r>
              <a:rPr lang="fr-FR" sz="2400" dirty="0" err="1"/>
              <a:t>complete</a:t>
            </a:r>
            <a:r>
              <a:rPr lang="fr-FR" sz="2400" dirty="0"/>
              <a:t> </a:t>
            </a:r>
            <a:r>
              <a:rPr lang="fr-FR" sz="2400" dirty="0" err="1"/>
              <a:t>those</a:t>
            </a:r>
            <a:r>
              <a:rPr lang="fr-FR" sz="2400" dirty="0"/>
              <a:t> </a:t>
            </a:r>
            <a:r>
              <a:rPr lang="fr-FR" sz="2400" dirty="0" err="1"/>
              <a:t>two</a:t>
            </a:r>
            <a:r>
              <a:rPr lang="fr-FR" sz="2400" dirty="0"/>
              <a:t> objectives,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divided</a:t>
            </a:r>
            <a:r>
              <a:rPr lang="fr-FR" sz="2400" dirty="0"/>
              <a:t> </a:t>
            </a:r>
            <a:r>
              <a:rPr lang="fr-FR" sz="2400" dirty="0" err="1"/>
              <a:t>them</a:t>
            </a:r>
            <a:r>
              <a:rPr lang="fr-FR" sz="2400" dirty="0"/>
              <a:t> </a:t>
            </a:r>
            <a:r>
              <a:rPr lang="fr-FR" sz="2400" dirty="0" err="1"/>
              <a:t>into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FFD400"/>
                </a:solidFill>
              </a:rPr>
              <a:t>05</a:t>
            </a:r>
            <a:r>
              <a:rPr lang="fr-FR" sz="2400" dirty="0"/>
              <a:t> </a:t>
            </a:r>
            <a:r>
              <a:rPr lang="fr-FR" sz="2400" dirty="0" err="1"/>
              <a:t>tasks</a:t>
            </a:r>
            <a:r>
              <a:rPr lang="fr-FR" sz="2400" dirty="0"/>
              <a:t> for the first objective </a:t>
            </a:r>
            <a:r>
              <a:rPr lang="fr-FR" sz="2400" dirty="0" err="1"/>
              <a:t>which</a:t>
            </a:r>
            <a:r>
              <a:rPr lang="fr-FR" sz="2400" dirty="0"/>
              <a:t> </a:t>
            </a:r>
            <a:r>
              <a:rPr lang="fr-FR" sz="2400" dirty="0" err="1"/>
              <a:t>was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FFD400"/>
                </a:solidFill>
              </a:rPr>
              <a:t>&lt;</a:t>
            </a:r>
            <a:r>
              <a:rPr lang="fr-FR" sz="1800" dirty="0">
                <a:solidFill>
                  <a:srgbClr val="FFD400"/>
                </a:solidFill>
              </a:rPr>
              <a:t> </a:t>
            </a:r>
            <a:r>
              <a:rPr lang="en-US" sz="1800" b="1" dirty="0">
                <a:solidFill>
                  <a:srgbClr val="FFD400"/>
                </a:solidFill>
                <a:effectLst/>
              </a:rPr>
              <a:t>Establish a Complete Service Subscription System for Students</a:t>
            </a:r>
            <a:r>
              <a:rPr lang="en-US" sz="1800" b="1" dirty="0">
                <a:solidFill>
                  <a:srgbClr val="FFD400"/>
                </a:solidFill>
              </a:rPr>
              <a:t> &gt; </a:t>
            </a:r>
            <a:r>
              <a:rPr lang="en-US" sz="1800" b="1" dirty="0">
                <a:solidFill>
                  <a:schemeClr val="tx1"/>
                </a:solidFill>
              </a:rPr>
              <a:t>and 07 tasks for the second one which was </a:t>
            </a:r>
            <a:r>
              <a:rPr lang="en-US" sz="1800" b="1" dirty="0">
                <a:solidFill>
                  <a:srgbClr val="FFD400"/>
                </a:solidFill>
              </a:rPr>
              <a:t>&lt;Enable Real-Time Localization and Tracking of the Bus&gt;.</a:t>
            </a:r>
            <a:endParaRPr lang="en-US"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52;p46">
            <a:extLst>
              <a:ext uri="{FF2B5EF4-FFF2-40B4-BE49-F238E27FC236}">
                <a16:creationId xmlns:a16="http://schemas.microsoft.com/office/drawing/2014/main" id="{99A7F180-7325-4E41-BAB2-A8372D54605C}"/>
              </a:ext>
            </a:extLst>
          </p:cNvPr>
          <p:cNvSpPr txBox="1">
            <a:spLocks/>
          </p:cNvSpPr>
          <p:nvPr/>
        </p:nvSpPr>
        <p:spPr>
          <a:xfrm>
            <a:off x="275574" y="414254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>
                <a:solidFill>
                  <a:srgbClr val="FFD400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92663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rgbClr val="FFD400"/>
                </a:solidFill>
              </a:rPr>
              <a:t>&lt;</a:t>
            </a:r>
            <a:r>
              <a:rPr lang="fr-FR" sz="2400" dirty="0">
                <a:solidFill>
                  <a:srgbClr val="FFD400"/>
                </a:solidFill>
              </a:rPr>
              <a:t> </a:t>
            </a:r>
            <a:r>
              <a:rPr lang="en-US" sz="2400" b="1" dirty="0">
                <a:solidFill>
                  <a:srgbClr val="FFD400"/>
                </a:solidFill>
                <a:effectLst/>
              </a:rPr>
              <a:t>Establish a Complete Service Subscription System for Students</a:t>
            </a:r>
            <a:r>
              <a:rPr lang="en-US" sz="2400" b="1" dirty="0">
                <a:solidFill>
                  <a:srgbClr val="FFD400"/>
                </a:solidFill>
              </a:rPr>
              <a:t> &gt;</a:t>
            </a:r>
            <a:endParaRPr dirty="0">
              <a:solidFill>
                <a:schemeClr val="dk2"/>
              </a:solidFill>
            </a:endParaRPr>
          </a:p>
        </p:txBody>
      </p:sp>
      <p:graphicFrame>
        <p:nvGraphicFramePr>
          <p:cNvPr id="1394" name="Google Shape;1394;p70"/>
          <p:cNvGraphicFramePr/>
          <p:nvPr>
            <p:extLst>
              <p:ext uri="{D42A27DB-BD31-4B8C-83A1-F6EECF244321}">
                <p14:modId xmlns:p14="http://schemas.microsoft.com/office/powerpoint/2010/main" val="3465073449"/>
              </p:ext>
            </p:extLst>
          </p:nvPr>
        </p:nvGraphicFramePr>
        <p:xfrm>
          <a:off x="952500" y="1619250"/>
          <a:ext cx="7239000" cy="2438250"/>
        </p:xfrm>
        <a:graphic>
          <a:graphicData uri="http://schemas.openxmlformats.org/drawingml/2006/table">
            <a:tbl>
              <a:tblPr>
                <a:noFill/>
                <a:tableStyleId>{E15B259A-F842-45E5-BE4B-A195BC97B6D0}</a:tableStyleId>
              </a:tblPr>
              <a:tblGrid>
                <a:gridCol w="46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Stages</a:t>
                      </a:r>
                      <a:endParaRPr sz="20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1</a:t>
                      </a:r>
                      <a:endParaRPr sz="20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2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3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4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20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December</a:t>
                      </a:r>
                      <a:endParaRPr sz="16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20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December</a:t>
                      </a:r>
                      <a:endParaRPr sz="16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20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January</a:t>
                      </a:r>
                      <a:endParaRPr sz="16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20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January</a:t>
                      </a:r>
                      <a:endParaRPr sz="16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95" name="Google Shape;1395;p70"/>
          <p:cNvSpPr/>
          <p:nvPr/>
        </p:nvSpPr>
        <p:spPr>
          <a:xfrm>
            <a:off x="3446550" y="2233575"/>
            <a:ext cx="2940000" cy="24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DM Sans"/>
                <a:ea typeface="DM Sans"/>
                <a:cs typeface="DM Sans"/>
                <a:sym typeface="DM Sans"/>
              </a:rPr>
              <a:t>Design User Interface for Subscription</a:t>
            </a:r>
          </a:p>
        </p:txBody>
      </p:sp>
      <p:sp>
        <p:nvSpPr>
          <p:cNvPr id="1396" name="Google Shape;1396;p70"/>
          <p:cNvSpPr/>
          <p:nvPr/>
        </p:nvSpPr>
        <p:spPr>
          <a:xfrm>
            <a:off x="3985875" y="2716725"/>
            <a:ext cx="2940000" cy="24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latin typeface="DM Sans"/>
                <a:ea typeface="DM Sans"/>
                <a:cs typeface="DM Sans"/>
                <a:sym typeface="DM Sans"/>
              </a:rPr>
              <a:t>Develop</a:t>
            </a:r>
            <a:r>
              <a:rPr lang="fr-FR" sz="1200" dirty="0">
                <a:latin typeface="DM Sans"/>
                <a:ea typeface="DM Sans"/>
                <a:cs typeface="DM Sans"/>
                <a:sym typeface="DM Sans"/>
              </a:rPr>
              <a:t> Online </a:t>
            </a:r>
            <a:r>
              <a:rPr lang="fr-FR" sz="1200" dirty="0" err="1">
                <a:latin typeface="DM Sans"/>
                <a:ea typeface="DM Sans"/>
                <a:cs typeface="DM Sans"/>
                <a:sym typeface="DM Sans"/>
              </a:rPr>
              <a:t>Payment</a:t>
            </a:r>
            <a:r>
              <a:rPr lang="fr-FR" sz="1200" dirty="0">
                <a:latin typeface="DM Sans"/>
                <a:ea typeface="DM Sans"/>
                <a:cs typeface="DM Sans"/>
                <a:sym typeface="DM Sans"/>
              </a:rPr>
              <a:t> System</a:t>
            </a:r>
          </a:p>
        </p:txBody>
      </p:sp>
      <p:sp>
        <p:nvSpPr>
          <p:cNvPr id="1397" name="Google Shape;1397;p70"/>
          <p:cNvSpPr/>
          <p:nvPr/>
        </p:nvSpPr>
        <p:spPr>
          <a:xfrm>
            <a:off x="3985875" y="3209575"/>
            <a:ext cx="3634126" cy="23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latin typeface="DM Sans"/>
                <a:ea typeface="DM Sans"/>
                <a:cs typeface="DM Sans"/>
                <a:sym typeface="DM Sans"/>
              </a:rPr>
              <a:t>Implement Subscription Record Management System</a:t>
            </a:r>
          </a:p>
        </p:txBody>
      </p:sp>
      <p:sp>
        <p:nvSpPr>
          <p:cNvPr id="1398" name="Google Shape;1398;p70"/>
          <p:cNvSpPr/>
          <p:nvPr/>
        </p:nvSpPr>
        <p:spPr>
          <a:xfrm>
            <a:off x="5867000" y="3692725"/>
            <a:ext cx="2262600" cy="24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…</a:t>
            </a:r>
            <a:endParaRPr sz="12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D400"/>
                </a:solidFill>
              </a:rPr>
              <a:t>&lt;Enable Real-Time Localization and Tracking of the Bus&gt;.</a:t>
            </a:r>
            <a:endParaRPr dirty="0">
              <a:solidFill>
                <a:schemeClr val="dk2"/>
              </a:solidFill>
            </a:endParaRPr>
          </a:p>
        </p:txBody>
      </p:sp>
      <p:graphicFrame>
        <p:nvGraphicFramePr>
          <p:cNvPr id="1394" name="Google Shape;1394;p70"/>
          <p:cNvGraphicFramePr/>
          <p:nvPr>
            <p:extLst>
              <p:ext uri="{D42A27DB-BD31-4B8C-83A1-F6EECF244321}">
                <p14:modId xmlns:p14="http://schemas.microsoft.com/office/powerpoint/2010/main" val="1755182045"/>
              </p:ext>
            </p:extLst>
          </p:nvPr>
        </p:nvGraphicFramePr>
        <p:xfrm>
          <a:off x="952500" y="1619250"/>
          <a:ext cx="7239000" cy="2438250"/>
        </p:xfrm>
        <a:graphic>
          <a:graphicData uri="http://schemas.openxmlformats.org/drawingml/2006/table">
            <a:tbl>
              <a:tblPr>
                <a:noFill/>
                <a:tableStyleId>{E15B259A-F842-45E5-BE4B-A195BC97B6D0}</a:tableStyleId>
              </a:tblPr>
              <a:tblGrid>
                <a:gridCol w="46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Stages</a:t>
                      </a:r>
                      <a:endParaRPr sz="20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1</a:t>
                      </a:r>
                      <a:endParaRPr sz="20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2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3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4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20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December</a:t>
                      </a:r>
                      <a:endParaRPr sz="16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20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December</a:t>
                      </a:r>
                      <a:endParaRPr sz="16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20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December</a:t>
                      </a:r>
                      <a:endParaRPr sz="16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20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January</a:t>
                      </a:r>
                      <a:endParaRPr sz="16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95" name="Google Shape;1395;p70"/>
          <p:cNvSpPr/>
          <p:nvPr/>
        </p:nvSpPr>
        <p:spPr>
          <a:xfrm>
            <a:off x="3446549" y="2243274"/>
            <a:ext cx="3167611" cy="23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latin typeface="DM Sans"/>
                <a:ea typeface="DM Sans"/>
                <a:cs typeface="DM Sans"/>
                <a:sym typeface="DM Sans"/>
              </a:rPr>
              <a:t> Develop Bus Information Management System</a:t>
            </a:r>
          </a:p>
        </p:txBody>
      </p:sp>
      <p:sp>
        <p:nvSpPr>
          <p:cNvPr id="1396" name="Google Shape;1396;p70"/>
          <p:cNvSpPr/>
          <p:nvPr/>
        </p:nvSpPr>
        <p:spPr>
          <a:xfrm>
            <a:off x="3985874" y="2666627"/>
            <a:ext cx="3298845" cy="2933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DM Sans"/>
                <a:ea typeface="DM Sans"/>
                <a:cs typeface="DM Sans"/>
                <a:sym typeface="DM Sans"/>
              </a:rPr>
              <a:t>Create Driver and Conductor Information System</a:t>
            </a:r>
            <a:endParaRPr lang="fr-FR" sz="12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97" name="Google Shape;1397;p70"/>
          <p:cNvSpPr/>
          <p:nvPr/>
        </p:nvSpPr>
        <p:spPr>
          <a:xfrm>
            <a:off x="3985875" y="3209575"/>
            <a:ext cx="2973725" cy="2933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latin typeface="DM Sans"/>
                <a:ea typeface="DM Sans"/>
                <a:cs typeface="DM Sans"/>
                <a:sym typeface="DM Sans"/>
              </a:rPr>
              <a:t>Implement Real-Time Bus Tracking System</a:t>
            </a:r>
          </a:p>
        </p:txBody>
      </p:sp>
      <p:sp>
        <p:nvSpPr>
          <p:cNvPr id="1398" name="Google Shape;1398;p70"/>
          <p:cNvSpPr/>
          <p:nvPr/>
        </p:nvSpPr>
        <p:spPr>
          <a:xfrm>
            <a:off x="5867000" y="3692725"/>
            <a:ext cx="2262600" cy="24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…</a:t>
            </a:r>
            <a:endParaRPr sz="12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90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1634399" y="435193"/>
            <a:ext cx="7147883" cy="120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Creating a schedule for the </a:t>
            </a:r>
            <a:r>
              <a:rPr lang="en-US" sz="2800" dirty="0">
                <a:solidFill>
                  <a:srgbClr val="FFD400"/>
                </a:solidFill>
              </a:rPr>
              <a:t>tasks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D400"/>
                </a:solidFill>
              </a:rPr>
              <a:t>activities</a:t>
            </a:r>
            <a:r>
              <a:rPr lang="en-US" sz="2800" dirty="0"/>
              <a:t>.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13224" y="1419104"/>
            <a:ext cx="7460439" cy="1740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 err="1"/>
              <a:t>Every</a:t>
            </a:r>
            <a:r>
              <a:rPr lang="fr-FR" sz="2400" dirty="0"/>
              <a:t> </a:t>
            </a:r>
            <a:r>
              <a:rPr lang="fr-FR" sz="2400" dirty="0" err="1"/>
              <a:t>project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a </a:t>
            </a:r>
            <a:r>
              <a:rPr lang="fr-FR" sz="2400" dirty="0" err="1"/>
              <a:t>schedule</a:t>
            </a:r>
            <a:r>
              <a:rPr lang="fr-FR" sz="2400" dirty="0"/>
              <a:t>, </a:t>
            </a:r>
            <a:r>
              <a:rPr lang="fr-FR" sz="2400" dirty="0" err="1"/>
              <a:t>it’s</a:t>
            </a:r>
            <a:r>
              <a:rPr lang="fr-FR" sz="2400" dirty="0"/>
              <a:t> </a:t>
            </a:r>
            <a:r>
              <a:rPr lang="fr-FR" sz="2400" dirty="0" err="1"/>
              <a:t>why</a:t>
            </a:r>
            <a:r>
              <a:rPr lang="fr-FR" sz="2400" dirty="0"/>
              <a:t> </a:t>
            </a:r>
            <a:r>
              <a:rPr lang="fr-FR" sz="2400" dirty="0" err="1"/>
              <a:t>our</a:t>
            </a:r>
            <a:r>
              <a:rPr lang="fr-FR" sz="2400" dirty="0"/>
              <a:t> team </a:t>
            </a:r>
            <a:r>
              <a:rPr lang="fr-FR" sz="2400" dirty="0" err="1"/>
              <a:t>used</a:t>
            </a:r>
            <a:r>
              <a:rPr lang="fr-FR" sz="2400" dirty="0"/>
              <a:t> the </a:t>
            </a:r>
            <a:r>
              <a:rPr lang="fr-FR" sz="2400" dirty="0">
                <a:solidFill>
                  <a:srgbClr val="FFD400"/>
                </a:solidFill>
              </a:rPr>
              <a:t>Jira software </a:t>
            </a:r>
            <a:r>
              <a:rPr lang="fr-FR" sz="2400" dirty="0"/>
              <a:t>and </a:t>
            </a:r>
            <a:r>
              <a:rPr lang="fr-FR" sz="2400" dirty="0" err="1"/>
              <a:t>its</a:t>
            </a:r>
            <a:r>
              <a:rPr lang="fr-FR" sz="2400" dirty="0"/>
              <a:t> </a:t>
            </a:r>
            <a:r>
              <a:rPr lang="fr-FR" sz="2400" dirty="0" err="1"/>
              <a:t>tools</a:t>
            </a:r>
            <a:r>
              <a:rPr lang="fr-FR" sz="2400" dirty="0"/>
              <a:t> to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our</a:t>
            </a:r>
            <a:r>
              <a:rPr lang="fr-FR" sz="2400" dirty="0"/>
              <a:t> </a:t>
            </a:r>
            <a:r>
              <a:rPr lang="fr-FR" sz="2400" dirty="0" err="1"/>
              <a:t>own</a:t>
            </a:r>
            <a:r>
              <a:rPr lang="fr-FR" sz="2400" dirty="0"/>
              <a:t> and to manage the </a:t>
            </a:r>
            <a:r>
              <a:rPr lang="fr-FR" sz="2400" dirty="0" err="1"/>
              <a:t>project</a:t>
            </a:r>
            <a:r>
              <a:rPr lang="fr-FR" sz="2400" dirty="0"/>
              <a:t>.</a:t>
            </a:r>
            <a:endParaRPr lang="en-US"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52;p46">
            <a:extLst>
              <a:ext uri="{FF2B5EF4-FFF2-40B4-BE49-F238E27FC236}">
                <a16:creationId xmlns:a16="http://schemas.microsoft.com/office/drawing/2014/main" id="{99A7F180-7325-4E41-BAB2-A8372D54605C}"/>
              </a:ext>
            </a:extLst>
          </p:cNvPr>
          <p:cNvSpPr txBox="1">
            <a:spLocks/>
          </p:cNvSpPr>
          <p:nvPr/>
        </p:nvSpPr>
        <p:spPr>
          <a:xfrm>
            <a:off x="275574" y="414254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>
                <a:solidFill>
                  <a:srgbClr val="FFD400"/>
                </a:solidFill>
              </a:rPr>
              <a:t>03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154D0C-9A27-4B88-B510-21622FADA067}"/>
              </a:ext>
            </a:extLst>
          </p:cNvPr>
          <p:cNvSpPr txBox="1"/>
          <p:nvPr/>
        </p:nvSpPr>
        <p:spPr>
          <a:xfrm>
            <a:off x="837124" y="3096919"/>
            <a:ext cx="1692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Bus Management System Jira Workspace</a:t>
            </a:r>
            <a:r>
              <a:rPr lang="en-US" dirty="0"/>
              <a:t>  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0A3775-10DA-45BB-B5B0-F975DA829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019" y="2571751"/>
            <a:ext cx="5911263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5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1634399" y="435193"/>
            <a:ext cx="7147883" cy="120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Estimating the </a:t>
            </a:r>
            <a:r>
              <a:rPr lang="en-US" sz="2800" dirty="0">
                <a:solidFill>
                  <a:srgbClr val="FFD400"/>
                </a:solidFill>
              </a:rPr>
              <a:t>time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D400"/>
                </a:solidFill>
              </a:rPr>
              <a:t>resources</a:t>
            </a:r>
            <a:r>
              <a:rPr lang="en-US" sz="2800" dirty="0"/>
              <a:t> needed to </a:t>
            </a:r>
            <a:r>
              <a:rPr lang="en-US" sz="2800" dirty="0">
                <a:solidFill>
                  <a:srgbClr val="FFD400"/>
                </a:solidFill>
              </a:rPr>
              <a:t>complete</a:t>
            </a:r>
            <a:r>
              <a:rPr lang="en-US" sz="2800" dirty="0"/>
              <a:t> the project</a:t>
            </a:r>
            <a:endParaRPr lang="en-US" sz="2800"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19999" y="1761124"/>
            <a:ext cx="7460439" cy="1012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/>
              <a:t>To </a:t>
            </a:r>
            <a:r>
              <a:rPr lang="fr-FR" sz="2400" dirty="0" err="1"/>
              <a:t>estimate</a:t>
            </a:r>
            <a:r>
              <a:rPr lang="fr-FR" sz="2400" dirty="0"/>
              <a:t> the time and </a:t>
            </a:r>
            <a:r>
              <a:rPr lang="fr-FR" sz="2400" dirty="0" err="1"/>
              <a:t>resources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 to </a:t>
            </a:r>
            <a:r>
              <a:rPr lang="fr-FR" sz="2400" dirty="0" err="1"/>
              <a:t>complete</a:t>
            </a:r>
            <a:r>
              <a:rPr lang="fr-FR" sz="2400" dirty="0"/>
              <a:t> </a:t>
            </a:r>
            <a:r>
              <a:rPr lang="fr-FR" sz="2400" dirty="0" err="1"/>
              <a:t>our</a:t>
            </a:r>
            <a:r>
              <a:rPr lang="fr-FR" sz="2400" dirty="0"/>
              <a:t> </a:t>
            </a:r>
            <a:r>
              <a:rPr lang="fr-FR" sz="2400" dirty="0" err="1"/>
              <a:t>project</a:t>
            </a:r>
            <a:r>
              <a:rPr lang="fr-FR" sz="2400" dirty="0"/>
              <a:t>,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r>
              <a:rPr lang="fr-FR" sz="2400" dirty="0"/>
              <a:t> a </a:t>
            </a:r>
            <a:r>
              <a:rPr lang="fr-FR" sz="2400" dirty="0">
                <a:solidFill>
                  <a:srgbClr val="FFD400"/>
                </a:solidFill>
              </a:rPr>
              <a:t>PERT</a:t>
            </a:r>
            <a:r>
              <a:rPr lang="fr-FR" sz="2400" dirty="0"/>
              <a:t> and a </a:t>
            </a:r>
            <a:r>
              <a:rPr lang="fr-FR" sz="2400" dirty="0">
                <a:solidFill>
                  <a:srgbClr val="FFD400"/>
                </a:solidFill>
              </a:rPr>
              <a:t>GANT</a:t>
            </a:r>
            <a:r>
              <a:rPr lang="fr-FR" sz="2400" dirty="0"/>
              <a:t> chart.</a:t>
            </a:r>
            <a:endParaRPr lang="en-US"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52;p46">
            <a:extLst>
              <a:ext uri="{FF2B5EF4-FFF2-40B4-BE49-F238E27FC236}">
                <a16:creationId xmlns:a16="http://schemas.microsoft.com/office/drawing/2014/main" id="{99A7F180-7325-4E41-BAB2-A8372D54605C}"/>
              </a:ext>
            </a:extLst>
          </p:cNvPr>
          <p:cNvSpPr txBox="1">
            <a:spLocks/>
          </p:cNvSpPr>
          <p:nvPr/>
        </p:nvSpPr>
        <p:spPr>
          <a:xfrm>
            <a:off x="275574" y="414254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>
                <a:solidFill>
                  <a:srgbClr val="FFD400"/>
                </a:solidFill>
              </a:rPr>
              <a:t>04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C25D5A-E61A-4BC5-9BAC-B834659E7C07}"/>
              </a:ext>
            </a:extLst>
          </p:cNvPr>
          <p:cNvSpPr txBox="1"/>
          <p:nvPr/>
        </p:nvSpPr>
        <p:spPr>
          <a:xfrm>
            <a:off x="5591332" y="448260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D400"/>
                </a:solidFill>
              </a:rPr>
              <a:t>Next Slide to </a:t>
            </a:r>
            <a:r>
              <a:rPr lang="fr-FR" dirty="0" err="1">
                <a:solidFill>
                  <a:srgbClr val="FFD400"/>
                </a:solidFill>
              </a:rPr>
              <a:t>see</a:t>
            </a:r>
            <a:r>
              <a:rPr lang="fr-FR" dirty="0">
                <a:solidFill>
                  <a:srgbClr val="FFD400"/>
                </a:solidFill>
              </a:rPr>
              <a:t> </a:t>
            </a:r>
            <a:r>
              <a:rPr lang="fr-FR" dirty="0" err="1">
                <a:solidFill>
                  <a:srgbClr val="FFD400"/>
                </a:solidFill>
              </a:rPr>
              <a:t>it</a:t>
            </a:r>
            <a:endParaRPr lang="fr-FR" dirty="0">
              <a:solidFill>
                <a:srgbClr val="FFD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77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1634400" y="435193"/>
            <a:ext cx="6929498" cy="901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D400"/>
                </a:solidFill>
              </a:rPr>
              <a:t>PERT</a:t>
            </a:r>
            <a:r>
              <a:rPr lang="en-US" sz="2800" dirty="0"/>
              <a:t> Chart</a:t>
            </a:r>
            <a:endParaRPr lang="en-US" sz="2800" dirty="0">
              <a:solidFill>
                <a:schemeClr val="dk2"/>
              </a:solidFill>
            </a:endParaRPr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52;p46">
            <a:extLst>
              <a:ext uri="{FF2B5EF4-FFF2-40B4-BE49-F238E27FC236}">
                <a16:creationId xmlns:a16="http://schemas.microsoft.com/office/drawing/2014/main" id="{99A7F180-7325-4E41-BAB2-A8372D54605C}"/>
              </a:ext>
            </a:extLst>
          </p:cNvPr>
          <p:cNvSpPr txBox="1">
            <a:spLocks/>
          </p:cNvSpPr>
          <p:nvPr/>
        </p:nvSpPr>
        <p:spPr>
          <a:xfrm>
            <a:off x="275574" y="414254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>
                <a:solidFill>
                  <a:srgbClr val="FFD400"/>
                </a:solidFill>
              </a:rPr>
              <a:t>04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B0E349D-57C4-4A23-8B0F-C184C6CE1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424" y="16343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9D14A10C-6742-4EAE-A4E3-3E4BB169B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525746"/>
              </p:ext>
            </p:extLst>
          </p:nvPr>
        </p:nvGraphicFramePr>
        <p:xfrm>
          <a:off x="361718" y="1135561"/>
          <a:ext cx="8022020" cy="3512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15285366" imgH="6697956" progId="Visio.Drawing.15">
                  <p:embed/>
                </p:oleObj>
              </mc:Choice>
              <mc:Fallback>
                <p:oleObj r:id="rId4" imgW="15285366" imgH="669795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18" y="1135561"/>
                        <a:ext cx="8022020" cy="35121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944757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Integration Management for Business by Slidesgo">
  <a:themeElements>
    <a:clrScheme name="Simple Light">
      <a:dk1>
        <a:srgbClr val="FFFFFF"/>
      </a:dk1>
      <a:lt1>
        <a:srgbClr val="141414"/>
      </a:lt1>
      <a:dk2>
        <a:srgbClr val="FFD400"/>
      </a:dk2>
      <a:lt2>
        <a:srgbClr val="8A8A8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459</Words>
  <Application>Microsoft Office PowerPoint</Application>
  <PresentationFormat>Affichage à l'écran (16:9)</PresentationFormat>
  <Paragraphs>109</Paragraphs>
  <Slides>12</Slides>
  <Notes>12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Bebas Neue</vt:lpstr>
      <vt:lpstr>Anaheim</vt:lpstr>
      <vt:lpstr>Nunito Light</vt:lpstr>
      <vt:lpstr>DM Sans</vt:lpstr>
      <vt:lpstr>Raleway</vt:lpstr>
      <vt:lpstr>Arial</vt:lpstr>
      <vt:lpstr>Cascadia Code</vt:lpstr>
      <vt:lpstr>Project Integration Management for Business by Slidesgo</vt:lpstr>
      <vt:lpstr>Visio.Drawing.15</vt:lpstr>
      <vt:lpstr>DESIGNING THE ARCHITECTURE OF THE SYSTEM</vt:lpstr>
      <vt:lpstr>List of members</vt:lpstr>
      <vt:lpstr>What’s the project's goals and objectives?</vt:lpstr>
      <vt:lpstr>Identifying the tasks and activities that need to be completed oin order to complete project’s objectives?</vt:lpstr>
      <vt:lpstr>&lt; Establish a Complete Service Subscription System for Students &gt;</vt:lpstr>
      <vt:lpstr>&lt;Enable Real-Time Localization and Tracking of the Bus&gt;.</vt:lpstr>
      <vt:lpstr>Creating a schedule for the tasks and activities.</vt:lpstr>
      <vt:lpstr>Estimating the time and resources needed to complete the project</vt:lpstr>
      <vt:lpstr>PERT Chart</vt:lpstr>
      <vt:lpstr>GANT Chart</vt:lpstr>
      <vt:lpstr>List of resources</vt:lpstr>
      <vt:lpstr>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THE ARCHITECTURE OF THE SYSTEM</dc:title>
  <dc:creator>NDE HURICH DILAN</dc:creator>
  <cp:lastModifiedBy>NDE DILAN</cp:lastModifiedBy>
  <cp:revision>17</cp:revision>
  <dcterms:modified xsi:type="dcterms:W3CDTF">2024-01-15T10:23:14Z</dcterms:modified>
</cp:coreProperties>
</file>