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p:scale>
          <a:sx n="50" d="100"/>
          <a:sy n="50" d="100"/>
        </p:scale>
        <p:origin x="99" y="1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55C7AF6-CAEE-4009-838E-EC0E31EADD17}" type="datetimeFigureOut">
              <a:rPr lang="en-US" smtClean="0"/>
              <a:t>6/6/2025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C0AC8E4-1BCF-4A7A-BFBC-7785DDA8C87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057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5C7AF6-CAEE-4009-838E-EC0E31EADD17}" type="datetimeFigureOut">
              <a:rPr lang="en-US" smtClean="0"/>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AC8E4-1BCF-4A7A-BFBC-7785DDA8C87D}" type="slidenum">
              <a:rPr lang="en-US" smtClean="0"/>
              <a:t>‹#›</a:t>
            </a:fld>
            <a:endParaRPr lang="en-US"/>
          </a:p>
        </p:txBody>
      </p:sp>
    </p:spTree>
    <p:extLst>
      <p:ext uri="{BB962C8B-B14F-4D97-AF65-F5344CB8AC3E}">
        <p14:creationId xmlns:p14="http://schemas.microsoft.com/office/powerpoint/2010/main" val="3622449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C7AF6-CAEE-4009-838E-EC0E31EADD17}"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AC8E4-1BCF-4A7A-BFBC-7785DDA8C87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6240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C7AF6-CAEE-4009-838E-EC0E31EADD17}"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AC8E4-1BCF-4A7A-BFBC-7785DDA8C87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7209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C7AF6-CAEE-4009-838E-EC0E31EADD17}"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AC8E4-1BCF-4A7A-BFBC-7785DDA8C87D}" type="slidenum">
              <a:rPr lang="en-US" smtClean="0"/>
              <a:t>‹#›</a:t>
            </a:fld>
            <a:endParaRPr lang="en-US"/>
          </a:p>
        </p:txBody>
      </p:sp>
    </p:spTree>
    <p:extLst>
      <p:ext uri="{BB962C8B-B14F-4D97-AF65-F5344CB8AC3E}">
        <p14:creationId xmlns:p14="http://schemas.microsoft.com/office/powerpoint/2010/main" val="1391267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C7AF6-CAEE-4009-838E-EC0E31EADD17}"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AC8E4-1BCF-4A7A-BFBC-7785DDA8C87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2626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C7AF6-CAEE-4009-838E-EC0E31EADD17}"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AC8E4-1BCF-4A7A-BFBC-7785DDA8C87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4773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5C7AF6-CAEE-4009-838E-EC0E31EADD17}"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AC8E4-1BCF-4A7A-BFBC-7785DDA8C87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389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5C7AF6-CAEE-4009-838E-EC0E31EADD17}"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AC8E4-1BCF-4A7A-BFBC-7785DDA8C87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8259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5C7AF6-CAEE-4009-838E-EC0E31EADD17}"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AC8E4-1BCF-4A7A-BFBC-7785DDA8C87D}" type="slidenum">
              <a:rPr lang="en-US" smtClean="0"/>
              <a:t>‹#›</a:t>
            </a:fld>
            <a:endParaRPr lang="en-US"/>
          </a:p>
        </p:txBody>
      </p:sp>
    </p:spTree>
    <p:extLst>
      <p:ext uri="{BB962C8B-B14F-4D97-AF65-F5344CB8AC3E}">
        <p14:creationId xmlns:p14="http://schemas.microsoft.com/office/powerpoint/2010/main" val="3063148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C7AF6-CAEE-4009-838E-EC0E31EADD17}"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AC8E4-1BCF-4A7A-BFBC-7785DDA8C87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0032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5C7AF6-CAEE-4009-838E-EC0E31EADD17}" type="datetimeFigureOut">
              <a:rPr lang="en-US" smtClean="0"/>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AC8E4-1BCF-4A7A-BFBC-7785DDA8C87D}" type="slidenum">
              <a:rPr lang="en-US" smtClean="0"/>
              <a:t>‹#›</a:t>
            </a:fld>
            <a:endParaRPr lang="en-US"/>
          </a:p>
        </p:txBody>
      </p:sp>
    </p:spTree>
    <p:extLst>
      <p:ext uri="{BB962C8B-B14F-4D97-AF65-F5344CB8AC3E}">
        <p14:creationId xmlns:p14="http://schemas.microsoft.com/office/powerpoint/2010/main" val="3379735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5C7AF6-CAEE-4009-838E-EC0E31EADD17}" type="datetimeFigureOut">
              <a:rPr lang="en-US" smtClean="0"/>
              <a:t>6/6/2025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0AC8E4-1BCF-4A7A-BFBC-7785DDA8C87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1013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5C7AF6-CAEE-4009-838E-EC0E31EADD17}" type="datetimeFigureOut">
              <a:rPr lang="en-US" smtClean="0"/>
              <a:t>6/6/2025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AC8E4-1BCF-4A7A-BFBC-7785DDA8C87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275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C7AF6-CAEE-4009-838E-EC0E31EADD17}" type="datetimeFigureOut">
              <a:rPr lang="en-US" smtClean="0"/>
              <a:t>6/6/2025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0AC8E4-1BCF-4A7A-BFBC-7785DDA8C87D}" type="slidenum">
              <a:rPr lang="en-US" smtClean="0"/>
              <a:t>‹#›</a:t>
            </a:fld>
            <a:endParaRPr lang="en-US"/>
          </a:p>
        </p:txBody>
      </p:sp>
    </p:spTree>
    <p:extLst>
      <p:ext uri="{BB962C8B-B14F-4D97-AF65-F5344CB8AC3E}">
        <p14:creationId xmlns:p14="http://schemas.microsoft.com/office/powerpoint/2010/main" val="674576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5C7AF6-CAEE-4009-838E-EC0E31EADD17}" type="datetimeFigureOut">
              <a:rPr lang="en-US" smtClean="0"/>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AC8E4-1BCF-4A7A-BFBC-7785DDA8C87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7178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5C7AF6-CAEE-4009-838E-EC0E31EADD17}" type="datetimeFigureOut">
              <a:rPr lang="en-US" smtClean="0"/>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AC8E4-1BCF-4A7A-BFBC-7785DDA8C87D}" type="slidenum">
              <a:rPr lang="en-US" smtClean="0"/>
              <a:t>‹#›</a:t>
            </a:fld>
            <a:endParaRPr lang="en-US"/>
          </a:p>
        </p:txBody>
      </p:sp>
    </p:spTree>
    <p:extLst>
      <p:ext uri="{BB962C8B-B14F-4D97-AF65-F5344CB8AC3E}">
        <p14:creationId xmlns:p14="http://schemas.microsoft.com/office/powerpoint/2010/main" val="1628704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5C7AF6-CAEE-4009-838E-EC0E31EADD17}" type="datetimeFigureOut">
              <a:rPr lang="en-US" smtClean="0"/>
              <a:t>6/6/2025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0AC8E4-1BCF-4A7A-BFBC-7785DDA8C87D}" type="slidenum">
              <a:rPr lang="en-US" smtClean="0"/>
              <a:t>‹#›</a:t>
            </a:fld>
            <a:endParaRPr lang="en-US"/>
          </a:p>
        </p:txBody>
      </p:sp>
    </p:spTree>
    <p:extLst>
      <p:ext uri="{BB962C8B-B14F-4D97-AF65-F5344CB8AC3E}">
        <p14:creationId xmlns:p14="http://schemas.microsoft.com/office/powerpoint/2010/main" val="64332678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C4E6-0272-00D2-18A7-FF8ED508973F}"/>
              </a:ext>
            </a:extLst>
          </p:cNvPr>
          <p:cNvSpPr>
            <a:spLocks noGrp="1"/>
          </p:cNvSpPr>
          <p:nvPr>
            <p:ph type="ctrTitle"/>
          </p:nvPr>
        </p:nvSpPr>
        <p:spPr/>
        <p:txBody>
          <a:bodyPr/>
          <a:lstStyle/>
          <a:p>
            <a:r>
              <a:rPr lang="en-US" sz="4000" b="1" dirty="0"/>
              <a:t>H1N1 AND SEASONAL VACCINES ANALYSIS</a:t>
            </a:r>
          </a:p>
        </p:txBody>
      </p:sp>
      <p:sp>
        <p:nvSpPr>
          <p:cNvPr id="3" name="Subtitle 2">
            <a:extLst>
              <a:ext uri="{FF2B5EF4-FFF2-40B4-BE49-F238E27FC236}">
                <a16:creationId xmlns:a16="http://schemas.microsoft.com/office/drawing/2014/main" id="{266BD25A-6EDB-80F3-860F-E1A1658CE346}"/>
              </a:ext>
            </a:extLst>
          </p:cNvPr>
          <p:cNvSpPr>
            <a:spLocks noGrp="1"/>
          </p:cNvSpPr>
          <p:nvPr>
            <p:ph type="subTitle" idx="1"/>
          </p:nvPr>
        </p:nvSpPr>
        <p:spPr/>
        <p:txBody>
          <a:bodyPr/>
          <a:lstStyle/>
          <a:p>
            <a:r>
              <a:rPr lang="en-US" dirty="0">
                <a:latin typeface="Century" panose="02040604050505020304" pitchFamily="18" charset="0"/>
              </a:rPr>
              <a:t>BY</a:t>
            </a:r>
          </a:p>
          <a:p>
            <a:r>
              <a:rPr lang="en-US" dirty="0">
                <a:latin typeface="Century" panose="02040604050505020304" pitchFamily="18" charset="0"/>
              </a:rPr>
              <a:t>NDEDDA EMMANUEL</a:t>
            </a:r>
          </a:p>
        </p:txBody>
      </p:sp>
    </p:spTree>
    <p:extLst>
      <p:ext uri="{BB962C8B-B14F-4D97-AF65-F5344CB8AC3E}">
        <p14:creationId xmlns:p14="http://schemas.microsoft.com/office/powerpoint/2010/main" val="3824689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9A615-A732-91FD-1FCC-73BCE743F648}"/>
              </a:ext>
            </a:extLst>
          </p:cNvPr>
          <p:cNvSpPr>
            <a:spLocks noGrp="1"/>
          </p:cNvSpPr>
          <p:nvPr>
            <p:ph type="title"/>
          </p:nvPr>
        </p:nvSpPr>
        <p:spPr>
          <a:xfrm>
            <a:off x="1293811" y="548640"/>
            <a:ext cx="3718455" cy="1280160"/>
          </a:xfrm>
        </p:spPr>
        <p:txBody>
          <a:bodyPr/>
          <a:lstStyle/>
          <a:p>
            <a:r>
              <a:rPr lang="en-US" b="1" dirty="0"/>
              <a:t>DECISION TREES MODEL FOR THE SEASONAL VACCINES</a:t>
            </a:r>
          </a:p>
        </p:txBody>
      </p:sp>
      <p:sp>
        <p:nvSpPr>
          <p:cNvPr id="3" name="Content Placeholder 2">
            <a:extLst>
              <a:ext uri="{FF2B5EF4-FFF2-40B4-BE49-F238E27FC236}">
                <a16:creationId xmlns:a16="http://schemas.microsoft.com/office/drawing/2014/main" id="{966B2C38-F836-09DF-805C-7E30F751D226}"/>
              </a:ext>
            </a:extLst>
          </p:cNvPr>
          <p:cNvSpPr>
            <a:spLocks noGrp="1"/>
          </p:cNvSpPr>
          <p:nvPr>
            <p:ph idx="1"/>
          </p:nvPr>
        </p:nvSpPr>
        <p:spPr/>
        <p:txBody>
          <a:bodyPr>
            <a:normAutofit fontScale="92500" lnSpcReduction="20000"/>
          </a:bodyPr>
          <a:lstStyle/>
          <a:p>
            <a:r>
              <a:rPr lang="en-US" dirty="0"/>
              <a:t>This decision trees model achieved an accuracy of about 75%. Performing slightly worse than the logistic regression model.</a:t>
            </a:r>
          </a:p>
          <a:p>
            <a:r>
              <a:rPr lang="en-US" dirty="0"/>
              <a:t>For the unvaccinated class, there is a drop in precision(0.78), recall(0.75) and f1 scores(0.77) compared to that of the logistic regression model</a:t>
            </a:r>
          </a:p>
          <a:p>
            <a:r>
              <a:rPr lang="en-US" dirty="0"/>
              <a:t>For the vaccinated class, this model slightly outperforms the logistic regression model with higher precision(0.70), recall(0.73) and f1 score(0.72) values</a:t>
            </a:r>
          </a:p>
          <a:p>
            <a:r>
              <a:rPr lang="en-US" dirty="0"/>
              <a:t>After tuning the model it outperforms the untuned model with higher values for the metrics in both vaccinated and unvaccinated classes.</a:t>
            </a:r>
          </a:p>
          <a:p>
            <a:endParaRPr lang="en-US" dirty="0"/>
          </a:p>
        </p:txBody>
      </p:sp>
      <p:sp>
        <p:nvSpPr>
          <p:cNvPr id="4" name="Text Placeholder 3">
            <a:extLst>
              <a:ext uri="{FF2B5EF4-FFF2-40B4-BE49-F238E27FC236}">
                <a16:creationId xmlns:a16="http://schemas.microsoft.com/office/drawing/2014/main" id="{3142DC9D-2198-E60F-0610-C1AAE6F5FD8B}"/>
              </a:ext>
            </a:extLst>
          </p:cNvPr>
          <p:cNvSpPr>
            <a:spLocks noGrp="1"/>
          </p:cNvSpPr>
          <p:nvPr>
            <p:ph type="body" sz="half" idx="2"/>
          </p:nvPr>
        </p:nvSpPr>
        <p:spPr>
          <a:xfrm>
            <a:off x="1293811" y="1828800"/>
            <a:ext cx="3718455" cy="3640669"/>
          </a:xfrm>
        </p:spPr>
        <p:txBody>
          <a:bodyPr/>
          <a:lstStyle/>
          <a:p>
            <a:endParaRPr lang="en-US" dirty="0"/>
          </a:p>
        </p:txBody>
      </p:sp>
      <p:pic>
        <p:nvPicPr>
          <p:cNvPr id="6" name="Picture 5">
            <a:extLst>
              <a:ext uri="{FF2B5EF4-FFF2-40B4-BE49-F238E27FC236}">
                <a16:creationId xmlns:a16="http://schemas.microsoft.com/office/drawing/2014/main" id="{CC9CB18A-A453-8ABA-A1C4-C470BA8DC0CD}"/>
              </a:ext>
            </a:extLst>
          </p:cNvPr>
          <p:cNvPicPr>
            <a:picLocks noChangeAspect="1"/>
          </p:cNvPicPr>
          <p:nvPr/>
        </p:nvPicPr>
        <p:blipFill>
          <a:blip r:embed="rId2"/>
          <a:stretch>
            <a:fillRect/>
          </a:stretch>
        </p:blipFill>
        <p:spPr>
          <a:xfrm>
            <a:off x="1027732" y="1608663"/>
            <a:ext cx="4187735" cy="3640669"/>
          </a:xfrm>
          <a:prstGeom prst="rect">
            <a:avLst/>
          </a:prstGeom>
        </p:spPr>
      </p:pic>
    </p:spTree>
    <p:extLst>
      <p:ext uri="{BB962C8B-B14F-4D97-AF65-F5344CB8AC3E}">
        <p14:creationId xmlns:p14="http://schemas.microsoft.com/office/powerpoint/2010/main" val="3463234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BE50-B5C8-5F52-8C6C-7367C51A38EC}"/>
              </a:ext>
            </a:extLst>
          </p:cNvPr>
          <p:cNvSpPr>
            <a:spLocks noGrp="1"/>
          </p:cNvSpPr>
          <p:nvPr>
            <p:ph type="title"/>
          </p:nvPr>
        </p:nvSpPr>
        <p:spPr>
          <a:xfrm>
            <a:off x="1295402" y="465514"/>
            <a:ext cx="9601196" cy="1712421"/>
          </a:xfrm>
        </p:spPr>
        <p:txBody>
          <a:bodyPr/>
          <a:lstStyle/>
          <a:p>
            <a:r>
              <a:rPr lang="en-US" b="1" dirty="0"/>
              <a:t>FINAL RECOMMENDATIONS</a:t>
            </a:r>
          </a:p>
        </p:txBody>
      </p:sp>
      <p:sp>
        <p:nvSpPr>
          <p:cNvPr id="3" name="Content Placeholder 2">
            <a:extLst>
              <a:ext uri="{FF2B5EF4-FFF2-40B4-BE49-F238E27FC236}">
                <a16:creationId xmlns:a16="http://schemas.microsoft.com/office/drawing/2014/main" id="{25718AC9-DC11-3015-20A1-80F2E5E62E50}"/>
              </a:ext>
            </a:extLst>
          </p:cNvPr>
          <p:cNvSpPr>
            <a:spLocks noGrp="1"/>
          </p:cNvSpPr>
          <p:nvPr>
            <p:ph idx="1"/>
          </p:nvPr>
        </p:nvSpPr>
        <p:spPr>
          <a:xfrm>
            <a:off x="1295401" y="1729047"/>
            <a:ext cx="9601196" cy="4096945"/>
          </a:xfrm>
        </p:spPr>
        <p:txBody>
          <a:bodyPr>
            <a:normAutofit lnSpcReduction="10000"/>
          </a:bodyPr>
          <a:lstStyle/>
          <a:p>
            <a:r>
              <a:rPr lang="en-US" dirty="0"/>
              <a:t>All models performed better in predicting the unvaccinated class for both the H1N1 and seasonal vaccines</a:t>
            </a:r>
          </a:p>
          <a:p>
            <a:r>
              <a:rPr lang="en-US" dirty="0"/>
              <a:t>For the H1N1 vaccine the tuned models outperformed the untuned models improving the predictions for the vaccinated individuals. Although the logistic regression model seems to be performing better than the decision trees models</a:t>
            </a:r>
          </a:p>
          <a:p>
            <a:r>
              <a:rPr lang="en-US" dirty="0"/>
              <a:t>For the seasonal vaccines, the untuned logistic regression model, performs poorly in predicting the vaccinated class. After tuning the model it performs slightly better in predicting the vaccinated class. The hyper-parameter tuned decision tree model performs best in predicting both the vaccinated and unvaccinated individuals</a:t>
            </a:r>
          </a:p>
        </p:txBody>
      </p:sp>
    </p:spTree>
    <p:extLst>
      <p:ext uri="{BB962C8B-B14F-4D97-AF65-F5344CB8AC3E}">
        <p14:creationId xmlns:p14="http://schemas.microsoft.com/office/powerpoint/2010/main" val="3929084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uestion Mark Icon Presentation Template">
            <a:extLst>
              <a:ext uri="{FF2B5EF4-FFF2-40B4-BE49-F238E27FC236}">
                <a16:creationId xmlns:a16="http://schemas.microsoft.com/office/drawing/2014/main" id="{85ABD460-FAF6-DD08-D450-776A6DFA9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760" y="830383"/>
            <a:ext cx="6434050" cy="4819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144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01C8F-1163-160E-9352-CFED80BA7195}"/>
              </a:ext>
            </a:extLst>
          </p:cNvPr>
          <p:cNvSpPr>
            <a:spLocks noGrp="1"/>
          </p:cNvSpPr>
          <p:nvPr>
            <p:ph type="title"/>
          </p:nvPr>
        </p:nvSpPr>
        <p:spPr>
          <a:xfrm>
            <a:off x="1295402" y="448888"/>
            <a:ext cx="9601196" cy="1363287"/>
          </a:xfrm>
        </p:spPr>
        <p:txBody>
          <a:bodyPr/>
          <a:lstStyle/>
          <a:p>
            <a:r>
              <a:rPr lang="en-US" b="1" dirty="0"/>
              <a:t>OVERVIEW</a:t>
            </a:r>
          </a:p>
        </p:txBody>
      </p:sp>
      <p:sp>
        <p:nvSpPr>
          <p:cNvPr id="3" name="Content Placeholder 2">
            <a:extLst>
              <a:ext uri="{FF2B5EF4-FFF2-40B4-BE49-F238E27FC236}">
                <a16:creationId xmlns:a16="http://schemas.microsoft.com/office/drawing/2014/main" id="{AD1D20A8-7FC4-E729-67F2-E3CBE6D2B632}"/>
              </a:ext>
            </a:extLst>
          </p:cNvPr>
          <p:cNvSpPr>
            <a:spLocks noGrp="1"/>
          </p:cNvSpPr>
          <p:nvPr>
            <p:ph idx="1"/>
          </p:nvPr>
        </p:nvSpPr>
        <p:spPr>
          <a:xfrm>
            <a:off x="1295401" y="1812175"/>
            <a:ext cx="9601196" cy="4063693"/>
          </a:xfrm>
        </p:spPr>
        <p:txBody>
          <a:bodyPr>
            <a:normAutofit lnSpcReduction="10000"/>
          </a:bodyPr>
          <a:lstStyle/>
          <a:p>
            <a:r>
              <a:rPr lang="en-US" dirty="0"/>
              <a:t>Vaccines provide immunization for individuals and enough immunization can further reduce spread of diseases through herd immunity.</a:t>
            </a:r>
          </a:p>
          <a:p>
            <a:r>
              <a:rPr lang="en-US" dirty="0"/>
              <a:t>In the project we revisit the public response to previous respiratory diseases </a:t>
            </a:r>
            <a:r>
              <a:rPr lang="en-US" dirty="0" err="1"/>
              <a:t>ie</a:t>
            </a:r>
            <a:r>
              <a:rPr lang="en-US" dirty="0"/>
              <a:t> the influenza(H1N1) vaccine.</a:t>
            </a:r>
          </a:p>
          <a:p>
            <a:r>
              <a:rPr lang="en-US" dirty="0"/>
              <a:t>This phone survey asked respondents whether they had received the H1N1 and seasonal vaccine . There were also questions about themselves; their social, economic and demographic background, vaccine effectiveness, opinions on risk of illness and </a:t>
            </a:r>
            <a:r>
              <a:rPr lang="en-US" dirty="0" err="1"/>
              <a:t>behaviours</a:t>
            </a:r>
            <a:r>
              <a:rPr lang="en-US" dirty="0"/>
              <a:t> towards mitigating transmission.</a:t>
            </a:r>
          </a:p>
          <a:p>
            <a:r>
              <a:rPr lang="en-US" dirty="0"/>
              <a:t>A better understanding of this data can provide guidance for future public health efforts through predictive classification modelling</a:t>
            </a:r>
          </a:p>
          <a:p>
            <a:endParaRPr lang="en-US" dirty="0"/>
          </a:p>
        </p:txBody>
      </p:sp>
    </p:spTree>
    <p:extLst>
      <p:ext uri="{BB962C8B-B14F-4D97-AF65-F5344CB8AC3E}">
        <p14:creationId xmlns:p14="http://schemas.microsoft.com/office/powerpoint/2010/main" val="2246402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43F5-49BE-4338-8DC4-74B0571E3FB8}"/>
              </a:ext>
            </a:extLst>
          </p:cNvPr>
          <p:cNvSpPr>
            <a:spLocks noGrp="1"/>
          </p:cNvSpPr>
          <p:nvPr>
            <p:ph type="title"/>
          </p:nvPr>
        </p:nvSpPr>
        <p:spPr>
          <a:xfrm>
            <a:off x="1295402" y="399012"/>
            <a:ext cx="9601196" cy="1363286"/>
          </a:xfrm>
        </p:spPr>
        <p:txBody>
          <a:bodyPr/>
          <a:lstStyle/>
          <a:p>
            <a:r>
              <a:rPr lang="en-US" b="1" dirty="0"/>
              <a:t>PROBLEM STATEMENT</a:t>
            </a:r>
          </a:p>
        </p:txBody>
      </p:sp>
      <p:sp>
        <p:nvSpPr>
          <p:cNvPr id="3" name="Content Placeholder 2">
            <a:extLst>
              <a:ext uri="{FF2B5EF4-FFF2-40B4-BE49-F238E27FC236}">
                <a16:creationId xmlns:a16="http://schemas.microsoft.com/office/drawing/2014/main" id="{8758EA05-6D87-A57D-6F46-2F0D9C1EF553}"/>
              </a:ext>
            </a:extLst>
          </p:cNvPr>
          <p:cNvSpPr>
            <a:spLocks noGrp="1"/>
          </p:cNvSpPr>
          <p:nvPr>
            <p:ph idx="1"/>
          </p:nvPr>
        </p:nvSpPr>
        <p:spPr>
          <a:xfrm>
            <a:off x="1295401" y="1762298"/>
            <a:ext cx="9601196" cy="4113570"/>
          </a:xfrm>
        </p:spPr>
        <p:txBody>
          <a:bodyPr>
            <a:normAutofit lnSpcReduction="10000"/>
          </a:bodyPr>
          <a:lstStyle/>
          <a:p>
            <a:r>
              <a:rPr lang="en-US" dirty="0"/>
              <a:t>The government through the National Health </a:t>
            </a:r>
            <a:r>
              <a:rPr lang="en-US" dirty="0" err="1"/>
              <a:t>Insuarance</a:t>
            </a:r>
            <a:r>
              <a:rPr lang="en-US" dirty="0"/>
              <a:t> Fund, prepared a survey to predict whether people got the H1N1 and seasonal </a:t>
            </a:r>
            <a:r>
              <a:rPr lang="en-US" dirty="0" err="1"/>
              <a:t>vaccinesusing</a:t>
            </a:r>
            <a:r>
              <a:rPr lang="en-US" dirty="0"/>
              <a:t> information they shared about their backgrounds, opinions and health </a:t>
            </a:r>
            <a:r>
              <a:rPr lang="en-US" dirty="0" err="1"/>
              <a:t>behaviours</a:t>
            </a:r>
            <a:endParaRPr lang="en-US" dirty="0"/>
          </a:p>
          <a:p>
            <a:r>
              <a:rPr lang="en-US" dirty="0"/>
              <a:t>For this project we use data from the National Centre of Health Statistics in the United States</a:t>
            </a:r>
          </a:p>
          <a:p>
            <a:r>
              <a:rPr lang="en-US" dirty="0"/>
              <a:t>The National Health </a:t>
            </a:r>
            <a:r>
              <a:rPr lang="en-US" dirty="0" err="1"/>
              <a:t>Insuarance</a:t>
            </a:r>
            <a:r>
              <a:rPr lang="en-US" dirty="0"/>
              <a:t> Fund would like to use this information in case of another outbreak to know how to sensitize people more on vaccine practices and boost the herd immunity and ensuring people live healthier lives</a:t>
            </a:r>
            <a:br>
              <a:rPr lang="en-US" dirty="0"/>
            </a:br>
            <a:endParaRPr lang="en-US" dirty="0"/>
          </a:p>
        </p:txBody>
      </p:sp>
    </p:spTree>
    <p:extLst>
      <p:ext uri="{BB962C8B-B14F-4D97-AF65-F5344CB8AC3E}">
        <p14:creationId xmlns:p14="http://schemas.microsoft.com/office/powerpoint/2010/main" val="2932988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2922-DA3A-1C4A-8ACB-BB86A93073F6}"/>
              </a:ext>
            </a:extLst>
          </p:cNvPr>
          <p:cNvSpPr>
            <a:spLocks noGrp="1"/>
          </p:cNvSpPr>
          <p:nvPr>
            <p:ph type="title"/>
          </p:nvPr>
        </p:nvSpPr>
        <p:spPr>
          <a:xfrm>
            <a:off x="1295402" y="498765"/>
            <a:ext cx="9601196" cy="1213658"/>
          </a:xfrm>
        </p:spPr>
        <p:txBody>
          <a:bodyPr/>
          <a:lstStyle/>
          <a:p>
            <a:r>
              <a:rPr lang="en-US" b="1" dirty="0"/>
              <a:t>OBJECTIVES</a:t>
            </a:r>
          </a:p>
        </p:txBody>
      </p:sp>
      <p:sp>
        <p:nvSpPr>
          <p:cNvPr id="3" name="Content Placeholder 2">
            <a:extLst>
              <a:ext uri="{FF2B5EF4-FFF2-40B4-BE49-F238E27FC236}">
                <a16:creationId xmlns:a16="http://schemas.microsoft.com/office/drawing/2014/main" id="{26F153C0-3F38-A786-E83F-CEDCAE14C400}"/>
              </a:ext>
            </a:extLst>
          </p:cNvPr>
          <p:cNvSpPr>
            <a:spLocks noGrp="1"/>
          </p:cNvSpPr>
          <p:nvPr>
            <p:ph idx="1"/>
          </p:nvPr>
        </p:nvSpPr>
        <p:spPr>
          <a:xfrm>
            <a:off x="1295401" y="1479665"/>
            <a:ext cx="9601196" cy="4396203"/>
          </a:xfrm>
        </p:spPr>
        <p:txBody>
          <a:bodyPr/>
          <a:lstStyle/>
          <a:p>
            <a:r>
              <a:rPr lang="en-US" dirty="0"/>
              <a:t>1 Use the logistic regression model and decision trees model to predict whether one got the H1N1 vaccine</a:t>
            </a:r>
          </a:p>
          <a:p>
            <a:r>
              <a:rPr lang="en-US" dirty="0"/>
              <a:t>2 Handle the class imbalance in the models for best performance</a:t>
            </a:r>
          </a:p>
          <a:p>
            <a:r>
              <a:rPr lang="en-US" dirty="0"/>
              <a:t>3 Use the logistic regression model and decision trees to predict </a:t>
            </a:r>
            <a:r>
              <a:rPr lang="en-US" dirty="0" err="1"/>
              <a:t>whther</a:t>
            </a:r>
            <a:r>
              <a:rPr lang="en-US" dirty="0"/>
              <a:t> an individual got the seasonal vaccine</a:t>
            </a:r>
          </a:p>
          <a:p>
            <a:r>
              <a:rPr lang="en-US" dirty="0"/>
              <a:t>4 Handle the class </a:t>
            </a:r>
            <a:r>
              <a:rPr lang="en-US" dirty="0" err="1"/>
              <a:t>imbalanace</a:t>
            </a:r>
            <a:r>
              <a:rPr lang="en-US" dirty="0"/>
              <a:t> in the seasonal vaccines models for best performance</a:t>
            </a:r>
          </a:p>
        </p:txBody>
      </p:sp>
    </p:spTree>
    <p:extLst>
      <p:ext uri="{BB962C8B-B14F-4D97-AF65-F5344CB8AC3E}">
        <p14:creationId xmlns:p14="http://schemas.microsoft.com/office/powerpoint/2010/main" val="2411479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D1C9D-A1E0-F3FE-9B08-D9E88176C86F}"/>
              </a:ext>
            </a:extLst>
          </p:cNvPr>
          <p:cNvSpPr>
            <a:spLocks noGrp="1"/>
          </p:cNvSpPr>
          <p:nvPr>
            <p:ph type="title"/>
          </p:nvPr>
        </p:nvSpPr>
        <p:spPr>
          <a:xfrm>
            <a:off x="1293811" y="532015"/>
            <a:ext cx="3718455" cy="997527"/>
          </a:xfrm>
        </p:spPr>
        <p:txBody>
          <a:bodyPr/>
          <a:lstStyle/>
          <a:p>
            <a:r>
              <a:rPr lang="en-US" b="1" dirty="0"/>
              <a:t>H1N1 LOGISTIC REGERESSION MODEL</a:t>
            </a:r>
          </a:p>
        </p:txBody>
      </p:sp>
      <p:sp>
        <p:nvSpPr>
          <p:cNvPr id="4" name="Text Placeholder 3">
            <a:extLst>
              <a:ext uri="{FF2B5EF4-FFF2-40B4-BE49-F238E27FC236}">
                <a16:creationId xmlns:a16="http://schemas.microsoft.com/office/drawing/2014/main" id="{068CFCED-665D-874A-812A-731784E993B0}"/>
              </a:ext>
            </a:extLst>
          </p:cNvPr>
          <p:cNvSpPr>
            <a:spLocks noGrp="1"/>
          </p:cNvSpPr>
          <p:nvPr>
            <p:ph type="body" sz="half" idx="2"/>
          </p:nvPr>
        </p:nvSpPr>
        <p:spPr>
          <a:xfrm>
            <a:off x="1303866" y="1584650"/>
            <a:ext cx="3718455" cy="4291215"/>
          </a:xfrm>
        </p:spPr>
        <p:txBody>
          <a:bodyPr/>
          <a:lstStyle/>
          <a:p>
            <a:endParaRPr lang="en-US" dirty="0"/>
          </a:p>
        </p:txBody>
      </p:sp>
      <p:sp>
        <p:nvSpPr>
          <p:cNvPr id="8" name="Content Placeholder 7">
            <a:extLst>
              <a:ext uri="{FF2B5EF4-FFF2-40B4-BE49-F238E27FC236}">
                <a16:creationId xmlns:a16="http://schemas.microsoft.com/office/drawing/2014/main" id="{4EF39FC4-C18E-0C1E-88FF-948F1977286D}"/>
              </a:ext>
            </a:extLst>
          </p:cNvPr>
          <p:cNvSpPr>
            <a:spLocks noGrp="1"/>
          </p:cNvSpPr>
          <p:nvPr>
            <p:ph idx="1"/>
          </p:nvPr>
        </p:nvSpPr>
        <p:spPr/>
        <p:txBody>
          <a:bodyPr/>
          <a:lstStyle/>
          <a:p>
            <a:r>
              <a:rPr lang="en-US" dirty="0"/>
              <a:t>This model had an accuracy of almost 85% and can effectively distinguish vaccinated class form unvaccinated class.</a:t>
            </a:r>
          </a:p>
          <a:p>
            <a:r>
              <a:rPr lang="en-US" dirty="0"/>
              <a:t>The logistic regression model performs better in predicting those who did not get the vaccine with high precision(0.88), recall(0.91) and f1 values(0.90)</a:t>
            </a:r>
          </a:p>
          <a:p>
            <a:r>
              <a:rPr lang="en-US" dirty="0"/>
              <a:t>For the vaccinated class it has lower precision(0.77), recall(0.70) and f1 score(0.73) </a:t>
            </a:r>
            <a:r>
              <a:rPr lang="en-US" dirty="0" err="1"/>
              <a:t>thefore</a:t>
            </a:r>
            <a:r>
              <a:rPr lang="en-US" dirty="0"/>
              <a:t> less effective in predicting those who actually got the H1N1 vaccine.</a:t>
            </a:r>
          </a:p>
          <a:p>
            <a:endParaRPr lang="en-US" dirty="0"/>
          </a:p>
        </p:txBody>
      </p:sp>
      <p:pic>
        <p:nvPicPr>
          <p:cNvPr id="10" name="Picture 9">
            <a:extLst>
              <a:ext uri="{FF2B5EF4-FFF2-40B4-BE49-F238E27FC236}">
                <a16:creationId xmlns:a16="http://schemas.microsoft.com/office/drawing/2014/main" id="{4B142064-B83C-E72C-CC0F-ED229B0222E2}"/>
              </a:ext>
            </a:extLst>
          </p:cNvPr>
          <p:cNvPicPr>
            <a:picLocks noChangeAspect="1"/>
          </p:cNvPicPr>
          <p:nvPr/>
        </p:nvPicPr>
        <p:blipFill>
          <a:blip r:embed="rId2"/>
          <a:stretch>
            <a:fillRect/>
          </a:stretch>
        </p:blipFill>
        <p:spPr>
          <a:xfrm>
            <a:off x="1509542" y="1584650"/>
            <a:ext cx="3286991" cy="3688700"/>
          </a:xfrm>
          <a:prstGeom prst="rect">
            <a:avLst/>
          </a:prstGeom>
        </p:spPr>
      </p:pic>
    </p:spTree>
    <p:extLst>
      <p:ext uri="{BB962C8B-B14F-4D97-AF65-F5344CB8AC3E}">
        <p14:creationId xmlns:p14="http://schemas.microsoft.com/office/powerpoint/2010/main" val="2184126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7CF8-3B03-A2DB-EA58-FA2069A139B8}"/>
              </a:ext>
            </a:extLst>
          </p:cNvPr>
          <p:cNvSpPr>
            <a:spLocks noGrp="1"/>
          </p:cNvSpPr>
          <p:nvPr>
            <p:ph type="title"/>
          </p:nvPr>
        </p:nvSpPr>
        <p:spPr>
          <a:xfrm>
            <a:off x="1293811" y="465513"/>
            <a:ext cx="3718455" cy="1662545"/>
          </a:xfrm>
        </p:spPr>
        <p:txBody>
          <a:bodyPr>
            <a:normAutofit/>
          </a:bodyPr>
          <a:lstStyle/>
          <a:p>
            <a:r>
              <a:rPr lang="en-US" b="1" dirty="0"/>
              <a:t>H1N1 LOGISTIC REGRESSION MODEL AFTER HANDLING CLASS IMBALANCE</a:t>
            </a:r>
          </a:p>
        </p:txBody>
      </p:sp>
      <p:sp>
        <p:nvSpPr>
          <p:cNvPr id="3" name="Content Placeholder 2">
            <a:extLst>
              <a:ext uri="{FF2B5EF4-FFF2-40B4-BE49-F238E27FC236}">
                <a16:creationId xmlns:a16="http://schemas.microsoft.com/office/drawing/2014/main" id="{019A731B-BAE6-D21B-7644-13DE5A6CBCD3}"/>
              </a:ext>
            </a:extLst>
          </p:cNvPr>
          <p:cNvSpPr>
            <a:spLocks noGrp="1"/>
          </p:cNvSpPr>
          <p:nvPr>
            <p:ph idx="1"/>
          </p:nvPr>
        </p:nvSpPr>
        <p:spPr/>
        <p:txBody>
          <a:bodyPr/>
          <a:lstStyle/>
          <a:p>
            <a:r>
              <a:rPr lang="en-US" dirty="0"/>
              <a:t>After applying SMOTE, the accuracy dropped from 85% to 83%.</a:t>
            </a:r>
          </a:p>
          <a:p>
            <a:r>
              <a:rPr lang="en-US" dirty="0"/>
              <a:t>For the unvaccinated class, this tuned model performed better than the original model with high precision(0.92), recall(0.84) and f1 score(0.88) values</a:t>
            </a:r>
          </a:p>
          <a:p>
            <a:r>
              <a:rPr lang="en-US" dirty="0"/>
              <a:t>For the vaccinated class the tuned model performs poorly with low values for the precision(0.68), recall(0.84) and f1score(0.75) values</a:t>
            </a:r>
          </a:p>
        </p:txBody>
      </p:sp>
      <p:sp>
        <p:nvSpPr>
          <p:cNvPr id="4" name="Text Placeholder 3">
            <a:extLst>
              <a:ext uri="{FF2B5EF4-FFF2-40B4-BE49-F238E27FC236}">
                <a16:creationId xmlns:a16="http://schemas.microsoft.com/office/drawing/2014/main" id="{0155255E-F281-543D-49E9-32850155E356}"/>
              </a:ext>
            </a:extLst>
          </p:cNvPr>
          <p:cNvSpPr>
            <a:spLocks noGrp="1"/>
          </p:cNvSpPr>
          <p:nvPr>
            <p:ph type="body" sz="half" idx="2"/>
          </p:nvPr>
        </p:nvSpPr>
        <p:spPr>
          <a:xfrm>
            <a:off x="1293811" y="2128058"/>
            <a:ext cx="3718455" cy="3341411"/>
          </a:xfrm>
        </p:spPr>
        <p:txBody>
          <a:bodyPr/>
          <a:lstStyle/>
          <a:p>
            <a:endParaRPr lang="en-US" dirty="0"/>
          </a:p>
        </p:txBody>
      </p:sp>
      <p:pic>
        <p:nvPicPr>
          <p:cNvPr id="6" name="Picture 5">
            <a:extLst>
              <a:ext uri="{FF2B5EF4-FFF2-40B4-BE49-F238E27FC236}">
                <a16:creationId xmlns:a16="http://schemas.microsoft.com/office/drawing/2014/main" id="{C161017A-EF62-7DF5-5A1E-ED48B5974559}"/>
              </a:ext>
            </a:extLst>
          </p:cNvPr>
          <p:cNvPicPr>
            <a:picLocks noChangeAspect="1"/>
          </p:cNvPicPr>
          <p:nvPr/>
        </p:nvPicPr>
        <p:blipFill>
          <a:blip r:embed="rId2"/>
          <a:stretch>
            <a:fillRect/>
          </a:stretch>
        </p:blipFill>
        <p:spPr>
          <a:xfrm>
            <a:off x="1303866" y="2128058"/>
            <a:ext cx="3708400" cy="3288246"/>
          </a:xfrm>
          <a:prstGeom prst="rect">
            <a:avLst/>
          </a:prstGeom>
        </p:spPr>
      </p:pic>
    </p:spTree>
    <p:extLst>
      <p:ext uri="{BB962C8B-B14F-4D97-AF65-F5344CB8AC3E}">
        <p14:creationId xmlns:p14="http://schemas.microsoft.com/office/powerpoint/2010/main" val="2067167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2697-80A2-5B3F-7E97-AC6BDF2A8EF2}"/>
              </a:ext>
            </a:extLst>
          </p:cNvPr>
          <p:cNvSpPr>
            <a:spLocks noGrp="1"/>
          </p:cNvSpPr>
          <p:nvPr>
            <p:ph type="title"/>
          </p:nvPr>
        </p:nvSpPr>
        <p:spPr>
          <a:xfrm>
            <a:off x="1293811" y="665018"/>
            <a:ext cx="3718455" cy="1429789"/>
          </a:xfrm>
        </p:spPr>
        <p:txBody>
          <a:bodyPr/>
          <a:lstStyle/>
          <a:p>
            <a:r>
              <a:rPr lang="en-US" b="1" dirty="0"/>
              <a:t>DECISION TREES MODEL FOR THE H1N1 VACCINES</a:t>
            </a:r>
          </a:p>
        </p:txBody>
      </p:sp>
      <p:sp>
        <p:nvSpPr>
          <p:cNvPr id="3" name="Content Placeholder 2">
            <a:extLst>
              <a:ext uri="{FF2B5EF4-FFF2-40B4-BE49-F238E27FC236}">
                <a16:creationId xmlns:a16="http://schemas.microsoft.com/office/drawing/2014/main" id="{9BB7ADF9-91AA-322F-7DA3-C85DF33FF96E}"/>
              </a:ext>
            </a:extLst>
          </p:cNvPr>
          <p:cNvSpPr>
            <a:spLocks noGrp="1"/>
          </p:cNvSpPr>
          <p:nvPr>
            <p:ph idx="1"/>
          </p:nvPr>
        </p:nvSpPr>
        <p:spPr/>
        <p:txBody>
          <a:bodyPr>
            <a:normAutofit fontScale="92500" lnSpcReduction="10000"/>
          </a:bodyPr>
          <a:lstStyle/>
          <a:p>
            <a:r>
              <a:rPr lang="en-US" dirty="0"/>
              <a:t>This decision trees model performed poorly compared to the logistic regression model with lower accuracy of about 76% from 85%.</a:t>
            </a:r>
          </a:p>
          <a:p>
            <a:r>
              <a:rPr lang="en-US" dirty="0"/>
              <a:t>However, this model performs better in predicting the unvaccinated class with high values for the precision(0.84), recall(0.84) and f1 score(0.84)</a:t>
            </a:r>
          </a:p>
          <a:p>
            <a:r>
              <a:rPr lang="en-US" dirty="0"/>
              <a:t>As for the vaccinated class, the model performs poorly with low values for the precision(0.62), recall(0.62) </a:t>
            </a:r>
            <a:r>
              <a:rPr lang="en-US" dirty="0" err="1"/>
              <a:t>anf</a:t>
            </a:r>
            <a:r>
              <a:rPr lang="en-US" dirty="0"/>
              <a:t> f1 score(0.62)</a:t>
            </a:r>
          </a:p>
          <a:p>
            <a:r>
              <a:rPr lang="en-US" dirty="0"/>
              <a:t>After hyperparameter tuning the model, we can see an improvement in the scores but still performs poorly in predicting the vaccinated class.</a:t>
            </a:r>
          </a:p>
        </p:txBody>
      </p:sp>
      <p:sp>
        <p:nvSpPr>
          <p:cNvPr id="4" name="Text Placeholder 3">
            <a:extLst>
              <a:ext uri="{FF2B5EF4-FFF2-40B4-BE49-F238E27FC236}">
                <a16:creationId xmlns:a16="http://schemas.microsoft.com/office/drawing/2014/main" id="{EA9739FB-3521-BF14-7870-9FAD84DD3042}"/>
              </a:ext>
            </a:extLst>
          </p:cNvPr>
          <p:cNvSpPr>
            <a:spLocks noGrp="1"/>
          </p:cNvSpPr>
          <p:nvPr>
            <p:ph type="body" sz="half" idx="2"/>
          </p:nvPr>
        </p:nvSpPr>
        <p:spPr>
          <a:xfrm>
            <a:off x="1293811" y="2211185"/>
            <a:ext cx="3718455" cy="3258284"/>
          </a:xfrm>
        </p:spPr>
        <p:txBody>
          <a:bodyPr/>
          <a:lstStyle/>
          <a:p>
            <a:endParaRPr lang="en-US" dirty="0"/>
          </a:p>
        </p:txBody>
      </p:sp>
      <p:pic>
        <p:nvPicPr>
          <p:cNvPr id="6" name="Picture 5">
            <a:extLst>
              <a:ext uri="{FF2B5EF4-FFF2-40B4-BE49-F238E27FC236}">
                <a16:creationId xmlns:a16="http://schemas.microsoft.com/office/drawing/2014/main" id="{94A002B7-1673-15D2-AF73-62478A707318}"/>
              </a:ext>
            </a:extLst>
          </p:cNvPr>
          <p:cNvPicPr>
            <a:picLocks noChangeAspect="1"/>
          </p:cNvPicPr>
          <p:nvPr/>
        </p:nvPicPr>
        <p:blipFill>
          <a:blip r:embed="rId2"/>
          <a:stretch>
            <a:fillRect/>
          </a:stretch>
        </p:blipFill>
        <p:spPr>
          <a:xfrm>
            <a:off x="1157074" y="2069716"/>
            <a:ext cx="3991927" cy="3541222"/>
          </a:xfrm>
          <a:prstGeom prst="rect">
            <a:avLst/>
          </a:prstGeom>
        </p:spPr>
      </p:pic>
    </p:spTree>
    <p:extLst>
      <p:ext uri="{BB962C8B-B14F-4D97-AF65-F5344CB8AC3E}">
        <p14:creationId xmlns:p14="http://schemas.microsoft.com/office/powerpoint/2010/main" val="2110815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368DF-6309-0F83-055F-43A5F05BE8DB}"/>
              </a:ext>
            </a:extLst>
          </p:cNvPr>
          <p:cNvSpPr>
            <a:spLocks noGrp="1"/>
          </p:cNvSpPr>
          <p:nvPr>
            <p:ph type="title"/>
          </p:nvPr>
        </p:nvSpPr>
        <p:spPr>
          <a:xfrm>
            <a:off x="1293811" y="482138"/>
            <a:ext cx="3718455" cy="1596044"/>
          </a:xfrm>
        </p:spPr>
        <p:txBody>
          <a:bodyPr>
            <a:normAutofit/>
          </a:bodyPr>
          <a:lstStyle/>
          <a:p>
            <a:r>
              <a:rPr lang="en-US" b="1" dirty="0"/>
              <a:t>LOGISTIC REGRESSION MODEL FOR THE SEASONAL VACCINES</a:t>
            </a:r>
          </a:p>
        </p:txBody>
      </p:sp>
      <p:sp>
        <p:nvSpPr>
          <p:cNvPr id="3" name="Content Placeholder 2">
            <a:extLst>
              <a:ext uri="{FF2B5EF4-FFF2-40B4-BE49-F238E27FC236}">
                <a16:creationId xmlns:a16="http://schemas.microsoft.com/office/drawing/2014/main" id="{6FD98873-D349-DF4B-38A3-42F42FB5398D}"/>
              </a:ext>
            </a:extLst>
          </p:cNvPr>
          <p:cNvSpPr>
            <a:spLocks noGrp="1"/>
          </p:cNvSpPr>
          <p:nvPr>
            <p:ph idx="1"/>
          </p:nvPr>
        </p:nvSpPr>
        <p:spPr/>
        <p:txBody>
          <a:bodyPr/>
          <a:lstStyle/>
          <a:p>
            <a:r>
              <a:rPr lang="en-US" dirty="0"/>
              <a:t>This model performs relatively well with an accuracy of about 81%</a:t>
            </a:r>
          </a:p>
          <a:p>
            <a:r>
              <a:rPr lang="en-US" dirty="0"/>
              <a:t>This logistic regression model performs better in detecting the unvaccinated class with high values for precision(0.83), recall()0.84 and f1 score(0.83)</a:t>
            </a:r>
          </a:p>
          <a:p>
            <a:r>
              <a:rPr lang="en-US" dirty="0"/>
              <a:t>As for the vaccinated class the model performs relatively poorly with lower precision(0.79), recall(0.78) and f1 scores(0.78)</a:t>
            </a:r>
          </a:p>
        </p:txBody>
      </p:sp>
      <p:sp>
        <p:nvSpPr>
          <p:cNvPr id="4" name="Text Placeholder 3">
            <a:extLst>
              <a:ext uri="{FF2B5EF4-FFF2-40B4-BE49-F238E27FC236}">
                <a16:creationId xmlns:a16="http://schemas.microsoft.com/office/drawing/2014/main" id="{648B1CF1-CB74-2C7B-9607-09D77FB1A095}"/>
              </a:ext>
            </a:extLst>
          </p:cNvPr>
          <p:cNvSpPr>
            <a:spLocks noGrp="1"/>
          </p:cNvSpPr>
          <p:nvPr>
            <p:ph type="body" sz="half" idx="2"/>
          </p:nvPr>
        </p:nvSpPr>
        <p:spPr>
          <a:xfrm>
            <a:off x="1293811" y="2078182"/>
            <a:ext cx="3718455" cy="3391287"/>
          </a:xfrm>
        </p:spPr>
        <p:txBody>
          <a:bodyPr/>
          <a:lstStyle/>
          <a:p>
            <a:endParaRPr lang="en-US" dirty="0"/>
          </a:p>
        </p:txBody>
      </p:sp>
      <p:pic>
        <p:nvPicPr>
          <p:cNvPr id="6" name="Picture 5">
            <a:extLst>
              <a:ext uri="{FF2B5EF4-FFF2-40B4-BE49-F238E27FC236}">
                <a16:creationId xmlns:a16="http://schemas.microsoft.com/office/drawing/2014/main" id="{8F9863A1-BC8B-8FA2-C3A2-9373FC831B58}"/>
              </a:ext>
            </a:extLst>
          </p:cNvPr>
          <p:cNvPicPr>
            <a:picLocks noChangeAspect="1"/>
          </p:cNvPicPr>
          <p:nvPr/>
        </p:nvPicPr>
        <p:blipFill>
          <a:blip r:embed="rId2"/>
          <a:stretch>
            <a:fillRect/>
          </a:stretch>
        </p:blipFill>
        <p:spPr>
          <a:xfrm>
            <a:off x="1293811" y="2078182"/>
            <a:ext cx="3718454" cy="3639456"/>
          </a:xfrm>
          <a:prstGeom prst="rect">
            <a:avLst/>
          </a:prstGeom>
        </p:spPr>
      </p:pic>
    </p:spTree>
    <p:extLst>
      <p:ext uri="{BB962C8B-B14F-4D97-AF65-F5344CB8AC3E}">
        <p14:creationId xmlns:p14="http://schemas.microsoft.com/office/powerpoint/2010/main" val="1439769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DFDB-C97F-F7BD-5277-6C4CC8F85E7F}"/>
              </a:ext>
            </a:extLst>
          </p:cNvPr>
          <p:cNvSpPr>
            <a:spLocks noGrp="1"/>
          </p:cNvSpPr>
          <p:nvPr>
            <p:ph type="title"/>
          </p:nvPr>
        </p:nvSpPr>
        <p:spPr>
          <a:xfrm>
            <a:off x="1293811" y="498764"/>
            <a:ext cx="3718455" cy="1978429"/>
          </a:xfrm>
        </p:spPr>
        <p:txBody>
          <a:bodyPr>
            <a:normAutofit/>
          </a:bodyPr>
          <a:lstStyle/>
          <a:p>
            <a:r>
              <a:rPr lang="en-US" b="1" dirty="0"/>
              <a:t>LOGISTIC REGRESSION MODEL AFTER HANDLING THE CLASS IMBALANCE</a:t>
            </a:r>
          </a:p>
        </p:txBody>
      </p:sp>
      <p:sp>
        <p:nvSpPr>
          <p:cNvPr id="3" name="Content Placeholder 2">
            <a:extLst>
              <a:ext uri="{FF2B5EF4-FFF2-40B4-BE49-F238E27FC236}">
                <a16:creationId xmlns:a16="http://schemas.microsoft.com/office/drawing/2014/main" id="{1784A50D-7CE0-CCA8-761A-262669543CDB}"/>
              </a:ext>
            </a:extLst>
          </p:cNvPr>
          <p:cNvSpPr>
            <a:spLocks noGrp="1"/>
          </p:cNvSpPr>
          <p:nvPr>
            <p:ph idx="1"/>
          </p:nvPr>
        </p:nvSpPr>
        <p:spPr/>
        <p:txBody>
          <a:bodyPr/>
          <a:lstStyle/>
          <a:p>
            <a:r>
              <a:rPr lang="en-US" dirty="0"/>
              <a:t>This tuned model achieved an accuracy of  about 81%</a:t>
            </a:r>
          </a:p>
          <a:p>
            <a:r>
              <a:rPr lang="en-US" dirty="0"/>
              <a:t>The model did not differ so much from the original model with relatively similar values for precision(0.84), recall(0.81) and f1 score(0.83) for the unvaccinated class</a:t>
            </a:r>
          </a:p>
          <a:p>
            <a:r>
              <a:rPr lang="en-US" dirty="0"/>
              <a:t>For the vaccinated class, there are </a:t>
            </a:r>
            <a:r>
              <a:rPr lang="en-US" dirty="0" err="1"/>
              <a:t>stll</a:t>
            </a:r>
            <a:r>
              <a:rPr lang="en-US" dirty="0"/>
              <a:t> lower values for the precision(0.77), recall(0.80) and f scores(0.79)</a:t>
            </a:r>
          </a:p>
        </p:txBody>
      </p:sp>
      <p:sp>
        <p:nvSpPr>
          <p:cNvPr id="4" name="Text Placeholder 3">
            <a:extLst>
              <a:ext uri="{FF2B5EF4-FFF2-40B4-BE49-F238E27FC236}">
                <a16:creationId xmlns:a16="http://schemas.microsoft.com/office/drawing/2014/main" id="{95BB499C-BB4F-8D8F-6486-E4BA37F077AA}"/>
              </a:ext>
            </a:extLst>
          </p:cNvPr>
          <p:cNvSpPr>
            <a:spLocks noGrp="1"/>
          </p:cNvSpPr>
          <p:nvPr>
            <p:ph type="body" sz="half" idx="2"/>
          </p:nvPr>
        </p:nvSpPr>
        <p:spPr>
          <a:xfrm>
            <a:off x="1293811" y="2477193"/>
            <a:ext cx="3718455" cy="2992276"/>
          </a:xfrm>
        </p:spPr>
        <p:txBody>
          <a:bodyPr/>
          <a:lstStyle/>
          <a:p>
            <a:endParaRPr lang="en-US" dirty="0"/>
          </a:p>
        </p:txBody>
      </p:sp>
      <p:pic>
        <p:nvPicPr>
          <p:cNvPr id="6" name="Picture 5">
            <a:extLst>
              <a:ext uri="{FF2B5EF4-FFF2-40B4-BE49-F238E27FC236}">
                <a16:creationId xmlns:a16="http://schemas.microsoft.com/office/drawing/2014/main" id="{5A5B536B-A763-AAC0-E35C-59833590E70F}"/>
              </a:ext>
            </a:extLst>
          </p:cNvPr>
          <p:cNvPicPr>
            <a:picLocks noChangeAspect="1"/>
          </p:cNvPicPr>
          <p:nvPr/>
        </p:nvPicPr>
        <p:blipFill>
          <a:blip r:embed="rId2"/>
          <a:stretch>
            <a:fillRect/>
          </a:stretch>
        </p:blipFill>
        <p:spPr>
          <a:xfrm>
            <a:off x="1208877" y="2477193"/>
            <a:ext cx="3859082" cy="3240639"/>
          </a:xfrm>
          <a:prstGeom prst="rect">
            <a:avLst/>
          </a:prstGeom>
        </p:spPr>
      </p:pic>
    </p:spTree>
    <p:extLst>
      <p:ext uri="{BB962C8B-B14F-4D97-AF65-F5344CB8AC3E}">
        <p14:creationId xmlns:p14="http://schemas.microsoft.com/office/powerpoint/2010/main" val="18562895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186</TotalTime>
  <Words>903</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vt:lpstr>
      <vt:lpstr>Garamond</vt:lpstr>
      <vt:lpstr>Organic</vt:lpstr>
      <vt:lpstr>H1N1 AND SEASONAL VACCINES ANALYSIS</vt:lpstr>
      <vt:lpstr>OVERVIEW</vt:lpstr>
      <vt:lpstr>PROBLEM STATEMENT</vt:lpstr>
      <vt:lpstr>OBJECTIVES</vt:lpstr>
      <vt:lpstr>H1N1 LOGISTIC REGERESSION MODEL</vt:lpstr>
      <vt:lpstr>H1N1 LOGISTIC REGRESSION MODEL AFTER HANDLING CLASS IMBALANCE</vt:lpstr>
      <vt:lpstr>DECISION TREES MODEL FOR THE H1N1 VACCINES</vt:lpstr>
      <vt:lpstr>LOGISTIC REGRESSION MODEL FOR THE SEASONAL VACCINES</vt:lpstr>
      <vt:lpstr>LOGISTIC REGRESSION MODEL AFTER HANDLING THE CLASS IMBALANCE</vt:lpstr>
      <vt:lpstr>DECISION TREES MODEL FOR THE SEASONAL VACCINES</vt:lpstr>
      <vt:lpstr>FINAL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Emmanuel Wafula</dc:creator>
  <cp:lastModifiedBy>Emmanuel Wafula</cp:lastModifiedBy>
  <cp:revision>1</cp:revision>
  <dcterms:created xsi:type="dcterms:W3CDTF">2025-06-06T10:42:28Z</dcterms:created>
  <dcterms:modified xsi:type="dcterms:W3CDTF">2025-06-06T13:49:23Z</dcterms:modified>
</cp:coreProperties>
</file>