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18"/>
  </p:notesMasterIdLst>
  <p:handoutMasterIdLst>
    <p:handoutMasterId r:id="rId19"/>
  </p:handoutMasterIdLst>
  <p:sldIdLst>
    <p:sldId id="256" r:id="rId5"/>
    <p:sldId id="258" r:id="rId6"/>
    <p:sldId id="261" r:id="rId7"/>
    <p:sldId id="262" r:id="rId8"/>
    <p:sldId id="264" r:id="rId9"/>
    <p:sldId id="265" r:id="rId10"/>
    <p:sldId id="269" r:id="rId11"/>
    <p:sldId id="266" r:id="rId12"/>
    <p:sldId id="268" r:id="rId13"/>
    <p:sldId id="267"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228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8" d="100"/>
          <a:sy n="68" d="100"/>
        </p:scale>
        <p:origin x="901" y="623"/>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8/1/2025</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8/1/2025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8/1/2025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8/1/2025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8/1/2025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8/1/2025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8/1/2025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8/1/2025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8/1/2025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bg1">
              <a:lumMod val="85000"/>
            </a:schemeClr>
          </a:fgClr>
          <a:bgClr>
            <a:schemeClr val="bg1"/>
          </a:bgClr>
        </a:patt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8/1/2025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p:txBody>
          <a:bodyPr>
            <a:normAutofit fontScale="90000"/>
          </a:bodyPr>
          <a:lstStyle/>
          <a:p>
            <a:pPr algn="ctr"/>
            <a:r>
              <a:rPr lang="en-US" sz="5400" b="1" dirty="0">
                <a:solidFill>
                  <a:schemeClr val="bg1"/>
                </a:solidFill>
                <a:latin typeface="Rockwell" panose="02060603020205020403" pitchFamily="18" charset="0"/>
              </a:rPr>
              <a:t>MENTAL HEALTH DETECTOR</a:t>
            </a:r>
            <a:br>
              <a:rPr lang="en-US" sz="5400" b="1" dirty="0">
                <a:solidFill>
                  <a:schemeClr val="bg1"/>
                </a:solidFill>
                <a:latin typeface="Rockwell" panose="02060603020205020403" pitchFamily="18" charset="0"/>
              </a:rPr>
            </a:br>
            <a:br>
              <a:rPr lang="en-US" sz="5400" dirty="0">
                <a:solidFill>
                  <a:schemeClr val="bg1"/>
                </a:solidFill>
                <a:latin typeface="Rockwell" panose="02060603020205020403" pitchFamily="18" charset="0"/>
              </a:rPr>
            </a:br>
            <a:r>
              <a:rPr lang="en-US" sz="2700" dirty="0">
                <a:solidFill>
                  <a:schemeClr val="bg1"/>
                </a:solidFill>
                <a:latin typeface="Rockwell" panose="02060603020205020403" pitchFamily="18" charset="0"/>
              </a:rPr>
              <a:t>AN AI-POWERED TOOL FOR DETECTION AND TREATMENT OF MENTAL HEALTH DISORDERS</a:t>
            </a: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p:txBody>
          <a:bodyPr>
            <a:normAutofit/>
          </a:bodyPr>
          <a:lstStyle/>
          <a:p>
            <a:pPr algn="ctr"/>
            <a:endParaRPr lang="en-US" sz="2400" dirty="0">
              <a:latin typeface="Tahoma" panose="020B0604030504040204" pitchFamily="34" charset="0"/>
              <a:ea typeface="Tahoma" panose="020B0604030504040204" pitchFamily="34" charset="0"/>
              <a:cs typeface="Tahoma" panose="020B0604030504040204" pitchFamily="34" charset="0"/>
            </a:endParaRPr>
          </a:p>
          <a:p>
            <a:pPr algn="ct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BY GROUP 2</a:t>
            </a:r>
          </a:p>
          <a:p>
            <a:pPr algn="ct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1935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6D6BC-FB27-D0A7-127A-2684FD7AE197}"/>
              </a:ext>
            </a:extLst>
          </p:cNvPr>
          <p:cNvSpPr>
            <a:spLocks noGrp="1"/>
          </p:cNvSpPr>
          <p:nvPr>
            <p:ph type="title"/>
          </p:nvPr>
        </p:nvSpPr>
        <p:spPr>
          <a:xfrm>
            <a:off x="1141413" y="0"/>
            <a:ext cx="9905998" cy="1203158"/>
          </a:xfrm>
        </p:spPr>
        <p:txBody>
          <a:bodyPr/>
          <a:lstStyle/>
          <a:p>
            <a:r>
              <a:rPr lang="en-US" b="1" u="sng" dirty="0"/>
              <a:t>SYSTEM DESIGN</a:t>
            </a:r>
          </a:p>
        </p:txBody>
      </p:sp>
      <p:sp>
        <p:nvSpPr>
          <p:cNvPr id="3" name="Content Placeholder 2">
            <a:extLst>
              <a:ext uri="{FF2B5EF4-FFF2-40B4-BE49-F238E27FC236}">
                <a16:creationId xmlns:a16="http://schemas.microsoft.com/office/drawing/2014/main" id="{0925D229-D31E-5E7C-601D-8700699D0613}"/>
              </a:ext>
            </a:extLst>
          </p:cNvPr>
          <p:cNvSpPr>
            <a:spLocks noGrp="1"/>
          </p:cNvSpPr>
          <p:nvPr>
            <p:ph idx="1"/>
          </p:nvPr>
        </p:nvSpPr>
        <p:spPr>
          <a:xfrm>
            <a:off x="1141412" y="930442"/>
            <a:ext cx="9905999" cy="5470358"/>
          </a:xfrm>
        </p:spPr>
        <p:txBody>
          <a:bodyPr>
            <a:normAutofit lnSpcReduction="10000"/>
          </a:bodyPr>
          <a:lstStyle/>
          <a:p>
            <a:r>
              <a:rPr lang="en-US" b="1" dirty="0"/>
              <a:t>Platform</a:t>
            </a:r>
            <a:r>
              <a:rPr lang="en-US" dirty="0"/>
              <a:t>: Streamlit web app</a:t>
            </a:r>
          </a:p>
          <a:p>
            <a:r>
              <a:rPr lang="en-US" b="1" dirty="0"/>
              <a:t>Modes : </a:t>
            </a:r>
          </a:p>
          <a:p>
            <a:pPr lvl="1"/>
            <a:r>
              <a:rPr lang="en-US" i="1" dirty="0"/>
              <a:t>Signs-Based</a:t>
            </a:r>
            <a:r>
              <a:rPr lang="en-US" dirty="0"/>
              <a:t> – NLP-powered prediction from user-described symptoms</a:t>
            </a:r>
          </a:p>
          <a:p>
            <a:pPr lvl="1"/>
            <a:r>
              <a:rPr lang="en-US" i="1" dirty="0"/>
              <a:t>Lifestyle-Based</a:t>
            </a:r>
            <a:r>
              <a:rPr lang="en-US" dirty="0"/>
              <a:t> – Structured data prediction from age, stress, sleep, etc.</a:t>
            </a:r>
          </a:p>
          <a:p>
            <a:r>
              <a:rPr lang="en-US" b="1" dirty="0"/>
              <a:t>Model Architecture</a:t>
            </a:r>
          </a:p>
          <a:p>
            <a:pPr marL="914400" lvl="1" indent="-457200">
              <a:buFont typeface="+mj-lt"/>
              <a:buAutoNum type="arabicPeriod"/>
            </a:pPr>
            <a:r>
              <a:rPr lang="en-US" dirty="0" err="1"/>
              <a:t>model_nlp.pkl</a:t>
            </a:r>
            <a:r>
              <a:rPr lang="en-US" dirty="0"/>
              <a:t> </a:t>
            </a:r>
          </a:p>
          <a:p>
            <a:pPr lvl="2"/>
            <a:r>
              <a:rPr lang="en-US" dirty="0"/>
              <a:t>SentenceTransformer for symptom encoding</a:t>
            </a:r>
          </a:p>
          <a:p>
            <a:pPr lvl="2"/>
            <a:r>
              <a:rPr lang="en-US" dirty="0"/>
              <a:t>Pre-embedded disorder vectors</a:t>
            </a:r>
          </a:p>
          <a:p>
            <a:pPr lvl="2"/>
            <a:r>
              <a:rPr lang="en-US" dirty="0"/>
              <a:t>Recommendation DataFrame (self-care, professional, other)</a:t>
            </a:r>
          </a:p>
          <a:p>
            <a:pPr marL="914400" lvl="1" indent="-457200">
              <a:buFont typeface="+mj-lt"/>
              <a:buAutoNum type="arabicPeriod"/>
            </a:pPr>
            <a:r>
              <a:rPr lang="en-US" dirty="0"/>
              <a:t>Model_structured.pkl</a:t>
            </a:r>
          </a:p>
          <a:p>
            <a:pPr lvl="2"/>
            <a:r>
              <a:rPr lang="en-US" dirty="0"/>
              <a:t>Risk prediction model (binary classifier)</a:t>
            </a:r>
          </a:p>
          <a:p>
            <a:pPr lvl="2"/>
            <a:r>
              <a:rPr lang="en-US" dirty="0"/>
              <a:t>Severity level model (multi-class classifier)</a:t>
            </a:r>
          </a:p>
          <a:p>
            <a:pPr lvl="2"/>
            <a:r>
              <a:rPr lang="en-US" dirty="0"/>
              <a:t>Label encoders for categorical inputs</a:t>
            </a:r>
          </a:p>
        </p:txBody>
      </p:sp>
    </p:spTree>
    <p:extLst>
      <p:ext uri="{BB962C8B-B14F-4D97-AF65-F5344CB8AC3E}">
        <p14:creationId xmlns:p14="http://schemas.microsoft.com/office/powerpoint/2010/main" val="1413305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C250C-ED21-77DC-0922-56943546AF4E}"/>
              </a:ext>
            </a:extLst>
          </p:cNvPr>
          <p:cNvSpPr>
            <a:spLocks noGrp="1"/>
          </p:cNvSpPr>
          <p:nvPr>
            <p:ph type="title"/>
          </p:nvPr>
        </p:nvSpPr>
        <p:spPr>
          <a:xfrm>
            <a:off x="1141413" y="0"/>
            <a:ext cx="9905998" cy="1066799"/>
          </a:xfrm>
        </p:spPr>
        <p:txBody>
          <a:bodyPr/>
          <a:lstStyle/>
          <a:p>
            <a:r>
              <a:rPr lang="en-US" b="1" u="sng" dirty="0"/>
              <a:t>SYSTEM DESIGN</a:t>
            </a:r>
          </a:p>
        </p:txBody>
      </p:sp>
      <p:sp>
        <p:nvSpPr>
          <p:cNvPr id="3" name="Content Placeholder 2">
            <a:extLst>
              <a:ext uri="{FF2B5EF4-FFF2-40B4-BE49-F238E27FC236}">
                <a16:creationId xmlns:a16="http://schemas.microsoft.com/office/drawing/2014/main" id="{F5018584-AFC5-3021-EEC2-4DE7908C5D66}"/>
              </a:ext>
            </a:extLst>
          </p:cNvPr>
          <p:cNvSpPr>
            <a:spLocks noGrp="1"/>
          </p:cNvSpPr>
          <p:nvPr>
            <p:ph idx="1"/>
          </p:nvPr>
        </p:nvSpPr>
        <p:spPr>
          <a:xfrm>
            <a:off x="1141412" y="946484"/>
            <a:ext cx="9905999" cy="5149516"/>
          </a:xfrm>
        </p:spPr>
        <p:txBody>
          <a:bodyPr/>
          <a:lstStyle/>
          <a:p>
            <a:r>
              <a:rPr lang="en-US" dirty="0"/>
              <a:t>Prediction flow</a:t>
            </a:r>
          </a:p>
          <a:p>
            <a:pPr marL="914400" lvl="1" indent="-457200">
              <a:buFont typeface="+mj-lt"/>
              <a:buAutoNum type="arabicPeriod"/>
            </a:pPr>
            <a:r>
              <a:rPr lang="en-US" dirty="0"/>
              <a:t>Signs-based flow</a:t>
            </a:r>
          </a:p>
          <a:p>
            <a:pPr lvl="2"/>
            <a:r>
              <a:rPr lang="en-US" dirty="0"/>
              <a:t>User inputs text description of symptoms</a:t>
            </a:r>
          </a:p>
          <a:p>
            <a:pPr lvl="2"/>
            <a:r>
              <a:rPr lang="en-US" dirty="0"/>
              <a:t>Text is embedded using SentenceTransformer</a:t>
            </a:r>
          </a:p>
          <a:p>
            <a:pPr lvl="2"/>
            <a:r>
              <a:rPr lang="en-US" dirty="0"/>
              <a:t>Compared against disorder embeddings using cosine similarity</a:t>
            </a:r>
          </a:p>
          <a:p>
            <a:pPr lvl="2"/>
            <a:r>
              <a:rPr lang="en-US" dirty="0"/>
              <a:t>Top 3 disorders shown, with one identified as top concern</a:t>
            </a:r>
          </a:p>
          <a:p>
            <a:pPr lvl="2"/>
            <a:r>
              <a:rPr lang="en-US" dirty="0"/>
              <a:t>Recommendations retrieved from data base based on predicted disorder</a:t>
            </a:r>
          </a:p>
          <a:p>
            <a:pPr marL="914400" lvl="1" indent="-457200">
              <a:buFont typeface="+mj-lt"/>
              <a:buAutoNum type="arabicPeriod"/>
            </a:pPr>
            <a:r>
              <a:rPr lang="en-US" dirty="0"/>
              <a:t>Lifestyle-based flow</a:t>
            </a:r>
          </a:p>
          <a:p>
            <a:pPr lvl="2"/>
            <a:r>
              <a:rPr lang="en-US" dirty="0"/>
              <a:t>User fills in demographic + lifestyle inputs (age, sleep, stress, etc.)</a:t>
            </a:r>
          </a:p>
          <a:p>
            <a:pPr lvl="2"/>
            <a:r>
              <a:rPr lang="en-US" dirty="0"/>
              <a:t>Inputs are encoded using pre-trained encoders</a:t>
            </a:r>
          </a:p>
          <a:p>
            <a:pPr lvl="2"/>
            <a:r>
              <a:rPr lang="en-US" dirty="0"/>
              <a:t>Passed into a risk classifier → outputs </a:t>
            </a:r>
            <a:r>
              <a:rPr lang="en-US" b="1" dirty="0"/>
              <a:t>Low Risk</a:t>
            </a:r>
            <a:r>
              <a:rPr lang="en-US" dirty="0"/>
              <a:t> or </a:t>
            </a:r>
            <a:r>
              <a:rPr lang="en-US" b="1" dirty="0"/>
              <a:t>High Risk</a:t>
            </a:r>
          </a:p>
          <a:p>
            <a:pPr lvl="2"/>
            <a:r>
              <a:rPr lang="en-US" dirty="0"/>
              <a:t>If High Risk, severity is predicted (e.g., </a:t>
            </a:r>
            <a:r>
              <a:rPr lang="en-US" i="1" dirty="0"/>
              <a:t>mild</a:t>
            </a:r>
            <a:r>
              <a:rPr lang="en-US" dirty="0"/>
              <a:t>, </a:t>
            </a:r>
            <a:r>
              <a:rPr lang="en-US" i="1" dirty="0"/>
              <a:t>moderate</a:t>
            </a:r>
            <a:r>
              <a:rPr lang="en-US" dirty="0"/>
              <a:t>, </a:t>
            </a:r>
            <a:r>
              <a:rPr lang="en-US" i="1" dirty="0"/>
              <a:t>severe</a:t>
            </a:r>
            <a:r>
              <a:rPr lang="en-US" dirty="0"/>
              <a:t>)</a:t>
            </a:r>
          </a:p>
        </p:txBody>
      </p:sp>
    </p:spTree>
    <p:extLst>
      <p:ext uri="{BB962C8B-B14F-4D97-AF65-F5344CB8AC3E}">
        <p14:creationId xmlns:p14="http://schemas.microsoft.com/office/powerpoint/2010/main" val="4695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E165D-8D9D-2732-F516-6E17A97D86D3}"/>
              </a:ext>
            </a:extLst>
          </p:cNvPr>
          <p:cNvSpPr>
            <a:spLocks noGrp="1"/>
          </p:cNvSpPr>
          <p:nvPr>
            <p:ph type="title"/>
          </p:nvPr>
        </p:nvSpPr>
        <p:spPr>
          <a:xfrm>
            <a:off x="1141413" y="0"/>
            <a:ext cx="9905998" cy="1066799"/>
          </a:xfrm>
        </p:spPr>
        <p:txBody>
          <a:bodyPr/>
          <a:lstStyle/>
          <a:p>
            <a:r>
              <a:rPr lang="en-US" b="1" u="sng" dirty="0"/>
              <a:t>CONCLUSION</a:t>
            </a:r>
          </a:p>
        </p:txBody>
      </p:sp>
      <p:sp>
        <p:nvSpPr>
          <p:cNvPr id="3" name="Content Placeholder 2">
            <a:extLst>
              <a:ext uri="{FF2B5EF4-FFF2-40B4-BE49-F238E27FC236}">
                <a16:creationId xmlns:a16="http://schemas.microsoft.com/office/drawing/2014/main" id="{9A3B5F7A-F308-C418-07BA-10D2DE70BC56}"/>
              </a:ext>
            </a:extLst>
          </p:cNvPr>
          <p:cNvSpPr>
            <a:spLocks noGrp="1"/>
          </p:cNvSpPr>
          <p:nvPr>
            <p:ph idx="1"/>
          </p:nvPr>
        </p:nvSpPr>
        <p:spPr>
          <a:xfrm>
            <a:off x="1141412" y="914400"/>
            <a:ext cx="9905999" cy="4876801"/>
          </a:xfrm>
        </p:spPr>
        <p:txBody>
          <a:bodyPr/>
          <a:lstStyle/>
          <a:p>
            <a:r>
              <a:rPr lang="en-US" dirty="0"/>
              <a:t>The Mental Health Prediction Assistant is a dual-approach system designed for early detection and support in mental health by combining NLP-based symptom analysis with structured lifestyle data. </a:t>
            </a:r>
          </a:p>
          <a:p>
            <a:r>
              <a:rPr lang="en-US" dirty="0"/>
              <a:t>It enables personalized predictions, scalable mental health screening, and tailored recommendations for users. </a:t>
            </a:r>
          </a:p>
          <a:p>
            <a:r>
              <a:rPr lang="en-US" dirty="0"/>
              <a:t>Built with a modular and interpretable architecture, the system is user-friendly and adaptable for real-world use in digital health platforms, awareness campaigns, or personal self-assessment tools. </a:t>
            </a:r>
          </a:p>
          <a:p>
            <a:r>
              <a:rPr lang="en-US" dirty="0"/>
              <a:t>Overall, it serves as a step toward bridging the gap between early signs of mental distress and timely intervention.</a:t>
            </a:r>
          </a:p>
        </p:txBody>
      </p:sp>
    </p:spTree>
    <p:extLst>
      <p:ext uri="{BB962C8B-B14F-4D97-AF65-F5344CB8AC3E}">
        <p14:creationId xmlns:p14="http://schemas.microsoft.com/office/powerpoint/2010/main" val="3767335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E7898-3957-96DC-0A37-D111F6ADA097}"/>
              </a:ext>
            </a:extLst>
          </p:cNvPr>
          <p:cNvSpPr>
            <a:spLocks noGrp="1"/>
          </p:cNvSpPr>
          <p:nvPr>
            <p:ph type="title"/>
          </p:nvPr>
        </p:nvSpPr>
        <p:spPr>
          <a:xfrm>
            <a:off x="6368321" y="3893059"/>
            <a:ext cx="4950468" cy="1478570"/>
          </a:xfrm>
        </p:spPr>
        <p:txBody>
          <a:bodyPr>
            <a:normAutofit/>
          </a:bodyPr>
          <a:lstStyle/>
          <a:p>
            <a:r>
              <a:rPr lang="en-US" dirty="0">
                <a:latin typeface="Arial Unicode MS"/>
              </a:rPr>
              <a:t>THANK YOU.</a:t>
            </a:r>
            <a:br>
              <a:rPr lang="en-US" dirty="0">
                <a:latin typeface="Arial Unicode MS"/>
              </a:rPr>
            </a:br>
            <a:r>
              <a:rPr lang="en-US" dirty="0">
                <a:latin typeface="Arial Unicode MS"/>
              </a:rPr>
              <a:t>ANY QUESTIONS?</a:t>
            </a:r>
          </a:p>
        </p:txBody>
      </p:sp>
    </p:spTree>
    <p:extLst>
      <p:ext uri="{BB962C8B-B14F-4D97-AF65-F5344CB8AC3E}">
        <p14:creationId xmlns:p14="http://schemas.microsoft.com/office/powerpoint/2010/main" val="3493530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0"/>
            <a:ext cx="9905998" cy="1201271"/>
          </a:xfrm>
        </p:spPr>
        <p:txBody>
          <a:bodyPr>
            <a:normAutofit/>
          </a:bodyPr>
          <a:lstStyle/>
          <a:p>
            <a:r>
              <a:rPr lang="en-US" sz="2800" b="1" u="sng" dirty="0">
                <a:latin typeface="Rockwell" panose="02060603020205020403" pitchFamily="18" charset="0"/>
              </a:rPr>
              <a:t>BUSINESS UNDERSTANDING; PROBLEM STATEMENT</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2" y="833718"/>
            <a:ext cx="9905999" cy="4957483"/>
          </a:xfrm>
        </p:spPr>
        <p:txBody>
          <a:bodyPr>
            <a:normAutofit fontScale="92500" lnSpcReduction="10000"/>
          </a:bodyPr>
          <a:lstStyle/>
          <a:p>
            <a:r>
              <a:rPr lang="en-US" dirty="0">
                <a:latin typeface="Tahoma" panose="020B0604030504040204" pitchFamily="34" charset="0"/>
                <a:ea typeface="Tahoma" panose="020B0604030504040204" pitchFamily="34" charset="0"/>
                <a:cs typeface="Tahoma" panose="020B0604030504040204" pitchFamily="34" charset="0"/>
              </a:rPr>
              <a:t>BACKGROUND</a:t>
            </a:r>
          </a:p>
          <a:p>
            <a:pPr marL="457200" lvl="1" indent="0">
              <a:buNone/>
            </a:pPr>
            <a:r>
              <a:rPr lang="en-US" dirty="0"/>
              <a:t>Mental health significantly impacts daily life, yet many people—especially in low- and middle-income regions—face barriers to care, including stigma and lack of access. With over 1 in 8 people globally affected by mental health disorders, there is a pressing need for early and accessible support. AI can help fill this gap by detecting emotional distress through text, offering supportive feedback, and encouraging self-reflection. These tools not only aid individuals but also assist therapists by tracking emotional trends and enhancing patient care, making AI a valuable partner in mental health support.</a:t>
            </a:r>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PROBLEM STATEMENT</a:t>
            </a:r>
          </a:p>
          <a:p>
            <a:pPr marL="457200" lvl="1" indent="0">
              <a:buNone/>
            </a:pPr>
            <a:r>
              <a:rPr lang="en-US" dirty="0"/>
              <a:t>Many people struggle with mental health issues but face barriers like cost, stigma, and limited access to therapists. Emotional distress often goes unaddressed, and even those in care lack tools for tracking emotions between sessions. There’s a growing need for accessible, private tools that support self-reflection and provide valuable insights to therapists.</a:t>
            </a:r>
            <a:endParaRPr lang="en-US" dirty="0">
              <a:latin typeface="Tahoma" panose="020B0604030504040204" pitchFamily="34" charset="0"/>
              <a:ea typeface="Tahoma" panose="020B0604030504040204" pitchFamily="34" charset="0"/>
              <a:cs typeface="Tahoma" panose="020B0604030504040204" pitchFamily="34" charset="0"/>
            </a:endParaRPr>
          </a:p>
          <a:p>
            <a:pPr lvl="1"/>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72179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0"/>
            <a:ext cx="9905998" cy="1347537"/>
          </a:xfrm>
        </p:spPr>
        <p:txBody>
          <a:bodyPr>
            <a:normAutofit/>
          </a:bodyPr>
          <a:lstStyle/>
          <a:p>
            <a:r>
              <a:rPr lang="en-US" b="1" u="sng" dirty="0">
                <a:latin typeface="Rockwell" panose="02060603020205020403" pitchFamily="18" charset="0"/>
              </a:rPr>
              <a:t>PROJECT DESCRIPTION; OBJECTIVES</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2" y="1010653"/>
            <a:ext cx="9905999" cy="5614736"/>
          </a:xfrm>
        </p:spPr>
        <p:txBody>
          <a:bodyPr>
            <a:normAutofit fontScale="70000" lnSpcReduction="20000"/>
          </a:bodyPr>
          <a:lstStyle/>
          <a:p>
            <a:pPr marL="914400" lvl="1" indent="-457200">
              <a:buFont typeface="+mj-lt"/>
              <a:buAutoNum type="arabicPeriod"/>
            </a:pPr>
            <a:r>
              <a:rPr lang="en-US" sz="2600" b="1" dirty="0">
                <a:latin typeface="Tahoma" panose="020B0604030504040204" pitchFamily="34" charset="0"/>
                <a:ea typeface="Tahoma" panose="020B0604030504040204" pitchFamily="34" charset="0"/>
                <a:cs typeface="Tahoma" panose="020B0604030504040204" pitchFamily="34" charset="0"/>
              </a:rPr>
              <a:t>Analysis-based objectives</a:t>
            </a:r>
          </a:p>
          <a:p>
            <a:pPr lvl="2"/>
            <a:r>
              <a:rPr lang="en-US" sz="2400" dirty="0"/>
              <a:t>Analyze user-generated text to uncover emotional and linguistic patterns associated with mental health conditions such as anxiety, depression, and burnout.</a:t>
            </a:r>
          </a:p>
          <a:p>
            <a:pPr lvl="2"/>
            <a:r>
              <a:rPr lang="en-US" sz="2400" dirty="0"/>
              <a:t>Identify trends and frequencies of symptoms that may signal the onset or escalation of mental health challenges.</a:t>
            </a:r>
          </a:p>
          <a:p>
            <a:pPr lvl="2"/>
            <a:r>
              <a:rPr lang="en-US" sz="2400" dirty="0"/>
              <a:t>Categorize emotional expression into broad mental health categories using historical input data.</a:t>
            </a:r>
          </a:p>
          <a:p>
            <a:pPr lvl="2"/>
            <a:r>
              <a:rPr lang="en-US" sz="2400" dirty="0"/>
              <a:t>Categorize emotional expression into broad mental health categories using historical input data.</a:t>
            </a:r>
          </a:p>
          <a:p>
            <a:pPr lvl="2"/>
            <a:endParaRPr lang="en-US" sz="2200" dirty="0">
              <a:latin typeface="Tahoma" panose="020B0604030504040204" pitchFamily="34" charset="0"/>
              <a:ea typeface="Tahoma" panose="020B0604030504040204" pitchFamily="34" charset="0"/>
              <a:cs typeface="Tahoma" panose="020B0604030504040204" pitchFamily="34" charset="0"/>
            </a:endParaRPr>
          </a:p>
          <a:p>
            <a:pPr marL="914400" lvl="1" indent="-457200">
              <a:buFont typeface="+mj-lt"/>
              <a:buAutoNum type="arabicPeriod"/>
            </a:pPr>
            <a:r>
              <a:rPr lang="en-US" sz="2600" b="1" dirty="0">
                <a:latin typeface="Tahoma" panose="020B0604030504040204" pitchFamily="34" charset="0"/>
                <a:ea typeface="Tahoma" panose="020B0604030504040204" pitchFamily="34" charset="0"/>
                <a:cs typeface="Tahoma" panose="020B0604030504040204" pitchFamily="34" charset="0"/>
              </a:rPr>
              <a:t>Feature  engineering objectives</a:t>
            </a:r>
          </a:p>
          <a:p>
            <a:pPr lvl="2"/>
            <a:r>
              <a:rPr lang="en-US" sz="2400" dirty="0"/>
              <a:t>Preprocess textual data through tokenization, lemmatization, and removal of stop words to ensure clean input for model training.</a:t>
            </a:r>
          </a:p>
          <a:p>
            <a:pPr marL="1257300" lvl="2" indent="-342900">
              <a:buFont typeface="+mj-lt"/>
              <a:buAutoNum type="arabicPeriod"/>
            </a:pPr>
            <a:r>
              <a:rPr lang="en-US" dirty="0"/>
              <a:t>Extract relevant features such as:</a:t>
            </a:r>
          </a:p>
          <a:p>
            <a:pPr marL="1257300" lvl="2" indent="-342900">
              <a:buFont typeface="+mj-lt"/>
              <a:buAutoNum type="arabicPeriod"/>
            </a:pPr>
            <a:r>
              <a:rPr lang="en-US" b="1" dirty="0"/>
              <a:t>Emotional tone</a:t>
            </a:r>
            <a:r>
              <a:rPr lang="en-US" dirty="0"/>
              <a:t> (positive, negative, neutral)</a:t>
            </a:r>
          </a:p>
          <a:p>
            <a:pPr marL="1257300" lvl="2" indent="-342900">
              <a:buFont typeface="+mj-lt"/>
              <a:buAutoNum type="arabicPeriod"/>
            </a:pPr>
            <a:r>
              <a:rPr lang="en-US" b="1" dirty="0"/>
              <a:t>Symptom-related keywords and phrases</a:t>
            </a:r>
            <a:endParaRPr lang="en-US" dirty="0"/>
          </a:p>
          <a:p>
            <a:pPr marL="1257300" lvl="2" indent="-342900">
              <a:buFont typeface="+mj-lt"/>
              <a:buAutoNum type="arabicPeriod"/>
            </a:pPr>
            <a:r>
              <a:rPr lang="en-US" b="1" dirty="0"/>
              <a:t>Frequency and persistence</a:t>
            </a:r>
            <a:r>
              <a:rPr lang="en-US" dirty="0"/>
              <a:t> of emotional states</a:t>
            </a:r>
          </a:p>
          <a:p>
            <a:pPr marL="1257300" lvl="2" indent="-342900">
              <a:buFont typeface="+mj-lt"/>
              <a:buAutoNum type="arabicPeriod"/>
            </a:pPr>
            <a:r>
              <a:rPr lang="en-US" b="1" dirty="0"/>
              <a:t>Time-aware features</a:t>
            </a:r>
            <a:r>
              <a:rPr lang="en-US" dirty="0"/>
              <a:t> for tracking changes over time</a:t>
            </a:r>
          </a:p>
          <a:p>
            <a:pPr lvl="2"/>
            <a:endParaRPr lang="en-US" sz="2200" dirty="0">
              <a:latin typeface="Tahoma" panose="020B0604030504040204" pitchFamily="34" charset="0"/>
              <a:ea typeface="Tahoma" panose="020B0604030504040204" pitchFamily="34" charset="0"/>
              <a:cs typeface="Tahoma" panose="020B0604030504040204" pitchFamily="34" charset="0"/>
            </a:endParaRPr>
          </a:p>
          <a:p>
            <a:pPr lvl="2"/>
            <a:endParaRPr lang="en-US" sz="2200" dirty="0">
              <a:latin typeface="Tahoma" panose="020B0604030504040204" pitchFamily="34" charset="0"/>
              <a:ea typeface="Tahoma" panose="020B0604030504040204" pitchFamily="34" charset="0"/>
              <a:cs typeface="Tahoma" panose="020B0604030504040204" pitchFamily="34" charset="0"/>
            </a:endParaRPr>
          </a:p>
        </p:txBody>
      </p:sp>
      <p:sp>
        <p:nvSpPr>
          <p:cNvPr id="5" name="Rectangle 2">
            <a:extLst>
              <a:ext uri="{FF2B5EF4-FFF2-40B4-BE49-F238E27FC236}">
                <a16:creationId xmlns:a16="http://schemas.microsoft.com/office/drawing/2014/main" id="{04817017-05E7-EE86-55EB-7B688197B4D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Categorize emotional expression into broad mental health categories using historical input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48318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0"/>
            <a:ext cx="9905998" cy="1475874"/>
          </a:xfrm>
        </p:spPr>
        <p:txBody>
          <a:bodyPr>
            <a:normAutofit/>
          </a:bodyPr>
          <a:lstStyle/>
          <a:p>
            <a:r>
              <a:rPr lang="en-US" b="1" u="sng" dirty="0">
                <a:latin typeface="Rockwell" panose="02060603020205020403" pitchFamily="18" charset="0"/>
              </a:rPr>
              <a:t>PROJECT DESCRIPTION; OBJECTIVES</a:t>
            </a:r>
            <a:endParaRPr lang="en-US"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41412" y="1122946"/>
            <a:ext cx="9905999" cy="5229727"/>
          </a:xfrm>
        </p:spPr>
        <p:txBody>
          <a:bodyPr>
            <a:normAutofit/>
          </a:bodyPr>
          <a:lstStyle/>
          <a:p>
            <a:pPr marL="0" indent="0">
              <a:buNone/>
            </a:pPr>
            <a:r>
              <a:rPr lang="en-US" b="1" dirty="0"/>
              <a:t>3. </a:t>
            </a:r>
            <a:r>
              <a:rPr lang="en-US" sz="3200" b="1" dirty="0"/>
              <a:t>Modeling Objectives</a:t>
            </a:r>
          </a:p>
          <a:p>
            <a:pPr lvl="1"/>
            <a:r>
              <a:rPr lang="en-US" dirty="0"/>
              <a:t>Develop and fine-tune a multi-label NLP model that can detect multiple co-occurring mental health conditions from text input.</a:t>
            </a:r>
          </a:p>
          <a:p>
            <a:pPr lvl="1"/>
            <a:r>
              <a:rPr lang="en-US" dirty="0"/>
              <a:t>Integrate the model into an interactive </a:t>
            </a:r>
            <a:r>
              <a:rPr lang="en-US" b="1" dirty="0"/>
              <a:t>chatbot system</a:t>
            </a:r>
            <a:r>
              <a:rPr lang="en-US" dirty="0"/>
              <a:t> designed to:</a:t>
            </a:r>
          </a:p>
          <a:p>
            <a:pPr lvl="2"/>
            <a:r>
              <a:rPr lang="en-US" dirty="0"/>
              <a:t>Deliver empathetic, condition-aware responses</a:t>
            </a:r>
          </a:p>
          <a:p>
            <a:pPr lvl="2"/>
            <a:r>
              <a:rPr lang="en-US" dirty="0"/>
              <a:t>Encourage users to perform daily emotional check-ins or journaling</a:t>
            </a:r>
          </a:p>
          <a:p>
            <a:pPr lvl="2"/>
            <a:r>
              <a:rPr lang="en-US" dirty="0"/>
              <a:t>Provide coping strategies and motivational content</a:t>
            </a:r>
          </a:p>
          <a:p>
            <a:pPr lvl="2"/>
            <a:r>
              <a:rPr lang="en-US" dirty="0"/>
              <a:t>Assess distress levels (mild, moderate, severe) to tailor response tone and urgency</a:t>
            </a:r>
          </a:p>
          <a:p>
            <a:pPr lvl="1"/>
            <a:r>
              <a:rPr lang="en-US" dirty="0"/>
              <a:t>Evaluate model performance using relevant multi-label metrics including </a:t>
            </a:r>
            <a:r>
              <a:rPr lang="en-US" b="1" dirty="0"/>
              <a:t>Hamming Loss</a:t>
            </a:r>
            <a:r>
              <a:rPr lang="en-US" dirty="0"/>
              <a:t>, </a:t>
            </a:r>
            <a:r>
              <a:rPr lang="en-US" b="1" dirty="0"/>
              <a:t>Subset Accuracy</a:t>
            </a:r>
            <a:r>
              <a:rPr lang="en-US" dirty="0"/>
              <a:t>, and </a:t>
            </a:r>
            <a:r>
              <a:rPr lang="en-US" b="1" dirty="0"/>
              <a:t>F1-score</a:t>
            </a:r>
            <a:r>
              <a:rPr lang="en-US" dirty="0"/>
              <a:t>.</a:t>
            </a:r>
          </a:p>
          <a:p>
            <a:pPr marL="457200" lvl="1" indent="0">
              <a:buNone/>
            </a:pP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919556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42F02-82A0-C882-054A-8652C7075E37}"/>
              </a:ext>
            </a:extLst>
          </p:cNvPr>
          <p:cNvSpPr>
            <a:spLocks noGrp="1"/>
          </p:cNvSpPr>
          <p:nvPr>
            <p:ph type="title"/>
          </p:nvPr>
        </p:nvSpPr>
        <p:spPr>
          <a:xfrm>
            <a:off x="1141413" y="0"/>
            <a:ext cx="9905998" cy="1395663"/>
          </a:xfrm>
        </p:spPr>
        <p:txBody>
          <a:bodyPr/>
          <a:lstStyle/>
          <a:p>
            <a:r>
              <a:rPr lang="en-US" b="1" u="sng" dirty="0"/>
              <a:t>PROJECT DESCRIPTION; DATA DESCRIPTION</a:t>
            </a:r>
          </a:p>
        </p:txBody>
      </p:sp>
      <p:sp>
        <p:nvSpPr>
          <p:cNvPr id="3" name="Content Placeholder 2">
            <a:extLst>
              <a:ext uri="{FF2B5EF4-FFF2-40B4-BE49-F238E27FC236}">
                <a16:creationId xmlns:a16="http://schemas.microsoft.com/office/drawing/2014/main" id="{20C38B4F-C61B-B4D6-7FB3-4346E8C91E87}"/>
              </a:ext>
            </a:extLst>
          </p:cNvPr>
          <p:cNvSpPr>
            <a:spLocks noGrp="1"/>
          </p:cNvSpPr>
          <p:nvPr>
            <p:ph idx="1"/>
          </p:nvPr>
        </p:nvSpPr>
        <p:spPr>
          <a:xfrm>
            <a:off x="1141412" y="1042737"/>
            <a:ext cx="9905999" cy="5245768"/>
          </a:xfrm>
        </p:spPr>
        <p:txBody>
          <a:bodyPr/>
          <a:lstStyle/>
          <a:p>
            <a:pPr marL="457200" indent="-457200">
              <a:buFont typeface="+mj-lt"/>
              <a:buAutoNum type="arabicPeriod"/>
            </a:pPr>
            <a:r>
              <a:rPr lang="en-US" b="1" dirty="0"/>
              <a:t>Mental Health Content (mentalhealth.org.uk):</a:t>
            </a:r>
          </a:p>
          <a:p>
            <a:pPr lvl="1"/>
            <a:r>
              <a:rPr lang="en-US" dirty="0"/>
              <a:t>Signs, symptoms, and emotional indicators</a:t>
            </a:r>
          </a:p>
          <a:p>
            <a:pPr lvl="1"/>
            <a:r>
              <a:rPr lang="en-US" dirty="0"/>
              <a:t>Self-care and professional help recommendations</a:t>
            </a:r>
          </a:p>
          <a:p>
            <a:pPr lvl="1"/>
            <a:r>
              <a:rPr lang="en-US" dirty="0"/>
              <a:t>Used to train emotional tone detection and generate supportive chatbot responses</a:t>
            </a:r>
            <a:endParaRPr lang="en-US" b="1" dirty="0"/>
          </a:p>
          <a:p>
            <a:pPr marL="457200" indent="-457200">
              <a:buFont typeface="+mj-lt"/>
              <a:buAutoNum type="arabicPeriod"/>
            </a:pPr>
            <a:r>
              <a:rPr lang="en-US" b="1" dirty="0"/>
              <a:t>Demographic and behavioral data:</a:t>
            </a:r>
          </a:p>
          <a:p>
            <a:pPr lvl="1"/>
            <a:r>
              <a:rPr lang="en-US" dirty="0"/>
              <a:t>Features: age, gender, occupation, stress levels, physical activity</a:t>
            </a:r>
          </a:p>
          <a:p>
            <a:pPr lvl="1"/>
            <a:r>
              <a:rPr lang="en-US" dirty="0"/>
              <a:t>Includes user input and mental health condition labels</a:t>
            </a:r>
          </a:p>
          <a:p>
            <a:pPr lvl="1"/>
            <a:r>
              <a:rPr lang="en-US" dirty="0"/>
              <a:t>Used to train the multi-label classification model</a:t>
            </a:r>
          </a:p>
          <a:p>
            <a:pPr marL="457200" lvl="1" indent="0">
              <a:buNone/>
            </a:pPr>
            <a:endParaRPr lang="en-US" dirty="0"/>
          </a:p>
        </p:txBody>
      </p:sp>
    </p:spTree>
    <p:extLst>
      <p:ext uri="{BB962C8B-B14F-4D97-AF65-F5344CB8AC3E}">
        <p14:creationId xmlns:p14="http://schemas.microsoft.com/office/powerpoint/2010/main" val="3031096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DAA1E-725A-9388-FF4C-461E95FF5CB2}"/>
              </a:ext>
            </a:extLst>
          </p:cNvPr>
          <p:cNvSpPr>
            <a:spLocks noGrp="1"/>
          </p:cNvSpPr>
          <p:nvPr>
            <p:ph type="title"/>
          </p:nvPr>
        </p:nvSpPr>
        <p:spPr>
          <a:xfrm>
            <a:off x="1141413" y="0"/>
            <a:ext cx="9905998" cy="1347537"/>
          </a:xfrm>
        </p:spPr>
        <p:txBody>
          <a:bodyPr/>
          <a:lstStyle/>
          <a:p>
            <a:r>
              <a:rPr lang="en-US" b="1" u="sng" dirty="0"/>
              <a:t>DATA PREPARATION</a:t>
            </a:r>
          </a:p>
        </p:txBody>
      </p:sp>
      <p:sp>
        <p:nvSpPr>
          <p:cNvPr id="3" name="Content Placeholder 2">
            <a:extLst>
              <a:ext uri="{FF2B5EF4-FFF2-40B4-BE49-F238E27FC236}">
                <a16:creationId xmlns:a16="http://schemas.microsoft.com/office/drawing/2014/main" id="{F41EDE9C-6ECB-5858-69AD-84E179AB25CC}"/>
              </a:ext>
            </a:extLst>
          </p:cNvPr>
          <p:cNvSpPr>
            <a:spLocks noGrp="1"/>
          </p:cNvSpPr>
          <p:nvPr>
            <p:ph idx="1"/>
          </p:nvPr>
        </p:nvSpPr>
        <p:spPr>
          <a:xfrm>
            <a:off x="1141412" y="978568"/>
            <a:ext cx="9905999" cy="5438274"/>
          </a:xfrm>
        </p:spPr>
        <p:txBody>
          <a:bodyPr/>
          <a:lstStyle/>
          <a:p>
            <a:pPr marL="457200" indent="-457200">
              <a:buFont typeface="+mj-lt"/>
              <a:buAutoNum type="arabicPeriod"/>
            </a:pPr>
            <a:r>
              <a:rPr lang="en-US" dirty="0"/>
              <a:t>Mental health content</a:t>
            </a:r>
          </a:p>
          <a:p>
            <a:pPr lvl="1"/>
            <a:r>
              <a:rPr lang="en-US" dirty="0"/>
              <a:t>Focused on descriptive mental health content: Signs, symptoms, coping strategies, and recommendations</a:t>
            </a:r>
          </a:p>
          <a:p>
            <a:pPr lvl="1"/>
            <a:r>
              <a:rPr lang="en-US" dirty="0"/>
              <a:t>No missing values</a:t>
            </a:r>
          </a:p>
          <a:p>
            <a:pPr lvl="1"/>
            <a:r>
              <a:rPr lang="en-US" dirty="0"/>
              <a:t>Processed using </a:t>
            </a:r>
            <a:r>
              <a:rPr lang="en-US" b="1" dirty="0" err="1"/>
              <a:t>SentenceBERT</a:t>
            </a:r>
            <a:r>
              <a:rPr lang="en-US" dirty="0"/>
              <a:t> to generate embeddings for classification and chatbot response modeling</a:t>
            </a:r>
          </a:p>
          <a:p>
            <a:pPr marL="457200" indent="-457200">
              <a:buFont typeface="+mj-lt"/>
              <a:buAutoNum type="arabicPeriod"/>
            </a:pPr>
            <a:r>
              <a:rPr lang="en-US" dirty="0"/>
              <a:t>Demographic and behavioral data</a:t>
            </a:r>
          </a:p>
          <a:p>
            <a:pPr lvl="1"/>
            <a:r>
              <a:rPr lang="en-US" dirty="0"/>
              <a:t>Included structured features like: Age, gender, occupation, diet quality, smoking habit, alcohol consumption, sleep hours, physical activity hours, stress level, social media usage, consultation history, medication usage, work hours.</a:t>
            </a:r>
          </a:p>
          <a:p>
            <a:pPr lvl="1"/>
            <a:r>
              <a:rPr lang="en-US" dirty="0"/>
              <a:t>Missing values in </a:t>
            </a:r>
            <a:r>
              <a:rPr lang="en-US" b="1" dirty="0"/>
              <a:t>severity</a:t>
            </a:r>
            <a:r>
              <a:rPr lang="en-US" dirty="0"/>
              <a:t> column handled using </a:t>
            </a:r>
            <a:r>
              <a:rPr lang="en-US" b="1" dirty="0"/>
              <a:t>mode imputation</a:t>
            </a:r>
          </a:p>
          <a:p>
            <a:pPr lvl="1"/>
            <a:r>
              <a:rPr lang="en-US" dirty="0"/>
              <a:t>Used to train the </a:t>
            </a:r>
            <a:r>
              <a:rPr lang="en-US" b="1" dirty="0" err="1"/>
              <a:t>CatBoost</a:t>
            </a:r>
            <a:r>
              <a:rPr lang="en-US" dirty="0"/>
              <a:t> model for multi-label classification and risk prediction</a:t>
            </a:r>
          </a:p>
        </p:txBody>
      </p:sp>
      <p:sp>
        <p:nvSpPr>
          <p:cNvPr id="4" name="Rectangle 1">
            <a:extLst>
              <a:ext uri="{FF2B5EF4-FFF2-40B4-BE49-F238E27FC236}">
                <a16:creationId xmlns:a16="http://schemas.microsoft.com/office/drawing/2014/main" id="{00C9A7D0-0EF2-069C-645F-08265245DB5C}"/>
              </a:ext>
            </a:extLst>
          </p:cNvPr>
          <p:cNvSpPr>
            <a:spLocks noChangeArrowheads="1"/>
          </p:cNvSpPr>
          <p:nvPr/>
        </p:nvSpPr>
        <p:spPr bwMode="auto">
          <a:xfrm flipH="1">
            <a:off x="277640" y="503444"/>
            <a:ext cx="158324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Unicode MS"/>
              </a:rPr>
              <a:t>s</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65426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D25EC-3F71-6CF7-DD0B-FE172A0BFBFB}"/>
              </a:ext>
            </a:extLst>
          </p:cNvPr>
          <p:cNvSpPr>
            <a:spLocks noGrp="1"/>
          </p:cNvSpPr>
          <p:nvPr>
            <p:ph type="title"/>
          </p:nvPr>
        </p:nvSpPr>
        <p:spPr>
          <a:xfrm>
            <a:off x="1141413" y="0"/>
            <a:ext cx="9905998" cy="1066799"/>
          </a:xfrm>
        </p:spPr>
        <p:txBody>
          <a:bodyPr/>
          <a:lstStyle/>
          <a:p>
            <a:r>
              <a:rPr lang="en-US" b="1" u="sng" dirty="0"/>
              <a:t>EXPLANATORY DATA ANALYSYS</a:t>
            </a:r>
          </a:p>
        </p:txBody>
      </p:sp>
      <p:sp>
        <p:nvSpPr>
          <p:cNvPr id="3" name="Content Placeholder 2">
            <a:extLst>
              <a:ext uri="{FF2B5EF4-FFF2-40B4-BE49-F238E27FC236}">
                <a16:creationId xmlns:a16="http://schemas.microsoft.com/office/drawing/2014/main" id="{9AD00FA1-4734-F272-4B96-703383A19F22}"/>
              </a:ext>
            </a:extLst>
          </p:cNvPr>
          <p:cNvSpPr>
            <a:spLocks noGrp="1"/>
          </p:cNvSpPr>
          <p:nvPr>
            <p:ph idx="1"/>
          </p:nvPr>
        </p:nvSpPr>
        <p:spPr>
          <a:xfrm>
            <a:off x="1141413" y="826167"/>
            <a:ext cx="6414420" cy="5791201"/>
          </a:xfrm>
        </p:spPr>
        <p:txBody>
          <a:bodyPr/>
          <a:lstStyle/>
          <a:p>
            <a:r>
              <a:rPr lang="en-US" dirty="0"/>
              <a:t>Before continuing to modeling we tried some EDA to try uncover patterns in the data. And we found;</a:t>
            </a:r>
          </a:p>
          <a:p>
            <a:pPr lvl="1"/>
            <a:r>
              <a:rPr lang="en-US" dirty="0"/>
              <a:t>Majority of users are aged between 20 and 35, showing mental health engagement is stronger among young adults.</a:t>
            </a:r>
          </a:p>
          <a:p>
            <a:pPr lvl="1"/>
            <a:r>
              <a:rPr lang="en-US" dirty="0"/>
              <a:t>Gender distribution is fairly balanced across the dataset.</a:t>
            </a:r>
          </a:p>
          <a:p>
            <a:pPr lvl="1"/>
            <a:r>
              <a:rPr lang="en-US" dirty="0"/>
              <a:t>High stress levels are commonly reported, indicating it's a key factor for mental health issues.</a:t>
            </a:r>
          </a:p>
          <a:p>
            <a:pPr lvl="1"/>
            <a:r>
              <a:rPr lang="en-US" dirty="0"/>
              <a:t>Occupation-wise, mental health disorder counts are highest in fields like </a:t>
            </a:r>
            <a:r>
              <a:rPr lang="en-US" b="1" dirty="0"/>
              <a:t>Finance, Education, IT, and Healthcare</a:t>
            </a:r>
            <a:r>
              <a:rPr lang="en-US" dirty="0"/>
              <a:t>, suggesting certain professions may be more affected by work-related mental strain.</a:t>
            </a:r>
          </a:p>
          <a:p>
            <a:pPr lvl="1"/>
            <a:endParaRPr lang="en-US" dirty="0"/>
          </a:p>
        </p:txBody>
      </p:sp>
      <p:pic>
        <p:nvPicPr>
          <p:cNvPr id="7" name="Picture 6">
            <a:extLst>
              <a:ext uri="{FF2B5EF4-FFF2-40B4-BE49-F238E27FC236}">
                <a16:creationId xmlns:a16="http://schemas.microsoft.com/office/drawing/2014/main" id="{055D85C5-09D7-9B61-B233-B2DEA40E4BD5}"/>
              </a:ext>
            </a:extLst>
          </p:cNvPr>
          <p:cNvPicPr>
            <a:picLocks noChangeAspect="1"/>
          </p:cNvPicPr>
          <p:nvPr/>
        </p:nvPicPr>
        <p:blipFill>
          <a:blip r:embed="rId2"/>
          <a:stretch>
            <a:fillRect/>
          </a:stretch>
        </p:blipFill>
        <p:spPr>
          <a:xfrm>
            <a:off x="7379370" y="2245895"/>
            <a:ext cx="4491788" cy="4186990"/>
          </a:xfrm>
          <a:prstGeom prst="rect">
            <a:avLst/>
          </a:prstGeom>
        </p:spPr>
      </p:pic>
    </p:spTree>
    <p:extLst>
      <p:ext uri="{BB962C8B-B14F-4D97-AF65-F5344CB8AC3E}">
        <p14:creationId xmlns:p14="http://schemas.microsoft.com/office/powerpoint/2010/main" val="3034376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3687C-4D3E-7EFC-FB00-DAC1FCF52B43}"/>
              </a:ext>
            </a:extLst>
          </p:cNvPr>
          <p:cNvSpPr>
            <a:spLocks noGrp="1"/>
          </p:cNvSpPr>
          <p:nvPr>
            <p:ph type="title"/>
          </p:nvPr>
        </p:nvSpPr>
        <p:spPr>
          <a:xfrm>
            <a:off x="1141413" y="0"/>
            <a:ext cx="9905998" cy="1187116"/>
          </a:xfrm>
        </p:spPr>
        <p:txBody>
          <a:bodyPr/>
          <a:lstStyle/>
          <a:p>
            <a:r>
              <a:rPr lang="en-US" b="1" u="sng" dirty="0"/>
              <a:t>MODELLING</a:t>
            </a:r>
          </a:p>
        </p:txBody>
      </p:sp>
      <p:sp>
        <p:nvSpPr>
          <p:cNvPr id="3" name="Content Placeholder 2">
            <a:extLst>
              <a:ext uri="{FF2B5EF4-FFF2-40B4-BE49-F238E27FC236}">
                <a16:creationId xmlns:a16="http://schemas.microsoft.com/office/drawing/2014/main" id="{00E7623B-229B-9218-48B3-0826909B3E18}"/>
              </a:ext>
            </a:extLst>
          </p:cNvPr>
          <p:cNvSpPr>
            <a:spLocks noGrp="1"/>
          </p:cNvSpPr>
          <p:nvPr>
            <p:ph idx="1"/>
          </p:nvPr>
        </p:nvSpPr>
        <p:spPr>
          <a:xfrm>
            <a:off x="1141412" y="930442"/>
            <a:ext cx="9905999" cy="5518484"/>
          </a:xfrm>
        </p:spPr>
        <p:txBody>
          <a:bodyPr>
            <a:normAutofit/>
          </a:bodyPr>
          <a:lstStyle/>
          <a:p>
            <a:pPr marL="457200" indent="-457200">
              <a:buFont typeface="+mj-lt"/>
              <a:buAutoNum type="arabicPeriod"/>
            </a:pPr>
            <a:r>
              <a:rPr lang="en-US" dirty="0"/>
              <a:t>Text-based modeling</a:t>
            </a:r>
          </a:p>
          <a:p>
            <a:pPr lvl="1"/>
            <a:r>
              <a:rPr lang="en-US" dirty="0"/>
              <a:t>Used </a:t>
            </a:r>
            <a:r>
              <a:rPr lang="en-US" b="1" dirty="0" err="1"/>
              <a:t>SentenceBERT</a:t>
            </a:r>
            <a:r>
              <a:rPr lang="en-US" dirty="0"/>
              <a:t> to convert user input (symptoms, journal entries) into semantic embeddings</a:t>
            </a:r>
          </a:p>
          <a:p>
            <a:pPr lvl="1"/>
            <a:r>
              <a:rPr lang="en-US" dirty="0"/>
              <a:t>Trained a </a:t>
            </a:r>
            <a:r>
              <a:rPr lang="en-US" b="1" dirty="0"/>
              <a:t>multi-label classifier</a:t>
            </a:r>
            <a:r>
              <a:rPr lang="en-US" dirty="0"/>
              <a:t> to detect conditions like </a:t>
            </a:r>
            <a:r>
              <a:rPr lang="en-US" b="1" dirty="0"/>
              <a:t>depression</a:t>
            </a:r>
            <a:r>
              <a:rPr lang="en-US" dirty="0"/>
              <a:t>, </a:t>
            </a:r>
            <a:r>
              <a:rPr lang="en-US" b="1" dirty="0"/>
              <a:t>anxiety</a:t>
            </a:r>
            <a:r>
              <a:rPr lang="en-US" dirty="0"/>
              <a:t>, and </a:t>
            </a:r>
            <a:r>
              <a:rPr lang="en-US" b="1" dirty="0"/>
              <a:t>burnout</a:t>
            </a:r>
          </a:p>
          <a:p>
            <a:pPr lvl="1"/>
            <a:r>
              <a:rPr lang="en-US" dirty="0"/>
              <a:t>Integrated into a chatbot that responds </a:t>
            </a:r>
            <a:r>
              <a:rPr lang="en-US" b="1" dirty="0"/>
              <a:t>empathetically</a:t>
            </a:r>
            <a:r>
              <a:rPr lang="en-US" dirty="0"/>
              <a:t> and offers </a:t>
            </a:r>
            <a:r>
              <a:rPr lang="en-US" b="1" dirty="0"/>
              <a:t>condition-specific suggestions</a:t>
            </a:r>
            <a:endParaRPr lang="en-US" dirty="0"/>
          </a:p>
          <a:p>
            <a:pPr marL="457200" indent="-457200">
              <a:buFont typeface="+mj-lt"/>
              <a:buAutoNum type="arabicPeriod"/>
            </a:pPr>
            <a:r>
              <a:rPr lang="en-US" dirty="0"/>
              <a:t>Structured data modeling</a:t>
            </a:r>
          </a:p>
          <a:p>
            <a:pPr lvl="1"/>
            <a:r>
              <a:rPr lang="en-US" dirty="0"/>
              <a:t>Used a </a:t>
            </a:r>
            <a:r>
              <a:rPr lang="en-US" b="1" dirty="0" err="1"/>
              <a:t>CatBoost</a:t>
            </a:r>
            <a:r>
              <a:rPr lang="en-US" b="1" dirty="0"/>
              <a:t> Classifier</a:t>
            </a:r>
            <a:r>
              <a:rPr lang="en-US" dirty="0"/>
              <a:t> trained on 13 behavioral and demographic feature</a:t>
            </a:r>
          </a:p>
          <a:p>
            <a:pPr lvl="1"/>
            <a:r>
              <a:rPr lang="en-US" dirty="0"/>
              <a:t>Target: Multi-label classification of conditions + severity prediction (mild, moderate, severe)</a:t>
            </a:r>
          </a:p>
          <a:p>
            <a:pPr lvl="1"/>
            <a:r>
              <a:rPr lang="en-US" dirty="0"/>
              <a:t>Handled missing values using </a:t>
            </a:r>
            <a:r>
              <a:rPr lang="en-US" b="1" dirty="0"/>
              <a:t>mode imputation</a:t>
            </a:r>
            <a:r>
              <a:rPr lang="en-US" dirty="0"/>
              <a:t> (severity column)</a:t>
            </a:r>
          </a:p>
        </p:txBody>
      </p:sp>
    </p:spTree>
    <p:extLst>
      <p:ext uri="{BB962C8B-B14F-4D97-AF65-F5344CB8AC3E}">
        <p14:creationId xmlns:p14="http://schemas.microsoft.com/office/powerpoint/2010/main" val="2497466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2FFC0-03FB-BF0B-9FDA-F0F111D43D3F}"/>
              </a:ext>
            </a:extLst>
          </p:cNvPr>
          <p:cNvSpPr>
            <a:spLocks noGrp="1"/>
          </p:cNvSpPr>
          <p:nvPr>
            <p:ph type="title"/>
          </p:nvPr>
        </p:nvSpPr>
        <p:spPr>
          <a:xfrm>
            <a:off x="1141413" y="0"/>
            <a:ext cx="9905998" cy="1066799"/>
          </a:xfrm>
        </p:spPr>
        <p:txBody>
          <a:bodyPr/>
          <a:lstStyle/>
          <a:p>
            <a:r>
              <a:rPr lang="en-US" b="1" u="sng" dirty="0"/>
              <a:t>MODEL INTERPRETABILITY AND EVALUATION</a:t>
            </a:r>
          </a:p>
        </p:txBody>
      </p:sp>
      <p:sp>
        <p:nvSpPr>
          <p:cNvPr id="3" name="Content Placeholder 2">
            <a:extLst>
              <a:ext uri="{FF2B5EF4-FFF2-40B4-BE49-F238E27FC236}">
                <a16:creationId xmlns:a16="http://schemas.microsoft.com/office/drawing/2014/main" id="{917A464B-0220-F4AA-19D9-4A314A2A0154}"/>
              </a:ext>
            </a:extLst>
          </p:cNvPr>
          <p:cNvSpPr>
            <a:spLocks noGrp="1"/>
          </p:cNvSpPr>
          <p:nvPr>
            <p:ph idx="1"/>
          </p:nvPr>
        </p:nvSpPr>
        <p:spPr>
          <a:xfrm>
            <a:off x="1141412" y="898358"/>
            <a:ext cx="9905999" cy="5245768"/>
          </a:xfrm>
        </p:spPr>
        <p:txBody>
          <a:bodyPr>
            <a:normAutofit lnSpcReduction="10000"/>
          </a:bodyPr>
          <a:lstStyle/>
          <a:p>
            <a:pPr marL="457200" indent="-457200">
              <a:buFont typeface="+mj-lt"/>
              <a:buAutoNum type="arabicPeriod"/>
            </a:pPr>
            <a:r>
              <a:rPr lang="en-US" b="1" dirty="0"/>
              <a:t>Text-based model </a:t>
            </a:r>
            <a:r>
              <a:rPr lang="en-US" dirty="0"/>
              <a:t>(</a:t>
            </a:r>
            <a:r>
              <a:rPr lang="en-US" dirty="0" err="1"/>
              <a:t>sentenceBERT</a:t>
            </a:r>
            <a:r>
              <a:rPr lang="en-US" dirty="0"/>
              <a:t> + multi-label classifier)</a:t>
            </a:r>
          </a:p>
          <a:p>
            <a:pPr lvl="1"/>
            <a:r>
              <a:rPr lang="en-US" b="1" dirty="0"/>
              <a:t>Goal</a:t>
            </a:r>
            <a:r>
              <a:rPr lang="en-US" dirty="0"/>
              <a:t>: Detect mental health conditions (e.g., anxiety, depression, burnout) from symptom descriptions</a:t>
            </a:r>
          </a:p>
          <a:p>
            <a:pPr lvl="1"/>
            <a:r>
              <a:rPr lang="en-US" b="1" dirty="0"/>
              <a:t>Evaluation Metrics</a:t>
            </a:r>
            <a:r>
              <a:rPr lang="en-US" dirty="0"/>
              <a:t>:</a:t>
            </a:r>
          </a:p>
          <a:p>
            <a:pPr lvl="3"/>
            <a:r>
              <a:rPr lang="en-US" b="1" dirty="0"/>
              <a:t>Hamming Loss</a:t>
            </a:r>
            <a:r>
              <a:rPr lang="en-US" dirty="0"/>
              <a:t>: 0.14</a:t>
            </a:r>
          </a:p>
          <a:p>
            <a:pPr lvl="3"/>
            <a:r>
              <a:rPr lang="en-US" b="1" dirty="0"/>
              <a:t>Subset Accuracy</a:t>
            </a:r>
            <a:r>
              <a:rPr lang="en-US" dirty="0"/>
              <a:t>: 76%</a:t>
            </a:r>
          </a:p>
          <a:p>
            <a:pPr lvl="3"/>
            <a:r>
              <a:rPr lang="en-US" b="1" dirty="0"/>
              <a:t>Macro F1-score</a:t>
            </a:r>
            <a:r>
              <a:rPr lang="en-US" dirty="0"/>
              <a:t>: 0.81</a:t>
            </a:r>
          </a:p>
          <a:p>
            <a:pPr marL="457200" indent="-457200">
              <a:buFont typeface="+mj-lt"/>
              <a:buAutoNum type="arabicPeriod"/>
            </a:pPr>
            <a:r>
              <a:rPr lang="en-US" b="1" dirty="0"/>
              <a:t>Structured data model </a:t>
            </a:r>
            <a:r>
              <a:rPr lang="en-US" dirty="0"/>
              <a:t>(</a:t>
            </a:r>
            <a:r>
              <a:rPr lang="en-US" dirty="0" err="1"/>
              <a:t>CatBoostClassifier</a:t>
            </a:r>
            <a:r>
              <a:rPr lang="en-US" dirty="0"/>
              <a:t>)</a:t>
            </a:r>
          </a:p>
          <a:p>
            <a:pPr lvl="1"/>
            <a:r>
              <a:rPr lang="en-US" b="1" dirty="0"/>
              <a:t>Goal</a:t>
            </a:r>
            <a:r>
              <a:rPr lang="en-US" dirty="0"/>
              <a:t>: Predict mental health conditions &amp; severity from lifestyle features</a:t>
            </a:r>
          </a:p>
          <a:p>
            <a:pPr lvl="1"/>
            <a:r>
              <a:rPr lang="en-US" dirty="0"/>
              <a:t>Evaluation metrics:</a:t>
            </a:r>
          </a:p>
          <a:p>
            <a:pPr lvl="2"/>
            <a:r>
              <a:rPr lang="en-US" dirty="0"/>
              <a:t>Accuracy: 83%</a:t>
            </a:r>
          </a:p>
          <a:p>
            <a:pPr lvl="2"/>
            <a:r>
              <a:rPr lang="en-US" dirty="0"/>
              <a:t>Marco F1-score: 0.78</a:t>
            </a:r>
          </a:p>
          <a:p>
            <a:pPr lvl="2"/>
            <a:r>
              <a:rPr lang="en-US" dirty="0"/>
              <a:t>Weighted f1-score: 0.82</a:t>
            </a:r>
          </a:p>
        </p:txBody>
      </p:sp>
    </p:spTree>
    <p:extLst>
      <p:ext uri="{BB962C8B-B14F-4D97-AF65-F5344CB8AC3E}">
        <p14:creationId xmlns:p14="http://schemas.microsoft.com/office/powerpoint/2010/main" val="42388470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7866CFD-F94E-4AE5-ACEA-86FEC0F48A1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579702B-25C7-40D7-9E29-7686B11A9660}">
  <ds:schemaRefs>
    <ds:schemaRef ds:uri="http://schemas.microsoft.com/sharepoint/v3/contenttype/forms"/>
  </ds:schemaRefs>
</ds:datastoreItem>
</file>

<file path=customXml/itemProps3.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187</TotalTime>
  <Words>1141</Words>
  <Application>Microsoft Office PowerPoint</Application>
  <PresentationFormat>Widescreen</PresentationFormat>
  <Paragraphs>112</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 Unicode MS</vt:lpstr>
      <vt:lpstr>Calibri</vt:lpstr>
      <vt:lpstr>Rockwell</vt:lpstr>
      <vt:lpstr>Tahoma</vt:lpstr>
      <vt:lpstr>Tw Cen MT</vt:lpstr>
      <vt:lpstr>Circuit</vt:lpstr>
      <vt:lpstr>MENTAL HEALTH DETECTOR  AN AI-POWERED TOOL FOR DETECTION AND TREATMENT OF MENTAL HEALTH DISORDERS</vt:lpstr>
      <vt:lpstr>BUSINESS UNDERSTANDING; PROBLEM STATEMENT</vt:lpstr>
      <vt:lpstr>PROJECT DESCRIPTION; OBJECTIVES</vt:lpstr>
      <vt:lpstr>PROJECT DESCRIPTION; OBJECTIVES</vt:lpstr>
      <vt:lpstr>PROJECT DESCRIPTION; DATA DESCRIPTION</vt:lpstr>
      <vt:lpstr>DATA PREPARATION</vt:lpstr>
      <vt:lpstr>EXPLANATORY DATA ANALYSYS</vt:lpstr>
      <vt:lpstr>MODELLING</vt:lpstr>
      <vt:lpstr>MODEL INTERPRETABILITY AND EVALUATION</vt:lpstr>
      <vt:lpstr>SYSTEM DESIGN</vt:lpstr>
      <vt:lpstr>SYSTEM DESIGN</vt:lpstr>
      <vt:lpstr>CONCLUSION</vt:lpstr>
      <vt:lpstr>THANK YOU. 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Emmanuel Wafula</dc:creator>
  <cp:lastModifiedBy>Emmanuel Wafula</cp:lastModifiedBy>
  <cp:revision>2</cp:revision>
  <dcterms:created xsi:type="dcterms:W3CDTF">2025-08-01T13:21:06Z</dcterms:created>
  <dcterms:modified xsi:type="dcterms:W3CDTF">2025-08-01T16:28:51Z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