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56" r:id="rId3"/>
    <p:sldId id="257" r:id="rId4"/>
    <p:sldId id="258" r:id="rId5"/>
    <p:sldId id="259" r:id="rId6"/>
    <p:sldId id="263" r:id="rId7"/>
    <p:sldId id="261" r:id="rId8"/>
    <p:sldId id="267" r:id="rId9"/>
    <p:sldId id="262" r:id="rId10"/>
    <p:sldId id="265" r:id="rId11"/>
    <p:sldId id="266" r:id="rId12"/>
    <p:sldId id="279" r:id="rId13"/>
    <p:sldId id="280" r:id="rId14"/>
    <p:sldId id="281" r:id="rId15"/>
    <p:sldId id="269" r:id="rId16"/>
    <p:sldId id="282" r:id="rId17"/>
    <p:sldId id="283" r:id="rId18"/>
    <p:sldId id="284" r:id="rId19"/>
    <p:sldId id="285" r:id="rId20"/>
    <p:sldId id="286" r:id="rId21"/>
    <p:sldId id="287" r:id="rId22"/>
    <p:sldId id="288" r:id="rId23"/>
    <p:sldId id="272" r:id="rId24"/>
    <p:sldId id="273"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7C7A"/>
    <a:srgbClr val="09385B"/>
    <a:srgbClr val="0B426A"/>
    <a:srgbClr val="C0A6A5"/>
    <a:srgbClr val="0A426A"/>
    <a:srgbClr val="003B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8" d="100"/>
          <a:sy n="88" d="100"/>
        </p:scale>
        <p:origin x="82" y="307"/>
      </p:cViewPr>
      <p:guideLst>
        <p:guide orient="horz" pos="2219"/>
        <p:guide pos="1672"/>
        <p:guide pos="2880"/>
      </p:guideLst>
    </p:cSldViewPr>
  </p:slideViewPr>
  <p:notesTextViewPr>
    <p:cViewPr>
      <p:scale>
        <a:sx n="1" d="1"/>
        <a:sy n="1" d="1"/>
      </p:scale>
      <p:origin x="0" y="0"/>
    </p:cViewPr>
  </p:notesTextViewPr>
  <p:notesViewPr>
    <p:cSldViewPr snapToGrid="0">
      <p:cViewPr varScale="1">
        <p:scale>
          <a:sx n="60" d="100"/>
          <a:sy n="60" d="100"/>
        </p:scale>
        <p:origin x="2438" y="6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402216-1DD8-4AB3-8BF0-CFB6DFF12492}"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C69EFE-5A9A-4272-A138-4483215D921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5922" y="0"/>
            <a:ext cx="9809922" cy="516311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ea typeface="Arial" panose="020B0604020202020204" pitchFamily="34" charset="0"/>
              </a:defRPr>
            </a:lvl1pPr>
          </a:lstStyle>
          <a:p>
            <a:fld id="{95666703-9F6B-41A9-8273-A226E2EEC7FD}"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ea typeface="Arial" panose="020B0604020202020204" pitchFamily="34" charset="0"/>
              </a:defRPr>
            </a:lvl1pPr>
          </a:lstStyle>
          <a:p>
            <a:fld id="{4F9A4CF2-39D5-471D-AEEA-44C9DDC7671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Arial" panose="020B0604020202020204" pitchFamily="34" charset="0"/>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Arial" panose="020B0604020202020204" pitchFamily="34" charset="0"/>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Arial" panose="020B0604020202020204" pitchFamily="34" charset="0"/>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Arial" panose="020B0604020202020204" pitchFamily="34" charset="0"/>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Arial" panose="020B0604020202020204" pitchFamily="34" charset="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4067195" y="4601253"/>
            <a:ext cx="4979290" cy="414020"/>
          </a:xfrm>
          <a:prstGeom prst="rect">
            <a:avLst/>
          </a:prstGeom>
        </p:spPr>
        <p:txBody>
          <a:bodyPr wrap="square">
            <a:spAutoFit/>
          </a:bodyPr>
          <a:lstStyle/>
          <a:p>
            <a:pPr marL="0" marR="0" lvl="0" indent="0" algn="r" defTabSz="457200" rtl="0" eaLnBrk="1" fontAlgn="auto" latinLnBrk="0" hangingPunct="1">
              <a:lnSpc>
                <a:spcPct val="150000"/>
              </a:lnSpc>
              <a:spcBef>
                <a:spcPts val="0"/>
              </a:spcBef>
              <a:spcAft>
                <a:spcPts val="0"/>
              </a:spcAft>
              <a:buClrTx/>
              <a:buSzTx/>
              <a:buFontTx/>
              <a:buNone/>
              <a:defRPr/>
            </a:pPr>
            <a:r>
              <a:rPr kumimoji="0" lang="en-US" altLang="zh-CN" sz="1400" b="1" i="0" u="none" strike="noStrike" kern="1200" cap="none" spc="0" normalizeH="0" baseline="0" noProof="0">
                <a:ln>
                  <a:noFill/>
                </a:ln>
                <a:solidFill>
                  <a:schemeClr val="bg1"/>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Nimisha Agarwal</a:t>
            </a:r>
            <a:endParaRPr kumimoji="0" lang="en-US" altLang="zh-CN" sz="1400" b="1" i="0" u="none" strike="noStrike" kern="1200" cap="none" spc="0" normalizeH="0" baseline="0" noProof="0">
              <a:ln>
                <a:noFill/>
              </a:ln>
              <a:solidFill>
                <a:schemeClr val="bg1"/>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11" name="矩形 1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3204845" y="2389505"/>
            <a:ext cx="5841365" cy="1198880"/>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defRPr/>
            </a:pPr>
            <a:r>
              <a:rPr kumimoji="0" lang="en-US" altLang="zh-CN" sz="2400" i="0" u="none" strike="noStrike" kern="1200" cap="none" spc="0" normalizeH="0" baseline="0" noProof="0">
                <a:ln>
                  <a:noFill/>
                </a:ln>
                <a:solidFill>
                  <a:srgbClr val="A27C7A"/>
                </a:solidFill>
                <a:effectLst/>
                <a:uLnTx/>
                <a:uFillTx/>
                <a:latin typeface="Arial" panose="020B0604020202020204"/>
                <a:ea typeface="Arial" panose="020B0604020202020204" pitchFamily="34" charset="0"/>
                <a:cs typeface="+mn-cs"/>
              </a:rPr>
              <a:t>DIABETES PREDICTON</a:t>
            </a:r>
            <a:endParaRPr kumimoji="0" lang="en-US" altLang="zh-CN" sz="2400" i="0" u="none" strike="noStrike" kern="1200" cap="none" spc="0" normalizeH="0" baseline="0" noProof="0">
              <a:ln>
                <a:noFill/>
              </a:ln>
              <a:solidFill>
                <a:srgbClr val="A27C7A"/>
              </a:solidFill>
              <a:effectLst/>
              <a:uLnTx/>
              <a:uFillTx/>
              <a:latin typeface="Arial" panose="020B0604020202020204"/>
              <a:ea typeface="Arial" panose="020B0604020202020204" pitchFamily="34" charset="0"/>
              <a:cs typeface="+mn-cs"/>
            </a:endParaRPr>
          </a:p>
          <a:p>
            <a:pPr marL="0" marR="0" lvl="0" indent="0" algn="r" defTabSz="457200" rtl="0" eaLnBrk="1" fontAlgn="auto" latinLnBrk="0" hangingPunct="1">
              <a:lnSpc>
                <a:spcPct val="100000"/>
              </a:lnSpc>
              <a:spcBef>
                <a:spcPts val="0"/>
              </a:spcBef>
              <a:spcAft>
                <a:spcPts val="0"/>
              </a:spcAft>
              <a:buClrTx/>
              <a:buSzTx/>
              <a:buFontTx/>
              <a:buNone/>
              <a:defRPr/>
            </a:pPr>
            <a:r>
              <a:rPr kumimoji="0" lang="en-US" altLang="zh-CN" sz="2400" i="0" u="none" strike="noStrike" kern="1200" cap="none" spc="0" normalizeH="0" baseline="0" noProof="0">
                <a:ln>
                  <a:noFill/>
                </a:ln>
                <a:solidFill>
                  <a:srgbClr val="A27C7A"/>
                </a:solidFill>
                <a:effectLst/>
                <a:uLnTx/>
                <a:uFillTx/>
                <a:latin typeface="Arial" panose="020B0604020202020204"/>
                <a:ea typeface="Arial" panose="020B0604020202020204" pitchFamily="34" charset="0"/>
                <a:cs typeface="+mn-cs"/>
              </a:rPr>
              <a:t> USING </a:t>
            </a:r>
            <a:endParaRPr kumimoji="0" lang="en-US" altLang="zh-CN" sz="2400" i="0" u="none" strike="noStrike" kern="1200" cap="none" spc="0" normalizeH="0" baseline="0" noProof="0">
              <a:ln>
                <a:noFill/>
              </a:ln>
              <a:solidFill>
                <a:srgbClr val="A27C7A"/>
              </a:solidFill>
              <a:effectLst/>
              <a:uLnTx/>
              <a:uFillTx/>
              <a:latin typeface="Arial" panose="020B0604020202020204"/>
              <a:ea typeface="Arial" panose="020B0604020202020204" pitchFamily="34" charset="0"/>
              <a:cs typeface="+mn-cs"/>
            </a:endParaRPr>
          </a:p>
          <a:p>
            <a:pPr marL="0" marR="0" lvl="0" indent="0" algn="r" defTabSz="457200" rtl="0" eaLnBrk="1" fontAlgn="auto" latinLnBrk="0" hangingPunct="1">
              <a:lnSpc>
                <a:spcPct val="100000"/>
              </a:lnSpc>
              <a:spcBef>
                <a:spcPts val="0"/>
              </a:spcBef>
              <a:spcAft>
                <a:spcPts val="0"/>
              </a:spcAft>
              <a:buClrTx/>
              <a:buSzTx/>
              <a:buFontTx/>
              <a:buNone/>
              <a:defRPr/>
            </a:pPr>
            <a:r>
              <a:rPr kumimoji="0" lang="en-US" altLang="zh-CN" sz="2400" i="0" u="none" strike="noStrike" kern="1200" cap="none" spc="0" normalizeH="0" baseline="0" noProof="0">
                <a:ln>
                  <a:noFill/>
                </a:ln>
                <a:solidFill>
                  <a:srgbClr val="A27C7A"/>
                </a:solidFill>
                <a:effectLst/>
                <a:uLnTx/>
                <a:uFillTx/>
                <a:latin typeface="Arial" panose="020B0604020202020204"/>
                <a:ea typeface="Arial" panose="020B0604020202020204" pitchFamily="34" charset="0"/>
                <a:cs typeface="+mn-cs"/>
              </a:rPr>
              <a:t>MACHINE LEARNING TECHINQUES</a:t>
            </a:r>
            <a:endParaRPr kumimoji="0" lang="en-US" altLang="zh-CN" sz="2400" i="0" u="none" strike="noStrike" kern="1200" cap="none" spc="0" normalizeH="0" baseline="0" noProof="0" dirty="0">
              <a:ln>
                <a:noFill/>
              </a:ln>
              <a:solidFill>
                <a:srgbClr val="A27C7A"/>
              </a:solidFill>
              <a:effectLst/>
              <a:uLnTx/>
              <a:uFillTx/>
              <a:latin typeface="Arial" panose="020B0604020202020204"/>
              <a:ea typeface="Arial" panose="020B0604020202020204" pitchFamily="34" charset="0"/>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7" descr="e7d195523061f1c09e9d68d7cf438b91ef959ecb14fc25d26BBA7F7DBC18E55DFF4014AF651F0BF2569D4B6C1DA7F1A4683A481403BD872FC687266AD13265C1DE7C373772FD8728ABDD69ADD03BFF5BE2862BC891DBB79E4AE59A4C97B9E535343148225044C17290ABA672F19409C7186F6E899DE54AE5FC5B15A79A71A7133656D6E68904BA5A281EA24DA1F250E0"/>
          <p:cNvSpPr txBox="1">
            <a:spLocks noChangeArrowheads="1"/>
          </p:cNvSpPr>
          <p:nvPr/>
        </p:nvSpPr>
        <p:spPr bwMode="auto">
          <a:xfrm>
            <a:off x="149225" y="146685"/>
            <a:ext cx="337883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lvl="0" defTabSz="457200"/>
            <a:r>
              <a:rPr lang="en-US" altLang="zh-CN" sz="2400">
                <a:solidFill>
                  <a:schemeClr val="bg1"/>
                </a:solidFill>
                <a:latin typeface="+mj-lt"/>
                <a:ea typeface="Arial" panose="020B0604020202020204" pitchFamily="34" charset="0"/>
                <a:sym typeface="+mn-lt"/>
              </a:rPr>
              <a:t>DATA EXPLORATION AND CLEANING</a:t>
            </a:r>
            <a:endParaRPr lang="en-US" altLang="zh-CN" sz="2400">
              <a:solidFill>
                <a:schemeClr val="bg1"/>
              </a:solidFill>
              <a:latin typeface="+mj-lt"/>
              <a:ea typeface="Arial" panose="020B0604020202020204" pitchFamily="34" charset="0"/>
              <a:sym typeface="+mn-lt"/>
            </a:endParaRPr>
          </a:p>
        </p:txBody>
      </p:sp>
      <p:cxnSp>
        <p:nvCxnSpPr>
          <p:cNvPr id="3" name="直接连接符 2"/>
          <p:cNvCxnSpPr/>
          <p:nvPr/>
        </p:nvCxnSpPr>
        <p:spPr>
          <a:xfrm>
            <a:off x="3384550" y="263525"/>
            <a:ext cx="8890" cy="59626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矩形 19" descr="e7d195523061f1c09e9d68d7cf438b91ef959ecb14fc25d26BBA7F7DBC18E55DFF4014AF651F0BF2569D4B6C1DA7F1A4683A481403BD872FC687266AD13265C1DE7C373772FD8728ABDD69ADD03BFF5BE2862BC891DBB79E825C48FE409F831AFED3AAD27E3FED29B412A967C8E4745213867FA397CC3BAF8BF4A4A6096475EE4C633356C802899A19DC8B7E6979510F"/>
          <p:cNvSpPr/>
          <p:nvPr/>
        </p:nvSpPr>
        <p:spPr>
          <a:xfrm>
            <a:off x="695325" y="1746250"/>
            <a:ext cx="2414270" cy="553085"/>
          </a:xfrm>
          <a:prstGeom prst="rect">
            <a:avLst/>
          </a:prstGeom>
        </p:spPr>
        <p:txBody>
          <a:bodyPr wrap="square">
            <a:spAutoFit/>
          </a:bodyPr>
          <a:lstStyle/>
          <a:p>
            <a:pPr algn="ctr">
              <a:lnSpc>
                <a:spcPct val="100000"/>
              </a:lnSpc>
            </a:pPr>
            <a:r>
              <a:rPr lang="en-US" altLang="zh-CN" sz="1000">
                <a:solidFill>
                  <a:schemeClr val="bg1"/>
                </a:solidFill>
                <a:latin typeface="Georgia" panose="02040502050405020303" charset="0"/>
                <a:ea typeface="Arial" panose="020B0604020202020204" pitchFamily="34" charset="0"/>
                <a:cs typeface="Georgia" panose="02040502050405020303" charset="0"/>
                <a:sym typeface="Arial" panose="020B0604020202020204" pitchFamily="34" charset="0"/>
              </a:rPr>
              <a:t>First, we will import the necessary libraries and import our data set to the Jupyter notebook.</a:t>
            </a:r>
            <a:endParaRPr lang="en-US" altLang="zh-CN" sz="1000">
              <a:solidFill>
                <a:schemeClr val="bg1"/>
              </a:solidFill>
              <a:latin typeface="Georgia" panose="02040502050405020303" charset="0"/>
              <a:ea typeface="Arial" panose="020B0604020202020204" pitchFamily="34" charset="0"/>
              <a:cs typeface="Georgia" panose="02040502050405020303" charset="0"/>
              <a:sym typeface="Arial" panose="020B0604020202020204" pitchFamily="34" charset="0"/>
            </a:endParaRPr>
          </a:p>
        </p:txBody>
      </p:sp>
      <p:pic>
        <p:nvPicPr>
          <p:cNvPr id="8" name="Content Placeholder 7" descr="import"/>
          <p:cNvPicPr>
            <a:picLocks noChangeAspect="1"/>
          </p:cNvPicPr>
          <p:nvPr>
            <p:ph idx="1"/>
          </p:nvPr>
        </p:nvPicPr>
        <p:blipFill>
          <a:blip r:embed="rId1"/>
          <a:stretch>
            <a:fillRect/>
          </a:stretch>
        </p:blipFill>
        <p:spPr>
          <a:xfrm>
            <a:off x="4309745" y="1374775"/>
            <a:ext cx="4516755" cy="1209675"/>
          </a:xfrm>
          <a:prstGeom prst="rect">
            <a:avLst/>
          </a:prstGeom>
        </p:spPr>
      </p:pic>
      <p:sp>
        <p:nvSpPr>
          <p:cNvPr id="9" name="矩形 19" descr="e7d195523061f1c09e9d68d7cf438b91ef959ecb14fc25d26BBA7F7DBC18E55DFF4014AF651F0BF2569D4B6C1DA7F1A4683A481403BD872FC687266AD13265C1DE7C373772FD8728ABDD69ADD03BFF5BE2862BC891DBB79E825C48FE409F831AFED3AAD27E3FED29B412A967C8E4745213867FA397CC3BAF8BF4A4A6096475EE4C633356C802899A19DC8B7E6979510F"/>
          <p:cNvSpPr/>
          <p:nvPr/>
        </p:nvSpPr>
        <p:spPr>
          <a:xfrm>
            <a:off x="5296535" y="3301365"/>
            <a:ext cx="2414270" cy="860425"/>
          </a:xfrm>
          <a:prstGeom prst="rect">
            <a:avLst/>
          </a:prstGeom>
        </p:spPr>
        <p:txBody>
          <a:bodyPr wrap="square">
            <a:spAutoFit/>
          </a:bodyPr>
          <a:p>
            <a:pPr algn="l">
              <a:lnSpc>
                <a:spcPct val="100000"/>
              </a:lnSpc>
            </a:pPr>
            <a:r>
              <a:rPr lang="en-US" altLang="zh-CN" sz="1000">
                <a:solidFill>
                  <a:schemeClr val="bg1"/>
                </a:solidFill>
                <a:latin typeface="Georgia" panose="02040502050405020303" charset="0"/>
                <a:ea typeface="Arial" panose="020B0604020202020204" pitchFamily="34" charset="0"/>
                <a:cs typeface="Georgia" panose="02040502050405020303" charset="0"/>
                <a:sym typeface="Arial" panose="020B0604020202020204" pitchFamily="34" charset="0"/>
              </a:rPr>
              <a:t>After importing necessary libraries we will read our database csv file.</a:t>
            </a:r>
            <a:endParaRPr lang="en-US" altLang="zh-CN" sz="1000">
              <a:solidFill>
                <a:schemeClr val="bg1"/>
              </a:solidFill>
              <a:latin typeface="Georgia" panose="02040502050405020303" charset="0"/>
              <a:ea typeface="Arial" panose="020B0604020202020204" pitchFamily="34" charset="0"/>
              <a:cs typeface="Georgia" panose="02040502050405020303" charset="0"/>
              <a:sym typeface="Arial" panose="020B0604020202020204" pitchFamily="34" charset="0"/>
            </a:endParaRPr>
          </a:p>
          <a:p>
            <a:pPr algn="l">
              <a:lnSpc>
                <a:spcPct val="100000"/>
              </a:lnSpc>
            </a:pPr>
            <a:endParaRPr lang="en-US" altLang="zh-CN" sz="1000">
              <a:solidFill>
                <a:schemeClr val="bg1"/>
              </a:solidFill>
              <a:latin typeface="Georgia" panose="02040502050405020303" charset="0"/>
              <a:ea typeface="Arial" panose="020B0604020202020204" pitchFamily="34" charset="0"/>
              <a:cs typeface="Georgia" panose="02040502050405020303" charset="0"/>
              <a:sym typeface="Arial" panose="020B0604020202020204" pitchFamily="34" charset="0"/>
            </a:endParaRPr>
          </a:p>
          <a:p>
            <a:pPr algn="l">
              <a:lnSpc>
                <a:spcPct val="100000"/>
              </a:lnSpc>
            </a:pPr>
            <a:r>
              <a:rPr lang="en-US" altLang="zh-CN" sz="1000">
                <a:solidFill>
                  <a:schemeClr val="bg1"/>
                </a:solidFill>
                <a:latin typeface="Georgia" panose="02040502050405020303" charset="0"/>
                <a:ea typeface="Arial" panose="020B0604020202020204" pitchFamily="34" charset="0"/>
                <a:cs typeface="Georgia" panose="02040502050405020303" charset="0"/>
                <a:sym typeface="Arial" panose="020B0604020202020204" pitchFamily="34" charset="0"/>
              </a:rPr>
              <a:t>We can examine the data set using the pandas’ head() method.</a:t>
            </a:r>
            <a:endParaRPr lang="en-US" altLang="zh-CN" sz="1000">
              <a:solidFill>
                <a:schemeClr val="bg1"/>
              </a:solidFill>
              <a:latin typeface="Georgia" panose="02040502050405020303" charset="0"/>
              <a:ea typeface="Arial" panose="020B0604020202020204" pitchFamily="34" charset="0"/>
              <a:cs typeface="Georgia" panose="02040502050405020303" charset="0"/>
              <a:sym typeface="Arial" panose="020B0604020202020204" pitchFamily="34" charset="0"/>
            </a:endParaRPr>
          </a:p>
        </p:txBody>
      </p:sp>
      <p:pic>
        <p:nvPicPr>
          <p:cNvPr id="13" name="Content Placeholder 12" descr="databse"/>
          <p:cNvPicPr>
            <a:picLocks noChangeAspect="1"/>
          </p:cNvPicPr>
          <p:nvPr>
            <p:ph sz="half" idx="2"/>
          </p:nvPr>
        </p:nvPicPr>
        <p:blipFill>
          <a:blip r:embed="rId2"/>
          <a:stretch>
            <a:fillRect/>
          </a:stretch>
        </p:blipFill>
        <p:spPr>
          <a:xfrm>
            <a:off x="389255" y="3185160"/>
            <a:ext cx="3886200" cy="10896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9" descr="e7d195523061f1c09e9d68d7cf438b91ef959ecb14fc25d26BBA7F7DBC18E55DFF4014AF651F0BF2569D4B6C1DA7F1A4683A481403BD872FC687266AD13265C1DE7C373772FD8728ABDD69ADD03BFF5BE2862BC891DBB79E825C48FE409F831AFED3AAD27E3FED29B412A967C8E4745213867FA397CC3BAF8BF4A4A6096475EE4C633356C802899A19DC8B7E6979510F"/>
          <p:cNvSpPr/>
          <p:nvPr/>
        </p:nvSpPr>
        <p:spPr>
          <a:xfrm>
            <a:off x="665480" y="461645"/>
            <a:ext cx="8081010" cy="706755"/>
          </a:xfrm>
          <a:prstGeom prst="rect">
            <a:avLst/>
          </a:prstGeom>
        </p:spPr>
        <p:txBody>
          <a:bodyPr wrap="square">
            <a:spAutoFit/>
          </a:bodyPr>
          <a:p>
            <a:pPr indent="0" algn="l">
              <a:lnSpc>
                <a:spcPct val="100000"/>
              </a:lnSpc>
              <a:buNone/>
            </a:pPr>
            <a:r>
              <a:rPr lang="en-US" altLang="zh-CN" sz="1000">
                <a:solidFill>
                  <a:schemeClr val="bg1"/>
                </a:solidFill>
                <a:latin typeface="Georgia" panose="02040502050405020303" charset="0"/>
                <a:ea typeface="Arial" panose="020B0604020202020204" pitchFamily="34" charset="0"/>
                <a:cs typeface="Georgia" panose="02040502050405020303" charset="0"/>
                <a:sym typeface="Arial" panose="020B0604020202020204" pitchFamily="34" charset="0"/>
              </a:rPr>
              <a:t>Visualization of data is an imperative aspect of data science. It helps to understand data and also to explain the data to another person. </a:t>
            </a:r>
            <a:endParaRPr lang="en-US" altLang="zh-CN" sz="1000">
              <a:solidFill>
                <a:schemeClr val="bg1"/>
              </a:solidFill>
              <a:latin typeface="Georgia" panose="02040502050405020303" charset="0"/>
              <a:ea typeface="Arial" panose="020B0604020202020204" pitchFamily="34" charset="0"/>
              <a:cs typeface="Georgia" panose="02040502050405020303" charset="0"/>
              <a:sym typeface="Arial" panose="020B0604020202020204" pitchFamily="34" charset="0"/>
            </a:endParaRPr>
          </a:p>
          <a:p>
            <a:pPr indent="0" algn="l">
              <a:lnSpc>
                <a:spcPct val="100000"/>
              </a:lnSpc>
              <a:buNone/>
            </a:pPr>
            <a:r>
              <a:rPr lang="en-US" altLang="zh-CN" sz="1000">
                <a:solidFill>
                  <a:schemeClr val="bg1"/>
                </a:solidFill>
                <a:latin typeface="Georgia" panose="02040502050405020303" charset="0"/>
                <a:ea typeface="Arial" panose="020B0604020202020204" pitchFamily="34" charset="0"/>
                <a:cs typeface="Georgia" panose="02040502050405020303" charset="0"/>
                <a:sym typeface="Arial" panose="020B0604020202020204" pitchFamily="34" charset="0"/>
              </a:rPr>
              <a:t>We will use pandas’ visualization which is built on top of matplotlib, to find the data distribution of the features.</a:t>
            </a:r>
            <a:endParaRPr lang="en-US" altLang="zh-CN" sz="1000">
              <a:solidFill>
                <a:schemeClr val="bg1"/>
              </a:solidFill>
              <a:latin typeface="Georgia" panose="02040502050405020303" charset="0"/>
              <a:ea typeface="Arial" panose="020B0604020202020204" pitchFamily="34" charset="0"/>
              <a:cs typeface="Georgia" panose="02040502050405020303" charset="0"/>
              <a:sym typeface="Arial" panose="020B0604020202020204" pitchFamily="34" charset="0"/>
            </a:endParaRPr>
          </a:p>
          <a:p>
            <a:pPr indent="0" algn="l">
              <a:lnSpc>
                <a:spcPct val="100000"/>
              </a:lnSpc>
              <a:buNone/>
            </a:pPr>
            <a:endParaRPr lang="en-US" altLang="zh-CN" sz="1000">
              <a:solidFill>
                <a:schemeClr val="bg1"/>
              </a:solidFill>
              <a:latin typeface="Georgia" panose="02040502050405020303" charset="0"/>
              <a:ea typeface="Arial" panose="020B0604020202020204" pitchFamily="34" charset="0"/>
              <a:cs typeface="Georgia" panose="02040502050405020303" charset="0"/>
              <a:sym typeface="Arial" panose="020B0604020202020204" pitchFamily="34" charset="0"/>
            </a:endParaRPr>
          </a:p>
          <a:p>
            <a:pPr indent="0" algn="l">
              <a:lnSpc>
                <a:spcPct val="100000"/>
              </a:lnSpc>
              <a:buNone/>
            </a:pPr>
            <a:r>
              <a:rPr lang="en-US" altLang="zh-CN" sz="1000">
                <a:solidFill>
                  <a:schemeClr val="bg1"/>
                </a:solidFill>
                <a:latin typeface="Georgia" panose="02040502050405020303" charset="0"/>
                <a:ea typeface="Arial" panose="020B0604020202020204" pitchFamily="34" charset="0"/>
                <a:cs typeface="Georgia" panose="02040502050405020303" charset="0"/>
                <a:sym typeface="Arial" panose="020B0604020202020204" pitchFamily="34" charset="0"/>
              </a:rPr>
              <a:t>Let’s start by finding correlation of every pair of features (and the outcome variable), and visualize the correlations using a heatmap.</a:t>
            </a:r>
            <a:endParaRPr lang="en-US" altLang="zh-CN" sz="1000">
              <a:solidFill>
                <a:schemeClr val="bg1"/>
              </a:solidFill>
              <a:latin typeface="Georgia" panose="02040502050405020303" charset="0"/>
              <a:ea typeface="Arial" panose="020B0604020202020204" pitchFamily="34" charset="0"/>
              <a:cs typeface="Georgia" panose="02040502050405020303" charset="0"/>
              <a:sym typeface="Arial" panose="020B0604020202020204" pitchFamily="34" charset="0"/>
            </a:endParaRPr>
          </a:p>
        </p:txBody>
      </p:sp>
      <p:pic>
        <p:nvPicPr>
          <p:cNvPr id="16" name="Content Placeholder 15" descr="heatmap"/>
          <p:cNvPicPr>
            <a:picLocks noChangeAspect="1"/>
          </p:cNvPicPr>
          <p:nvPr>
            <p:ph sz="half" idx="1"/>
          </p:nvPr>
        </p:nvPicPr>
        <p:blipFill>
          <a:blip r:embed="rId1"/>
          <a:stretch>
            <a:fillRect/>
          </a:stretch>
        </p:blipFill>
        <p:spPr>
          <a:xfrm>
            <a:off x="3167380" y="3198495"/>
            <a:ext cx="2806065" cy="1845310"/>
          </a:xfrm>
          <a:prstGeom prst="rect">
            <a:avLst/>
          </a:prstGeom>
        </p:spPr>
      </p:pic>
      <p:pic>
        <p:nvPicPr>
          <p:cNvPr id="18" name="Picture 17" descr="SharedScreenshot"/>
          <p:cNvPicPr>
            <a:picLocks noChangeAspect="1"/>
          </p:cNvPicPr>
          <p:nvPr/>
        </p:nvPicPr>
        <p:blipFill>
          <a:blip r:embed="rId2"/>
          <a:stretch>
            <a:fillRect/>
          </a:stretch>
        </p:blipFill>
        <p:spPr>
          <a:xfrm>
            <a:off x="2449195" y="1268095"/>
            <a:ext cx="4059555" cy="459740"/>
          </a:xfrm>
          <a:prstGeom prst="rect">
            <a:avLst/>
          </a:prstGeom>
        </p:spPr>
      </p:pic>
      <p:pic>
        <p:nvPicPr>
          <p:cNvPr id="-2147482621" name="Picture -2147482622" descr="IMG_257"/>
          <p:cNvPicPr>
            <a:picLocks noChangeAspect="1"/>
          </p:cNvPicPr>
          <p:nvPr/>
        </p:nvPicPr>
        <p:blipFill>
          <a:blip r:embed="rId3"/>
          <a:stretch>
            <a:fillRect/>
          </a:stretch>
        </p:blipFill>
        <p:spPr>
          <a:xfrm>
            <a:off x="2114550" y="1828800"/>
            <a:ext cx="4729480" cy="126365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9" descr="e7d195523061f1c09e9d68d7cf438b91ef959ecb14fc25d26BBA7F7DBC18E55DFF4014AF651F0BF2569D4B6C1DA7F1A4683A481403BD872FC687266AD13265C1DE7C373772FD8728ABDD69ADD03BFF5BE2862BC891DBB79E825C48FE409F831AFED3AAD27E3FED29B412A967C8E4745213867FA397CC3BAF8BF4A4A6096475EE4C633356C802899A19DC8B7E6979510F"/>
          <p:cNvSpPr/>
          <p:nvPr/>
        </p:nvSpPr>
        <p:spPr>
          <a:xfrm>
            <a:off x="665480" y="461645"/>
            <a:ext cx="8081010" cy="860425"/>
          </a:xfrm>
          <a:prstGeom prst="rect">
            <a:avLst/>
          </a:prstGeom>
        </p:spPr>
        <p:txBody>
          <a:bodyPr wrap="square">
            <a:spAutoFit/>
          </a:bodyPr>
          <a:p>
            <a:pPr indent="0" algn="l">
              <a:lnSpc>
                <a:spcPct val="100000"/>
              </a:lnSpc>
              <a:buNone/>
            </a:pPr>
            <a:r>
              <a:rPr lang="en-US" altLang="zh-CN" sz="1000">
                <a:solidFill>
                  <a:schemeClr val="bg1"/>
                </a:solidFill>
                <a:latin typeface="Georgia" panose="02040502050405020303" charset="0"/>
                <a:ea typeface="Arial" panose="020B0604020202020204" pitchFamily="34" charset="0"/>
                <a:cs typeface="Georgia" panose="02040502050405020303" charset="0"/>
                <a:sym typeface="Arial" panose="020B0604020202020204" pitchFamily="34" charset="0"/>
              </a:rPr>
              <a:t>The next step is data cleaning, considered to be one of the crucial steps of the workflow because it can make or break the model. </a:t>
            </a:r>
            <a:endParaRPr lang="en-US" altLang="zh-CN" sz="1000">
              <a:solidFill>
                <a:schemeClr val="bg1"/>
              </a:solidFill>
              <a:latin typeface="Georgia" panose="02040502050405020303" charset="0"/>
              <a:ea typeface="Arial" panose="020B0604020202020204" pitchFamily="34" charset="0"/>
              <a:cs typeface="Georgia" panose="02040502050405020303" charset="0"/>
              <a:sym typeface="Arial" panose="020B0604020202020204" pitchFamily="34" charset="0"/>
            </a:endParaRPr>
          </a:p>
          <a:p>
            <a:pPr indent="0" algn="l">
              <a:lnSpc>
                <a:spcPct val="100000"/>
              </a:lnSpc>
              <a:buNone/>
            </a:pPr>
            <a:r>
              <a:rPr lang="en-US" altLang="zh-CN" sz="1000">
                <a:solidFill>
                  <a:schemeClr val="bg1"/>
                </a:solidFill>
                <a:latin typeface="Georgia" panose="02040502050405020303" charset="0"/>
                <a:ea typeface="Arial" panose="020B0604020202020204" pitchFamily="34" charset="0"/>
                <a:cs typeface="Georgia" panose="02040502050405020303" charset="0"/>
                <a:sym typeface="Arial" panose="020B0604020202020204" pitchFamily="34" charset="0"/>
              </a:rPr>
              <a:t>There are several factors involved in data cleaning :</a:t>
            </a:r>
            <a:endParaRPr lang="en-US" altLang="zh-CN" sz="1000">
              <a:solidFill>
                <a:schemeClr val="bg1"/>
              </a:solidFill>
              <a:latin typeface="Georgia" panose="02040502050405020303" charset="0"/>
              <a:ea typeface="Arial" panose="020B0604020202020204" pitchFamily="34" charset="0"/>
              <a:cs typeface="Georgia" panose="02040502050405020303" charset="0"/>
              <a:sym typeface="Arial" panose="020B0604020202020204" pitchFamily="34" charset="0"/>
            </a:endParaRPr>
          </a:p>
          <a:p>
            <a:pPr marL="171450" indent="-171450" algn="l">
              <a:lnSpc>
                <a:spcPct val="100000"/>
              </a:lnSpc>
              <a:buFont typeface="Arial" panose="020B0604020202020204" pitchFamily="34" charset="0"/>
              <a:buChar char="•"/>
            </a:pPr>
            <a:r>
              <a:rPr lang="en-US" altLang="zh-CN" sz="1000">
                <a:solidFill>
                  <a:schemeClr val="bg1"/>
                </a:solidFill>
                <a:latin typeface="Georgia" panose="02040502050405020303" charset="0"/>
                <a:ea typeface="Arial" panose="020B0604020202020204" pitchFamily="34" charset="0"/>
                <a:cs typeface="Georgia" panose="02040502050405020303" charset="0"/>
                <a:sym typeface="Arial" panose="020B0604020202020204" pitchFamily="34" charset="0"/>
              </a:rPr>
              <a:t>Missing or Null Data Points</a:t>
            </a:r>
            <a:endParaRPr lang="en-US" altLang="zh-CN" sz="1000">
              <a:solidFill>
                <a:schemeClr val="bg1"/>
              </a:solidFill>
              <a:latin typeface="Georgia" panose="02040502050405020303" charset="0"/>
              <a:ea typeface="Arial" panose="020B0604020202020204" pitchFamily="34" charset="0"/>
              <a:cs typeface="Georgia" panose="02040502050405020303" charset="0"/>
              <a:sym typeface="Arial" panose="020B0604020202020204" pitchFamily="34" charset="0"/>
            </a:endParaRPr>
          </a:p>
          <a:p>
            <a:pPr marL="171450" indent="-171450" algn="l">
              <a:lnSpc>
                <a:spcPct val="100000"/>
              </a:lnSpc>
              <a:buFont typeface="Arial" panose="020B0604020202020204" pitchFamily="34" charset="0"/>
              <a:buChar char="•"/>
            </a:pPr>
            <a:r>
              <a:rPr lang="en-US" altLang="zh-CN" sz="1000">
                <a:solidFill>
                  <a:schemeClr val="bg1"/>
                </a:solidFill>
                <a:latin typeface="Georgia" panose="02040502050405020303" charset="0"/>
                <a:ea typeface="Arial" panose="020B0604020202020204" pitchFamily="34" charset="0"/>
                <a:cs typeface="Georgia" panose="02040502050405020303" charset="0"/>
                <a:sym typeface="Arial" panose="020B0604020202020204" pitchFamily="34" charset="0"/>
              </a:rPr>
              <a:t>Unexpected Outliers </a:t>
            </a:r>
            <a:endParaRPr lang="en-US" altLang="zh-CN" sz="1000">
              <a:solidFill>
                <a:schemeClr val="bg1"/>
              </a:solidFill>
              <a:latin typeface="Georgia" panose="02040502050405020303" charset="0"/>
              <a:ea typeface="Arial" panose="020B0604020202020204" pitchFamily="34" charset="0"/>
              <a:cs typeface="Georgia" panose="02040502050405020303" charset="0"/>
              <a:sym typeface="Arial" panose="020B0604020202020204" pitchFamily="34" charset="0"/>
            </a:endParaRPr>
          </a:p>
          <a:p>
            <a:pPr marL="171450" indent="-171450" algn="l">
              <a:lnSpc>
                <a:spcPct val="100000"/>
              </a:lnSpc>
              <a:buFont typeface="Arial" panose="020B0604020202020204" pitchFamily="34" charset="0"/>
              <a:buChar char="•"/>
            </a:pPr>
            <a:r>
              <a:rPr lang="en-US" altLang="zh-CN" sz="1000">
                <a:solidFill>
                  <a:schemeClr val="bg1"/>
                </a:solidFill>
                <a:latin typeface="Georgia" panose="02040502050405020303" charset="0"/>
                <a:ea typeface="Arial" panose="020B0604020202020204" pitchFamily="34" charset="0"/>
                <a:cs typeface="Georgia" panose="02040502050405020303" charset="0"/>
                <a:sym typeface="Arial" panose="020B0604020202020204" pitchFamily="34" charset="0"/>
              </a:rPr>
              <a:t>Duplicate or irrelevant entries</a:t>
            </a:r>
            <a:endParaRPr lang="en-US" altLang="zh-CN" sz="1000">
              <a:solidFill>
                <a:schemeClr val="bg1"/>
              </a:solidFill>
              <a:latin typeface="Georgia" panose="02040502050405020303" charset="0"/>
              <a:ea typeface="Arial" panose="020B0604020202020204" pitchFamily="34" charset="0"/>
              <a:cs typeface="Georgia" panose="02040502050405020303" charset="0"/>
              <a:sym typeface="Arial" panose="020B0604020202020204" pitchFamily="34" charset="0"/>
            </a:endParaRPr>
          </a:p>
        </p:txBody>
      </p:sp>
      <p:sp>
        <p:nvSpPr>
          <p:cNvPr id="81" name="矩形 8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3378249" y="1522649"/>
            <a:ext cx="2318385" cy="306705"/>
          </a:xfrm>
          <a:prstGeom prst="rect">
            <a:avLst/>
          </a:prstGeom>
          <a:noFill/>
        </p:spPr>
        <p:txBody>
          <a:bodyPr wrap="none">
            <a:spAutoFit/>
          </a:bodyPr>
          <a:p>
            <a:pPr lvl="0">
              <a:defRPr/>
            </a:pPr>
            <a:r>
              <a:rPr lang="en-US" altLang="zh-CN" sz="1400">
                <a:solidFill>
                  <a:srgbClr val="A27C7A"/>
                </a:solidFill>
                <a:latin typeface="Arial" panose="020B0604020202020204"/>
                <a:ea typeface="Arial" panose="020B0604020202020204" pitchFamily="34" charset="0"/>
              </a:rPr>
              <a:t>Missing or Null Data Points</a:t>
            </a:r>
            <a:endParaRPr lang="en-US" altLang="zh-CN" sz="1400">
              <a:solidFill>
                <a:srgbClr val="A27C7A"/>
              </a:solidFill>
              <a:latin typeface="Arial" panose="020B0604020202020204"/>
              <a:ea typeface="Arial" panose="020B0604020202020204" pitchFamily="34" charset="0"/>
            </a:endParaRPr>
          </a:p>
        </p:txBody>
      </p:sp>
      <p:sp>
        <p:nvSpPr>
          <p:cNvPr id="6" name="Text Box 5"/>
          <p:cNvSpPr txBox="1"/>
          <p:nvPr/>
        </p:nvSpPr>
        <p:spPr>
          <a:xfrm>
            <a:off x="2165985" y="1829752"/>
            <a:ext cx="5080000" cy="429895"/>
          </a:xfrm>
          <a:prstGeom prst="rect">
            <a:avLst/>
          </a:prstGeom>
          <a:noFill/>
          <a:ln w="9525">
            <a:noFill/>
          </a:ln>
        </p:spPr>
        <p:txBody>
          <a:bodyPr>
            <a:spAutoFit/>
          </a:bodyPr>
          <a:p>
            <a:pPr indent="0"/>
            <a:r>
              <a:rPr lang="en-US" sz="1100" b="0">
                <a:solidFill>
                  <a:schemeClr val="bg1"/>
                </a:solidFill>
                <a:latin typeface="Times New Roman" panose="02020603050405020304" charset="0"/>
              </a:rPr>
              <a:t>We will start by finding missing or null data points using pandas </a:t>
            </a:r>
            <a:r>
              <a:rPr lang="en-US" sz="1100" b="1">
                <a:solidFill>
                  <a:schemeClr val="bg1"/>
                </a:solidFill>
                <a:latin typeface="Times New Roman" panose="02020603050405020304" charset="0"/>
              </a:rPr>
              <a:t>.isnull()</a:t>
            </a:r>
            <a:r>
              <a:rPr lang="en-US" sz="1100" b="0">
                <a:solidFill>
                  <a:schemeClr val="bg1"/>
                </a:solidFill>
                <a:latin typeface="Times New Roman" panose="02020603050405020304" charset="0"/>
              </a:rPr>
              <a:t> and </a:t>
            </a:r>
            <a:r>
              <a:rPr lang="en-US" sz="1100" b="1">
                <a:solidFill>
                  <a:schemeClr val="bg1"/>
                </a:solidFill>
                <a:latin typeface="Times New Roman" panose="02020603050405020304" charset="0"/>
              </a:rPr>
              <a:t>.sum()</a:t>
            </a:r>
            <a:r>
              <a:rPr lang="en-US" sz="1100" b="0">
                <a:solidFill>
                  <a:schemeClr val="bg1"/>
                </a:solidFill>
                <a:latin typeface="Times New Roman" panose="02020603050405020304" charset="0"/>
              </a:rPr>
              <a:t> function.</a:t>
            </a:r>
            <a:endParaRPr lang="en-US" sz="1100" b="0">
              <a:solidFill>
                <a:schemeClr val="bg1"/>
              </a:solidFill>
              <a:latin typeface="Times New Roman" panose="02020603050405020304" charset="0"/>
            </a:endParaRPr>
          </a:p>
        </p:txBody>
      </p:sp>
      <p:pic>
        <p:nvPicPr>
          <p:cNvPr id="7" name="Picture 6"/>
          <p:cNvPicPr/>
          <p:nvPr/>
        </p:nvPicPr>
        <p:blipFill>
          <a:blip r:embed="rId1"/>
          <a:stretch>
            <a:fillRect/>
          </a:stretch>
        </p:blipFill>
        <p:spPr>
          <a:xfrm>
            <a:off x="3154680" y="2382202"/>
            <a:ext cx="2423160" cy="1805940"/>
          </a:xfrm>
          <a:prstGeom prst="rect">
            <a:avLst/>
          </a:prstGeom>
          <a:noFill/>
          <a:ln w="9525">
            <a:noFill/>
          </a:ln>
        </p:spPr>
      </p:pic>
      <p:sp>
        <p:nvSpPr>
          <p:cNvPr id="8" name="Text Box 7"/>
          <p:cNvSpPr txBox="1"/>
          <p:nvPr/>
        </p:nvSpPr>
        <p:spPr>
          <a:xfrm>
            <a:off x="2165985" y="2441575"/>
            <a:ext cx="1725295" cy="260350"/>
          </a:xfrm>
          <a:prstGeom prst="rect">
            <a:avLst/>
          </a:prstGeom>
          <a:noFill/>
          <a:ln w="9525">
            <a:noFill/>
          </a:ln>
        </p:spPr>
        <p:txBody>
          <a:bodyPr wrap="square">
            <a:spAutoFit/>
          </a:bodyPr>
          <a:p>
            <a:pPr indent="0"/>
            <a:r>
              <a:rPr lang="en-US" sz="1100" b="0">
                <a:solidFill>
                  <a:schemeClr val="bg1"/>
                </a:solidFill>
                <a:latin typeface="Times New Roman" panose="02020603050405020304" charset="0"/>
              </a:rPr>
              <a:t>OUTPUT :</a:t>
            </a:r>
            <a:endParaRPr lang="en-US" sz="1100" b="0">
              <a:solidFill>
                <a:schemeClr val="bg1"/>
              </a:solidFill>
              <a:latin typeface="Times New Roman" panose="02020603050405020304" charset="0"/>
            </a:endParaRPr>
          </a:p>
        </p:txBody>
      </p:sp>
      <p:sp>
        <p:nvSpPr>
          <p:cNvPr id="9" name="Text Box 8"/>
          <p:cNvSpPr txBox="1"/>
          <p:nvPr/>
        </p:nvSpPr>
        <p:spPr>
          <a:xfrm>
            <a:off x="3011805" y="4276725"/>
            <a:ext cx="3431540" cy="429895"/>
          </a:xfrm>
          <a:prstGeom prst="rect">
            <a:avLst/>
          </a:prstGeom>
          <a:noFill/>
          <a:ln w="9525">
            <a:noFill/>
          </a:ln>
        </p:spPr>
        <p:txBody>
          <a:bodyPr wrap="square">
            <a:spAutoFit/>
          </a:bodyPr>
          <a:p>
            <a:pPr indent="0" algn="l"/>
            <a:r>
              <a:rPr lang="en-US" sz="1100" b="0">
                <a:solidFill>
                  <a:schemeClr val="bg1"/>
                </a:solidFill>
                <a:latin typeface="Times New Roman" panose="02020603050405020304" charset="0"/>
              </a:rPr>
              <a:t>From fig it is clear that database does not contain any null values.</a:t>
            </a:r>
            <a:endParaRPr lang="en-US" sz="1100" b="0">
              <a:solidFill>
                <a:schemeClr val="bg1"/>
              </a:solidFill>
              <a:latin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3783379" y="176449"/>
            <a:ext cx="1795145" cy="306705"/>
          </a:xfrm>
          <a:prstGeom prst="rect">
            <a:avLst/>
          </a:prstGeom>
          <a:noFill/>
        </p:spPr>
        <p:txBody>
          <a:bodyPr wrap="none">
            <a:spAutoFit/>
          </a:bodyPr>
          <a:p>
            <a:pPr lvl="0">
              <a:defRPr/>
            </a:pPr>
            <a:r>
              <a:rPr lang="en-US" altLang="zh-CN" sz="1400">
                <a:solidFill>
                  <a:srgbClr val="A27C7A"/>
                </a:solidFill>
                <a:latin typeface="Arial" panose="020B0604020202020204"/>
                <a:ea typeface="Arial" panose="020B0604020202020204" pitchFamily="34" charset="0"/>
              </a:rPr>
              <a:t>Unexpected Outliers</a:t>
            </a:r>
            <a:endParaRPr lang="en-US" altLang="zh-CN" sz="1400">
              <a:solidFill>
                <a:srgbClr val="A27C7A"/>
              </a:solidFill>
              <a:latin typeface="Arial" panose="020B0604020202020204"/>
              <a:ea typeface="Arial" panose="020B0604020202020204" pitchFamily="34" charset="0"/>
            </a:endParaRPr>
          </a:p>
        </p:txBody>
      </p:sp>
      <p:sp>
        <p:nvSpPr>
          <p:cNvPr id="104" name="Text Box 103"/>
          <p:cNvSpPr txBox="1"/>
          <p:nvPr/>
        </p:nvSpPr>
        <p:spPr>
          <a:xfrm>
            <a:off x="2132330" y="681672"/>
            <a:ext cx="5080000" cy="260350"/>
          </a:xfrm>
          <a:prstGeom prst="rect">
            <a:avLst/>
          </a:prstGeom>
          <a:noFill/>
          <a:ln w="9525">
            <a:noFill/>
          </a:ln>
        </p:spPr>
        <p:txBody>
          <a:bodyPr wrap="square">
            <a:spAutoFit/>
          </a:bodyPr>
          <a:p>
            <a:pPr indent="0" algn="ctr"/>
            <a:r>
              <a:rPr lang="en-US" sz="1100" b="0">
                <a:solidFill>
                  <a:schemeClr val="bg1"/>
                </a:solidFill>
                <a:latin typeface="Times New Roman" panose="02020603050405020304" charset="0"/>
              </a:rPr>
              <a:t>Now look for zeroes in dataset, if found then we will remove those rows.</a:t>
            </a:r>
            <a:endParaRPr lang="en-US" sz="1100" b="0">
              <a:solidFill>
                <a:schemeClr val="bg1"/>
              </a:solidFill>
              <a:latin typeface="Times New Roman" panose="02020603050405020304" charset="0"/>
            </a:endParaRPr>
          </a:p>
        </p:txBody>
      </p:sp>
      <p:pic>
        <p:nvPicPr>
          <p:cNvPr id="4" name="Picture 3"/>
          <p:cNvPicPr/>
          <p:nvPr/>
        </p:nvPicPr>
        <p:blipFill>
          <a:blip r:embed="rId1"/>
          <a:stretch>
            <a:fillRect/>
          </a:stretch>
        </p:blipFill>
        <p:spPr>
          <a:xfrm>
            <a:off x="1896110" y="1102042"/>
            <a:ext cx="5661660" cy="1089660"/>
          </a:xfrm>
          <a:prstGeom prst="rect">
            <a:avLst/>
          </a:prstGeom>
          <a:noFill/>
          <a:ln w="9525">
            <a:noFill/>
          </a:ln>
        </p:spPr>
      </p:pic>
      <p:sp>
        <p:nvSpPr>
          <p:cNvPr id="105" name="Text Box 104"/>
          <p:cNvSpPr txBox="1"/>
          <p:nvPr/>
        </p:nvSpPr>
        <p:spPr>
          <a:xfrm>
            <a:off x="2277110" y="2909252"/>
            <a:ext cx="5080000" cy="598805"/>
          </a:xfrm>
          <a:prstGeom prst="rect">
            <a:avLst/>
          </a:prstGeom>
          <a:noFill/>
          <a:ln w="9525">
            <a:noFill/>
          </a:ln>
        </p:spPr>
        <p:txBody>
          <a:bodyPr>
            <a:spAutoFit/>
          </a:bodyPr>
          <a:p>
            <a:pPr indent="0" algn="ctr"/>
            <a:r>
              <a:rPr lang="en-US" sz="1100" b="0">
                <a:solidFill>
                  <a:schemeClr val="bg1"/>
                </a:solidFill>
                <a:latin typeface="Times New Roman" panose="02020603050405020304" charset="0"/>
              </a:rPr>
              <a:t>We will remove the rows for which the “BloodPressure”, “BMI” and “Glucose” are zero. We will not alter values for SkinThickness and Insulin as they have a lot of invalid points.  </a:t>
            </a:r>
            <a:endParaRPr lang="en-US" sz="1100" b="0">
              <a:solidFill>
                <a:schemeClr val="bg1"/>
              </a:solidFill>
              <a:latin typeface="Times New Roman" panose="02020603050405020304" charset="0"/>
            </a:endParaRPr>
          </a:p>
        </p:txBody>
      </p:sp>
      <p:pic>
        <p:nvPicPr>
          <p:cNvPr id="5" name="Picture 4"/>
          <p:cNvPicPr/>
          <p:nvPr/>
        </p:nvPicPr>
        <p:blipFill>
          <a:blip r:embed="rId2"/>
          <a:stretch>
            <a:fillRect/>
          </a:stretch>
        </p:blipFill>
        <p:spPr>
          <a:xfrm>
            <a:off x="2221230" y="3488372"/>
            <a:ext cx="5280660" cy="312420"/>
          </a:xfrm>
          <a:prstGeom prst="rect">
            <a:avLst/>
          </a:prstGeom>
          <a:noFill/>
          <a:ln w="9525">
            <a:noFill/>
          </a:ln>
        </p:spPr>
      </p:pic>
      <p:sp>
        <p:nvSpPr>
          <p:cNvPr id="106" name="Text Box 105"/>
          <p:cNvSpPr txBox="1"/>
          <p:nvPr/>
        </p:nvSpPr>
        <p:spPr>
          <a:xfrm>
            <a:off x="2032000" y="4859338"/>
            <a:ext cx="5080000" cy="429895"/>
          </a:xfrm>
          <a:prstGeom prst="rect">
            <a:avLst/>
          </a:prstGeom>
          <a:noFill/>
          <a:ln w="9525">
            <a:noFill/>
          </a:ln>
        </p:spPr>
        <p:txBody>
          <a:bodyPr>
            <a:spAutoFit/>
          </a:bodyPr>
          <a:p>
            <a:pPr indent="0"/>
            <a:r>
              <a:rPr lang="en-US" sz="1100" b="0">
                <a:solidFill>
                  <a:srgbClr val="000000"/>
                </a:solidFill>
                <a:latin typeface="Times New Roman" panose="02020603050405020304" charset="0"/>
              </a:rPr>
              <a:t> </a:t>
            </a:r>
            <a:endParaRPr lang="en-US"/>
          </a:p>
        </p:txBody>
      </p:sp>
      <p:sp>
        <p:nvSpPr>
          <p:cNvPr id="6" name="Text Box 5"/>
          <p:cNvSpPr txBox="1"/>
          <p:nvPr/>
        </p:nvSpPr>
        <p:spPr>
          <a:xfrm>
            <a:off x="2207260" y="3755390"/>
            <a:ext cx="704215" cy="260350"/>
          </a:xfrm>
          <a:prstGeom prst="rect">
            <a:avLst/>
          </a:prstGeom>
          <a:noFill/>
          <a:ln w="9525">
            <a:noFill/>
          </a:ln>
        </p:spPr>
        <p:txBody>
          <a:bodyPr wrap="square">
            <a:spAutoFit/>
          </a:bodyPr>
          <a:p>
            <a:pPr indent="0" algn="l"/>
            <a:r>
              <a:rPr lang="en-US" sz="1100" b="0">
                <a:solidFill>
                  <a:schemeClr val="bg1"/>
                </a:solidFill>
                <a:latin typeface="Times New Roman" panose="02020603050405020304" charset="0"/>
              </a:rPr>
              <a:t>(724, 9)</a:t>
            </a:r>
            <a:endParaRPr lang="en-US" sz="1100" b="0">
              <a:solidFill>
                <a:schemeClr val="bg1"/>
              </a:solidFill>
              <a:latin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7" descr="e7d195523061f1c09e9d68d7cf438b91ef959ecb14fc25d26BBA7F7DBC18E55DFF4014AF651F0BF2569D4B6C1DA7F1A4683A481403BD872FC687266AD13265C1DE7C373772FD8728ABDD69ADD03BFF5BE2862BC891DBB79E4AE59A4C97B9E535343148225044C17290ABA672F19409C7186F6E899DE54AE5FC5B15A79A71A7133656D6E68904BA5A281EA24DA1F250E0"/>
          <p:cNvSpPr txBox="1">
            <a:spLocks noChangeArrowheads="1"/>
          </p:cNvSpPr>
          <p:nvPr/>
        </p:nvSpPr>
        <p:spPr bwMode="auto">
          <a:xfrm>
            <a:off x="189865" y="193675"/>
            <a:ext cx="2925445"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lvl="0" defTabSz="457200"/>
            <a:r>
              <a:rPr lang="en-US" altLang="zh-CN" sz="2800">
                <a:solidFill>
                  <a:schemeClr val="bg1"/>
                </a:solidFill>
                <a:latin typeface="+mj-lt"/>
                <a:ea typeface="Arial" panose="020B0604020202020204" pitchFamily="34" charset="0"/>
                <a:sym typeface="+mn-lt"/>
              </a:rPr>
              <a:t>FEATURE ENGINEERING</a:t>
            </a:r>
            <a:endParaRPr lang="en-US" altLang="zh-CN" sz="2800">
              <a:solidFill>
                <a:schemeClr val="bg1"/>
              </a:solidFill>
              <a:latin typeface="+mj-lt"/>
              <a:ea typeface="Arial" panose="020B0604020202020204" pitchFamily="34" charset="0"/>
              <a:sym typeface="+mn-lt"/>
            </a:endParaRPr>
          </a:p>
        </p:txBody>
      </p:sp>
      <p:cxnSp>
        <p:nvCxnSpPr>
          <p:cNvPr id="3" name="直接连接符 2"/>
          <p:cNvCxnSpPr/>
          <p:nvPr/>
        </p:nvCxnSpPr>
        <p:spPr>
          <a:xfrm flipH="1">
            <a:off x="2969260" y="333375"/>
            <a:ext cx="3175" cy="59245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6" name="Text Box 105"/>
          <p:cNvSpPr txBox="1"/>
          <p:nvPr/>
        </p:nvSpPr>
        <p:spPr>
          <a:xfrm>
            <a:off x="2032000" y="1383665"/>
            <a:ext cx="5080000" cy="1938020"/>
          </a:xfrm>
          <a:prstGeom prst="rect">
            <a:avLst/>
          </a:prstGeom>
          <a:noFill/>
          <a:ln w="9525">
            <a:noFill/>
          </a:ln>
        </p:spPr>
        <p:txBody>
          <a:bodyPr>
            <a:spAutoFit/>
          </a:bodyPr>
          <a:p>
            <a:pPr indent="0"/>
            <a:r>
              <a:rPr lang="en-US" sz="1200">
                <a:solidFill>
                  <a:schemeClr val="bg1"/>
                </a:solidFill>
                <a:latin typeface="Times New Roman" panose="02020603050405020304" charset="0"/>
              </a:rPr>
              <a:t>Feature engineering creates more input features from the existing features and also combines several features to produce more intuitive features to feed the model. In the data set, features are - ‘Pregnancies’, ‘Glucose’, ‘Blood Pressure’, ‘Skin Thickness’, ‘Insulin’, ‘BMI’, ‘Diabetes Pedigree Function’, ‘Age’By a crude observation, we can say that the ‘Skin Thickness’ is not an indicator of diabetes. But we can’t deny the fact that it is unusable at this point.Therefore we will use all the features available. We separate the data set into features and the response that we are going to predict. We will assign the features to the X variable and the response(outcome) to the y variable.</a:t>
            </a:r>
            <a:endParaRPr lang="en-US" sz="1200">
              <a:solidFill>
                <a:schemeClr val="bg1"/>
              </a:solidFill>
              <a:latin typeface="Times New Roman" panose="02020603050405020304" charset="0"/>
            </a:endParaRPr>
          </a:p>
        </p:txBody>
      </p:sp>
      <p:pic>
        <p:nvPicPr>
          <p:cNvPr id="2" name="Picture 1"/>
          <p:cNvPicPr>
            <a:picLocks noChangeAspect="1"/>
          </p:cNvPicPr>
          <p:nvPr/>
        </p:nvPicPr>
        <p:blipFill>
          <a:blip r:embed="rId1"/>
          <a:stretch>
            <a:fillRect/>
          </a:stretch>
        </p:blipFill>
        <p:spPr>
          <a:xfrm>
            <a:off x="1672590" y="3408680"/>
            <a:ext cx="5798820" cy="12039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7" descr="e7d195523061f1c09e9d68d7cf438b91ef959ecb14fc25d26BBA7F7DBC18E55DFF4014AF651F0BF2569D4B6C1DA7F1A4683A481403BD872FC687266AD13265C1DE7C373772FD8728ABDD69ADD03BFF5BE2862BC891DBB79E4AE59A4C97B9E535343148225044C17290ABA672F19409C7186F6E899DE54AE5FC5B15A79A71A7133656D6E68904BA5A281EA24DA1F250E0"/>
          <p:cNvSpPr txBox="1">
            <a:spLocks noChangeArrowheads="1"/>
          </p:cNvSpPr>
          <p:nvPr/>
        </p:nvSpPr>
        <p:spPr bwMode="auto">
          <a:xfrm>
            <a:off x="189865" y="193675"/>
            <a:ext cx="546989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lvl="0" defTabSz="457200"/>
            <a:r>
              <a:rPr lang="en-US" altLang="zh-CN" sz="2000">
                <a:solidFill>
                  <a:schemeClr val="bg1"/>
                </a:solidFill>
                <a:latin typeface="+mj-lt"/>
                <a:ea typeface="Arial" panose="020B0604020202020204" pitchFamily="34" charset="0"/>
                <a:sym typeface="+mn-lt"/>
              </a:rPr>
              <a:t>MODAL SELECTION, </a:t>
            </a:r>
            <a:endParaRPr lang="en-US" altLang="zh-CN" sz="2000">
              <a:solidFill>
                <a:schemeClr val="bg1"/>
              </a:solidFill>
              <a:latin typeface="+mj-lt"/>
              <a:ea typeface="Arial" panose="020B0604020202020204" pitchFamily="34" charset="0"/>
              <a:sym typeface="+mn-lt"/>
            </a:endParaRPr>
          </a:p>
          <a:p>
            <a:pPr lvl="0" defTabSz="457200"/>
            <a:r>
              <a:rPr lang="en-US" altLang="zh-CN" sz="2000">
                <a:solidFill>
                  <a:schemeClr val="bg1"/>
                </a:solidFill>
                <a:latin typeface="+mj-lt"/>
                <a:ea typeface="Arial" panose="020B0604020202020204" pitchFamily="34" charset="0"/>
                <a:sym typeface="+mn-lt"/>
              </a:rPr>
              <a:t>NORMALIZATION, </a:t>
            </a:r>
            <a:endParaRPr lang="en-US" altLang="zh-CN" sz="2000">
              <a:solidFill>
                <a:schemeClr val="bg1"/>
              </a:solidFill>
              <a:latin typeface="+mj-lt"/>
              <a:ea typeface="Arial" panose="020B0604020202020204" pitchFamily="34" charset="0"/>
              <a:sym typeface="+mn-lt"/>
            </a:endParaRPr>
          </a:p>
          <a:p>
            <a:pPr lvl="0" defTabSz="457200"/>
            <a:r>
              <a:rPr lang="en-US" altLang="zh-CN" sz="2000">
                <a:solidFill>
                  <a:schemeClr val="bg1"/>
                </a:solidFill>
                <a:latin typeface="+mj-lt"/>
                <a:ea typeface="Arial" panose="020B0604020202020204" pitchFamily="34" charset="0"/>
                <a:sym typeface="+mn-lt"/>
              </a:rPr>
              <a:t>TRAINING AND EVALUATING MODEL</a:t>
            </a:r>
            <a:endParaRPr lang="en-US" altLang="zh-CN" sz="2000">
              <a:solidFill>
                <a:schemeClr val="bg1"/>
              </a:solidFill>
              <a:latin typeface="+mj-lt"/>
              <a:ea typeface="Arial" panose="020B0604020202020204" pitchFamily="34" charset="0"/>
              <a:sym typeface="+mn-lt"/>
            </a:endParaRPr>
          </a:p>
        </p:txBody>
      </p:sp>
      <p:cxnSp>
        <p:nvCxnSpPr>
          <p:cNvPr id="3" name="直接连接符 2"/>
          <p:cNvCxnSpPr/>
          <p:nvPr/>
        </p:nvCxnSpPr>
        <p:spPr>
          <a:xfrm>
            <a:off x="3968115" y="1208405"/>
            <a:ext cx="610870" cy="444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 Box 12"/>
          <p:cNvSpPr txBox="1"/>
          <p:nvPr/>
        </p:nvSpPr>
        <p:spPr>
          <a:xfrm>
            <a:off x="2038985" y="1877060"/>
            <a:ext cx="5080000" cy="1198880"/>
          </a:xfrm>
          <a:prstGeom prst="rect">
            <a:avLst/>
          </a:prstGeom>
          <a:noFill/>
          <a:ln w="9525">
            <a:noFill/>
          </a:ln>
        </p:spPr>
        <p:txBody>
          <a:bodyPr>
            <a:spAutoFit/>
          </a:bodyPr>
          <a:p>
            <a:pPr indent="0"/>
            <a:r>
              <a:rPr lang="en-US" sz="1200" b="0">
                <a:solidFill>
                  <a:schemeClr val="bg1"/>
                </a:solidFill>
                <a:latin typeface="Times New Roman" panose="02020603050405020304" charset="0"/>
              </a:rPr>
              <a:t>In this step we select the model which performs best for the data set at hand. First, we will be calculating the “Classification Accuracy (Testing Accuracy)” of a given set of classification models with their default parameters to determine which model performs better with the diabetes data set.We will initialize the classifier models with their default parameters and add them to a model list.</a:t>
            </a:r>
            <a:endParaRPr lang="en-US" sz="1200" b="0">
              <a:solidFill>
                <a:schemeClr val="bg1"/>
              </a:solidFill>
              <a:latin typeface="Times New Roman" panose="02020603050405020304" charset="0"/>
            </a:endParaRPr>
          </a:p>
        </p:txBody>
      </p:sp>
      <p:pic>
        <p:nvPicPr>
          <p:cNvPr id="-2147482608" name="Picture -2147482609" descr="SharedScreenshot4"/>
          <p:cNvPicPr>
            <a:picLocks noChangeAspect="1"/>
          </p:cNvPicPr>
          <p:nvPr/>
        </p:nvPicPr>
        <p:blipFill>
          <a:blip r:embed="rId1"/>
          <a:stretch>
            <a:fillRect/>
          </a:stretch>
        </p:blipFill>
        <p:spPr>
          <a:xfrm>
            <a:off x="1951990" y="3218498"/>
            <a:ext cx="5267960" cy="60642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 Box 115"/>
          <p:cNvSpPr txBox="1"/>
          <p:nvPr/>
        </p:nvSpPr>
        <p:spPr>
          <a:xfrm>
            <a:off x="2032000" y="299085"/>
            <a:ext cx="5080000" cy="645160"/>
          </a:xfrm>
          <a:prstGeom prst="rect">
            <a:avLst/>
          </a:prstGeom>
          <a:noFill/>
          <a:ln w="9525">
            <a:noFill/>
          </a:ln>
        </p:spPr>
        <p:txBody>
          <a:bodyPr>
            <a:spAutoFit/>
          </a:bodyPr>
          <a:p>
            <a:pPr indent="0"/>
            <a:r>
              <a:rPr lang="en-US" sz="1200" b="0">
                <a:solidFill>
                  <a:schemeClr val="bg1"/>
                </a:solidFill>
                <a:latin typeface="Times New Roman" panose="02020603050405020304" charset="0"/>
              </a:rPr>
              <a:t>Now we will split out dataset in training and test set. It can be implemented in:-1)Train/Test Split2)K-Fold Cross-Validation</a:t>
            </a:r>
            <a:endParaRPr lang="en-US" sz="1200" b="1">
              <a:solidFill>
                <a:schemeClr val="bg1"/>
              </a:solidFill>
              <a:latin typeface="Times New Roman" panose="02020603050405020304" charset="0"/>
            </a:endParaRPr>
          </a:p>
        </p:txBody>
      </p:sp>
      <p:pic>
        <p:nvPicPr>
          <p:cNvPr id="2" name="Picture 1"/>
          <p:cNvPicPr/>
          <p:nvPr/>
        </p:nvPicPr>
        <p:blipFill>
          <a:blip r:embed="rId1"/>
          <a:stretch>
            <a:fillRect/>
          </a:stretch>
        </p:blipFill>
        <p:spPr>
          <a:xfrm>
            <a:off x="2912110" y="2064385"/>
            <a:ext cx="3390900" cy="1912620"/>
          </a:xfrm>
          <a:prstGeom prst="rect">
            <a:avLst/>
          </a:prstGeom>
          <a:noFill/>
          <a:ln w="9525">
            <a:noFill/>
          </a:ln>
        </p:spPr>
      </p:pic>
      <p:sp>
        <p:nvSpPr>
          <p:cNvPr id="117" name="Text Box 116"/>
          <p:cNvSpPr txBox="1"/>
          <p:nvPr/>
        </p:nvSpPr>
        <p:spPr>
          <a:xfrm>
            <a:off x="2032000" y="3488055"/>
            <a:ext cx="5080000" cy="460375"/>
          </a:xfrm>
          <a:prstGeom prst="rect">
            <a:avLst/>
          </a:prstGeom>
          <a:noFill/>
          <a:ln w="9525">
            <a:noFill/>
          </a:ln>
        </p:spPr>
        <p:txBody>
          <a:bodyPr>
            <a:spAutoFit/>
          </a:bodyPr>
          <a:p>
            <a:pPr indent="0"/>
            <a:r>
              <a:rPr lang="en-US" sz="1200" b="0">
                <a:solidFill>
                  <a:srgbClr val="000000"/>
                </a:solidFill>
                <a:latin typeface="Times New Roman" panose="02020603050405020304" charset="0"/>
              </a:rPr>
              <a:t> </a:t>
            </a:r>
            <a:endParaRPr lang="en-US"/>
          </a:p>
        </p:txBody>
      </p:sp>
      <p:pic>
        <p:nvPicPr>
          <p:cNvPr id="3" name="Picture 2"/>
          <p:cNvPicPr/>
          <p:nvPr/>
        </p:nvPicPr>
        <p:blipFill>
          <a:blip r:embed="rId2"/>
          <a:stretch>
            <a:fillRect/>
          </a:stretch>
        </p:blipFill>
        <p:spPr>
          <a:xfrm>
            <a:off x="2038985" y="4150995"/>
            <a:ext cx="5273040" cy="449580"/>
          </a:xfrm>
          <a:prstGeom prst="rect">
            <a:avLst/>
          </a:prstGeom>
          <a:noFill/>
          <a:ln w="9525">
            <a:noFill/>
          </a:ln>
        </p:spPr>
      </p:pic>
      <p:sp>
        <p:nvSpPr>
          <p:cNvPr id="5" name="Text Box 4"/>
          <p:cNvSpPr txBox="1"/>
          <p:nvPr/>
        </p:nvSpPr>
        <p:spPr>
          <a:xfrm>
            <a:off x="2128520" y="1164590"/>
            <a:ext cx="5080000" cy="860425"/>
          </a:xfrm>
          <a:prstGeom prst="rect">
            <a:avLst/>
          </a:prstGeom>
          <a:noFill/>
          <a:ln w="9525">
            <a:noFill/>
          </a:ln>
        </p:spPr>
        <p:txBody>
          <a:bodyPr>
            <a:spAutoFit/>
          </a:bodyPr>
          <a:p>
            <a:pPr indent="0"/>
            <a:r>
              <a:rPr lang="en-US" sz="1200" b="1">
                <a:solidFill>
                  <a:schemeClr val="bg1"/>
                </a:solidFill>
                <a:latin typeface="Times New Roman" panose="02020603050405020304" charset="0"/>
              </a:rPr>
              <a:t>				</a:t>
            </a:r>
            <a:r>
              <a:rPr lang="en-US" sz="1400" b="1">
                <a:solidFill>
                  <a:srgbClr val="A27C7A"/>
                </a:solidFill>
                <a:latin typeface="Times New Roman" panose="02020603050405020304" charset="0"/>
              </a:rPr>
              <a:t>Train/Test Split</a:t>
            </a:r>
            <a:endParaRPr lang="en-US" sz="1200" b="1">
              <a:solidFill>
                <a:schemeClr val="bg1"/>
              </a:solidFill>
              <a:latin typeface="Times New Roman" panose="02020603050405020304" charset="0"/>
            </a:endParaRPr>
          </a:p>
          <a:p>
            <a:pPr indent="0"/>
            <a:r>
              <a:rPr lang="en-US" sz="1200" b="1">
                <a:solidFill>
                  <a:schemeClr val="bg1"/>
                </a:solidFill>
                <a:latin typeface="Times New Roman" panose="02020603050405020304" charset="0"/>
              </a:rPr>
              <a:t>This method split the data set into two portions: a training set and a testing set. The training set is used to train the model. And the testing set is used to test the model, and evaluate the accuracy.</a:t>
            </a:r>
            <a:endParaRPr lang="en-US" sz="1200" b="1">
              <a:solidFill>
                <a:schemeClr val="bg1"/>
              </a:solidFill>
              <a:latin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 Box 117"/>
          <p:cNvSpPr txBox="1"/>
          <p:nvPr/>
        </p:nvSpPr>
        <p:spPr>
          <a:xfrm>
            <a:off x="2045970" y="91123"/>
            <a:ext cx="5080000" cy="829945"/>
          </a:xfrm>
          <a:prstGeom prst="rect">
            <a:avLst/>
          </a:prstGeom>
          <a:noFill/>
          <a:ln w="9525">
            <a:noFill/>
          </a:ln>
        </p:spPr>
        <p:txBody>
          <a:bodyPr>
            <a:spAutoFit/>
          </a:bodyPr>
          <a:p>
            <a:pPr indent="0"/>
            <a:r>
              <a:rPr lang="en-US" sz="1200" b="1">
                <a:solidFill>
                  <a:schemeClr val="bg1"/>
                </a:solidFill>
                <a:latin typeface="Times New Roman" panose="02020603050405020304" charset="0"/>
              </a:rPr>
              <a:t>				Normalization </a:t>
            </a:r>
            <a:endParaRPr lang="en-US" sz="1200" b="1">
              <a:solidFill>
                <a:schemeClr val="bg1"/>
              </a:solidFill>
              <a:latin typeface="Times New Roman" panose="02020603050405020304" charset="0"/>
            </a:endParaRPr>
          </a:p>
          <a:p>
            <a:pPr indent="0"/>
            <a:r>
              <a:rPr lang="en-US" sz="1200" b="0">
                <a:solidFill>
                  <a:schemeClr val="bg1"/>
                </a:solidFill>
                <a:latin typeface="Times New Roman" panose="02020603050405020304" charset="0"/>
              </a:rPr>
              <a:t>Now we will normalize our training and test data set to change the values of numeric in data set to common scale, without distorting differences in the range of values.</a:t>
            </a:r>
            <a:endParaRPr lang="en-US" sz="1200" b="0">
              <a:solidFill>
                <a:schemeClr val="bg1"/>
              </a:solidFill>
              <a:latin typeface="Times New Roman" panose="02020603050405020304" charset="0"/>
            </a:endParaRPr>
          </a:p>
        </p:txBody>
      </p:sp>
      <p:pic>
        <p:nvPicPr>
          <p:cNvPr id="2" name="Picture 1"/>
          <p:cNvPicPr/>
          <p:nvPr/>
        </p:nvPicPr>
        <p:blipFill>
          <a:blip r:embed="rId1"/>
          <a:stretch>
            <a:fillRect/>
          </a:stretch>
        </p:blipFill>
        <p:spPr>
          <a:xfrm>
            <a:off x="2038985" y="973773"/>
            <a:ext cx="5273040" cy="548640"/>
          </a:xfrm>
          <a:prstGeom prst="rect">
            <a:avLst/>
          </a:prstGeom>
          <a:noFill/>
          <a:ln w="9525">
            <a:noFill/>
          </a:ln>
        </p:spPr>
      </p:pic>
      <p:sp>
        <p:nvSpPr>
          <p:cNvPr id="119" name="Text Box 118"/>
          <p:cNvSpPr txBox="1"/>
          <p:nvPr/>
        </p:nvSpPr>
        <p:spPr>
          <a:xfrm>
            <a:off x="2045970" y="1536383"/>
            <a:ext cx="5080000" cy="460375"/>
          </a:xfrm>
          <a:prstGeom prst="rect">
            <a:avLst/>
          </a:prstGeom>
          <a:noFill/>
          <a:ln w="9525">
            <a:noFill/>
          </a:ln>
        </p:spPr>
        <p:txBody>
          <a:bodyPr>
            <a:spAutoFit/>
          </a:bodyPr>
          <a:p>
            <a:pPr indent="0"/>
            <a:r>
              <a:rPr lang="en-US" sz="1200" b="0">
                <a:solidFill>
                  <a:schemeClr val="bg1"/>
                </a:solidFill>
                <a:latin typeface="Times New Roman" panose="02020603050405020304" charset="0"/>
              </a:rPr>
              <a:t>Then we fit each model in a loop and calculate the accuracy of the respective model using the “accuracy_score”.</a:t>
            </a:r>
            <a:endParaRPr lang="en-US" sz="1200" b="0">
              <a:solidFill>
                <a:schemeClr val="bg1"/>
              </a:solidFill>
              <a:latin typeface="Times New Roman" panose="02020603050405020304" charset="0"/>
            </a:endParaRPr>
          </a:p>
        </p:txBody>
      </p:sp>
      <p:pic>
        <p:nvPicPr>
          <p:cNvPr id="3" name="Picture 2"/>
          <p:cNvPicPr/>
          <p:nvPr/>
        </p:nvPicPr>
        <p:blipFill>
          <a:blip r:embed="rId2"/>
          <a:stretch>
            <a:fillRect/>
          </a:stretch>
        </p:blipFill>
        <p:spPr>
          <a:xfrm>
            <a:off x="2045970" y="2010093"/>
            <a:ext cx="5273040" cy="838200"/>
          </a:xfrm>
          <a:prstGeom prst="rect">
            <a:avLst/>
          </a:prstGeom>
          <a:noFill/>
          <a:ln w="9525">
            <a:noFill/>
          </a:ln>
        </p:spPr>
      </p:pic>
      <p:pic>
        <p:nvPicPr>
          <p:cNvPr id="4" name="Picture 3"/>
          <p:cNvPicPr/>
          <p:nvPr/>
        </p:nvPicPr>
        <p:blipFill>
          <a:blip r:embed="rId3"/>
          <a:stretch>
            <a:fillRect/>
          </a:stretch>
        </p:blipFill>
        <p:spPr>
          <a:xfrm>
            <a:off x="3934460" y="3046413"/>
            <a:ext cx="1303020" cy="1158240"/>
          </a:xfrm>
          <a:prstGeom prst="rect">
            <a:avLst/>
          </a:prstGeom>
          <a:noFill/>
          <a:ln w="9525">
            <a:noFill/>
          </a:ln>
        </p:spPr>
      </p:pic>
      <p:sp>
        <p:nvSpPr>
          <p:cNvPr id="121" name="Text Box 120"/>
          <p:cNvSpPr txBox="1"/>
          <p:nvPr/>
        </p:nvSpPr>
        <p:spPr>
          <a:xfrm>
            <a:off x="3456305" y="4272280"/>
            <a:ext cx="2231390" cy="275590"/>
          </a:xfrm>
          <a:prstGeom prst="rect">
            <a:avLst/>
          </a:prstGeom>
          <a:noFill/>
          <a:ln w="9525">
            <a:noFill/>
          </a:ln>
        </p:spPr>
        <p:txBody>
          <a:bodyPr wrap="square">
            <a:spAutoFit/>
          </a:bodyPr>
          <a:p>
            <a:pPr indent="0"/>
            <a:r>
              <a:rPr lang="en-US" sz="1200" b="0">
                <a:solidFill>
                  <a:schemeClr val="bg1"/>
                </a:solidFill>
                <a:latin typeface="Times New Roman" panose="02020603050405020304" charset="0"/>
              </a:rPr>
              <a:t>Train/Test Split Accuracy Scores</a:t>
            </a:r>
            <a:endParaRPr lang="en-US" sz="1200" b="0">
              <a:solidFill>
                <a:schemeClr val="bg1"/>
              </a:solidFill>
              <a:latin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2159000" y="424180"/>
            <a:ext cx="5080000" cy="1414780"/>
          </a:xfrm>
          <a:prstGeom prst="rect">
            <a:avLst/>
          </a:prstGeom>
          <a:noFill/>
          <a:ln w="9525">
            <a:noFill/>
          </a:ln>
        </p:spPr>
        <p:txBody>
          <a:bodyPr>
            <a:spAutoFit/>
          </a:bodyPr>
          <a:p>
            <a:pPr indent="0"/>
            <a:r>
              <a:rPr lang="en-US" sz="1200" b="1">
                <a:solidFill>
                  <a:srgbClr val="A27C7A"/>
                </a:solidFill>
                <a:latin typeface="Times New Roman" panose="02020603050405020304" charset="0"/>
              </a:rPr>
              <a:t>			       </a:t>
            </a:r>
            <a:r>
              <a:rPr lang="en-US" sz="1400" b="1">
                <a:solidFill>
                  <a:srgbClr val="A27C7A"/>
                </a:solidFill>
                <a:latin typeface="Times New Roman" panose="02020603050405020304" charset="0"/>
              </a:rPr>
              <a:t>K-Fold Cross-Validation</a:t>
            </a:r>
            <a:endParaRPr lang="en-US" sz="1200" b="1">
              <a:solidFill>
                <a:srgbClr val="A27C7A"/>
              </a:solidFill>
              <a:latin typeface="Times New Roman" panose="02020603050405020304" charset="0"/>
            </a:endParaRPr>
          </a:p>
          <a:p>
            <a:pPr indent="0"/>
            <a:endParaRPr lang="en-US" sz="1200" b="1">
              <a:solidFill>
                <a:schemeClr val="bg1"/>
              </a:solidFill>
              <a:latin typeface="Times New Roman" panose="02020603050405020304" charset="0"/>
            </a:endParaRPr>
          </a:p>
          <a:p>
            <a:pPr indent="0"/>
            <a:r>
              <a:rPr lang="en-US" sz="1200">
                <a:solidFill>
                  <a:schemeClr val="bg1"/>
                </a:solidFill>
                <a:latin typeface="Times New Roman" panose="02020603050405020304" charset="0"/>
              </a:rPr>
              <a:t>This method splits the data set into K equal partitions (“folds”), then use 1 fold as the testing set and the union of the other folds as the training set. Then the model is tested for accuracy. The process will follow the above steps K times, using different folds as the testing set each time. The average testing accuracy of the process is the testing accuracy.</a:t>
            </a:r>
            <a:endParaRPr lang="en-US" sz="1200">
              <a:solidFill>
                <a:schemeClr val="bg1"/>
              </a:solidFill>
              <a:latin typeface="Times New Roman" panose="02020603050405020304" charset="0"/>
            </a:endParaRPr>
          </a:p>
        </p:txBody>
      </p:sp>
      <p:pic>
        <p:nvPicPr>
          <p:cNvPr id="-2147482611" name="Picture 8" descr="IMG_263"/>
          <p:cNvPicPr>
            <a:picLocks noChangeAspect="1"/>
          </p:cNvPicPr>
          <p:nvPr/>
        </p:nvPicPr>
        <p:blipFill>
          <a:blip r:embed="rId1"/>
          <a:stretch>
            <a:fillRect/>
          </a:stretch>
        </p:blipFill>
        <p:spPr>
          <a:xfrm>
            <a:off x="3737610" y="1974850"/>
            <a:ext cx="1920240" cy="264668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 Box 120"/>
          <p:cNvSpPr txBox="1"/>
          <p:nvPr/>
        </p:nvSpPr>
        <p:spPr>
          <a:xfrm>
            <a:off x="2032000" y="235903"/>
            <a:ext cx="5080000" cy="829945"/>
          </a:xfrm>
          <a:prstGeom prst="rect">
            <a:avLst/>
          </a:prstGeom>
          <a:noFill/>
          <a:ln w="9525">
            <a:noFill/>
          </a:ln>
        </p:spPr>
        <p:txBody>
          <a:bodyPr>
            <a:spAutoFit/>
          </a:bodyPr>
          <a:p>
            <a:pPr indent="0"/>
            <a:r>
              <a:rPr lang="en-US" sz="1200" b="0">
                <a:solidFill>
                  <a:schemeClr val="bg1"/>
                </a:solidFill>
                <a:latin typeface="Times New Roman" panose="02020603050405020304" charset="0"/>
              </a:rPr>
              <a:t>We will move forward with K-Fold cross validation as it is more accurate and use the data efficiently. We will train the models using 10 fold cross validation and calculate the mean accuracy of the models. “cross_val_score” provides its own training and accuracy calculation interface.</a:t>
            </a:r>
            <a:endParaRPr lang="en-US" sz="1200" b="0">
              <a:solidFill>
                <a:schemeClr val="bg1"/>
              </a:solidFill>
              <a:latin typeface="Times New Roman" panose="02020603050405020304" charset="0"/>
            </a:endParaRPr>
          </a:p>
        </p:txBody>
      </p:sp>
      <p:pic>
        <p:nvPicPr>
          <p:cNvPr id="2" name="Picture 1"/>
          <p:cNvPicPr/>
          <p:nvPr/>
        </p:nvPicPr>
        <p:blipFill>
          <a:blip r:embed="rId1"/>
          <a:stretch>
            <a:fillRect/>
          </a:stretch>
        </p:blipFill>
        <p:spPr>
          <a:xfrm>
            <a:off x="3724910" y="1111568"/>
            <a:ext cx="1242060" cy="883920"/>
          </a:xfrm>
          <a:prstGeom prst="rect">
            <a:avLst/>
          </a:prstGeom>
          <a:noFill/>
          <a:ln w="9525">
            <a:noFill/>
          </a:ln>
        </p:spPr>
      </p:pic>
      <p:sp>
        <p:nvSpPr>
          <p:cNvPr id="122" name="Text Box 121"/>
          <p:cNvSpPr txBox="1"/>
          <p:nvPr/>
        </p:nvSpPr>
        <p:spPr>
          <a:xfrm>
            <a:off x="2802890" y="2108835"/>
            <a:ext cx="3085465" cy="275590"/>
          </a:xfrm>
          <a:prstGeom prst="rect">
            <a:avLst/>
          </a:prstGeom>
          <a:noFill/>
          <a:ln w="9525">
            <a:noFill/>
          </a:ln>
        </p:spPr>
        <p:txBody>
          <a:bodyPr wrap="square">
            <a:spAutoFit/>
          </a:bodyPr>
          <a:p>
            <a:pPr indent="266700"/>
            <a:r>
              <a:rPr lang="en-US" sz="1200" b="0">
                <a:solidFill>
                  <a:schemeClr val="bg1"/>
                </a:solidFill>
                <a:latin typeface="Times New Roman" panose="02020603050405020304" charset="0"/>
              </a:rPr>
              <a:t>K-Fold Cross Validation Accuracy Scores</a:t>
            </a:r>
            <a:endParaRPr lang="en-US" sz="1200" b="0">
              <a:solidFill>
                <a:schemeClr val="bg1"/>
              </a:solidFill>
              <a:latin typeface="Times New Roman" panose="02020603050405020304" charset="0"/>
            </a:endParaRPr>
          </a:p>
        </p:txBody>
      </p:sp>
      <p:sp>
        <p:nvSpPr>
          <p:cNvPr id="3" name="Text Box 2"/>
          <p:cNvSpPr txBox="1"/>
          <p:nvPr/>
        </p:nvSpPr>
        <p:spPr>
          <a:xfrm>
            <a:off x="2032000" y="2538095"/>
            <a:ext cx="5080000" cy="275590"/>
          </a:xfrm>
          <a:prstGeom prst="rect">
            <a:avLst/>
          </a:prstGeom>
          <a:noFill/>
          <a:ln w="9525">
            <a:noFill/>
          </a:ln>
        </p:spPr>
        <p:txBody>
          <a:bodyPr>
            <a:spAutoFit/>
          </a:bodyPr>
          <a:p>
            <a:pPr indent="0"/>
            <a:r>
              <a:rPr lang="en-US" sz="1200" b="0">
                <a:solidFill>
                  <a:schemeClr val="bg1"/>
                </a:solidFill>
                <a:latin typeface="Times New Roman" panose="02020603050405020304" charset="0"/>
              </a:rPr>
              <a:t>We can plot the accuracy scores using seaborn</a:t>
            </a:r>
            <a:endParaRPr lang="en-US" sz="1200" b="0">
              <a:solidFill>
                <a:schemeClr val="bg1"/>
              </a:solidFill>
              <a:latin typeface="Times New Roman" panose="02020603050405020304" charset="0"/>
            </a:endParaRPr>
          </a:p>
        </p:txBody>
      </p:sp>
      <p:pic>
        <p:nvPicPr>
          <p:cNvPr id="4" name="Picture 3"/>
          <p:cNvPicPr/>
          <p:nvPr/>
        </p:nvPicPr>
        <p:blipFill>
          <a:blip r:embed="rId2"/>
          <a:stretch>
            <a:fillRect/>
          </a:stretch>
        </p:blipFill>
        <p:spPr>
          <a:xfrm>
            <a:off x="2032000" y="2813685"/>
            <a:ext cx="4991100" cy="1005840"/>
          </a:xfrm>
          <a:prstGeom prst="rect">
            <a:avLst/>
          </a:prstGeom>
          <a:noFill/>
          <a:ln w="9525">
            <a:noFill/>
          </a:ln>
        </p:spPr>
      </p:pic>
      <p:sp>
        <p:nvSpPr>
          <p:cNvPr id="123" name="Text Box 122"/>
          <p:cNvSpPr txBox="1"/>
          <p:nvPr/>
        </p:nvSpPr>
        <p:spPr>
          <a:xfrm>
            <a:off x="2032000" y="3819525"/>
            <a:ext cx="5080000" cy="645160"/>
          </a:xfrm>
          <a:prstGeom prst="rect">
            <a:avLst/>
          </a:prstGeom>
          <a:noFill/>
          <a:ln w="9525">
            <a:noFill/>
          </a:ln>
        </p:spPr>
        <p:txBody>
          <a:bodyPr>
            <a:spAutoFit/>
          </a:bodyPr>
          <a:p>
            <a:pPr indent="0"/>
            <a:r>
              <a:rPr lang="en-US" sz="1200" b="0">
                <a:solidFill>
                  <a:srgbClr val="000000"/>
                </a:solidFill>
                <a:latin typeface="Times New Roman" panose="02020603050405020304" charset="0"/>
              </a:rPr>
              <a:t>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5723255" y="2429510"/>
            <a:ext cx="324929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fontAlgn="base">
              <a:spcBef>
                <a:spcPct val="0"/>
              </a:spcBef>
              <a:spcAft>
                <a:spcPct val="0"/>
              </a:spcAft>
            </a:pPr>
            <a:r>
              <a:rPr lang="en-US" altLang="zh-CN" sz="2000">
                <a:solidFill>
                  <a:srgbClr val="C0A6A5"/>
                </a:solidFill>
                <a:latin typeface="+mj-lt"/>
                <a:ea typeface="Arial" panose="020B0604020202020204" pitchFamily="34" charset="0"/>
                <a:sym typeface="Arial" panose="020B0604020202020204" pitchFamily="34" charset="0"/>
              </a:rPr>
              <a:t>Purpose of this Project</a:t>
            </a:r>
            <a:endParaRPr lang="en-US" altLang="zh-CN" sz="2000">
              <a:solidFill>
                <a:srgbClr val="C0A6A5"/>
              </a:solidFill>
              <a:latin typeface="+mj-lt"/>
              <a:ea typeface="Arial" panose="020B0604020202020204" pitchFamily="34" charset="0"/>
              <a:sym typeface="Arial" panose="020B0604020202020204" pitchFamily="34" charset="0"/>
            </a:endParaRPr>
          </a:p>
        </p:txBody>
      </p:sp>
      <p:sp>
        <p:nvSpPr>
          <p:cNvPr id="35" name="矩形 34"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5723255" y="2707640"/>
            <a:ext cx="3375025" cy="414020"/>
          </a:xfrm>
          <a:prstGeom prst="rect">
            <a:avLst/>
          </a:prstGeom>
        </p:spPr>
        <p:txBody>
          <a:bodyPr wrap="square">
            <a:spAutoFit/>
          </a:bodyPr>
          <a:lstStyle/>
          <a:p>
            <a:pPr defTabSz="914400">
              <a:lnSpc>
                <a:spcPct val="100000"/>
              </a:lnSpc>
              <a:defRPr/>
            </a:pPr>
            <a:r>
              <a:rPr lang="en-US" altLang="zh-CN" sz="1050" kern="0">
                <a:solidFill>
                  <a:schemeClr val="bg1"/>
                </a:solidFill>
                <a:ea typeface="Arial" panose="020B0604020202020204" pitchFamily="34" charset="0"/>
              </a:rPr>
              <a:t>What we are trying to accomplish in this project through our trained model</a:t>
            </a:r>
            <a:endParaRPr lang="en-US" altLang="zh-CN" sz="1050" kern="0">
              <a:solidFill>
                <a:schemeClr val="bg1"/>
              </a:solidFill>
              <a:ea typeface="Arial" panose="020B0604020202020204" pitchFamily="34" charset="0"/>
            </a:endParaRPr>
          </a:p>
        </p:txBody>
      </p:sp>
      <p:sp>
        <p:nvSpPr>
          <p:cNvPr id="36"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5697220" y="3456940"/>
            <a:ext cx="31896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fontAlgn="base">
              <a:spcBef>
                <a:spcPct val="0"/>
              </a:spcBef>
              <a:spcAft>
                <a:spcPct val="0"/>
              </a:spcAft>
            </a:pPr>
            <a:r>
              <a:rPr lang="en-US" altLang="zh-CN" sz="2000">
                <a:solidFill>
                  <a:srgbClr val="C0A6A5"/>
                </a:solidFill>
                <a:latin typeface="+mj-lt"/>
                <a:ea typeface="Arial" panose="020B0604020202020204" pitchFamily="34" charset="0"/>
                <a:sym typeface="Arial" panose="020B0604020202020204" pitchFamily="34" charset="0"/>
              </a:rPr>
              <a:t>Methods  and Models</a:t>
            </a:r>
            <a:endParaRPr lang="en-US" altLang="zh-CN" sz="2000">
              <a:solidFill>
                <a:srgbClr val="C0A6A5"/>
              </a:solidFill>
              <a:latin typeface="+mj-lt"/>
              <a:ea typeface="Arial" panose="020B0604020202020204" pitchFamily="34" charset="0"/>
              <a:sym typeface="Arial" panose="020B0604020202020204" pitchFamily="34" charset="0"/>
            </a:endParaRPr>
          </a:p>
        </p:txBody>
      </p:sp>
      <p:sp>
        <p:nvSpPr>
          <p:cNvPr id="37" name="矩形 36"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5711190" y="3687445"/>
            <a:ext cx="3360420" cy="414020"/>
          </a:xfrm>
          <a:prstGeom prst="rect">
            <a:avLst/>
          </a:prstGeom>
        </p:spPr>
        <p:txBody>
          <a:bodyPr wrap="square">
            <a:spAutoFit/>
          </a:bodyPr>
          <a:lstStyle/>
          <a:p>
            <a:pPr defTabSz="914400">
              <a:lnSpc>
                <a:spcPct val="100000"/>
              </a:lnSpc>
              <a:defRPr/>
            </a:pPr>
            <a:r>
              <a:rPr lang="en-US" altLang="zh-CN" sz="1050" kern="0">
                <a:solidFill>
                  <a:schemeClr val="bg1"/>
                </a:solidFill>
                <a:ea typeface="Arial" panose="020B0604020202020204" pitchFamily="34" charset="0"/>
                <a:cs typeface="Arial" panose="020B0604020202020204" pitchFamily="34" charset="0"/>
                <a:sym typeface="Arial" panose="020B0604020202020204" pitchFamily="34" charset="0"/>
              </a:rPr>
              <a:t>What models we are using and methods used to train those models </a:t>
            </a:r>
            <a:endParaRPr lang="zh-CN" altLang="en-US" sz="1800" kern="0">
              <a:solidFill>
                <a:schemeClr val="bg1"/>
              </a:solidFill>
              <a:ea typeface="Arial" panose="020B0604020202020204" pitchFamily="34" charset="0"/>
            </a:endParaRPr>
          </a:p>
        </p:txBody>
      </p:sp>
      <p:sp>
        <p:nvSpPr>
          <p:cNvPr id="40" name="椭圆 39"/>
          <p:cNvSpPr/>
          <p:nvPr/>
        </p:nvSpPr>
        <p:spPr>
          <a:xfrm>
            <a:off x="5425721" y="1517739"/>
            <a:ext cx="355212" cy="355212"/>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43B2"/>
              </a:solidFill>
              <a:ea typeface="Arial" panose="020B0604020202020204" pitchFamily="34" charset="0"/>
            </a:endParaRPr>
          </a:p>
        </p:txBody>
      </p:sp>
      <p:sp>
        <p:nvSpPr>
          <p:cNvPr id="41" name="椭圆 40"/>
          <p:cNvSpPr/>
          <p:nvPr/>
        </p:nvSpPr>
        <p:spPr>
          <a:xfrm>
            <a:off x="5425721" y="2480902"/>
            <a:ext cx="355212" cy="355212"/>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43B2"/>
              </a:solidFill>
              <a:ea typeface="Arial" panose="020B0604020202020204" pitchFamily="34" charset="0"/>
            </a:endParaRPr>
          </a:p>
        </p:txBody>
      </p:sp>
      <p:sp>
        <p:nvSpPr>
          <p:cNvPr id="42" name="椭圆 41"/>
          <p:cNvSpPr/>
          <p:nvPr/>
        </p:nvSpPr>
        <p:spPr>
          <a:xfrm>
            <a:off x="5425720" y="3444065"/>
            <a:ext cx="355212" cy="355212"/>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43B2"/>
              </a:solidFill>
              <a:ea typeface="Arial" panose="020B0604020202020204" pitchFamily="34" charset="0"/>
            </a:endParaRPr>
          </a:p>
        </p:txBody>
      </p:sp>
      <p:sp>
        <p:nvSpPr>
          <p:cNvPr id="44" name="椭圆 43"/>
          <p:cNvSpPr/>
          <p:nvPr/>
        </p:nvSpPr>
        <p:spPr>
          <a:xfrm>
            <a:off x="5483582" y="1583508"/>
            <a:ext cx="239491" cy="239491"/>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43B2"/>
              </a:solidFill>
              <a:ea typeface="Arial" panose="020B0604020202020204" pitchFamily="34" charset="0"/>
            </a:endParaRPr>
          </a:p>
        </p:txBody>
      </p:sp>
      <p:sp>
        <p:nvSpPr>
          <p:cNvPr id="45" name="椭圆 44"/>
          <p:cNvSpPr/>
          <p:nvPr/>
        </p:nvSpPr>
        <p:spPr>
          <a:xfrm>
            <a:off x="5483582" y="2546671"/>
            <a:ext cx="239491" cy="239491"/>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43B2"/>
              </a:solidFill>
              <a:ea typeface="Arial" panose="020B0604020202020204" pitchFamily="34" charset="0"/>
            </a:endParaRPr>
          </a:p>
        </p:txBody>
      </p:sp>
      <p:sp>
        <p:nvSpPr>
          <p:cNvPr id="46" name="椭圆 45"/>
          <p:cNvSpPr/>
          <p:nvPr/>
        </p:nvSpPr>
        <p:spPr>
          <a:xfrm>
            <a:off x="5483581" y="3509834"/>
            <a:ext cx="239491" cy="239491"/>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43B2"/>
              </a:solidFill>
              <a:ea typeface="Arial" panose="020B0604020202020204" pitchFamily="34" charset="0"/>
            </a:endParaRPr>
          </a:p>
        </p:txBody>
      </p:sp>
      <p:sp>
        <p:nvSpPr>
          <p:cNvPr id="18"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5732145" y="1484630"/>
            <a:ext cx="338074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fontAlgn="base">
              <a:spcBef>
                <a:spcPct val="0"/>
              </a:spcBef>
              <a:spcAft>
                <a:spcPct val="0"/>
              </a:spcAft>
            </a:pPr>
            <a:r>
              <a:rPr lang="en-US" altLang="zh-CN" sz="2000">
                <a:solidFill>
                  <a:srgbClr val="C0A6A5"/>
                </a:solidFill>
                <a:latin typeface="+mj-lt"/>
                <a:ea typeface="Arial" panose="020B0604020202020204" pitchFamily="34" charset="0"/>
                <a:sym typeface="Arial" panose="020B0604020202020204" pitchFamily="34" charset="0"/>
              </a:rPr>
              <a:t>Introduction </a:t>
            </a:r>
            <a:endParaRPr lang="en-US" altLang="zh-CN" sz="2000">
              <a:solidFill>
                <a:srgbClr val="C0A6A5"/>
              </a:solidFill>
              <a:latin typeface="+mj-lt"/>
              <a:ea typeface="Arial" panose="020B0604020202020204" pitchFamily="34" charset="0"/>
              <a:sym typeface="Arial" panose="020B0604020202020204" pitchFamily="34" charset="0"/>
            </a:endParaRPr>
          </a:p>
        </p:txBody>
      </p:sp>
      <p:sp>
        <p:nvSpPr>
          <p:cNvPr id="19" name="矩形 18"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59741" y="141455"/>
            <a:ext cx="2288540" cy="583565"/>
          </a:xfrm>
          <a:prstGeom prst="rect">
            <a:avLst/>
          </a:prstGeom>
          <a:noFill/>
        </p:spPr>
        <p:txBody>
          <a:bodyPr wrap="none">
            <a:spAutoFit/>
          </a:bodyPr>
          <a:lstStyle/>
          <a:p>
            <a:pPr lvl="0">
              <a:defRPr/>
            </a:pPr>
            <a:r>
              <a:rPr lang="en-US" altLang="zh-CN" sz="3200">
                <a:solidFill>
                  <a:srgbClr val="C0A6A5"/>
                </a:solidFill>
                <a:latin typeface="Arial" panose="020B0604020202020204" pitchFamily="34" charset="0"/>
                <a:ea typeface="Arial" panose="020B0604020202020204" pitchFamily="34" charset="0"/>
              </a:rPr>
              <a:t>CONTENTS</a:t>
            </a:r>
            <a:endParaRPr lang="en-US" altLang="zh-CN" sz="3200">
              <a:solidFill>
                <a:srgbClr val="C0A6A5"/>
              </a:solidFill>
              <a:latin typeface="Arial" panose="020B0604020202020204" pitchFamily="34" charset="0"/>
              <a:ea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 name="Picture 122"/>
          <p:cNvPicPr/>
          <p:nvPr/>
        </p:nvPicPr>
        <p:blipFill>
          <a:blip r:embed="rId1"/>
          <a:stretch>
            <a:fillRect/>
          </a:stretch>
        </p:blipFill>
        <p:spPr>
          <a:xfrm>
            <a:off x="3169920" y="735330"/>
            <a:ext cx="2971800" cy="2034540"/>
          </a:xfrm>
          <a:prstGeom prst="rect">
            <a:avLst/>
          </a:prstGeom>
          <a:noFill/>
          <a:ln w="9525">
            <a:noFill/>
          </a:ln>
        </p:spPr>
      </p:pic>
      <p:sp>
        <p:nvSpPr>
          <p:cNvPr id="124" name="Text Box 123"/>
          <p:cNvSpPr txBox="1"/>
          <p:nvPr/>
        </p:nvSpPr>
        <p:spPr>
          <a:xfrm>
            <a:off x="2261870" y="3049270"/>
            <a:ext cx="5080000" cy="1198880"/>
          </a:xfrm>
          <a:prstGeom prst="rect">
            <a:avLst/>
          </a:prstGeom>
          <a:noFill/>
          <a:ln w="9525">
            <a:noFill/>
          </a:ln>
        </p:spPr>
        <p:txBody>
          <a:bodyPr>
            <a:spAutoFit/>
          </a:bodyPr>
          <a:p>
            <a:pPr indent="0" algn="ctr"/>
            <a:r>
              <a:rPr lang="en-US" sz="1200" b="0">
                <a:solidFill>
                  <a:schemeClr val="bg1"/>
                </a:solidFill>
                <a:latin typeface="Times New Roman" panose="02020603050405020304" charset="0"/>
              </a:rPr>
              <a:t> We can see the Logistic Regression, Gaussian Naive Bayes, Random Forest and Gradient Boosting have performed better than the rest. From the base level we can observe that the Logistic Regression performs better than the other algorithms.At the baseline Logistic Regression managed to achieve a classification accuracy of 76.68 %.</a:t>
            </a:r>
            <a:endParaRPr lang="en-US" sz="1200" b="0">
              <a:solidFill>
                <a:schemeClr val="bg1"/>
              </a:solidFill>
              <a:latin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7" descr="e7d195523061f1c09e9d68d7cf438b91ef959ecb14fc25d26BBA7F7DBC18E55DFF4014AF651F0BF2569D4B6C1DA7F1A4683A481403BD872FC687266AD13265C1DE7C373772FD8728ABDD69ADD03BFF5BE2862BC891DBB79E4AE59A4C97B9E535343148225044C17290ABA672F19409C7186F6E899DE54AE5FC5B15A79A71A7133656D6E68904BA5A281EA24DA1F250E0"/>
          <p:cNvSpPr txBox="1">
            <a:spLocks noChangeArrowheads="1"/>
          </p:cNvSpPr>
          <p:nvPr/>
        </p:nvSpPr>
        <p:spPr bwMode="auto">
          <a:xfrm>
            <a:off x="189865" y="193675"/>
            <a:ext cx="292544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lvl="0" defTabSz="457200"/>
            <a:r>
              <a:rPr lang="en-US" altLang="zh-CN" sz="2800">
                <a:solidFill>
                  <a:schemeClr val="bg1"/>
                </a:solidFill>
                <a:latin typeface="+mj-lt"/>
                <a:ea typeface="Arial" panose="020B0604020202020204" pitchFamily="34" charset="0"/>
                <a:sym typeface="+mn-lt"/>
              </a:rPr>
              <a:t>SAVING MODEL</a:t>
            </a:r>
            <a:endParaRPr lang="en-US" altLang="zh-CN" sz="2800">
              <a:solidFill>
                <a:schemeClr val="bg1"/>
              </a:solidFill>
              <a:latin typeface="+mj-lt"/>
              <a:ea typeface="Arial" panose="020B0604020202020204" pitchFamily="34" charset="0"/>
              <a:sym typeface="+mn-lt"/>
            </a:endParaRPr>
          </a:p>
        </p:txBody>
      </p:sp>
      <p:cxnSp>
        <p:nvCxnSpPr>
          <p:cNvPr id="3" name="直接连接符 2"/>
          <p:cNvCxnSpPr/>
          <p:nvPr/>
        </p:nvCxnSpPr>
        <p:spPr>
          <a:xfrm>
            <a:off x="3098165" y="193675"/>
            <a:ext cx="5080" cy="4641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4" name="Text Box 123"/>
          <p:cNvSpPr txBox="1"/>
          <p:nvPr/>
        </p:nvSpPr>
        <p:spPr>
          <a:xfrm>
            <a:off x="2038985" y="831850"/>
            <a:ext cx="5080000" cy="460375"/>
          </a:xfrm>
          <a:prstGeom prst="rect">
            <a:avLst/>
          </a:prstGeom>
          <a:noFill/>
          <a:ln w="9525">
            <a:noFill/>
          </a:ln>
        </p:spPr>
        <p:txBody>
          <a:bodyPr>
            <a:spAutoFit/>
          </a:bodyPr>
          <a:p>
            <a:pPr indent="0"/>
            <a:r>
              <a:rPr lang="en-US" sz="1200" b="0">
                <a:solidFill>
                  <a:schemeClr val="bg1"/>
                </a:solidFill>
                <a:latin typeface="Times New Roman" panose="02020603050405020304" charset="0"/>
              </a:rPr>
              <a:t>As we saw that Logistic Regression model is more accurate so we will save it for future using joblib.</a:t>
            </a:r>
            <a:endParaRPr lang="en-US" sz="1200" b="0">
              <a:solidFill>
                <a:schemeClr val="bg1"/>
              </a:solidFill>
              <a:latin typeface="Times New Roman" panose="02020603050405020304" charset="0"/>
            </a:endParaRPr>
          </a:p>
        </p:txBody>
      </p:sp>
      <p:pic>
        <p:nvPicPr>
          <p:cNvPr id="2" name="Picture 1"/>
          <p:cNvPicPr/>
          <p:nvPr/>
        </p:nvPicPr>
        <p:blipFill>
          <a:blip r:embed="rId1"/>
          <a:stretch>
            <a:fillRect/>
          </a:stretch>
        </p:blipFill>
        <p:spPr>
          <a:xfrm>
            <a:off x="2032000" y="1393190"/>
            <a:ext cx="5280660" cy="320040"/>
          </a:xfrm>
          <a:prstGeom prst="rect">
            <a:avLst/>
          </a:prstGeom>
          <a:noFill/>
          <a:ln w="9525">
            <a:noFill/>
          </a:ln>
        </p:spPr>
      </p:pic>
      <p:sp>
        <p:nvSpPr>
          <p:cNvPr id="125" name="Text Box 124"/>
          <p:cNvSpPr txBox="1"/>
          <p:nvPr/>
        </p:nvSpPr>
        <p:spPr>
          <a:xfrm>
            <a:off x="2038985" y="1762125"/>
            <a:ext cx="5080000" cy="275590"/>
          </a:xfrm>
          <a:prstGeom prst="rect">
            <a:avLst/>
          </a:prstGeom>
          <a:noFill/>
          <a:ln w="9525">
            <a:noFill/>
          </a:ln>
        </p:spPr>
        <p:txBody>
          <a:bodyPr>
            <a:spAutoFit/>
          </a:bodyPr>
          <a:p>
            <a:pPr indent="266700"/>
            <a:r>
              <a:rPr lang="en-US" sz="1200" b="0">
                <a:solidFill>
                  <a:schemeClr val="bg1"/>
                </a:solidFill>
                <a:latin typeface="Times New Roman" panose="02020603050405020304" charset="0"/>
              </a:rPr>
              <a:t>Now let us check whether our model is predicting correctly or not.</a:t>
            </a:r>
            <a:endParaRPr lang="en-US" sz="1200" b="0">
              <a:solidFill>
                <a:schemeClr val="bg1"/>
              </a:solidFill>
              <a:latin typeface="Times New Roman" panose="02020603050405020304" charset="0"/>
            </a:endParaRPr>
          </a:p>
        </p:txBody>
      </p:sp>
      <p:pic>
        <p:nvPicPr>
          <p:cNvPr id="4" name="Picture 3"/>
          <p:cNvPicPr/>
          <p:nvPr/>
        </p:nvPicPr>
        <p:blipFill>
          <a:blip r:embed="rId2"/>
          <a:stretch>
            <a:fillRect/>
          </a:stretch>
        </p:blipFill>
        <p:spPr>
          <a:xfrm>
            <a:off x="3065780" y="2179955"/>
            <a:ext cx="2918460" cy="1363980"/>
          </a:xfrm>
          <a:prstGeom prst="rect">
            <a:avLst/>
          </a:prstGeom>
          <a:noFill/>
          <a:ln w="9525">
            <a:noFill/>
          </a:ln>
        </p:spPr>
      </p:pic>
      <p:sp>
        <p:nvSpPr>
          <p:cNvPr id="126" name="Text Box 125"/>
          <p:cNvSpPr txBox="1"/>
          <p:nvPr/>
        </p:nvSpPr>
        <p:spPr>
          <a:xfrm>
            <a:off x="3280410" y="3710305"/>
            <a:ext cx="2488565" cy="275590"/>
          </a:xfrm>
          <a:prstGeom prst="rect">
            <a:avLst/>
          </a:prstGeom>
          <a:noFill/>
          <a:ln w="9525">
            <a:noFill/>
          </a:ln>
        </p:spPr>
        <p:txBody>
          <a:bodyPr wrap="square">
            <a:spAutoFit/>
          </a:bodyPr>
          <a:p>
            <a:pPr indent="0"/>
            <a:r>
              <a:rPr lang="en-US" sz="1200" b="0">
                <a:solidFill>
                  <a:schemeClr val="bg1"/>
                </a:solidFill>
                <a:latin typeface="Times New Roman" panose="02020603050405020304" charset="0"/>
              </a:rPr>
              <a:t>The prediction comes out to be true.</a:t>
            </a:r>
            <a:endParaRPr lang="en-US" sz="1200" b="0">
              <a:solidFill>
                <a:schemeClr val="bg1"/>
              </a:solidFill>
              <a:latin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156335"/>
            <a:ext cx="9144000" cy="2544445"/>
          </a:xfrm>
          <a:prstGeom prst="rect">
            <a:avLst/>
          </a:prstGeom>
          <a:solidFill>
            <a:srgbClr val="0B42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9" name="矩形 18"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572881" y="1655611"/>
            <a:ext cx="5754687" cy="1545590"/>
          </a:xfrm>
          <a:prstGeom prst="rect">
            <a:avLst/>
          </a:prstGeom>
        </p:spPr>
        <p:txBody>
          <a:bodyPr wrap="square">
            <a:spAutoFit/>
          </a:bodyPr>
          <a:lstStyle/>
          <a:p>
            <a:pPr marL="0" marR="0" lvl="0" indent="0" algn="ctr" defTabSz="457200" rtl="0" eaLnBrk="1" fontAlgn="auto" latinLnBrk="0" hangingPunct="1">
              <a:lnSpc>
                <a:spcPct val="150000"/>
              </a:lnSpc>
              <a:spcBef>
                <a:spcPts val="0"/>
              </a:spcBef>
              <a:spcAft>
                <a:spcPts val="0"/>
              </a:spcAft>
              <a:buClrTx/>
              <a:buSzTx/>
              <a:buFontTx/>
              <a:buNone/>
              <a:defRPr/>
            </a:pPr>
            <a:r>
              <a:rPr kumimoji="0" lang="en-US" altLang="zh-CN" sz="1050" b="0" i="0" u="none" strike="noStrike" kern="1200" cap="none" spc="0" normalizeH="0" baseline="0" noProof="0">
                <a:ln>
                  <a:noFill/>
                </a:ln>
                <a:solidFill>
                  <a:schemeClr val="bg1"/>
                </a:solidFill>
                <a:effectLst/>
                <a:uLnTx/>
                <a:uFillTx/>
                <a:latin typeface="Times New Roman" panose="02020603050405020304" charset="0"/>
                <a:ea typeface="Arial" panose="020B0604020202020204" pitchFamily="34" charset="0"/>
                <a:cs typeface="Times New Roman" panose="02020603050405020304" charset="0"/>
                <a:sym typeface="Arial" panose="020B0604020202020204" pitchFamily="34" charset="0"/>
              </a:rPr>
              <a:t>Diabetes is a heterogeneous group of diseases. It’s characterized by chronic elevation of glucose in the blood. To support the lives of the people all over the world, we are trying to detect and prevent the complications of diabetes at the early stage through predictive analysis by improving the classification techniques. My proposed work also performs the analysis of the features in the dataset and selects the optimal features based on the correlation values. Using Logistic Regression model which gives an accuracy of 76.68%.</a:t>
            </a:r>
            <a:endParaRPr kumimoji="0" lang="en-US" altLang="zh-CN" sz="1050" b="0" i="0" u="none" strike="noStrike" kern="1200" cap="none" spc="0" normalizeH="0" baseline="0" noProof="0">
              <a:ln>
                <a:noFill/>
              </a:ln>
              <a:solidFill>
                <a:schemeClr val="bg1"/>
              </a:solidFill>
              <a:effectLst/>
              <a:uLnTx/>
              <a:uFillTx/>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cxnSp>
        <p:nvCxnSpPr>
          <p:cNvPr id="10" name="直接连接符 9"/>
          <p:cNvCxnSpPr/>
          <p:nvPr/>
        </p:nvCxnSpPr>
        <p:spPr>
          <a:xfrm>
            <a:off x="4342714" y="723401"/>
            <a:ext cx="21375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3596082" y="353977"/>
            <a:ext cx="1706880" cy="368300"/>
          </a:xfrm>
          <a:prstGeom prst="rect">
            <a:avLst/>
          </a:prstGeom>
        </p:spPr>
        <p:txBody>
          <a:bodyPr wrap="none">
            <a:spAutoFit/>
          </a:bodyPr>
          <a:lstStyle/>
          <a:p>
            <a:pPr lvl="0" algn="ctr">
              <a:defRPr/>
            </a:pPr>
            <a:r>
              <a:rPr lang="en-US" altLang="zh-CN">
                <a:solidFill>
                  <a:schemeClr val="bg1"/>
                </a:solidFill>
                <a:latin typeface="Arial" panose="020B0604020202020204"/>
                <a:ea typeface="Arial" panose="020B0604020202020204" pitchFamily="34" charset="0"/>
              </a:rPr>
              <a:t>CONCLUSION</a:t>
            </a:r>
            <a:endParaRPr lang="en-US" altLang="zh-CN">
              <a:solidFill>
                <a:schemeClr val="bg1"/>
              </a:solidFill>
              <a:latin typeface="Arial" panose="020B0604020202020204"/>
              <a:ea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3979889" y="2629518"/>
            <a:ext cx="4907846" cy="398780"/>
          </a:xfrm>
          <a:prstGeom prst="rect">
            <a:avLst/>
          </a:prstGeom>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300" normalizeH="0" baseline="0" noProof="0">
                <a:ln>
                  <a:noFill/>
                </a:ln>
                <a:solidFill>
                  <a:prstClr val="white"/>
                </a:solidFill>
                <a:effectLst/>
                <a:uLnTx/>
                <a:uFillTx/>
                <a:latin typeface="Arial" panose="020B0604020202020204"/>
                <a:ea typeface="Arial" panose="020B0604020202020204" pitchFamily="34" charset="0"/>
                <a:cs typeface="+mn-cs"/>
              </a:rPr>
              <a:t>THANK YOU</a:t>
            </a:r>
            <a:endParaRPr kumimoji="0" lang="en-US" altLang="zh-CN" sz="2000" b="0" i="0" u="none" strike="noStrike" kern="1200" cap="none" spc="300" normalizeH="0" baseline="0" noProof="0" dirty="0">
              <a:ln>
                <a:noFill/>
              </a:ln>
              <a:solidFill>
                <a:prstClr val="white"/>
              </a:solidFill>
              <a:effectLst/>
              <a:uLnTx/>
              <a:uFillTx/>
              <a:latin typeface="Arial" panose="020B0604020202020204"/>
              <a:ea typeface="Arial" panose="020B0604020202020204" pitchFamily="34" charset="0"/>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6368054" y="2571750"/>
            <a:ext cx="2519680" cy="460375"/>
          </a:xfrm>
          <a:prstGeom prst="rect">
            <a:avLst/>
          </a:prstGeom>
        </p:spPr>
        <p:txBody>
          <a:bodyPr wrap="none">
            <a:spAutoFit/>
          </a:bodyPr>
          <a:lstStyle/>
          <a:p>
            <a:pPr lvl="0" algn="r">
              <a:defRPr/>
            </a:pPr>
            <a:r>
              <a:rPr lang="en-US" altLang="zh-CN" sz="2400">
                <a:solidFill>
                  <a:schemeClr val="bg1"/>
                </a:solidFill>
                <a:latin typeface="Arial" panose="020B0604020202020204"/>
                <a:ea typeface="Arial" panose="020B0604020202020204" pitchFamily="34" charset="0"/>
              </a:rPr>
              <a:t>INTRODUCTION</a:t>
            </a:r>
            <a:endParaRPr lang="en-US" altLang="zh-CN" sz="2400">
              <a:solidFill>
                <a:schemeClr val="bg1"/>
              </a:solidFill>
              <a:latin typeface="Arial" panose="020B0604020202020204"/>
              <a:ea typeface="Arial" panose="020B0604020202020204" pitchFamily="34" charset="0"/>
            </a:endParaRPr>
          </a:p>
        </p:txBody>
      </p:sp>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4855861" y="1610167"/>
            <a:ext cx="4031873" cy="1015663"/>
          </a:xfrm>
          <a:prstGeom prst="rect">
            <a:avLst/>
          </a:prstGeom>
          <a:noFill/>
        </p:spPr>
        <p:txBody>
          <a:bodyPr wrap="none">
            <a:spAutoFit/>
          </a:bodyPr>
          <a:lstStyle/>
          <a:p>
            <a:pPr marL="0" marR="0" lvl="0" indent="0" algn="r" defTabSz="457200" rtl="0" eaLnBrk="1" fontAlgn="auto" latinLnBrk="0" hangingPunct="1">
              <a:lnSpc>
                <a:spcPct val="100000"/>
              </a:lnSpc>
              <a:spcBef>
                <a:spcPts val="0"/>
              </a:spcBef>
              <a:spcAft>
                <a:spcPts val="0"/>
              </a:spcAft>
              <a:buClrTx/>
              <a:buSzTx/>
              <a:buFontTx/>
              <a:buNone/>
              <a:defRPr/>
            </a:pPr>
            <a:r>
              <a:rPr kumimoji="0" lang="en-US" altLang="zh-CN" sz="6000" i="0" u="none" strike="noStrike" kern="1200" cap="none" spc="0" normalizeH="0" baseline="0" noProof="0">
                <a:ln>
                  <a:noFill/>
                </a:ln>
                <a:solidFill>
                  <a:srgbClr val="C0A6A5"/>
                </a:solidFill>
                <a:effectLst/>
                <a:uLnTx/>
                <a:uFillTx/>
                <a:latin typeface="Arial" panose="020B0604020202020204"/>
                <a:ea typeface="Arial" panose="020B0604020202020204" pitchFamily="34" charset="0"/>
                <a:cs typeface="+mn-cs"/>
              </a:rPr>
              <a:t>PART ONE</a:t>
            </a:r>
            <a:endParaRPr kumimoji="0" lang="en-US" altLang="zh-CN" sz="6000" i="0" u="none" strike="noStrike" kern="1200" cap="none" spc="0" normalizeH="0" baseline="0" noProof="0" dirty="0">
              <a:ln>
                <a:noFill/>
              </a:ln>
              <a:solidFill>
                <a:srgbClr val="C0A6A5"/>
              </a:solidFill>
              <a:effectLst/>
              <a:uLnTx/>
              <a:uFillTx/>
              <a:latin typeface="Arial" panose="020B0604020202020204"/>
              <a:ea typeface="Arial" panose="020B0604020202020204" pitchFamily="34" charset="0"/>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705" y="651510"/>
            <a:ext cx="7939405" cy="3850640"/>
          </a:xfrm>
          <a:prstGeom prst="rect">
            <a:avLst/>
          </a:prstGeom>
          <a:solidFill>
            <a:srgbClr val="003B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1" name="矩形 10"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721995" y="955675"/>
            <a:ext cx="7616825" cy="3242310"/>
          </a:xfrm>
          <a:prstGeom prst="rect">
            <a:avLst/>
          </a:prstGeom>
        </p:spPr>
        <p:txBody>
          <a:bodyPr wrap="square">
            <a:spAutoFit/>
          </a:bodyPr>
          <a:lstStyle/>
          <a:p>
            <a:pPr marL="0" marR="0" lvl="0" indent="0" defTabSz="457200" rtl="0" eaLnBrk="1" fontAlgn="auto" latinLnBrk="0" hangingPunct="1">
              <a:lnSpc>
                <a:spcPct val="150000"/>
              </a:lnSpc>
              <a:spcBef>
                <a:spcPts val="0"/>
              </a:spcBef>
              <a:spcAft>
                <a:spcPts val="0"/>
              </a:spcAft>
              <a:buClrTx/>
              <a:buSzTx/>
              <a:buFontTx/>
              <a:buNone/>
              <a:defRPr/>
            </a:pPr>
            <a:r>
              <a:rPr kumimoji="0" lang="en-US" altLang="zh-CN" sz="1050" b="0" i="0" u="none" strike="noStrike" kern="1200" cap="none" spc="0" normalizeH="0" baseline="0" noProof="0">
                <a:ln>
                  <a:noFill/>
                </a:ln>
                <a:solidFill>
                  <a:schemeClr val="bg1"/>
                </a:solidFill>
                <a:effectLst/>
                <a:uLnTx/>
                <a:uFillTx/>
                <a:latin typeface="Times New Roman" panose="02020603050405020304" charset="0"/>
                <a:ea typeface="Arial" panose="020B0604020202020204" pitchFamily="34" charset="0"/>
                <a:cs typeface="Times New Roman" panose="02020603050405020304" charset="0"/>
                <a:sym typeface="Arial" panose="020B0604020202020204" pitchFamily="34" charset="0"/>
              </a:rPr>
              <a:t>Diabetes is a very common metabolic disease. Usually onset of type 2 diabetes happens in middle age and sometimes in old age. But nowadays incidences of this disease are reported in children as well. There are several factors for developing diabetes like genetic susceptibility, body weight, food habit and sedentary lifestyle. Undiagnosed diabetes may result in very high blood sugar level referred as hyperglycemia which can lead to complication like diabetic retinopathy, nephropathy, neuropathy, cardiac stroke and foot ulcer. So, early detection of diabetes is very important to improve quality of life of patients and enhancement of their life expectancy. </a:t>
            </a:r>
            <a:endParaRPr kumimoji="0" lang="en-US" altLang="zh-CN" sz="1050" b="0" i="0" u="none" strike="noStrike" kern="1200" cap="none" spc="0" normalizeH="0" baseline="0" noProof="0">
              <a:ln>
                <a:noFill/>
              </a:ln>
              <a:solidFill>
                <a:schemeClr val="bg1"/>
              </a:solidFill>
              <a:effectLst/>
              <a:uLnTx/>
              <a:uFillTx/>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marL="0" marR="0" lvl="0" indent="0" defTabSz="457200" rtl="0" eaLnBrk="1" fontAlgn="auto" latinLnBrk="0" hangingPunct="1">
              <a:lnSpc>
                <a:spcPct val="150000"/>
              </a:lnSpc>
              <a:spcBef>
                <a:spcPts val="0"/>
              </a:spcBef>
              <a:spcAft>
                <a:spcPts val="0"/>
              </a:spcAft>
              <a:buClrTx/>
              <a:buSzTx/>
              <a:buFontTx/>
              <a:buNone/>
              <a:defRPr/>
            </a:pPr>
            <a:r>
              <a:rPr kumimoji="0" lang="en-US" altLang="zh-CN" sz="1050" b="0" i="0" u="none" strike="noStrike" kern="1200" cap="none" spc="0" normalizeH="0" baseline="0" noProof="0">
                <a:ln>
                  <a:noFill/>
                </a:ln>
                <a:solidFill>
                  <a:schemeClr val="bg1"/>
                </a:solidFill>
                <a:effectLst/>
                <a:uLnTx/>
                <a:uFillTx/>
                <a:latin typeface="Times New Roman" panose="02020603050405020304" charset="0"/>
                <a:ea typeface="Arial" panose="020B0604020202020204" pitchFamily="34" charset="0"/>
                <a:cs typeface="Times New Roman" panose="02020603050405020304" charset="0"/>
                <a:sym typeface="Arial" panose="020B0604020202020204" pitchFamily="34" charset="0"/>
              </a:rPr>
              <a:t>The learning process starts with the gathering of data by different means, from various resources. Then the next step is to prepare the data, that is pre-process it in order to fix the data related issues and to reduce the dimensinality of the space by removing the irrelevant data. Next step is testing the model to calculate the accuracy and performance of the system. And finally optimization of the system, i.e. improvising the model by using new rules or data set. The techniques of machine learning are used for classification, prediction and pattern recognition. </a:t>
            </a:r>
            <a:endParaRPr kumimoji="0" lang="en-US" altLang="zh-CN" sz="1050" b="0" i="0" u="none" strike="noStrike" kern="1200" cap="none" spc="0" normalizeH="0" baseline="0" noProof="0">
              <a:ln>
                <a:noFill/>
              </a:ln>
              <a:solidFill>
                <a:schemeClr val="bg1"/>
              </a:solidFill>
              <a:effectLst/>
              <a:uLnTx/>
              <a:uFillTx/>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marL="0" marR="0" lvl="0" indent="0" defTabSz="457200" rtl="0" eaLnBrk="1" fontAlgn="auto" latinLnBrk="0" hangingPunct="1">
              <a:lnSpc>
                <a:spcPct val="150000"/>
              </a:lnSpc>
              <a:spcBef>
                <a:spcPts val="0"/>
              </a:spcBef>
              <a:spcAft>
                <a:spcPts val="0"/>
              </a:spcAft>
              <a:buClrTx/>
              <a:buSzTx/>
              <a:buFontTx/>
              <a:buNone/>
              <a:defRPr/>
            </a:pPr>
            <a:r>
              <a:rPr kumimoji="0" lang="en-US" altLang="zh-CN" sz="1050" b="0" i="0" u="none" strike="noStrike" kern="1200" cap="none" spc="0" normalizeH="0" baseline="0" noProof="0">
                <a:ln>
                  <a:noFill/>
                </a:ln>
                <a:solidFill>
                  <a:schemeClr val="bg1"/>
                </a:solidFill>
                <a:effectLst/>
                <a:uLnTx/>
                <a:uFillTx/>
                <a:latin typeface="Times New Roman" panose="02020603050405020304" charset="0"/>
                <a:ea typeface="Arial" panose="020B0604020202020204" pitchFamily="34" charset="0"/>
                <a:cs typeface="Times New Roman" panose="02020603050405020304" charset="0"/>
                <a:sym typeface="Arial" panose="020B0604020202020204" pitchFamily="34" charset="0"/>
              </a:rPr>
              <a:t>My model is implemented using supervised machine learning techinques in Python for Pima Indian diabetes dataset to understand patterns for knowledge discovery process in diabetes. This dataset discusses the Pima Indian population’s medical record regarding the onset of diabetes. It includes several independent variables and one dependent variable i.e class value of diabetes in terms of 0 and 1. </a:t>
            </a:r>
            <a:endParaRPr kumimoji="0" lang="en-US" altLang="zh-CN" sz="1050" b="0" i="0" u="none" strike="noStrike" kern="1200" cap="none" spc="0" normalizeH="0" baseline="0" noProof="0">
              <a:ln>
                <a:noFill/>
              </a:ln>
              <a:solidFill>
                <a:schemeClr val="bg1"/>
              </a:solidFill>
              <a:effectLst/>
              <a:uLnTx/>
              <a:uFillTx/>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7214509" y="3032760"/>
            <a:ext cx="1673225" cy="460375"/>
          </a:xfrm>
          <a:prstGeom prst="rect">
            <a:avLst/>
          </a:prstGeom>
        </p:spPr>
        <p:txBody>
          <a:bodyPr wrap="none">
            <a:spAutoFit/>
          </a:bodyPr>
          <a:lstStyle/>
          <a:p>
            <a:pPr lvl="0" algn="r">
              <a:defRPr/>
            </a:pPr>
            <a:r>
              <a:rPr lang="en-US" altLang="zh-CN" sz="2400">
                <a:solidFill>
                  <a:schemeClr val="bg1"/>
                </a:solidFill>
                <a:latin typeface="Arial" panose="020B0604020202020204"/>
                <a:ea typeface="Arial" panose="020B0604020202020204" pitchFamily="34" charset="0"/>
              </a:rPr>
              <a:t>PURPOSE</a:t>
            </a:r>
            <a:endParaRPr lang="en-US" altLang="zh-CN" sz="2400">
              <a:solidFill>
                <a:schemeClr val="bg1"/>
              </a:solidFill>
              <a:latin typeface="Arial" panose="020B0604020202020204"/>
              <a:ea typeface="Arial" panose="020B0604020202020204" pitchFamily="34" charset="0"/>
            </a:endParaRPr>
          </a:p>
        </p:txBody>
      </p:sp>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4743138" y="2071177"/>
            <a:ext cx="4144596" cy="1015663"/>
          </a:xfrm>
          <a:prstGeom prst="rect">
            <a:avLst/>
          </a:prstGeom>
          <a:noFill/>
        </p:spPr>
        <p:txBody>
          <a:bodyPr wrap="none">
            <a:spAutoFit/>
          </a:bodyPr>
          <a:lstStyle/>
          <a:p>
            <a:pPr marL="0" marR="0" lvl="0" indent="0" algn="r" defTabSz="457200" rtl="0" eaLnBrk="1" fontAlgn="auto" latinLnBrk="0" hangingPunct="1">
              <a:lnSpc>
                <a:spcPct val="100000"/>
              </a:lnSpc>
              <a:spcBef>
                <a:spcPts val="0"/>
              </a:spcBef>
              <a:spcAft>
                <a:spcPts val="0"/>
              </a:spcAft>
              <a:buClrTx/>
              <a:buSzTx/>
              <a:buFontTx/>
              <a:buNone/>
              <a:defRPr/>
            </a:pPr>
            <a:r>
              <a:rPr kumimoji="0" lang="en-US" altLang="zh-CN" sz="6000" i="0" u="none" strike="noStrike" kern="1200" cap="none" spc="0" normalizeH="0" baseline="0" noProof="0">
                <a:ln>
                  <a:noFill/>
                </a:ln>
                <a:solidFill>
                  <a:srgbClr val="C0A6A5"/>
                </a:solidFill>
                <a:effectLst/>
                <a:uLnTx/>
                <a:uFillTx/>
                <a:latin typeface="Arial" panose="020B0604020202020204"/>
                <a:ea typeface="Arial" panose="020B0604020202020204" pitchFamily="34" charset="0"/>
                <a:cs typeface="+mn-cs"/>
              </a:rPr>
              <a:t>PART TWO</a:t>
            </a:r>
            <a:endParaRPr kumimoji="0" lang="en-US" altLang="zh-CN" sz="6000" i="0" u="none" strike="noStrike" kern="1200" cap="none" spc="0" normalizeH="0" baseline="0" noProof="0" dirty="0">
              <a:ln>
                <a:noFill/>
              </a:ln>
              <a:solidFill>
                <a:srgbClr val="C0A6A5"/>
              </a:solidFill>
              <a:effectLst/>
              <a:uLnTx/>
              <a:uFillTx/>
              <a:latin typeface="Arial" panose="020B0604020202020204"/>
              <a:ea typeface="Arial" panose="020B0604020202020204" pitchFamily="34" charset="0"/>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直接连接符 36"/>
          <p:cNvCxnSpPr/>
          <p:nvPr/>
        </p:nvCxnSpPr>
        <p:spPr>
          <a:xfrm flipH="1" flipV="1">
            <a:off x="1943100" y="2637155"/>
            <a:ext cx="6350" cy="304800"/>
          </a:xfrm>
          <a:prstGeom prst="line">
            <a:avLst/>
          </a:prstGeom>
        </p:spPr>
        <p:style>
          <a:lnRef idx="3">
            <a:schemeClr val="dk1"/>
          </a:lnRef>
          <a:fillRef idx="0">
            <a:schemeClr val="dk1"/>
          </a:fillRef>
          <a:effectRef idx="2">
            <a:schemeClr val="dk1"/>
          </a:effectRef>
          <a:fontRef idx="minor">
            <a:schemeClr val="tx1"/>
          </a:fontRef>
        </p:style>
      </p:cxnSp>
      <p:sp>
        <p:nvSpPr>
          <p:cNvPr id="38" name="矩形 37" descr="e7d195523061f1c09e9d68d7cf438b91ef959ecb14fc25d26BBA7F7DBC18E55DFF4014AF651F0BF2569D4B6C1DA7F1A4683A481403BD872FC687266AD13265C1DE7C373772FD8728ABDD69ADD03BFF5BE2862BC891DBB79E179C12B3C470BB1CA1B871AA08B865E62D50CBB83D42F71A13ABD8319583655FE924CD5413A64672C40FE421936BCC75CD08696492E3F826"/>
          <p:cNvSpPr/>
          <p:nvPr/>
        </p:nvSpPr>
        <p:spPr>
          <a:xfrm>
            <a:off x="2446655" y="2001520"/>
            <a:ext cx="6245225" cy="1706880"/>
          </a:xfrm>
          <a:prstGeom prst="rect">
            <a:avLst/>
          </a:prstGeom>
        </p:spPr>
        <p:txBody>
          <a:bodyPr wrap="square">
            <a:spAutoFit/>
          </a:bodyPr>
          <a:lstStyle/>
          <a:p>
            <a:pPr>
              <a:lnSpc>
                <a:spcPct val="150000"/>
              </a:lnSpc>
              <a:buClr>
                <a:srgbClr val="E7E6E6">
                  <a:lumMod val="10000"/>
                </a:srgbClr>
              </a:buClr>
            </a:pPr>
            <a:r>
              <a:rPr lang="en-US" altLang="zh-CN" sz="1000" b="1">
                <a:solidFill>
                  <a:schemeClr val="bg1"/>
                </a:solidFill>
                <a:latin typeface="Times New Roman" panose="02020603050405020304" charset="0"/>
                <a:ea typeface="Arial" panose="020B0604020202020204" pitchFamily="34" charset="0"/>
                <a:cs typeface="Times New Roman" panose="02020603050405020304" charset="0"/>
                <a:sym typeface="+mn-lt"/>
              </a:rPr>
              <a:t>Diabetes is a disease that occurs when the blood glucose level becomes high, which ultimately leads to other health problems such as heart diseases, kidney disease, etc. Diabetes is caused mainly due to the consumption of highly processed food, bad consumption habits, etc.</a:t>
            </a:r>
            <a:endParaRPr lang="en-US" altLang="zh-CN" sz="1000" b="1">
              <a:solidFill>
                <a:schemeClr val="bg1"/>
              </a:solidFill>
              <a:latin typeface="Times New Roman" panose="02020603050405020304" charset="0"/>
              <a:ea typeface="Arial" panose="020B0604020202020204" pitchFamily="34" charset="0"/>
              <a:cs typeface="Times New Roman" panose="02020603050405020304" charset="0"/>
              <a:sym typeface="+mn-lt"/>
            </a:endParaRPr>
          </a:p>
          <a:p>
            <a:pPr>
              <a:lnSpc>
                <a:spcPct val="150000"/>
              </a:lnSpc>
              <a:buClr>
                <a:srgbClr val="E7E6E6">
                  <a:lumMod val="10000"/>
                </a:srgbClr>
              </a:buClr>
            </a:pPr>
            <a:r>
              <a:rPr lang="en-US" altLang="zh-CN" sz="1000" b="1">
                <a:solidFill>
                  <a:schemeClr val="bg1"/>
                </a:solidFill>
                <a:latin typeface="Times New Roman" panose="02020603050405020304" charset="0"/>
                <a:ea typeface="Arial" panose="020B0604020202020204" pitchFamily="34" charset="0"/>
                <a:cs typeface="Times New Roman" panose="02020603050405020304" charset="0"/>
                <a:sym typeface="+mn-lt"/>
              </a:rPr>
              <a:t>According to WHO, the number of people with diabetes has been increased over the years.</a:t>
            </a:r>
            <a:endParaRPr lang="en-US" altLang="zh-CN" sz="1000" b="1">
              <a:solidFill>
                <a:schemeClr val="bg1"/>
              </a:solidFill>
              <a:latin typeface="Times New Roman" panose="02020603050405020304" charset="0"/>
              <a:ea typeface="Arial" panose="020B0604020202020204" pitchFamily="34" charset="0"/>
              <a:cs typeface="Times New Roman" panose="02020603050405020304" charset="0"/>
              <a:sym typeface="+mn-lt"/>
            </a:endParaRPr>
          </a:p>
          <a:p>
            <a:pPr>
              <a:lnSpc>
                <a:spcPct val="150000"/>
              </a:lnSpc>
              <a:buClr>
                <a:srgbClr val="E7E6E6">
                  <a:lumMod val="10000"/>
                </a:srgbClr>
              </a:buClr>
            </a:pPr>
            <a:r>
              <a:rPr lang="en-US" altLang="zh-CN" sz="1000" b="1">
                <a:solidFill>
                  <a:schemeClr val="bg1"/>
                </a:solidFill>
                <a:latin typeface="Times New Roman" panose="02020603050405020304" charset="0"/>
                <a:ea typeface="Arial" panose="020B0604020202020204" pitchFamily="34" charset="0"/>
                <a:cs typeface="Times New Roman" panose="02020603050405020304" charset="0"/>
                <a:sym typeface="+mn-lt"/>
              </a:rPr>
              <a:t>Our purpose in this project to train a dataset to predict Diabetes at an early stage so that it can help a person to take the necessary precautions and change their lifestyle to either prevent the occurence of diabetes or control this disease.</a:t>
            </a:r>
            <a:endParaRPr lang="en-US" altLang="zh-CN" sz="1000" b="1">
              <a:solidFill>
                <a:schemeClr val="bg1"/>
              </a:solidFill>
              <a:latin typeface="Times New Roman" panose="02020603050405020304" charset="0"/>
              <a:ea typeface="Arial" panose="020B0604020202020204" pitchFamily="34" charset="0"/>
              <a:cs typeface="Times New Roman" panose="02020603050405020304" charset="0"/>
              <a:sym typeface="+mn-lt"/>
            </a:endParaRPr>
          </a:p>
        </p:txBody>
      </p:sp>
      <p:sp>
        <p:nvSpPr>
          <p:cNvPr id="39" name="椭圆 38" descr="e7d195523061f1c09e9d68d7cf438b91ef959ecb14fc25d26BBA7F7DBC18E55DFF4014AF651F0BF2569D4B6C1DA7F1A4683A481403BD872FC687266AD13265C1DE7C373772FD8728ABDD69ADD03BFF5BE2862BC891DBB79E179C12B3C470BB1CA1B871AA08B865E62D50CBB83D42F71A13ABD8319583655FE924CD5413A64672C40FE421936BCC75CD08696492E3F826"/>
          <p:cNvSpPr/>
          <p:nvPr/>
        </p:nvSpPr>
        <p:spPr>
          <a:xfrm>
            <a:off x="1095122" y="2473493"/>
            <a:ext cx="611107" cy="611107"/>
          </a:xfrm>
          <a:prstGeom prst="ellipse">
            <a:avLst/>
          </a:prstGeom>
          <a:no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latin typeface="+mj-lt"/>
              <a:ea typeface="Arial" panose="020B0604020202020204" pitchFamily="34" charset="0"/>
            </a:endParaRPr>
          </a:p>
        </p:txBody>
      </p:sp>
      <p:sp>
        <p:nvSpPr>
          <p:cNvPr id="40" name="AutoShape 112"/>
          <p:cNvSpPr/>
          <p:nvPr/>
        </p:nvSpPr>
        <p:spPr bwMode="auto">
          <a:xfrm>
            <a:off x="1234903" y="2616294"/>
            <a:ext cx="326944" cy="325504"/>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tx1"/>
          </a:solidFill>
          <a:ln>
            <a:solidFill>
              <a:schemeClr val="tx1"/>
            </a:solid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5098054" y="2879090"/>
            <a:ext cx="3789680" cy="460375"/>
          </a:xfrm>
          <a:prstGeom prst="rect">
            <a:avLst/>
          </a:prstGeom>
        </p:spPr>
        <p:txBody>
          <a:bodyPr wrap="none">
            <a:spAutoFit/>
          </a:bodyPr>
          <a:lstStyle/>
          <a:p>
            <a:pPr lvl="0" algn="r">
              <a:defRPr/>
            </a:pPr>
            <a:r>
              <a:rPr lang="en-US" altLang="zh-CN" sz="2400">
                <a:solidFill>
                  <a:schemeClr val="bg1"/>
                </a:solidFill>
                <a:latin typeface="Arial" panose="020B0604020202020204"/>
                <a:ea typeface="Arial" panose="020B0604020202020204" pitchFamily="34" charset="0"/>
              </a:rPr>
              <a:t>METHODS AND MODELS</a:t>
            </a:r>
            <a:endParaRPr lang="en-US" altLang="zh-CN" sz="2400">
              <a:solidFill>
                <a:schemeClr val="bg1"/>
              </a:solidFill>
              <a:latin typeface="Arial" panose="020B0604020202020204"/>
              <a:ea typeface="Arial" panose="020B0604020202020204" pitchFamily="34" charset="0"/>
            </a:endParaRPr>
          </a:p>
        </p:txBody>
      </p:sp>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3928811" y="1917507"/>
            <a:ext cx="4958923" cy="1015663"/>
          </a:xfrm>
          <a:prstGeom prst="rect">
            <a:avLst/>
          </a:prstGeom>
          <a:noFill/>
        </p:spPr>
        <p:txBody>
          <a:bodyPr wrap="none">
            <a:spAutoFit/>
          </a:bodyPr>
          <a:lstStyle/>
          <a:p>
            <a:pPr marL="0" marR="0" lvl="0" indent="0" algn="r" defTabSz="457200" rtl="0" eaLnBrk="1" fontAlgn="auto" latinLnBrk="0" hangingPunct="1">
              <a:lnSpc>
                <a:spcPct val="100000"/>
              </a:lnSpc>
              <a:spcBef>
                <a:spcPts val="0"/>
              </a:spcBef>
              <a:spcAft>
                <a:spcPts val="0"/>
              </a:spcAft>
              <a:buClrTx/>
              <a:buSzTx/>
              <a:buFontTx/>
              <a:buNone/>
              <a:defRPr/>
            </a:pPr>
            <a:r>
              <a:rPr kumimoji="0" lang="en-US" altLang="zh-CN" sz="6000" i="0" u="none" strike="noStrike" kern="1200" cap="none" spc="0" normalizeH="0" baseline="0" noProof="0">
                <a:ln>
                  <a:noFill/>
                </a:ln>
                <a:solidFill>
                  <a:srgbClr val="C0A6A5"/>
                </a:solidFill>
                <a:effectLst/>
                <a:uLnTx/>
                <a:uFillTx/>
                <a:latin typeface="Arial" panose="020B0604020202020204"/>
                <a:ea typeface="Arial" panose="020B0604020202020204" pitchFamily="34" charset="0"/>
                <a:cs typeface="+mn-cs"/>
              </a:rPr>
              <a:t>PART THREE</a:t>
            </a:r>
            <a:endParaRPr kumimoji="0" lang="en-US" altLang="zh-CN" sz="6000" i="0" u="none" strike="noStrike" kern="1200" cap="none" spc="0" normalizeH="0" baseline="0" noProof="0" dirty="0">
              <a:ln>
                <a:noFill/>
              </a:ln>
              <a:solidFill>
                <a:srgbClr val="C0A6A5"/>
              </a:solidFill>
              <a:effectLst/>
              <a:uLnTx/>
              <a:uFillTx/>
              <a:latin typeface="Arial" panose="020B0604020202020204"/>
              <a:ea typeface="Arial" panose="020B0604020202020204" pitchFamily="34" charset="0"/>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011045" y="3212465"/>
            <a:ext cx="1653540" cy="1915795"/>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1" name="矩形 21"/>
          <p:cNvSpPr/>
          <p:nvPr/>
        </p:nvSpPr>
        <p:spPr>
          <a:xfrm>
            <a:off x="5717540" y="3184525"/>
            <a:ext cx="1653540" cy="1915795"/>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5" name="矩形 21"/>
          <p:cNvSpPr/>
          <p:nvPr/>
        </p:nvSpPr>
        <p:spPr>
          <a:xfrm>
            <a:off x="3857625" y="1539240"/>
            <a:ext cx="1653540" cy="206629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Arial" panose="020B0604020202020204" pitchFamily="34" charset="0"/>
            </a:endParaRPr>
          </a:p>
        </p:txBody>
      </p:sp>
      <p:sp>
        <p:nvSpPr>
          <p:cNvPr id="6"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3366434" y="170331"/>
            <a:ext cx="24111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fontAlgn="base">
              <a:spcBef>
                <a:spcPct val="0"/>
              </a:spcBef>
              <a:spcAft>
                <a:spcPct val="0"/>
              </a:spcAft>
            </a:pPr>
            <a:r>
              <a:rPr lang="en-US" altLang="zh-CN" sz="2400">
                <a:solidFill>
                  <a:srgbClr val="C0A6A5"/>
                </a:solidFill>
                <a:latin typeface="+mj-lt"/>
                <a:ea typeface="Arial" panose="020B0604020202020204" pitchFamily="34" charset="0"/>
                <a:sym typeface="Arial" panose="020B0604020202020204" pitchFamily="34" charset="0"/>
              </a:rPr>
              <a:t>Methods</a:t>
            </a:r>
            <a:endParaRPr lang="en-US" altLang="zh-CN" sz="2400">
              <a:solidFill>
                <a:srgbClr val="C0A6A5"/>
              </a:solidFill>
              <a:latin typeface="+mj-lt"/>
              <a:ea typeface="Arial" panose="020B0604020202020204" pitchFamily="34" charset="0"/>
              <a:sym typeface="Arial" panose="020B0604020202020204" pitchFamily="34" charset="0"/>
            </a:endParaRPr>
          </a:p>
        </p:txBody>
      </p:sp>
      <p:cxnSp>
        <p:nvCxnSpPr>
          <p:cNvPr id="3" name="直接连接符 2"/>
          <p:cNvCxnSpPr/>
          <p:nvPr/>
        </p:nvCxnSpPr>
        <p:spPr>
          <a:xfrm>
            <a:off x="4412609" y="598917"/>
            <a:ext cx="31878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73990" y="1139190"/>
            <a:ext cx="1781810"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zh-CN" sz="1400">
                <a:solidFill>
                  <a:srgbClr val="C0A6A5"/>
                </a:solidFill>
                <a:latin typeface="Times New Roman" panose="02020603050405020304" charset="0"/>
                <a:ea typeface="Arial" panose="020B0604020202020204" pitchFamily="34" charset="0"/>
                <a:cs typeface="Times New Roman" panose="02020603050405020304" charset="0"/>
              </a:rPr>
              <a:t>Data Preparation</a:t>
            </a:r>
            <a:endParaRPr lang="en-US" altLang="zh-CN" sz="1400">
              <a:solidFill>
                <a:srgbClr val="C0A6A5"/>
              </a:solidFill>
              <a:latin typeface="Times New Roman" panose="02020603050405020304" charset="0"/>
              <a:ea typeface="Arial" panose="020B0604020202020204" pitchFamily="34" charset="0"/>
              <a:cs typeface="Times New Roman" panose="02020603050405020304" charset="0"/>
            </a:endParaRPr>
          </a:p>
        </p:txBody>
      </p:sp>
      <p:sp>
        <p:nvSpPr>
          <p:cNvPr id="17" name="矩形 16"/>
          <p:cNvSpPr/>
          <p:nvPr/>
        </p:nvSpPr>
        <p:spPr>
          <a:xfrm>
            <a:off x="173355" y="1613535"/>
            <a:ext cx="1782445" cy="11684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8" name="矩形 17"/>
          <p:cNvSpPr/>
          <p:nvPr/>
        </p:nvSpPr>
        <p:spPr>
          <a:xfrm>
            <a:off x="2091055" y="3258820"/>
            <a:ext cx="1494155" cy="49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90000"/>
              </a:lnSpc>
              <a:spcBef>
                <a:spcPct val="0"/>
              </a:spcBef>
              <a:spcAft>
                <a:spcPct val="0"/>
              </a:spcAft>
            </a:pPr>
            <a:r>
              <a:rPr lang="en-US" altLang="zh-CN" sz="1400">
                <a:solidFill>
                  <a:srgbClr val="C0A6A5"/>
                </a:solidFill>
                <a:latin typeface="Times New Roman" panose="02020603050405020304" charset="0"/>
                <a:ea typeface="Arial" panose="020B0604020202020204" pitchFamily="34" charset="0"/>
                <a:cs typeface="Times New Roman" panose="02020603050405020304" charset="0"/>
              </a:rPr>
              <a:t>Data Exploration And Cleaning</a:t>
            </a:r>
            <a:endParaRPr lang="en-US" altLang="zh-CN" sz="1400">
              <a:solidFill>
                <a:srgbClr val="C0A6A5"/>
              </a:solidFill>
              <a:latin typeface="Times New Roman" panose="02020603050405020304" charset="0"/>
              <a:ea typeface="Arial" panose="020B0604020202020204" pitchFamily="34" charset="0"/>
              <a:cs typeface="Times New Roman" panose="02020603050405020304" charset="0"/>
            </a:endParaRPr>
          </a:p>
        </p:txBody>
      </p:sp>
      <p:sp>
        <p:nvSpPr>
          <p:cNvPr id="30" name="http://chn.docer.com/works?userid=3067349）" descr="e7d195523061f1c09e9d68d7cf438b91ef959ecb14fc25d26BBA7F7DBC18E55DFF4014AF651F0BF2569D4B6C1DA7F1A4683A481403BD872FC687266AD13265C1DE7C373772FD8728ABDD69ADD03BFF5BE2862BC891DBB79E825C48FE409F831AFED3AAD27E3FED29B412A967C8E4745213867FA397CC3BAF8BF4A4A6096475EE4C633356C802899A19DC8B7E6979510F"/>
          <p:cNvSpPr/>
          <p:nvPr/>
        </p:nvSpPr>
        <p:spPr>
          <a:xfrm>
            <a:off x="66040" y="1864995"/>
            <a:ext cx="1957070" cy="506730"/>
          </a:xfrm>
          <a:prstGeom prst="rect">
            <a:avLst/>
          </a:prstGeom>
        </p:spPr>
        <p:txBody>
          <a:bodyPr wrap="square">
            <a:spAutoFit/>
          </a:bodyPr>
          <a:lstStyle/>
          <a:p>
            <a:pPr algn="ctr">
              <a:lnSpc>
                <a:spcPct val="100000"/>
              </a:lnSpc>
            </a:pPr>
            <a:r>
              <a:rPr lang="en-US" altLang="zh-CN" sz="900">
                <a:solidFill>
                  <a:schemeClr val="bg1"/>
                </a:solidFill>
                <a:ea typeface="Arial" panose="020B0604020202020204" pitchFamily="34" charset="0"/>
                <a:cs typeface="Arial" panose="020B0604020202020204" pitchFamily="34" charset="0"/>
                <a:sym typeface="Arial" panose="020B0604020202020204" pitchFamily="34" charset="0"/>
              </a:rPr>
              <a:t>We will be using </a:t>
            </a:r>
            <a:endParaRPr lang="en-US" altLang="zh-CN" sz="900">
              <a:solidFill>
                <a:schemeClr val="bg1"/>
              </a:solidFill>
              <a:ea typeface="Arial" panose="020B0604020202020204" pitchFamily="34" charset="0"/>
              <a:cs typeface="Arial" panose="020B0604020202020204" pitchFamily="34" charset="0"/>
              <a:sym typeface="Arial" panose="020B0604020202020204" pitchFamily="34" charset="0"/>
            </a:endParaRPr>
          </a:p>
          <a:p>
            <a:pPr algn="ctr">
              <a:lnSpc>
                <a:spcPct val="100000"/>
              </a:lnSpc>
            </a:pPr>
            <a:r>
              <a:rPr lang="en-US" altLang="zh-CN" sz="900">
                <a:solidFill>
                  <a:schemeClr val="bg1"/>
                </a:solidFill>
                <a:ea typeface="Arial" panose="020B0604020202020204" pitchFamily="34" charset="0"/>
                <a:cs typeface="Arial" panose="020B0604020202020204" pitchFamily="34" charset="0"/>
                <a:sym typeface="Arial" panose="020B0604020202020204" pitchFamily="34" charset="0"/>
              </a:rPr>
              <a:t>“Pima Indians Diabetes Database”</a:t>
            </a:r>
            <a:endParaRPr lang="en-US" altLang="zh-CN" sz="900">
              <a:solidFill>
                <a:schemeClr val="bg1"/>
              </a:solidFill>
              <a:ea typeface="Arial" panose="020B0604020202020204" pitchFamily="34" charset="0"/>
              <a:cs typeface="Arial" panose="020B0604020202020204" pitchFamily="34" charset="0"/>
              <a:sym typeface="Arial" panose="020B0604020202020204" pitchFamily="34" charset="0"/>
            </a:endParaRPr>
          </a:p>
          <a:p>
            <a:pPr algn="ctr">
              <a:lnSpc>
                <a:spcPct val="100000"/>
              </a:lnSpc>
            </a:pPr>
            <a:r>
              <a:rPr lang="en-US" altLang="zh-CN" sz="900">
                <a:solidFill>
                  <a:schemeClr val="bg1"/>
                </a:solidFill>
                <a:ea typeface="Arial" panose="020B0604020202020204" pitchFamily="34" charset="0"/>
                <a:cs typeface="Arial" panose="020B0604020202020204" pitchFamily="34" charset="0"/>
                <a:sym typeface="Arial" panose="020B0604020202020204" pitchFamily="34" charset="0"/>
              </a:rPr>
              <a:t>taken from </a:t>
            </a:r>
            <a:r>
              <a:rPr lang="en-US" altLang="zh-CN" sz="900" b="1">
                <a:solidFill>
                  <a:schemeClr val="bg1"/>
                </a:solidFill>
                <a:ea typeface="Arial" panose="020B0604020202020204" pitchFamily="34" charset="0"/>
                <a:cs typeface="Arial" panose="020B0604020202020204" pitchFamily="34" charset="0"/>
                <a:sym typeface="Arial" panose="020B0604020202020204" pitchFamily="34" charset="0"/>
              </a:rPr>
              <a:t>Kaggle</a:t>
            </a:r>
            <a:r>
              <a:rPr lang="en-US" altLang="zh-CN" sz="900">
                <a:solidFill>
                  <a:schemeClr val="bg1"/>
                </a:solidFill>
                <a:ea typeface="Arial" panose="020B0604020202020204" pitchFamily="34" charset="0"/>
                <a:cs typeface="Arial" panose="020B0604020202020204" pitchFamily="34" charset="0"/>
                <a:sym typeface="Arial" panose="020B0604020202020204" pitchFamily="34" charset="0"/>
              </a:rPr>
              <a:t>.</a:t>
            </a:r>
            <a:endParaRPr lang="en-US" altLang="zh-CN" sz="900">
              <a:solidFill>
                <a:schemeClr val="bg1"/>
              </a:solidFill>
              <a:ea typeface="Arial" panose="020B0604020202020204" pitchFamily="34" charset="0"/>
              <a:cs typeface="Arial" panose="020B0604020202020204" pitchFamily="34" charset="0"/>
              <a:sym typeface="Arial" panose="020B0604020202020204" pitchFamily="34" charset="0"/>
            </a:endParaRPr>
          </a:p>
        </p:txBody>
      </p:sp>
      <p:sp>
        <p:nvSpPr>
          <p:cNvPr id="32" name="矩形 31" descr="e7d195523061f1c09e9d68d7cf438b91ef959ecb14fc25d26BBA7F7DBC18E55DFF4014AF651F0BF2569D4B6C1DA7F1A4683A481403BD872FC687266AD13265C1DE7C373772FD8728ABDD69ADD03BFF5BE2862BC891DBB79E825C48FE409F831AFED3AAD27E3FED29B412A967C8E4745213867FA397CC3BAF8BF4A4A6096475EE4C633356C802899A19DC8B7E6979510F"/>
          <p:cNvSpPr/>
          <p:nvPr/>
        </p:nvSpPr>
        <p:spPr>
          <a:xfrm>
            <a:off x="1969770" y="3811270"/>
            <a:ext cx="1696720" cy="1060450"/>
          </a:xfrm>
          <a:prstGeom prst="rect">
            <a:avLst/>
          </a:prstGeom>
        </p:spPr>
        <p:txBody>
          <a:bodyPr wrap="square">
            <a:spAutoFit/>
          </a:bodyPr>
          <a:lstStyle/>
          <a:p>
            <a:pPr algn="ctr">
              <a:lnSpc>
                <a:spcPct val="100000"/>
              </a:lnSpc>
            </a:pPr>
            <a:r>
              <a:rPr lang="en-US" altLang="zh-CN" sz="105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This step is necessary to familiarize with the data, to gain some understanding of the potential features and to see if data cleaning is needed.</a:t>
            </a:r>
            <a:endParaRPr lang="en-US" altLang="zh-CN" sz="105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2" name="矩形 15"/>
          <p:cNvSpPr/>
          <p:nvPr/>
        </p:nvSpPr>
        <p:spPr>
          <a:xfrm>
            <a:off x="7403465" y="1139190"/>
            <a:ext cx="160210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spcBef>
                <a:spcPct val="0"/>
              </a:spcBef>
              <a:spcAft>
                <a:spcPct val="0"/>
              </a:spcAft>
            </a:pPr>
            <a:r>
              <a:rPr lang="en-US" altLang="zh-CN" sz="1400">
                <a:solidFill>
                  <a:srgbClr val="C0A6A5"/>
                </a:solidFill>
                <a:latin typeface="Times New Roman" panose="02020603050405020304" charset="0"/>
                <a:ea typeface="Arial" panose="020B0604020202020204" pitchFamily="34" charset="0"/>
                <a:cs typeface="Times New Roman" panose="02020603050405020304" charset="0"/>
                <a:sym typeface="+mn-ea"/>
              </a:rPr>
              <a:t>Saving Model</a:t>
            </a:r>
            <a:endParaRPr lang="en-US" altLang="zh-CN" sz="1400">
              <a:solidFill>
                <a:srgbClr val="C0A6A5"/>
              </a:solidFill>
              <a:latin typeface="Times New Roman" panose="02020603050405020304" charset="0"/>
              <a:ea typeface="Arial" panose="020B0604020202020204" pitchFamily="34" charset="0"/>
              <a:cs typeface="Times New Roman" panose="02020603050405020304" charset="0"/>
              <a:sym typeface="+mn-ea"/>
            </a:endParaRPr>
          </a:p>
        </p:txBody>
      </p:sp>
      <p:sp>
        <p:nvSpPr>
          <p:cNvPr id="4" name="矩形 16"/>
          <p:cNvSpPr/>
          <p:nvPr/>
        </p:nvSpPr>
        <p:spPr>
          <a:xfrm>
            <a:off x="7402830" y="1613535"/>
            <a:ext cx="1619250" cy="11684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Arial" panose="020B0604020202020204" pitchFamily="34" charset="0"/>
            </a:endParaRPr>
          </a:p>
        </p:txBody>
      </p:sp>
      <p:sp>
        <p:nvSpPr>
          <p:cNvPr id="8" name="http://chn.docer.com/works?userid=3067349）" descr="e7d195523061f1c09e9d68d7cf438b91ef959ecb14fc25d26BBA7F7DBC18E55DFF4014AF651F0BF2569D4B6C1DA7F1A4683A481403BD872FC687266AD13265C1DE7C373772FD8728ABDD69ADD03BFF5BE2862BC891DBB79E825C48FE409F831AFED3AAD27E3FED29B412A967C8E4745213867FA397CC3BAF8BF4A4A6096475EE4C633356C802899A19DC8B7E6979510F"/>
          <p:cNvSpPr/>
          <p:nvPr/>
        </p:nvSpPr>
        <p:spPr>
          <a:xfrm>
            <a:off x="7404100" y="1864995"/>
            <a:ext cx="1618615" cy="506730"/>
          </a:xfrm>
          <a:prstGeom prst="rect">
            <a:avLst/>
          </a:prstGeom>
        </p:spPr>
        <p:txBody>
          <a:bodyPr wrap="square">
            <a:spAutoFit/>
          </a:bodyPr>
          <a:p>
            <a:pPr algn="ctr">
              <a:lnSpc>
                <a:spcPct val="100000"/>
              </a:lnSpc>
            </a:pPr>
            <a:r>
              <a:rPr lang="en-US" altLang="zh-CN" sz="900">
                <a:solidFill>
                  <a:schemeClr val="bg1"/>
                </a:solidFill>
                <a:ea typeface="Arial" panose="020B0604020202020204" pitchFamily="34" charset="0"/>
                <a:cs typeface="Arial" panose="020B0604020202020204" pitchFamily="34" charset="0"/>
                <a:sym typeface="Arial" panose="020B0604020202020204" pitchFamily="34" charset="0"/>
              </a:rPr>
              <a:t>After selecting model, the only left is to save it for future use.</a:t>
            </a:r>
            <a:endParaRPr lang="en-US" altLang="zh-CN" sz="900">
              <a:solidFill>
                <a:schemeClr val="bg1"/>
              </a:solidFill>
              <a:ea typeface="Arial" panose="020B0604020202020204" pitchFamily="34" charset="0"/>
              <a:cs typeface="Arial" panose="020B0604020202020204" pitchFamily="34" charset="0"/>
              <a:sym typeface="Arial" panose="020B0604020202020204" pitchFamily="34" charset="0"/>
            </a:endParaRPr>
          </a:p>
        </p:txBody>
      </p:sp>
      <p:sp>
        <p:nvSpPr>
          <p:cNvPr id="14" name="矩形 17"/>
          <p:cNvSpPr/>
          <p:nvPr/>
        </p:nvSpPr>
        <p:spPr>
          <a:xfrm>
            <a:off x="3944620" y="1613535"/>
            <a:ext cx="1494155" cy="49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lnSpc>
                <a:spcPct val="90000"/>
              </a:lnSpc>
              <a:spcBef>
                <a:spcPct val="0"/>
              </a:spcBef>
              <a:spcAft>
                <a:spcPct val="0"/>
              </a:spcAft>
            </a:pPr>
            <a:r>
              <a:rPr lang="en-US" altLang="zh-CN" sz="1400">
                <a:solidFill>
                  <a:srgbClr val="C0A6A5"/>
                </a:solidFill>
                <a:latin typeface="Times New Roman" panose="02020603050405020304" charset="0"/>
                <a:ea typeface="Arial" panose="020B0604020202020204" pitchFamily="34" charset="0"/>
                <a:cs typeface="Times New Roman" panose="02020603050405020304" charset="0"/>
              </a:rPr>
              <a:t>Feature Engineering</a:t>
            </a:r>
            <a:endParaRPr lang="en-US" altLang="zh-CN" sz="1400">
              <a:solidFill>
                <a:srgbClr val="C0A6A5"/>
              </a:solidFill>
              <a:latin typeface="Times New Roman" panose="02020603050405020304" charset="0"/>
              <a:ea typeface="Arial" panose="020B0604020202020204" pitchFamily="34" charset="0"/>
              <a:cs typeface="Times New Roman" panose="02020603050405020304" charset="0"/>
            </a:endParaRPr>
          </a:p>
        </p:txBody>
      </p:sp>
      <p:sp>
        <p:nvSpPr>
          <p:cNvPr id="19" name="矩形 31" descr="e7d195523061f1c09e9d68d7cf438b91ef959ecb14fc25d26BBA7F7DBC18E55DFF4014AF651F0BF2569D4B6C1DA7F1A4683A481403BD872FC687266AD13265C1DE7C373772FD8728ABDD69ADD03BFF5BE2862BC891DBB79E825C48FE409F831AFED3AAD27E3FED29B412A967C8E4745213867FA397CC3BAF8BF4A4A6096475EE4C633356C802899A19DC8B7E6979510F"/>
          <p:cNvSpPr/>
          <p:nvPr/>
        </p:nvSpPr>
        <p:spPr>
          <a:xfrm>
            <a:off x="3876675" y="2214880"/>
            <a:ext cx="1620520" cy="1383665"/>
          </a:xfrm>
          <a:prstGeom prst="rect">
            <a:avLst/>
          </a:prstGeom>
        </p:spPr>
        <p:txBody>
          <a:bodyPr wrap="square">
            <a:spAutoFit/>
          </a:bodyPr>
          <a:p>
            <a:pPr algn="ctr">
              <a:lnSpc>
                <a:spcPct val="100000"/>
              </a:lnSpc>
            </a:pPr>
            <a:r>
              <a:rPr lang="en-US" altLang="zh-CN" sz="105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Feature engineering is the process of transforming the gathered data into features that better represent the problem that we are trying to solve to the model, to improve its performance and accuracy.</a:t>
            </a:r>
            <a:endParaRPr lang="en-US" altLang="zh-CN" sz="105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20" name="矩形 17"/>
          <p:cNvSpPr/>
          <p:nvPr/>
        </p:nvSpPr>
        <p:spPr>
          <a:xfrm>
            <a:off x="5800725" y="3258820"/>
            <a:ext cx="1494155" cy="49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90000"/>
              </a:lnSpc>
              <a:spcBef>
                <a:spcPct val="0"/>
              </a:spcBef>
              <a:spcAft>
                <a:spcPct val="0"/>
              </a:spcAft>
            </a:pPr>
            <a:r>
              <a:rPr lang="en-US" altLang="zh-CN" sz="1400">
                <a:solidFill>
                  <a:srgbClr val="C0A6A5"/>
                </a:solidFill>
                <a:latin typeface="Times New Roman" panose="02020603050405020304" charset="0"/>
                <a:ea typeface="Arial" panose="020B0604020202020204" pitchFamily="34" charset="0"/>
                <a:cs typeface="Times New Roman" panose="02020603050405020304" charset="0"/>
              </a:rPr>
              <a:t>Model Selection</a:t>
            </a:r>
            <a:endParaRPr lang="en-US" altLang="zh-CN" sz="1400">
              <a:solidFill>
                <a:srgbClr val="C0A6A5"/>
              </a:solidFill>
              <a:latin typeface="Times New Roman" panose="02020603050405020304" charset="0"/>
              <a:ea typeface="Arial" panose="020B0604020202020204" pitchFamily="34" charset="0"/>
              <a:cs typeface="Times New Roman" panose="02020603050405020304" charset="0"/>
            </a:endParaRPr>
          </a:p>
        </p:txBody>
      </p:sp>
      <p:sp>
        <p:nvSpPr>
          <p:cNvPr id="25" name="矩形 31" descr="e7d195523061f1c09e9d68d7cf438b91ef959ecb14fc25d26BBA7F7DBC18E55DFF4014AF651F0BF2569D4B6C1DA7F1A4683A481403BD872FC687266AD13265C1DE7C373772FD8728ABDD69ADD03BFF5BE2862BC891DBB79E825C48FE409F831AFED3AAD27E3FED29B412A967C8E4745213867FA397CC3BAF8BF4A4A6096475EE4C633356C802899A19DC8B7E6979510F"/>
          <p:cNvSpPr/>
          <p:nvPr/>
        </p:nvSpPr>
        <p:spPr>
          <a:xfrm>
            <a:off x="5715000" y="3853180"/>
            <a:ext cx="1651635" cy="737235"/>
          </a:xfrm>
          <a:prstGeom prst="rect">
            <a:avLst/>
          </a:prstGeom>
        </p:spPr>
        <p:txBody>
          <a:bodyPr wrap="square">
            <a:spAutoFit/>
          </a:bodyPr>
          <a:lstStyle/>
          <a:p>
            <a:pPr algn="ctr">
              <a:lnSpc>
                <a:spcPct val="100000"/>
              </a:lnSpc>
            </a:pPr>
            <a:r>
              <a:rPr lang="en-US" altLang="zh-CN" sz="105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It is the phase where we select the model which performs best for the data set at hand.</a:t>
            </a:r>
            <a:endParaRPr lang="en-US" altLang="zh-CN" sz="105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7" descr="e7d195523061f1c09e9d68d7cf438b91ef959ecb14fc25d26BBA7F7DBC18E55DFF4014AF651F0BF2569D4B6C1DA7F1A4683A481403BD872FC687266AD13265C1DE7C373772FD8728ABDD69ADD03BFF5BE2862BC891DBB79E4AE59A4C97B9E535343148225044C17290ABA672F19409C7186F6E899DE54AE5FC5B15A79A71A7133656D6E68904BA5A281EA24DA1F250E0"/>
          <p:cNvSpPr txBox="1">
            <a:spLocks noChangeArrowheads="1"/>
          </p:cNvSpPr>
          <p:nvPr/>
        </p:nvSpPr>
        <p:spPr bwMode="auto">
          <a:xfrm>
            <a:off x="315378" y="270549"/>
            <a:ext cx="3152145"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lvl="0" defTabSz="457200"/>
            <a:r>
              <a:rPr lang="en-US" altLang="zh-CN" sz="2800">
                <a:solidFill>
                  <a:schemeClr val="bg1"/>
                </a:solidFill>
                <a:latin typeface="+mj-lt"/>
                <a:ea typeface="Arial" panose="020B0604020202020204" pitchFamily="34" charset="0"/>
                <a:sym typeface="+mn-lt"/>
              </a:rPr>
              <a:t>DATA </a:t>
            </a:r>
            <a:endParaRPr lang="en-US" altLang="zh-CN" sz="2800">
              <a:solidFill>
                <a:schemeClr val="bg1"/>
              </a:solidFill>
              <a:latin typeface="+mj-lt"/>
              <a:ea typeface="Arial" panose="020B0604020202020204" pitchFamily="34" charset="0"/>
              <a:sym typeface="+mn-lt"/>
            </a:endParaRPr>
          </a:p>
          <a:p>
            <a:pPr lvl="0" defTabSz="457200"/>
            <a:r>
              <a:rPr lang="en-US" altLang="zh-CN" sz="2800">
                <a:solidFill>
                  <a:schemeClr val="bg1"/>
                </a:solidFill>
                <a:latin typeface="+mj-lt"/>
                <a:ea typeface="Arial" panose="020B0604020202020204" pitchFamily="34" charset="0"/>
                <a:sym typeface="+mn-lt"/>
              </a:rPr>
              <a:t>PREPARATION</a:t>
            </a:r>
            <a:endParaRPr lang="en-US" altLang="zh-CN" sz="2800">
              <a:solidFill>
                <a:schemeClr val="bg1"/>
              </a:solidFill>
              <a:latin typeface="+mj-lt"/>
              <a:ea typeface="Arial" panose="020B0604020202020204" pitchFamily="34" charset="0"/>
              <a:sym typeface="+mn-lt"/>
            </a:endParaRPr>
          </a:p>
        </p:txBody>
      </p:sp>
      <p:sp>
        <p:nvSpPr>
          <p:cNvPr id="16" name="矩形 15" descr="e7d195523061f1c09e9d68d7cf438b91ef959ecb14fc25d26BBA7F7DBC18E55DFF4014AF651F0BF2569D4B6C1DA7F1A4683A481403BD872FC687266AD13265C1DE7C373772FD8728ABDD69ADD03BFF5BE2862BC891DBB79E4AE59A4C97B9E535343148225044C17290ABA672F19409C7186F6E899DE54AE5FC5B15A79A71A7133656D6E68904BA5A281EA24DA1F250E0"/>
          <p:cNvSpPr/>
          <p:nvPr/>
        </p:nvSpPr>
        <p:spPr>
          <a:xfrm>
            <a:off x="338873" y="1723505"/>
            <a:ext cx="3726816" cy="1337945"/>
          </a:xfrm>
          <a:prstGeom prst="rect">
            <a:avLst/>
          </a:prstGeom>
        </p:spPr>
        <p:txBody>
          <a:bodyPr wrap="square">
            <a:spAutoFit/>
          </a:bodyPr>
          <a:lstStyle/>
          <a:p>
            <a:pPr defTabSz="914400">
              <a:lnSpc>
                <a:spcPct val="150000"/>
              </a:lnSpc>
              <a:defRPr/>
            </a:pPr>
            <a:r>
              <a:rPr lang="en-US" altLang="zh-CN" sz="900" b="1" kern="0">
                <a:solidFill>
                  <a:schemeClr val="bg1"/>
                </a:solidFill>
                <a:ea typeface="Arial" panose="020B0604020202020204" pitchFamily="34" charset="0"/>
                <a:cs typeface="Arial" panose="020B0604020202020204" pitchFamily="34" charset="0"/>
                <a:sym typeface="Arial" panose="020B0604020202020204" pitchFamily="34" charset="0"/>
              </a:rPr>
              <a:t>As a Data Scientist, the most tedious task which we encounter is the acquiring and the preparation of a data set. Even though there is an abundance of data in this era, it is still hard to find a suitable data set that suits the problem you are trying to tackle. We will be using a data set called the “Pima Indians Diabetes Database”.</a:t>
            </a:r>
            <a:endParaRPr lang="en-US" altLang="zh-CN" sz="900" b="1" kern="0">
              <a:solidFill>
                <a:schemeClr val="bg1"/>
              </a:solidFill>
              <a:ea typeface="Arial" panose="020B0604020202020204" pitchFamily="34" charset="0"/>
              <a:cs typeface="Arial" panose="020B0604020202020204" pitchFamily="34" charset="0"/>
              <a:sym typeface="Arial" panose="020B0604020202020204" pitchFamily="34" charset="0"/>
            </a:endParaRPr>
          </a:p>
        </p:txBody>
      </p:sp>
      <p:pic>
        <p:nvPicPr>
          <p:cNvPr id="18" name="Content Placeholder 17" descr="dataset"/>
          <p:cNvPicPr>
            <a:picLocks noChangeAspect="1"/>
          </p:cNvPicPr>
          <p:nvPr>
            <p:ph idx="1"/>
          </p:nvPr>
        </p:nvPicPr>
        <p:blipFill>
          <a:blip r:embed="rId1"/>
          <a:stretch>
            <a:fillRect/>
          </a:stretch>
        </p:blipFill>
        <p:spPr>
          <a:xfrm>
            <a:off x="4378960" y="593090"/>
            <a:ext cx="4629150" cy="42926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标准1">
      <a:majorFont>
        <a:latin typeface="Arial"/>
        <a:ea typeface="微软雅黑"/>
        <a:cs typeface=""/>
      </a:majorFont>
      <a:minorFont>
        <a:latin typeface="Arial"/>
        <a:ea typeface="Arial"/>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8672</Words>
  <Application>WPS Presentation</Application>
  <PresentationFormat>全屏显示(16:9)</PresentationFormat>
  <Paragraphs>164</Paragraphs>
  <Slides>23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vt:lpstr>
      <vt:lpstr>SimSun</vt:lpstr>
      <vt:lpstr>Wingdings</vt:lpstr>
      <vt:lpstr>Arial</vt:lpstr>
      <vt:lpstr>Calibri</vt:lpstr>
      <vt:lpstr>Times New Roman</vt:lpstr>
      <vt:lpstr>楷体</vt:lpstr>
      <vt:lpstr>Microsoft YaHei</vt:lpstr>
      <vt:lpstr>Arial Unicode MS</vt:lpstr>
      <vt:lpstr>Georgia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 哒哒</dc:creator>
  <cp:lastModifiedBy>yashi Maheshwari</cp:lastModifiedBy>
  <cp:revision>68</cp:revision>
  <dcterms:created xsi:type="dcterms:W3CDTF">2018-08-31T07:35:00Z</dcterms:created>
  <dcterms:modified xsi:type="dcterms:W3CDTF">2020-04-30T05:16:06Z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1033-11.2.0.9281</vt:lpwstr>
  </property>
</Properties>
</file>